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2" r:id="rId2"/>
    <p:sldId id="273" r:id="rId3"/>
    <p:sldId id="274" r:id="rId4"/>
    <p:sldId id="275" r:id="rId5"/>
    <p:sldId id="276" r:id="rId6"/>
    <p:sldId id="289" r:id="rId7"/>
    <p:sldId id="281" r:id="rId8"/>
    <p:sldId id="288" r:id="rId9"/>
    <p:sldId id="359" r:id="rId10"/>
    <p:sldId id="290" r:id="rId11"/>
    <p:sldId id="358" r:id="rId12"/>
    <p:sldId id="277" r:id="rId13"/>
    <p:sldId id="3043" r:id="rId14"/>
    <p:sldId id="371" r:id="rId15"/>
    <p:sldId id="370" r:id="rId16"/>
    <p:sldId id="284" r:id="rId17"/>
    <p:sldId id="287" r:id="rId18"/>
    <p:sldId id="279" r:id="rId19"/>
    <p:sldId id="369" r:id="rId20"/>
    <p:sldId id="283" r:id="rId21"/>
    <p:sldId id="372" r:id="rId2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99B23B-EC83-4686-B30A-512413B5E67A}"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C2459A-8875-4033-98C6-02923644E29D}" type="datetime2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2022年4月27日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9A0AF4-0B8A-4FA6-9844-3FD3A33F06D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09F6B0C-6D1E-4F53-A8D4-0EE188F290A5}" type="datetime2">
              <a:rPr lang="zh-CN" altLang="en-US" smtClean="0"/>
              <a:t>2022年4月27日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dirty="0"/>
              <a:t>单击此处编辑母版文本样式</a:t>
            </a:r>
          </a:p>
          <a:p>
            <a:pPr lvl="1" rtl="0"/>
            <a:r>
              <a:rPr lang="zh-CN" dirty="0"/>
              <a:t>第二级</a:t>
            </a:r>
          </a:p>
          <a:p>
            <a:pPr lvl="2" rtl="0"/>
            <a:r>
              <a:rPr lang="zh-CN" dirty="0"/>
              <a:t>第三级</a:t>
            </a:r>
          </a:p>
          <a:p>
            <a:pPr lvl="3" rtl="0"/>
            <a:r>
              <a:rPr lang="zh-CN" dirty="0"/>
              <a:t>第四级</a:t>
            </a:r>
          </a:p>
          <a:p>
            <a:pPr lvl="4" rtl="0"/>
            <a:r>
              <a:rPr lang="zh-CN" dirty="0"/>
              <a:t>第五级</a:t>
            </a:r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93B0CF2-7F87-4E02-A248-870047730F99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10</a:t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12</a:t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13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783601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14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50989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15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12321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16</a:t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17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10609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18</a:t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20</a:t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21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91788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2</a:t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3</a:t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4</a:t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5</a:t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6</a:t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7</a:t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8</a:t>
            </a:fld>
            <a:endParaRPr lang="zh-CN" altLang="en-US" noProof="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zh-CN" noProof="0" smtClean="0"/>
              <a:t>9</a:t>
            </a:fld>
            <a:endParaRPr lang="zh-CN" alt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6.jpeg"/><Relationship Id="rId7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2.jpeg"/><Relationship Id="rId4" Type="http://schemas.openxmlformats.org/officeDocument/2006/relationships/image" Target="../media/image7.jpeg"/><Relationship Id="rId9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Rectangle 73"/>
          <p:cNvSpPr>
            <a:spLocks noChangeArrowheads="1"/>
          </p:cNvSpPr>
          <p:nvPr/>
        </p:nvSpPr>
        <p:spPr bwMode="gray">
          <a:xfrm>
            <a:off x="2264833" y="3705225"/>
            <a:ext cx="990600" cy="742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16" name="Rectangle 44" descr="3"/>
          <p:cNvSpPr>
            <a:spLocks noChangeArrowheads="1"/>
          </p:cNvSpPr>
          <p:nvPr/>
        </p:nvSpPr>
        <p:spPr bwMode="gray">
          <a:xfrm>
            <a:off x="3323167" y="4510089"/>
            <a:ext cx="990600" cy="744537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06" name="Rectangle 34" descr="5"/>
          <p:cNvSpPr>
            <a:spLocks noChangeArrowheads="1"/>
          </p:cNvSpPr>
          <p:nvPr/>
        </p:nvSpPr>
        <p:spPr bwMode="gray">
          <a:xfrm>
            <a:off x="1221317" y="4510089"/>
            <a:ext cx="990600" cy="74453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31" name="Rectangle 59"/>
          <p:cNvSpPr>
            <a:spLocks noChangeArrowheads="1"/>
          </p:cNvSpPr>
          <p:nvPr/>
        </p:nvSpPr>
        <p:spPr bwMode="gray">
          <a:xfrm>
            <a:off x="2271184" y="5314950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26" name="Rectangle 54"/>
          <p:cNvSpPr>
            <a:spLocks noChangeArrowheads="1"/>
          </p:cNvSpPr>
          <p:nvPr/>
        </p:nvSpPr>
        <p:spPr bwMode="gray">
          <a:xfrm>
            <a:off x="171451" y="3705225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28" name="Rectangle 56"/>
          <p:cNvSpPr>
            <a:spLocks noChangeArrowheads="1"/>
          </p:cNvSpPr>
          <p:nvPr/>
        </p:nvSpPr>
        <p:spPr bwMode="gray">
          <a:xfrm>
            <a:off x="3323167" y="3705225"/>
            <a:ext cx="990600" cy="7429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3147" name="Group 75"/>
          <p:cNvGrpSpPr/>
          <p:nvPr/>
        </p:nvGrpSpPr>
        <p:grpSpPr bwMode="auto">
          <a:xfrm>
            <a:off x="150285" y="5954714"/>
            <a:ext cx="11914716" cy="631825"/>
            <a:chOff x="71" y="3751"/>
            <a:chExt cx="5629" cy="398"/>
          </a:xfrm>
        </p:grpSpPr>
        <p:sp>
          <p:nvSpPr>
            <p:cNvPr id="3096" name="Freeform 24"/>
            <p:cNvSpPr/>
            <p:nvPr userDrawn="1"/>
          </p:nvSpPr>
          <p:spPr bwMode="gray">
            <a:xfrm>
              <a:off x="71" y="3751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64 w 5626"/>
                <a:gd name="T9" fmla="*/ 118 h 349"/>
                <a:gd name="T10" fmla="*/ 4329 w 5626"/>
                <a:gd name="T11" fmla="*/ 0 h 349"/>
                <a:gd name="T12" fmla="*/ 5623 w 5626"/>
                <a:gd name="T13" fmla="*/ 0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78" y="103"/>
                    <a:pt x="3343" y="137"/>
                    <a:pt x="4064" y="118"/>
                  </a:cubicBezTo>
                  <a:lnTo>
                    <a:pt x="4329" y="0"/>
                  </a:lnTo>
                  <a:lnTo>
                    <a:pt x="5623" y="0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97" name="Freeform 25"/>
            <p:cNvSpPr/>
            <p:nvPr userDrawn="1"/>
          </p:nvSpPr>
          <p:spPr bwMode="gray">
            <a:xfrm>
              <a:off x="71" y="3800"/>
              <a:ext cx="5626" cy="349"/>
            </a:xfrm>
            <a:custGeom>
              <a:avLst/>
              <a:gdLst>
                <a:gd name="T0" fmla="*/ 5626 w 5626"/>
                <a:gd name="T1" fmla="*/ 349 h 349"/>
                <a:gd name="T2" fmla="*/ 0 w 5626"/>
                <a:gd name="T3" fmla="*/ 349 h 349"/>
                <a:gd name="T4" fmla="*/ 0 w 5626"/>
                <a:gd name="T5" fmla="*/ 187 h 349"/>
                <a:gd name="T6" fmla="*/ 0 w 5626"/>
                <a:gd name="T7" fmla="*/ 114 h 349"/>
                <a:gd name="T8" fmla="*/ 4082 w 5626"/>
                <a:gd name="T9" fmla="*/ 118 h 349"/>
                <a:gd name="T10" fmla="*/ 4345 w 5626"/>
                <a:gd name="T11" fmla="*/ 0 h 349"/>
                <a:gd name="T12" fmla="*/ 5623 w 5626"/>
                <a:gd name="T13" fmla="*/ 6 h 349"/>
                <a:gd name="T14" fmla="*/ 5626 w 5626"/>
                <a:gd name="T15" fmla="*/ 349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26" h="349">
                  <a:moveTo>
                    <a:pt x="5626" y="349"/>
                  </a:moveTo>
                  <a:lnTo>
                    <a:pt x="0" y="349"/>
                  </a:lnTo>
                  <a:lnTo>
                    <a:pt x="0" y="187"/>
                  </a:lnTo>
                  <a:lnTo>
                    <a:pt x="0" y="114"/>
                  </a:lnTo>
                  <a:cubicBezTo>
                    <a:pt x="680" y="103"/>
                    <a:pt x="3358" y="137"/>
                    <a:pt x="4082" y="118"/>
                  </a:cubicBezTo>
                  <a:lnTo>
                    <a:pt x="4345" y="0"/>
                  </a:lnTo>
                  <a:lnTo>
                    <a:pt x="5623" y="6"/>
                  </a:lnTo>
                  <a:lnTo>
                    <a:pt x="5626" y="34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98" name="Freeform 26"/>
            <p:cNvSpPr/>
            <p:nvPr userDrawn="1"/>
          </p:nvSpPr>
          <p:spPr bwMode="gray">
            <a:xfrm>
              <a:off x="4209" y="3833"/>
              <a:ext cx="1491" cy="88"/>
            </a:xfrm>
            <a:custGeom>
              <a:avLst/>
              <a:gdLst>
                <a:gd name="T0" fmla="*/ 0 w 1491"/>
                <a:gd name="T1" fmla="*/ 84 h 88"/>
                <a:gd name="T2" fmla="*/ 223 w 1491"/>
                <a:gd name="T3" fmla="*/ 0 h 88"/>
                <a:gd name="T4" fmla="*/ 1491 w 1491"/>
                <a:gd name="T5" fmla="*/ 0 h 88"/>
                <a:gd name="T6" fmla="*/ 1488 w 1491"/>
                <a:gd name="T7" fmla="*/ 60 h 88"/>
                <a:gd name="T8" fmla="*/ 383 w 1491"/>
                <a:gd name="T9" fmla="*/ 59 h 88"/>
                <a:gd name="T10" fmla="*/ 273 w 1491"/>
                <a:gd name="T11" fmla="*/ 88 h 88"/>
                <a:gd name="T12" fmla="*/ 0 w 1491"/>
                <a:gd name="T13" fmla="*/ 84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1" h="88">
                  <a:moveTo>
                    <a:pt x="0" y="84"/>
                  </a:moveTo>
                  <a:lnTo>
                    <a:pt x="223" y="0"/>
                  </a:lnTo>
                  <a:lnTo>
                    <a:pt x="1491" y="0"/>
                  </a:lnTo>
                  <a:lnTo>
                    <a:pt x="1488" y="60"/>
                  </a:lnTo>
                  <a:lnTo>
                    <a:pt x="383" y="59"/>
                  </a:lnTo>
                  <a:lnTo>
                    <a:pt x="273" y="88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grpSp>
        <p:nvGrpSpPr>
          <p:cNvPr id="3079" name="Group 7"/>
          <p:cNvGrpSpPr/>
          <p:nvPr/>
        </p:nvGrpSpPr>
        <p:grpSpPr bwMode="auto">
          <a:xfrm rot="10800000">
            <a:off x="8005233" y="1778001"/>
            <a:ext cx="3691467" cy="779463"/>
            <a:chOff x="1566" y="164"/>
            <a:chExt cx="1455" cy="425"/>
          </a:xfrm>
        </p:grpSpPr>
        <p:sp>
          <p:nvSpPr>
            <p:cNvPr id="3080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81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82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83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84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85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86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87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88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89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90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91" name="Freeform 19"/>
            <p:cNvSpPr/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92" name="Freeform 20"/>
            <p:cNvSpPr/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93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94" name="Freeform 22"/>
            <p:cNvSpPr/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095" name="Freeform 23"/>
            <p:cNvSpPr/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3099" name="Freeform 27" descr="Dark upward diagonal"/>
          <p:cNvSpPr/>
          <p:nvPr/>
        </p:nvSpPr>
        <p:spPr bwMode="gray">
          <a:xfrm>
            <a:off x="114301" y="76201"/>
            <a:ext cx="11969751" cy="500063"/>
          </a:xfrm>
          <a:custGeom>
            <a:avLst/>
            <a:gdLst>
              <a:gd name="T0" fmla="*/ 0 w 5655"/>
              <a:gd name="T1" fmla="*/ 1 h 315"/>
              <a:gd name="T2" fmla="*/ 5546 w 5655"/>
              <a:gd name="T3" fmla="*/ 0 h 315"/>
              <a:gd name="T4" fmla="*/ 5655 w 5655"/>
              <a:gd name="T5" fmla="*/ 84 h 315"/>
              <a:gd name="T6" fmla="*/ 5649 w 5655"/>
              <a:gd name="T7" fmla="*/ 315 h 315"/>
              <a:gd name="T8" fmla="*/ 1 w 5655"/>
              <a:gd name="T9" fmla="*/ 314 h 315"/>
              <a:gd name="T10" fmla="*/ 0 w 5655"/>
              <a:gd name="T11" fmla="*/ 1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55" h="315">
                <a:moveTo>
                  <a:pt x="0" y="1"/>
                </a:moveTo>
                <a:lnTo>
                  <a:pt x="5546" y="0"/>
                </a:lnTo>
                <a:cubicBezTo>
                  <a:pt x="5652" y="0"/>
                  <a:pt x="5655" y="84"/>
                  <a:pt x="5655" y="84"/>
                </a:cubicBezTo>
                <a:lnTo>
                  <a:pt x="5649" y="315"/>
                </a:lnTo>
                <a:lnTo>
                  <a:pt x="1" y="314"/>
                </a:lnTo>
                <a:lnTo>
                  <a:pt x="0" y="1"/>
                </a:lnTo>
                <a:close/>
              </a:path>
            </a:pathLst>
          </a:custGeom>
          <a:pattFill prst="dkUpDiag">
            <a:fgClr>
              <a:schemeClr val="bg1">
                <a:alpha val="77000"/>
              </a:schemeClr>
            </a:fgClr>
            <a:bgClr>
              <a:schemeClr val="tx1">
                <a:alpha val="77000"/>
              </a:schemeClr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00" name="Rectangle 28"/>
          <p:cNvSpPr>
            <a:spLocks noChangeArrowheads="1"/>
          </p:cNvSpPr>
          <p:nvPr/>
        </p:nvSpPr>
        <p:spPr bwMode="gray">
          <a:xfrm>
            <a:off x="152401" y="6610351"/>
            <a:ext cx="11908367" cy="1635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grpSp>
        <p:nvGrpSpPr>
          <p:cNvPr id="3146" name="Group 74"/>
          <p:cNvGrpSpPr/>
          <p:nvPr/>
        </p:nvGrpSpPr>
        <p:grpSpPr bwMode="auto">
          <a:xfrm>
            <a:off x="114301" y="854075"/>
            <a:ext cx="11976100" cy="1131888"/>
            <a:chOff x="54" y="538"/>
            <a:chExt cx="5658" cy="713"/>
          </a:xfrm>
        </p:grpSpPr>
        <p:sp>
          <p:nvSpPr>
            <p:cNvPr id="3102" name="Freeform 30"/>
            <p:cNvSpPr/>
            <p:nvPr userDrawn="1"/>
          </p:nvSpPr>
          <p:spPr bwMode="gray">
            <a:xfrm>
              <a:off x="54" y="736"/>
              <a:ext cx="5658" cy="515"/>
            </a:xfrm>
            <a:custGeom>
              <a:avLst/>
              <a:gdLst>
                <a:gd name="T0" fmla="*/ 0 w 5446"/>
                <a:gd name="T1" fmla="*/ 0 h 590"/>
                <a:gd name="T2" fmla="*/ 5446 w 5446"/>
                <a:gd name="T3" fmla="*/ 0 h 590"/>
                <a:gd name="T4" fmla="*/ 5446 w 5446"/>
                <a:gd name="T5" fmla="*/ 312 h 590"/>
                <a:gd name="T6" fmla="*/ 5446 w 5446"/>
                <a:gd name="T7" fmla="*/ 451 h 590"/>
                <a:gd name="T8" fmla="*/ 1512 w 5446"/>
                <a:gd name="T9" fmla="*/ 443 h 590"/>
                <a:gd name="T10" fmla="*/ 1288 w 5446"/>
                <a:gd name="T11" fmla="*/ 584 h 590"/>
                <a:gd name="T12" fmla="*/ 0 w 5446"/>
                <a:gd name="T13" fmla="*/ 590 h 590"/>
                <a:gd name="T14" fmla="*/ 0 w 5446"/>
                <a:gd name="T15" fmla="*/ 0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46" h="590">
                  <a:moveTo>
                    <a:pt x="0" y="0"/>
                  </a:moveTo>
                  <a:lnTo>
                    <a:pt x="5446" y="0"/>
                  </a:lnTo>
                  <a:lnTo>
                    <a:pt x="5446" y="312"/>
                  </a:lnTo>
                  <a:lnTo>
                    <a:pt x="5446" y="451"/>
                  </a:lnTo>
                  <a:cubicBezTo>
                    <a:pt x="4790" y="473"/>
                    <a:pt x="2205" y="421"/>
                    <a:pt x="1512" y="443"/>
                  </a:cubicBezTo>
                  <a:lnTo>
                    <a:pt x="1288" y="584"/>
                  </a:lnTo>
                  <a:lnTo>
                    <a:pt x="0" y="5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03" name="Freeform 31"/>
            <p:cNvSpPr/>
            <p:nvPr userDrawn="1"/>
          </p:nvSpPr>
          <p:spPr bwMode="gray">
            <a:xfrm>
              <a:off x="54" y="538"/>
              <a:ext cx="5658" cy="655"/>
            </a:xfrm>
            <a:custGeom>
              <a:avLst/>
              <a:gdLst>
                <a:gd name="T0" fmla="*/ 1 w 5658"/>
                <a:gd name="T1" fmla="*/ 0 h 655"/>
                <a:gd name="T2" fmla="*/ 5657 w 5658"/>
                <a:gd name="T3" fmla="*/ 0 h 655"/>
                <a:gd name="T4" fmla="*/ 5658 w 5658"/>
                <a:gd name="T5" fmla="*/ 534 h 655"/>
                <a:gd name="T6" fmla="*/ 1553 w 5658"/>
                <a:gd name="T7" fmla="*/ 528 h 655"/>
                <a:gd name="T8" fmla="*/ 1317 w 5658"/>
                <a:gd name="T9" fmla="*/ 651 h 655"/>
                <a:gd name="T10" fmla="*/ 0 w 5658"/>
                <a:gd name="T11" fmla="*/ 655 h 655"/>
                <a:gd name="T12" fmla="*/ 1 w 5658"/>
                <a:gd name="T13" fmla="*/ 0 h 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8" h="655">
                  <a:moveTo>
                    <a:pt x="1" y="0"/>
                  </a:moveTo>
                  <a:lnTo>
                    <a:pt x="5657" y="0"/>
                  </a:lnTo>
                  <a:lnTo>
                    <a:pt x="5658" y="534"/>
                  </a:lnTo>
                  <a:lnTo>
                    <a:pt x="1553" y="528"/>
                  </a:lnTo>
                  <a:lnTo>
                    <a:pt x="1317" y="651"/>
                  </a:lnTo>
                  <a:lnTo>
                    <a:pt x="0" y="6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104" name="Freeform 32"/>
            <p:cNvSpPr/>
            <p:nvPr userDrawn="1"/>
          </p:nvSpPr>
          <p:spPr bwMode="gray">
            <a:xfrm>
              <a:off x="54" y="1062"/>
              <a:ext cx="1496" cy="98"/>
            </a:xfrm>
            <a:custGeom>
              <a:avLst/>
              <a:gdLst>
                <a:gd name="T0" fmla="*/ 1440 w 1440"/>
                <a:gd name="T1" fmla="*/ 1 h 112"/>
                <a:gd name="T2" fmla="*/ 1261 w 1440"/>
                <a:gd name="T3" fmla="*/ 112 h 112"/>
                <a:gd name="T4" fmla="*/ 0 w 1440"/>
                <a:gd name="T5" fmla="*/ 110 h 112"/>
                <a:gd name="T6" fmla="*/ 0 w 1440"/>
                <a:gd name="T7" fmla="*/ 49 h 112"/>
                <a:gd name="T8" fmla="*/ 1069 w 1440"/>
                <a:gd name="T9" fmla="*/ 50 h 112"/>
                <a:gd name="T10" fmla="*/ 1142 w 1440"/>
                <a:gd name="T11" fmla="*/ 0 h 112"/>
                <a:gd name="T12" fmla="*/ 1440 w 1440"/>
                <a:gd name="T13" fmla="*/ 1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0" h="112">
                  <a:moveTo>
                    <a:pt x="1440" y="1"/>
                  </a:moveTo>
                  <a:lnTo>
                    <a:pt x="1261" y="112"/>
                  </a:lnTo>
                  <a:lnTo>
                    <a:pt x="0" y="110"/>
                  </a:lnTo>
                  <a:lnTo>
                    <a:pt x="0" y="49"/>
                  </a:lnTo>
                  <a:lnTo>
                    <a:pt x="1069" y="50"/>
                  </a:lnTo>
                  <a:lnTo>
                    <a:pt x="1142" y="0"/>
                  </a:lnTo>
                  <a:lnTo>
                    <a:pt x="1440" y="1"/>
                  </a:lnTo>
                  <a:close/>
                </a:path>
              </a:pathLst>
            </a:custGeom>
            <a:solidFill>
              <a:srgbClr val="FFFFFF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3105" name="Rectangle 33"/>
          <p:cNvSpPr>
            <a:spLocks noChangeArrowheads="1"/>
          </p:cNvSpPr>
          <p:nvPr/>
        </p:nvSpPr>
        <p:spPr bwMode="gray">
          <a:xfrm>
            <a:off x="114301" y="609600"/>
            <a:ext cx="11976100" cy="1857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10" name="Rectangle 38" descr="1"/>
          <p:cNvSpPr>
            <a:spLocks noChangeArrowheads="1"/>
          </p:cNvSpPr>
          <p:nvPr/>
        </p:nvSpPr>
        <p:spPr bwMode="gray">
          <a:xfrm>
            <a:off x="5441563" y="4510088"/>
            <a:ext cx="988484" cy="730249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12" name="Rectangle 40" descr="7"/>
          <p:cNvSpPr>
            <a:spLocks noChangeArrowheads="1"/>
          </p:cNvSpPr>
          <p:nvPr/>
        </p:nvSpPr>
        <p:spPr bwMode="gray">
          <a:xfrm>
            <a:off x="4366684" y="5314950"/>
            <a:ext cx="990600" cy="74295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14" name="Rectangle 42"/>
          <p:cNvSpPr>
            <a:spLocks noChangeArrowheads="1"/>
          </p:cNvSpPr>
          <p:nvPr/>
        </p:nvSpPr>
        <p:spPr bwMode="gray">
          <a:xfrm>
            <a:off x="4377267" y="4510089"/>
            <a:ext cx="988484" cy="744537"/>
          </a:xfrm>
          <a:prstGeom prst="rect">
            <a:avLst/>
          </a:prstGeom>
          <a:solidFill>
            <a:srgbClr val="D7D7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109" name="Rectangle 37" descr="6"/>
          <p:cNvSpPr>
            <a:spLocks noChangeArrowheads="1"/>
          </p:cNvSpPr>
          <p:nvPr/>
        </p:nvSpPr>
        <p:spPr bwMode="gray">
          <a:xfrm>
            <a:off x="2271184" y="5314950"/>
            <a:ext cx="990600" cy="742950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486401" y="6196014"/>
            <a:ext cx="6415617" cy="403225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600" i="1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en-US" altLang="zh-CN" noProof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9033" y="6445250"/>
            <a:ext cx="2940051" cy="317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433233" y="6445250"/>
            <a:ext cx="3987800" cy="317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600952" y="6445250"/>
            <a:ext cx="2940049" cy="317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CB03A66-3FF4-4C50-ADF6-27AC35603D90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3122" name="Rectangle 50"/>
          <p:cNvSpPr>
            <a:spLocks noChangeArrowheads="1"/>
          </p:cNvSpPr>
          <p:nvPr/>
        </p:nvSpPr>
        <p:spPr bwMode="gray">
          <a:xfrm>
            <a:off x="171451" y="4511675"/>
            <a:ext cx="988483" cy="74295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3115" name="Picture 43" descr="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3567" y="2911475"/>
            <a:ext cx="1797051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9200" y="2819401"/>
            <a:ext cx="8026400" cy="1470025"/>
          </a:xfrm>
          <a:prstGeom prst="rect">
            <a:avLst/>
          </a:prstGeom>
        </p:spPr>
        <p:txBody>
          <a:bodyPr/>
          <a:lstStyle>
            <a:lvl1pPr algn="r"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en-US" altLang="zh-CN" noProof="0"/>
          </a:p>
        </p:txBody>
      </p:sp>
      <p:sp>
        <p:nvSpPr>
          <p:cNvPr id="3142" name="Rectangle 70" descr="2"/>
          <p:cNvSpPr>
            <a:spLocks noChangeArrowheads="1"/>
          </p:cNvSpPr>
          <p:nvPr/>
        </p:nvSpPr>
        <p:spPr bwMode="gray">
          <a:xfrm>
            <a:off x="2269067" y="3705225"/>
            <a:ext cx="992717" cy="742950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pic>
        <p:nvPicPr>
          <p:cNvPr id="49" name="图片 1"/>
          <p:cNvPicPr>
            <a:picLocks noChangeAspect="1"/>
          </p:cNvPicPr>
          <p:nvPr userDrawn="1"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665692" y="873126"/>
            <a:ext cx="917662" cy="933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38126"/>
            <a:ext cx="8636000" cy="868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438276"/>
            <a:ext cx="10972800" cy="47339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64001" y="6311901"/>
            <a:ext cx="2283884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89018" y="6323013"/>
            <a:ext cx="21547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6C27EBE-3BDC-48CA-863D-ED0BA2D400B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38126"/>
            <a:ext cx="2743200" cy="59340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38126"/>
            <a:ext cx="8026400" cy="593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64001" y="6311901"/>
            <a:ext cx="2283884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89018" y="6323013"/>
            <a:ext cx="21547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091A9DC-9F31-43CB-B3F1-A42182856B7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38126"/>
            <a:ext cx="8636000" cy="868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609600" y="1438276"/>
            <a:ext cx="5384800" cy="4733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438276"/>
            <a:ext cx="5384800" cy="4733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64001" y="6311901"/>
            <a:ext cx="2283884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489018" y="6323013"/>
            <a:ext cx="21547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1EB0FDC5-812E-4AF1-8041-A620D8BFAD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38126"/>
            <a:ext cx="8636000" cy="868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438276"/>
            <a:ext cx="10972800" cy="4733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64001" y="6311901"/>
            <a:ext cx="2283884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89018" y="6323013"/>
            <a:ext cx="21547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6EE4C25-C875-4D3C-BB13-377C753A558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064001" y="6311901"/>
            <a:ext cx="2283884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89018" y="6323013"/>
            <a:ext cx="21547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2AFD335-29FE-4364-A93E-20247BF015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38126"/>
            <a:ext cx="8636000" cy="868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438276"/>
            <a:ext cx="5384800" cy="4733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438276"/>
            <a:ext cx="5384800" cy="47339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64001" y="6311901"/>
            <a:ext cx="2283884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489018" y="6323013"/>
            <a:ext cx="21547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8F90192-B1EB-43D8-84AA-E04E0A9B940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064001" y="6311901"/>
            <a:ext cx="2283884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9489018" y="6323013"/>
            <a:ext cx="21547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3EACB5B-BC81-4371-9071-F39759412CA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38126"/>
            <a:ext cx="8636000" cy="8683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064001" y="6311901"/>
            <a:ext cx="2283884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489018" y="6323013"/>
            <a:ext cx="21547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23893D0-F8CB-4C95-A9DF-F3D09BB5A4F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064001" y="6311901"/>
            <a:ext cx="2283884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489018" y="6323013"/>
            <a:ext cx="21547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AE7A3F5-86FE-4E22-8A23-8F5959C780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64001" y="6311901"/>
            <a:ext cx="2283884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489018" y="6323013"/>
            <a:ext cx="21547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4E46299-3277-4AF2-A126-8CFCAAD3FAC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064001" y="6311901"/>
            <a:ext cx="2283884" cy="2905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441017" y="6323013"/>
            <a:ext cx="30818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489018" y="6323013"/>
            <a:ext cx="2154767" cy="2905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3103EBD-6209-4ADB-9253-49B5E3747F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7"/>
          <p:cNvGrpSpPr/>
          <p:nvPr/>
        </p:nvGrpSpPr>
        <p:grpSpPr bwMode="auto">
          <a:xfrm>
            <a:off x="8737601" y="6013451"/>
            <a:ext cx="3189817" cy="563563"/>
            <a:chOff x="1566" y="164"/>
            <a:chExt cx="1455" cy="425"/>
          </a:xfrm>
        </p:grpSpPr>
        <p:sp>
          <p:nvSpPr>
            <p:cNvPr id="1032" name="Freeform 8"/>
            <p:cNvSpPr/>
            <p:nvPr/>
          </p:nvSpPr>
          <p:spPr bwMode="gray">
            <a:xfrm>
              <a:off x="1892" y="468"/>
              <a:ext cx="39" cy="121"/>
            </a:xfrm>
            <a:custGeom>
              <a:avLst/>
              <a:gdLst>
                <a:gd name="T0" fmla="*/ 37 w 39"/>
                <a:gd name="T1" fmla="*/ 36 h 121"/>
                <a:gd name="T2" fmla="*/ 35 w 39"/>
                <a:gd name="T3" fmla="*/ 36 h 121"/>
                <a:gd name="T4" fmla="*/ 30 w 39"/>
                <a:gd name="T5" fmla="*/ 36 h 121"/>
                <a:gd name="T6" fmla="*/ 22 w 39"/>
                <a:gd name="T7" fmla="*/ 34 h 121"/>
                <a:gd name="T8" fmla="*/ 15 w 39"/>
                <a:gd name="T9" fmla="*/ 30 h 121"/>
                <a:gd name="T10" fmla="*/ 7 w 39"/>
                <a:gd name="T11" fmla="*/ 23 h 121"/>
                <a:gd name="T12" fmla="*/ 3 w 39"/>
                <a:gd name="T13" fmla="*/ 13 h 121"/>
                <a:gd name="T14" fmla="*/ 0 w 39"/>
                <a:gd name="T15" fmla="*/ 0 h 121"/>
                <a:gd name="T16" fmla="*/ 3 w 39"/>
                <a:gd name="T17" fmla="*/ 0 h 121"/>
                <a:gd name="T18" fmla="*/ 7 w 39"/>
                <a:gd name="T19" fmla="*/ 1 h 121"/>
                <a:gd name="T20" fmla="*/ 15 w 39"/>
                <a:gd name="T21" fmla="*/ 3 h 121"/>
                <a:gd name="T22" fmla="*/ 23 w 39"/>
                <a:gd name="T23" fmla="*/ 5 h 121"/>
                <a:gd name="T24" fmla="*/ 30 w 39"/>
                <a:gd name="T25" fmla="*/ 11 h 121"/>
                <a:gd name="T26" fmla="*/ 37 w 39"/>
                <a:gd name="T27" fmla="*/ 20 h 121"/>
                <a:gd name="T28" fmla="*/ 39 w 39"/>
                <a:gd name="T29" fmla="*/ 34 h 121"/>
                <a:gd name="T30" fmla="*/ 39 w 39"/>
                <a:gd name="T31" fmla="*/ 121 h 121"/>
                <a:gd name="T32" fmla="*/ 37 w 39"/>
                <a:gd name="T33" fmla="*/ 121 h 121"/>
                <a:gd name="T34" fmla="*/ 37 w 39"/>
                <a:gd name="T35" fmla="*/ 3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9" h="121">
                  <a:moveTo>
                    <a:pt x="37" y="36"/>
                  </a:moveTo>
                  <a:lnTo>
                    <a:pt x="35" y="36"/>
                  </a:lnTo>
                  <a:lnTo>
                    <a:pt x="30" y="36"/>
                  </a:lnTo>
                  <a:lnTo>
                    <a:pt x="22" y="34"/>
                  </a:lnTo>
                  <a:lnTo>
                    <a:pt x="15" y="30"/>
                  </a:lnTo>
                  <a:lnTo>
                    <a:pt x="7" y="23"/>
                  </a:lnTo>
                  <a:lnTo>
                    <a:pt x="3" y="13"/>
                  </a:lnTo>
                  <a:lnTo>
                    <a:pt x="0" y="0"/>
                  </a:lnTo>
                  <a:lnTo>
                    <a:pt x="3" y="0"/>
                  </a:lnTo>
                  <a:lnTo>
                    <a:pt x="7" y="1"/>
                  </a:lnTo>
                  <a:lnTo>
                    <a:pt x="15" y="3"/>
                  </a:lnTo>
                  <a:lnTo>
                    <a:pt x="23" y="5"/>
                  </a:lnTo>
                  <a:lnTo>
                    <a:pt x="30" y="11"/>
                  </a:lnTo>
                  <a:lnTo>
                    <a:pt x="37" y="20"/>
                  </a:lnTo>
                  <a:lnTo>
                    <a:pt x="39" y="34"/>
                  </a:lnTo>
                  <a:lnTo>
                    <a:pt x="39" y="121"/>
                  </a:lnTo>
                  <a:lnTo>
                    <a:pt x="37" y="121"/>
                  </a:lnTo>
                  <a:lnTo>
                    <a:pt x="37" y="36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3" name="Freeform 9"/>
            <p:cNvSpPr/>
            <p:nvPr/>
          </p:nvSpPr>
          <p:spPr bwMode="gray">
            <a:xfrm>
              <a:off x="2271" y="450"/>
              <a:ext cx="45" cy="139"/>
            </a:xfrm>
            <a:custGeom>
              <a:avLst/>
              <a:gdLst>
                <a:gd name="T0" fmla="*/ 3 w 45"/>
                <a:gd name="T1" fmla="*/ 42 h 139"/>
                <a:gd name="T2" fmla="*/ 6 w 45"/>
                <a:gd name="T3" fmla="*/ 42 h 139"/>
                <a:gd name="T4" fmla="*/ 12 w 45"/>
                <a:gd name="T5" fmla="*/ 42 h 139"/>
                <a:gd name="T6" fmla="*/ 20 w 45"/>
                <a:gd name="T7" fmla="*/ 39 h 139"/>
                <a:gd name="T8" fmla="*/ 29 w 45"/>
                <a:gd name="T9" fmla="*/ 35 h 139"/>
                <a:gd name="T10" fmla="*/ 37 w 45"/>
                <a:gd name="T11" fmla="*/ 27 h 139"/>
                <a:gd name="T12" fmla="*/ 43 w 45"/>
                <a:gd name="T13" fmla="*/ 17 h 139"/>
                <a:gd name="T14" fmla="*/ 45 w 45"/>
                <a:gd name="T15" fmla="*/ 2 h 139"/>
                <a:gd name="T16" fmla="*/ 43 w 45"/>
                <a:gd name="T17" fmla="*/ 0 h 139"/>
                <a:gd name="T18" fmla="*/ 37 w 45"/>
                <a:gd name="T19" fmla="*/ 2 h 139"/>
                <a:gd name="T20" fmla="*/ 29 w 45"/>
                <a:gd name="T21" fmla="*/ 3 h 139"/>
                <a:gd name="T22" fmla="*/ 19 w 45"/>
                <a:gd name="T23" fmla="*/ 7 h 139"/>
                <a:gd name="T24" fmla="*/ 11 w 45"/>
                <a:gd name="T25" fmla="*/ 14 h 139"/>
                <a:gd name="T26" fmla="*/ 4 w 45"/>
                <a:gd name="T27" fmla="*/ 23 h 139"/>
                <a:gd name="T28" fmla="*/ 0 w 45"/>
                <a:gd name="T29" fmla="*/ 39 h 139"/>
                <a:gd name="T30" fmla="*/ 0 w 45"/>
                <a:gd name="T31" fmla="*/ 139 h 139"/>
                <a:gd name="T32" fmla="*/ 3 w 45"/>
                <a:gd name="T33" fmla="*/ 139 h 139"/>
                <a:gd name="T34" fmla="*/ 3 w 45"/>
                <a:gd name="T35" fmla="*/ 42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" h="139">
                  <a:moveTo>
                    <a:pt x="3" y="42"/>
                  </a:moveTo>
                  <a:lnTo>
                    <a:pt x="6" y="42"/>
                  </a:lnTo>
                  <a:lnTo>
                    <a:pt x="12" y="42"/>
                  </a:lnTo>
                  <a:lnTo>
                    <a:pt x="20" y="39"/>
                  </a:lnTo>
                  <a:lnTo>
                    <a:pt x="29" y="35"/>
                  </a:lnTo>
                  <a:lnTo>
                    <a:pt x="37" y="27"/>
                  </a:lnTo>
                  <a:lnTo>
                    <a:pt x="43" y="17"/>
                  </a:lnTo>
                  <a:lnTo>
                    <a:pt x="45" y="2"/>
                  </a:lnTo>
                  <a:lnTo>
                    <a:pt x="43" y="0"/>
                  </a:lnTo>
                  <a:lnTo>
                    <a:pt x="37" y="2"/>
                  </a:lnTo>
                  <a:lnTo>
                    <a:pt x="29" y="3"/>
                  </a:lnTo>
                  <a:lnTo>
                    <a:pt x="19" y="7"/>
                  </a:lnTo>
                  <a:lnTo>
                    <a:pt x="11" y="14"/>
                  </a:lnTo>
                  <a:lnTo>
                    <a:pt x="4" y="23"/>
                  </a:lnTo>
                  <a:lnTo>
                    <a:pt x="0" y="39"/>
                  </a:lnTo>
                  <a:lnTo>
                    <a:pt x="0" y="139"/>
                  </a:lnTo>
                  <a:lnTo>
                    <a:pt x="3" y="139"/>
                  </a:lnTo>
                  <a:lnTo>
                    <a:pt x="3" y="4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" name="Freeform 10"/>
            <p:cNvSpPr/>
            <p:nvPr/>
          </p:nvSpPr>
          <p:spPr bwMode="gray">
            <a:xfrm>
              <a:off x="1765" y="378"/>
              <a:ext cx="146" cy="211"/>
            </a:xfrm>
            <a:custGeom>
              <a:avLst/>
              <a:gdLst>
                <a:gd name="T0" fmla="*/ 68 w 146"/>
                <a:gd name="T1" fmla="*/ 67 h 211"/>
                <a:gd name="T2" fmla="*/ 67 w 146"/>
                <a:gd name="T3" fmla="*/ 67 h 211"/>
                <a:gd name="T4" fmla="*/ 60 w 146"/>
                <a:gd name="T5" fmla="*/ 66 h 211"/>
                <a:gd name="T6" fmla="*/ 50 w 146"/>
                <a:gd name="T7" fmla="*/ 64 h 211"/>
                <a:gd name="T8" fmla="*/ 41 w 146"/>
                <a:gd name="T9" fmla="*/ 62 h 211"/>
                <a:gd name="T10" fmla="*/ 29 w 146"/>
                <a:gd name="T11" fmla="*/ 55 h 211"/>
                <a:gd name="T12" fmla="*/ 18 w 146"/>
                <a:gd name="T13" fmla="*/ 47 h 211"/>
                <a:gd name="T14" fmla="*/ 10 w 146"/>
                <a:gd name="T15" fmla="*/ 35 h 211"/>
                <a:gd name="T16" fmla="*/ 3 w 146"/>
                <a:gd name="T17" fmla="*/ 20 h 211"/>
                <a:gd name="T18" fmla="*/ 0 w 146"/>
                <a:gd name="T19" fmla="*/ 0 h 211"/>
                <a:gd name="T20" fmla="*/ 3 w 146"/>
                <a:gd name="T21" fmla="*/ 0 h 211"/>
                <a:gd name="T22" fmla="*/ 10 w 146"/>
                <a:gd name="T23" fmla="*/ 0 h 211"/>
                <a:gd name="T24" fmla="*/ 19 w 146"/>
                <a:gd name="T25" fmla="*/ 0 h 211"/>
                <a:gd name="T26" fmla="*/ 30 w 146"/>
                <a:gd name="T27" fmla="*/ 2 h 211"/>
                <a:gd name="T28" fmla="*/ 41 w 146"/>
                <a:gd name="T29" fmla="*/ 6 h 211"/>
                <a:gd name="T30" fmla="*/ 53 w 146"/>
                <a:gd name="T31" fmla="*/ 14 h 211"/>
                <a:gd name="T32" fmla="*/ 62 w 146"/>
                <a:gd name="T33" fmla="*/ 25 h 211"/>
                <a:gd name="T34" fmla="*/ 69 w 146"/>
                <a:gd name="T35" fmla="*/ 41 h 211"/>
                <a:gd name="T36" fmla="*/ 73 w 146"/>
                <a:gd name="T37" fmla="*/ 62 h 211"/>
                <a:gd name="T38" fmla="*/ 73 w 146"/>
                <a:gd name="T39" fmla="*/ 60 h 211"/>
                <a:gd name="T40" fmla="*/ 73 w 146"/>
                <a:gd name="T41" fmla="*/ 55 h 211"/>
                <a:gd name="T42" fmla="*/ 75 w 146"/>
                <a:gd name="T43" fmla="*/ 45 h 211"/>
                <a:gd name="T44" fmla="*/ 79 w 146"/>
                <a:gd name="T45" fmla="*/ 36 h 211"/>
                <a:gd name="T46" fmla="*/ 84 w 146"/>
                <a:gd name="T47" fmla="*/ 25 h 211"/>
                <a:gd name="T48" fmla="*/ 92 w 146"/>
                <a:gd name="T49" fmla="*/ 16 h 211"/>
                <a:gd name="T50" fmla="*/ 106 w 146"/>
                <a:gd name="T51" fmla="*/ 8 h 211"/>
                <a:gd name="T52" fmla="*/ 123 w 146"/>
                <a:gd name="T53" fmla="*/ 2 h 211"/>
                <a:gd name="T54" fmla="*/ 146 w 146"/>
                <a:gd name="T55" fmla="*/ 0 h 211"/>
                <a:gd name="T56" fmla="*/ 145 w 146"/>
                <a:gd name="T57" fmla="*/ 2 h 211"/>
                <a:gd name="T58" fmla="*/ 145 w 146"/>
                <a:gd name="T59" fmla="*/ 8 h 211"/>
                <a:gd name="T60" fmla="*/ 143 w 146"/>
                <a:gd name="T61" fmla="*/ 17 h 211"/>
                <a:gd name="T62" fmla="*/ 139 w 146"/>
                <a:gd name="T63" fmla="*/ 28 h 211"/>
                <a:gd name="T64" fmla="*/ 134 w 146"/>
                <a:gd name="T65" fmla="*/ 39 h 211"/>
                <a:gd name="T66" fmla="*/ 126 w 146"/>
                <a:gd name="T67" fmla="*/ 49 h 211"/>
                <a:gd name="T68" fmla="*/ 114 w 146"/>
                <a:gd name="T69" fmla="*/ 59 h 211"/>
                <a:gd name="T70" fmla="*/ 98 w 146"/>
                <a:gd name="T71" fmla="*/ 64 h 211"/>
                <a:gd name="T72" fmla="*/ 79 w 146"/>
                <a:gd name="T73" fmla="*/ 67 h 211"/>
                <a:gd name="T74" fmla="*/ 79 w 146"/>
                <a:gd name="T75" fmla="*/ 211 h 211"/>
                <a:gd name="T76" fmla="*/ 68 w 146"/>
                <a:gd name="T77" fmla="*/ 211 h 211"/>
                <a:gd name="T78" fmla="*/ 68 w 146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6" h="211">
                  <a:moveTo>
                    <a:pt x="68" y="67"/>
                  </a:moveTo>
                  <a:lnTo>
                    <a:pt x="67" y="67"/>
                  </a:lnTo>
                  <a:lnTo>
                    <a:pt x="60" y="66"/>
                  </a:lnTo>
                  <a:lnTo>
                    <a:pt x="50" y="64"/>
                  </a:lnTo>
                  <a:lnTo>
                    <a:pt x="41" y="62"/>
                  </a:lnTo>
                  <a:lnTo>
                    <a:pt x="29" y="55"/>
                  </a:lnTo>
                  <a:lnTo>
                    <a:pt x="18" y="47"/>
                  </a:lnTo>
                  <a:lnTo>
                    <a:pt x="10" y="35"/>
                  </a:lnTo>
                  <a:lnTo>
                    <a:pt x="3" y="20"/>
                  </a:lnTo>
                  <a:lnTo>
                    <a:pt x="0" y="0"/>
                  </a:lnTo>
                  <a:lnTo>
                    <a:pt x="3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30" y="2"/>
                  </a:lnTo>
                  <a:lnTo>
                    <a:pt x="41" y="6"/>
                  </a:lnTo>
                  <a:lnTo>
                    <a:pt x="53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5" y="45"/>
                  </a:lnTo>
                  <a:lnTo>
                    <a:pt x="79" y="36"/>
                  </a:lnTo>
                  <a:lnTo>
                    <a:pt x="84" y="25"/>
                  </a:lnTo>
                  <a:lnTo>
                    <a:pt x="92" y="16"/>
                  </a:lnTo>
                  <a:lnTo>
                    <a:pt x="106" y="8"/>
                  </a:lnTo>
                  <a:lnTo>
                    <a:pt x="123" y="2"/>
                  </a:lnTo>
                  <a:lnTo>
                    <a:pt x="146" y="0"/>
                  </a:lnTo>
                  <a:lnTo>
                    <a:pt x="145" y="2"/>
                  </a:lnTo>
                  <a:lnTo>
                    <a:pt x="145" y="8"/>
                  </a:lnTo>
                  <a:lnTo>
                    <a:pt x="143" y="17"/>
                  </a:lnTo>
                  <a:lnTo>
                    <a:pt x="139" y="28"/>
                  </a:lnTo>
                  <a:lnTo>
                    <a:pt x="134" y="39"/>
                  </a:lnTo>
                  <a:lnTo>
                    <a:pt x="126" y="49"/>
                  </a:lnTo>
                  <a:lnTo>
                    <a:pt x="114" y="59"/>
                  </a:lnTo>
                  <a:lnTo>
                    <a:pt x="98" y="64"/>
                  </a:lnTo>
                  <a:lnTo>
                    <a:pt x="79" y="67"/>
                  </a:lnTo>
                  <a:lnTo>
                    <a:pt x="79" y="211"/>
                  </a:lnTo>
                  <a:lnTo>
                    <a:pt x="68" y="211"/>
                  </a:lnTo>
                  <a:lnTo>
                    <a:pt x="68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5" name="Freeform 11"/>
            <p:cNvSpPr/>
            <p:nvPr/>
          </p:nvSpPr>
          <p:spPr bwMode="gray">
            <a:xfrm>
              <a:off x="2792" y="378"/>
              <a:ext cx="144" cy="211"/>
            </a:xfrm>
            <a:custGeom>
              <a:avLst/>
              <a:gdLst>
                <a:gd name="T0" fmla="*/ 67 w 144"/>
                <a:gd name="T1" fmla="*/ 67 h 211"/>
                <a:gd name="T2" fmla="*/ 66 w 144"/>
                <a:gd name="T3" fmla="*/ 67 h 211"/>
                <a:gd name="T4" fmla="*/ 59 w 144"/>
                <a:gd name="T5" fmla="*/ 66 h 211"/>
                <a:gd name="T6" fmla="*/ 50 w 144"/>
                <a:gd name="T7" fmla="*/ 64 h 211"/>
                <a:gd name="T8" fmla="*/ 39 w 144"/>
                <a:gd name="T9" fmla="*/ 62 h 211"/>
                <a:gd name="T10" fmla="*/ 28 w 144"/>
                <a:gd name="T11" fmla="*/ 55 h 211"/>
                <a:gd name="T12" fmla="*/ 17 w 144"/>
                <a:gd name="T13" fmla="*/ 47 h 211"/>
                <a:gd name="T14" fmla="*/ 9 w 144"/>
                <a:gd name="T15" fmla="*/ 35 h 211"/>
                <a:gd name="T16" fmla="*/ 2 w 144"/>
                <a:gd name="T17" fmla="*/ 20 h 211"/>
                <a:gd name="T18" fmla="*/ 0 w 144"/>
                <a:gd name="T19" fmla="*/ 0 h 211"/>
                <a:gd name="T20" fmla="*/ 2 w 144"/>
                <a:gd name="T21" fmla="*/ 0 h 211"/>
                <a:gd name="T22" fmla="*/ 9 w 144"/>
                <a:gd name="T23" fmla="*/ 0 h 211"/>
                <a:gd name="T24" fmla="*/ 17 w 144"/>
                <a:gd name="T25" fmla="*/ 0 h 211"/>
                <a:gd name="T26" fmla="*/ 28 w 144"/>
                <a:gd name="T27" fmla="*/ 2 h 211"/>
                <a:gd name="T28" fmla="*/ 40 w 144"/>
                <a:gd name="T29" fmla="*/ 6 h 211"/>
                <a:gd name="T30" fmla="*/ 51 w 144"/>
                <a:gd name="T31" fmla="*/ 14 h 211"/>
                <a:gd name="T32" fmla="*/ 62 w 144"/>
                <a:gd name="T33" fmla="*/ 25 h 211"/>
                <a:gd name="T34" fmla="*/ 69 w 144"/>
                <a:gd name="T35" fmla="*/ 41 h 211"/>
                <a:gd name="T36" fmla="*/ 73 w 144"/>
                <a:gd name="T37" fmla="*/ 62 h 211"/>
                <a:gd name="T38" fmla="*/ 73 w 144"/>
                <a:gd name="T39" fmla="*/ 60 h 211"/>
                <a:gd name="T40" fmla="*/ 73 w 144"/>
                <a:gd name="T41" fmla="*/ 55 h 211"/>
                <a:gd name="T42" fmla="*/ 74 w 144"/>
                <a:gd name="T43" fmla="*/ 45 h 211"/>
                <a:gd name="T44" fmla="*/ 77 w 144"/>
                <a:gd name="T45" fmla="*/ 36 h 211"/>
                <a:gd name="T46" fmla="*/ 82 w 144"/>
                <a:gd name="T47" fmla="*/ 25 h 211"/>
                <a:gd name="T48" fmla="*/ 91 w 144"/>
                <a:gd name="T49" fmla="*/ 16 h 211"/>
                <a:gd name="T50" fmla="*/ 105 w 144"/>
                <a:gd name="T51" fmla="*/ 8 h 211"/>
                <a:gd name="T52" fmla="*/ 121 w 144"/>
                <a:gd name="T53" fmla="*/ 2 h 211"/>
                <a:gd name="T54" fmla="*/ 144 w 144"/>
                <a:gd name="T55" fmla="*/ 0 h 211"/>
                <a:gd name="T56" fmla="*/ 144 w 144"/>
                <a:gd name="T57" fmla="*/ 2 h 211"/>
                <a:gd name="T58" fmla="*/ 144 w 144"/>
                <a:gd name="T59" fmla="*/ 8 h 211"/>
                <a:gd name="T60" fmla="*/ 141 w 144"/>
                <a:gd name="T61" fmla="*/ 17 h 211"/>
                <a:gd name="T62" fmla="*/ 139 w 144"/>
                <a:gd name="T63" fmla="*/ 28 h 211"/>
                <a:gd name="T64" fmla="*/ 133 w 144"/>
                <a:gd name="T65" fmla="*/ 39 h 211"/>
                <a:gd name="T66" fmla="*/ 125 w 144"/>
                <a:gd name="T67" fmla="*/ 49 h 211"/>
                <a:gd name="T68" fmla="*/ 113 w 144"/>
                <a:gd name="T69" fmla="*/ 59 h 211"/>
                <a:gd name="T70" fmla="*/ 97 w 144"/>
                <a:gd name="T71" fmla="*/ 64 h 211"/>
                <a:gd name="T72" fmla="*/ 77 w 144"/>
                <a:gd name="T73" fmla="*/ 67 h 211"/>
                <a:gd name="T74" fmla="*/ 77 w 144"/>
                <a:gd name="T75" fmla="*/ 211 h 211"/>
                <a:gd name="T76" fmla="*/ 67 w 144"/>
                <a:gd name="T77" fmla="*/ 211 h 211"/>
                <a:gd name="T78" fmla="*/ 67 w 144"/>
                <a:gd name="T79" fmla="*/ 67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4" h="211">
                  <a:moveTo>
                    <a:pt x="67" y="67"/>
                  </a:moveTo>
                  <a:lnTo>
                    <a:pt x="66" y="67"/>
                  </a:lnTo>
                  <a:lnTo>
                    <a:pt x="59" y="66"/>
                  </a:lnTo>
                  <a:lnTo>
                    <a:pt x="50" y="64"/>
                  </a:lnTo>
                  <a:lnTo>
                    <a:pt x="39" y="62"/>
                  </a:lnTo>
                  <a:lnTo>
                    <a:pt x="28" y="55"/>
                  </a:lnTo>
                  <a:lnTo>
                    <a:pt x="17" y="47"/>
                  </a:lnTo>
                  <a:lnTo>
                    <a:pt x="9" y="35"/>
                  </a:lnTo>
                  <a:lnTo>
                    <a:pt x="2" y="20"/>
                  </a:lnTo>
                  <a:lnTo>
                    <a:pt x="0" y="0"/>
                  </a:lnTo>
                  <a:lnTo>
                    <a:pt x="2" y="0"/>
                  </a:lnTo>
                  <a:lnTo>
                    <a:pt x="9" y="0"/>
                  </a:lnTo>
                  <a:lnTo>
                    <a:pt x="17" y="0"/>
                  </a:lnTo>
                  <a:lnTo>
                    <a:pt x="28" y="2"/>
                  </a:lnTo>
                  <a:lnTo>
                    <a:pt x="40" y="6"/>
                  </a:lnTo>
                  <a:lnTo>
                    <a:pt x="51" y="14"/>
                  </a:lnTo>
                  <a:lnTo>
                    <a:pt x="62" y="25"/>
                  </a:lnTo>
                  <a:lnTo>
                    <a:pt x="69" y="41"/>
                  </a:lnTo>
                  <a:lnTo>
                    <a:pt x="73" y="62"/>
                  </a:lnTo>
                  <a:lnTo>
                    <a:pt x="73" y="60"/>
                  </a:lnTo>
                  <a:lnTo>
                    <a:pt x="73" y="55"/>
                  </a:lnTo>
                  <a:lnTo>
                    <a:pt x="74" y="45"/>
                  </a:lnTo>
                  <a:lnTo>
                    <a:pt x="77" y="36"/>
                  </a:lnTo>
                  <a:lnTo>
                    <a:pt x="82" y="25"/>
                  </a:lnTo>
                  <a:lnTo>
                    <a:pt x="91" y="16"/>
                  </a:lnTo>
                  <a:lnTo>
                    <a:pt x="105" y="8"/>
                  </a:lnTo>
                  <a:lnTo>
                    <a:pt x="121" y="2"/>
                  </a:lnTo>
                  <a:lnTo>
                    <a:pt x="144" y="0"/>
                  </a:lnTo>
                  <a:lnTo>
                    <a:pt x="144" y="2"/>
                  </a:lnTo>
                  <a:lnTo>
                    <a:pt x="144" y="8"/>
                  </a:lnTo>
                  <a:lnTo>
                    <a:pt x="141" y="17"/>
                  </a:lnTo>
                  <a:lnTo>
                    <a:pt x="139" y="28"/>
                  </a:lnTo>
                  <a:lnTo>
                    <a:pt x="133" y="39"/>
                  </a:lnTo>
                  <a:lnTo>
                    <a:pt x="125" y="49"/>
                  </a:lnTo>
                  <a:lnTo>
                    <a:pt x="113" y="59"/>
                  </a:lnTo>
                  <a:lnTo>
                    <a:pt x="97" y="64"/>
                  </a:lnTo>
                  <a:lnTo>
                    <a:pt x="77" y="67"/>
                  </a:lnTo>
                  <a:lnTo>
                    <a:pt x="77" y="211"/>
                  </a:lnTo>
                  <a:lnTo>
                    <a:pt x="67" y="211"/>
                  </a:lnTo>
                  <a:lnTo>
                    <a:pt x="67" y="6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6" name="Freeform 12"/>
            <p:cNvSpPr/>
            <p:nvPr/>
          </p:nvSpPr>
          <p:spPr bwMode="gray">
            <a:xfrm>
              <a:off x="2631" y="457"/>
              <a:ext cx="89" cy="132"/>
            </a:xfrm>
            <a:custGeom>
              <a:avLst/>
              <a:gdLst>
                <a:gd name="T0" fmla="*/ 42 w 89"/>
                <a:gd name="T1" fmla="*/ 43 h 132"/>
                <a:gd name="T2" fmla="*/ 39 w 89"/>
                <a:gd name="T3" fmla="*/ 42 h 132"/>
                <a:gd name="T4" fmla="*/ 33 w 89"/>
                <a:gd name="T5" fmla="*/ 42 h 132"/>
                <a:gd name="T6" fmla="*/ 25 w 89"/>
                <a:gd name="T7" fmla="*/ 39 h 132"/>
                <a:gd name="T8" fmla="*/ 16 w 89"/>
                <a:gd name="T9" fmla="*/ 35 h 132"/>
                <a:gd name="T10" fmla="*/ 8 w 89"/>
                <a:gd name="T11" fmla="*/ 27 h 132"/>
                <a:gd name="T12" fmla="*/ 2 w 89"/>
                <a:gd name="T13" fmla="*/ 16 h 132"/>
                <a:gd name="T14" fmla="*/ 0 w 89"/>
                <a:gd name="T15" fmla="*/ 0 h 132"/>
                <a:gd name="T16" fmla="*/ 2 w 89"/>
                <a:gd name="T17" fmla="*/ 0 h 132"/>
                <a:gd name="T18" fmla="*/ 6 w 89"/>
                <a:gd name="T19" fmla="*/ 0 h 132"/>
                <a:gd name="T20" fmla="*/ 12 w 89"/>
                <a:gd name="T21" fmla="*/ 1 h 132"/>
                <a:gd name="T22" fmla="*/ 21 w 89"/>
                <a:gd name="T23" fmla="*/ 3 h 132"/>
                <a:gd name="T24" fmla="*/ 29 w 89"/>
                <a:gd name="T25" fmla="*/ 8 h 132"/>
                <a:gd name="T26" fmla="*/ 37 w 89"/>
                <a:gd name="T27" fmla="*/ 15 h 132"/>
                <a:gd name="T28" fmla="*/ 42 w 89"/>
                <a:gd name="T29" fmla="*/ 26 h 132"/>
                <a:gd name="T30" fmla="*/ 45 w 89"/>
                <a:gd name="T31" fmla="*/ 39 h 132"/>
                <a:gd name="T32" fmla="*/ 45 w 89"/>
                <a:gd name="T33" fmla="*/ 38 h 132"/>
                <a:gd name="T34" fmla="*/ 45 w 89"/>
                <a:gd name="T35" fmla="*/ 34 h 132"/>
                <a:gd name="T36" fmla="*/ 46 w 89"/>
                <a:gd name="T37" fmla="*/ 27 h 132"/>
                <a:gd name="T38" fmla="*/ 49 w 89"/>
                <a:gd name="T39" fmla="*/ 20 h 132"/>
                <a:gd name="T40" fmla="*/ 54 w 89"/>
                <a:gd name="T41" fmla="*/ 14 h 132"/>
                <a:gd name="T42" fmla="*/ 62 w 89"/>
                <a:gd name="T43" fmla="*/ 7 h 132"/>
                <a:gd name="T44" fmla="*/ 73 w 89"/>
                <a:gd name="T45" fmla="*/ 3 h 132"/>
                <a:gd name="T46" fmla="*/ 89 w 89"/>
                <a:gd name="T47" fmla="*/ 0 h 132"/>
                <a:gd name="T48" fmla="*/ 89 w 89"/>
                <a:gd name="T49" fmla="*/ 3 h 132"/>
                <a:gd name="T50" fmla="*/ 88 w 89"/>
                <a:gd name="T51" fmla="*/ 10 h 132"/>
                <a:gd name="T52" fmla="*/ 87 w 89"/>
                <a:gd name="T53" fmla="*/ 18 h 132"/>
                <a:gd name="T54" fmla="*/ 81 w 89"/>
                <a:gd name="T55" fmla="*/ 26 h 132"/>
                <a:gd name="T56" fmla="*/ 74 w 89"/>
                <a:gd name="T57" fmla="*/ 34 h 132"/>
                <a:gd name="T58" fmla="*/ 64 w 89"/>
                <a:gd name="T59" fmla="*/ 41 h 132"/>
                <a:gd name="T60" fmla="*/ 47 w 89"/>
                <a:gd name="T61" fmla="*/ 43 h 132"/>
                <a:gd name="T62" fmla="*/ 47 w 89"/>
                <a:gd name="T63" fmla="*/ 132 h 132"/>
                <a:gd name="T64" fmla="*/ 42 w 89"/>
                <a:gd name="T65" fmla="*/ 132 h 132"/>
                <a:gd name="T66" fmla="*/ 42 w 89"/>
                <a:gd name="T67" fmla="*/ 43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9" h="132">
                  <a:moveTo>
                    <a:pt x="42" y="43"/>
                  </a:moveTo>
                  <a:lnTo>
                    <a:pt x="39" y="42"/>
                  </a:lnTo>
                  <a:lnTo>
                    <a:pt x="33" y="42"/>
                  </a:lnTo>
                  <a:lnTo>
                    <a:pt x="25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2" y="16"/>
                  </a:lnTo>
                  <a:lnTo>
                    <a:pt x="0" y="0"/>
                  </a:lnTo>
                  <a:lnTo>
                    <a:pt x="2" y="0"/>
                  </a:lnTo>
                  <a:lnTo>
                    <a:pt x="6" y="0"/>
                  </a:lnTo>
                  <a:lnTo>
                    <a:pt x="12" y="1"/>
                  </a:lnTo>
                  <a:lnTo>
                    <a:pt x="21" y="3"/>
                  </a:lnTo>
                  <a:lnTo>
                    <a:pt x="29" y="8"/>
                  </a:lnTo>
                  <a:lnTo>
                    <a:pt x="37" y="15"/>
                  </a:lnTo>
                  <a:lnTo>
                    <a:pt x="42" y="26"/>
                  </a:lnTo>
                  <a:lnTo>
                    <a:pt x="45" y="39"/>
                  </a:lnTo>
                  <a:lnTo>
                    <a:pt x="45" y="38"/>
                  </a:lnTo>
                  <a:lnTo>
                    <a:pt x="45" y="34"/>
                  </a:lnTo>
                  <a:lnTo>
                    <a:pt x="46" y="27"/>
                  </a:lnTo>
                  <a:lnTo>
                    <a:pt x="49" y="20"/>
                  </a:lnTo>
                  <a:lnTo>
                    <a:pt x="54" y="14"/>
                  </a:lnTo>
                  <a:lnTo>
                    <a:pt x="62" y="7"/>
                  </a:lnTo>
                  <a:lnTo>
                    <a:pt x="73" y="3"/>
                  </a:lnTo>
                  <a:lnTo>
                    <a:pt x="89" y="0"/>
                  </a:lnTo>
                  <a:lnTo>
                    <a:pt x="89" y="3"/>
                  </a:lnTo>
                  <a:lnTo>
                    <a:pt x="88" y="10"/>
                  </a:lnTo>
                  <a:lnTo>
                    <a:pt x="87" y="18"/>
                  </a:lnTo>
                  <a:lnTo>
                    <a:pt x="81" y="26"/>
                  </a:lnTo>
                  <a:lnTo>
                    <a:pt x="74" y="34"/>
                  </a:lnTo>
                  <a:lnTo>
                    <a:pt x="64" y="41"/>
                  </a:lnTo>
                  <a:lnTo>
                    <a:pt x="47" y="43"/>
                  </a:lnTo>
                  <a:lnTo>
                    <a:pt x="47" y="132"/>
                  </a:lnTo>
                  <a:lnTo>
                    <a:pt x="42" y="132"/>
                  </a:lnTo>
                  <a:lnTo>
                    <a:pt x="42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7" name="Freeform 13"/>
            <p:cNvSpPr/>
            <p:nvPr/>
          </p:nvSpPr>
          <p:spPr bwMode="gray">
            <a:xfrm>
              <a:off x="2430" y="403"/>
              <a:ext cx="88" cy="186"/>
            </a:xfrm>
            <a:custGeom>
              <a:avLst/>
              <a:gdLst>
                <a:gd name="T0" fmla="*/ 43 w 88"/>
                <a:gd name="T1" fmla="*/ 43 h 186"/>
                <a:gd name="T2" fmla="*/ 41 w 88"/>
                <a:gd name="T3" fmla="*/ 43 h 186"/>
                <a:gd name="T4" fmla="*/ 35 w 88"/>
                <a:gd name="T5" fmla="*/ 43 h 186"/>
                <a:gd name="T6" fmla="*/ 27 w 88"/>
                <a:gd name="T7" fmla="*/ 41 h 186"/>
                <a:gd name="T8" fmla="*/ 18 w 88"/>
                <a:gd name="T9" fmla="*/ 35 h 186"/>
                <a:gd name="T10" fmla="*/ 8 w 88"/>
                <a:gd name="T11" fmla="*/ 28 h 186"/>
                <a:gd name="T12" fmla="*/ 3 w 88"/>
                <a:gd name="T13" fmla="*/ 16 h 186"/>
                <a:gd name="T14" fmla="*/ 0 w 88"/>
                <a:gd name="T15" fmla="*/ 0 h 186"/>
                <a:gd name="T16" fmla="*/ 3 w 88"/>
                <a:gd name="T17" fmla="*/ 0 h 186"/>
                <a:gd name="T18" fmla="*/ 8 w 88"/>
                <a:gd name="T19" fmla="*/ 0 h 186"/>
                <a:gd name="T20" fmla="*/ 17 w 88"/>
                <a:gd name="T21" fmla="*/ 1 h 186"/>
                <a:gd name="T22" fmla="*/ 26 w 88"/>
                <a:gd name="T23" fmla="*/ 6 h 186"/>
                <a:gd name="T24" fmla="*/ 35 w 88"/>
                <a:gd name="T25" fmla="*/ 12 h 186"/>
                <a:gd name="T26" fmla="*/ 42 w 88"/>
                <a:gd name="T27" fmla="*/ 24 h 186"/>
                <a:gd name="T28" fmla="*/ 48 w 88"/>
                <a:gd name="T29" fmla="*/ 41 h 186"/>
                <a:gd name="T30" fmla="*/ 48 w 88"/>
                <a:gd name="T31" fmla="*/ 90 h 186"/>
                <a:gd name="T32" fmla="*/ 48 w 88"/>
                <a:gd name="T33" fmla="*/ 88 h 186"/>
                <a:gd name="T34" fmla="*/ 48 w 88"/>
                <a:gd name="T35" fmla="*/ 82 h 186"/>
                <a:gd name="T36" fmla="*/ 50 w 88"/>
                <a:gd name="T37" fmla="*/ 74 h 186"/>
                <a:gd name="T38" fmla="*/ 54 w 88"/>
                <a:gd name="T39" fmla="*/ 66 h 186"/>
                <a:gd name="T40" fmla="*/ 61 w 88"/>
                <a:gd name="T41" fmla="*/ 58 h 186"/>
                <a:gd name="T42" fmla="*/ 72 w 88"/>
                <a:gd name="T43" fmla="*/ 53 h 186"/>
                <a:gd name="T44" fmla="*/ 87 w 88"/>
                <a:gd name="T45" fmla="*/ 50 h 186"/>
                <a:gd name="T46" fmla="*/ 88 w 88"/>
                <a:gd name="T47" fmla="*/ 51 h 186"/>
                <a:gd name="T48" fmla="*/ 88 w 88"/>
                <a:gd name="T49" fmla="*/ 57 h 186"/>
                <a:gd name="T50" fmla="*/ 87 w 88"/>
                <a:gd name="T51" fmla="*/ 64 h 186"/>
                <a:gd name="T52" fmla="*/ 84 w 88"/>
                <a:gd name="T53" fmla="*/ 72 h 186"/>
                <a:gd name="T54" fmla="*/ 80 w 88"/>
                <a:gd name="T55" fmla="*/ 80 h 186"/>
                <a:gd name="T56" fmla="*/ 73 w 88"/>
                <a:gd name="T57" fmla="*/ 86 h 186"/>
                <a:gd name="T58" fmla="*/ 62 w 88"/>
                <a:gd name="T59" fmla="*/ 92 h 186"/>
                <a:gd name="T60" fmla="*/ 48 w 88"/>
                <a:gd name="T61" fmla="*/ 93 h 186"/>
                <a:gd name="T62" fmla="*/ 48 w 88"/>
                <a:gd name="T63" fmla="*/ 186 h 186"/>
                <a:gd name="T64" fmla="*/ 43 w 88"/>
                <a:gd name="T65" fmla="*/ 186 h 186"/>
                <a:gd name="T66" fmla="*/ 43 w 88"/>
                <a:gd name="T67" fmla="*/ 143 h 186"/>
                <a:gd name="T68" fmla="*/ 42 w 88"/>
                <a:gd name="T69" fmla="*/ 143 h 186"/>
                <a:gd name="T70" fmla="*/ 37 w 88"/>
                <a:gd name="T71" fmla="*/ 142 h 186"/>
                <a:gd name="T72" fmla="*/ 29 w 88"/>
                <a:gd name="T73" fmla="*/ 140 h 186"/>
                <a:gd name="T74" fmla="*/ 22 w 88"/>
                <a:gd name="T75" fmla="*/ 136 h 186"/>
                <a:gd name="T76" fmla="*/ 14 w 88"/>
                <a:gd name="T77" fmla="*/ 130 h 186"/>
                <a:gd name="T78" fmla="*/ 8 w 88"/>
                <a:gd name="T79" fmla="*/ 120 h 186"/>
                <a:gd name="T80" fmla="*/ 7 w 88"/>
                <a:gd name="T81" fmla="*/ 105 h 186"/>
                <a:gd name="T82" fmla="*/ 8 w 88"/>
                <a:gd name="T83" fmla="*/ 105 h 186"/>
                <a:gd name="T84" fmla="*/ 12 w 88"/>
                <a:gd name="T85" fmla="*/ 107 h 186"/>
                <a:gd name="T86" fmla="*/ 19 w 88"/>
                <a:gd name="T87" fmla="*/ 108 h 186"/>
                <a:gd name="T88" fmla="*/ 26 w 88"/>
                <a:gd name="T89" fmla="*/ 111 h 186"/>
                <a:gd name="T90" fmla="*/ 34 w 88"/>
                <a:gd name="T91" fmla="*/ 117 h 186"/>
                <a:gd name="T92" fmla="*/ 39 w 88"/>
                <a:gd name="T93" fmla="*/ 127 h 186"/>
                <a:gd name="T94" fmla="*/ 43 w 88"/>
                <a:gd name="T95" fmla="*/ 140 h 186"/>
                <a:gd name="T96" fmla="*/ 43 w 88"/>
                <a:gd name="T97" fmla="*/ 43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88" h="186">
                  <a:moveTo>
                    <a:pt x="43" y="43"/>
                  </a:moveTo>
                  <a:lnTo>
                    <a:pt x="41" y="43"/>
                  </a:lnTo>
                  <a:lnTo>
                    <a:pt x="35" y="43"/>
                  </a:lnTo>
                  <a:lnTo>
                    <a:pt x="27" y="41"/>
                  </a:lnTo>
                  <a:lnTo>
                    <a:pt x="18" y="35"/>
                  </a:lnTo>
                  <a:lnTo>
                    <a:pt x="8" y="28"/>
                  </a:lnTo>
                  <a:lnTo>
                    <a:pt x="3" y="16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7" y="1"/>
                  </a:lnTo>
                  <a:lnTo>
                    <a:pt x="26" y="6"/>
                  </a:lnTo>
                  <a:lnTo>
                    <a:pt x="35" y="12"/>
                  </a:lnTo>
                  <a:lnTo>
                    <a:pt x="42" y="24"/>
                  </a:lnTo>
                  <a:lnTo>
                    <a:pt x="48" y="41"/>
                  </a:lnTo>
                  <a:lnTo>
                    <a:pt x="48" y="90"/>
                  </a:lnTo>
                  <a:lnTo>
                    <a:pt x="48" y="88"/>
                  </a:lnTo>
                  <a:lnTo>
                    <a:pt x="48" y="82"/>
                  </a:lnTo>
                  <a:lnTo>
                    <a:pt x="50" y="74"/>
                  </a:lnTo>
                  <a:lnTo>
                    <a:pt x="54" y="66"/>
                  </a:lnTo>
                  <a:lnTo>
                    <a:pt x="61" y="58"/>
                  </a:lnTo>
                  <a:lnTo>
                    <a:pt x="72" y="53"/>
                  </a:lnTo>
                  <a:lnTo>
                    <a:pt x="87" y="50"/>
                  </a:lnTo>
                  <a:lnTo>
                    <a:pt x="88" y="51"/>
                  </a:lnTo>
                  <a:lnTo>
                    <a:pt x="88" y="57"/>
                  </a:lnTo>
                  <a:lnTo>
                    <a:pt x="87" y="64"/>
                  </a:lnTo>
                  <a:lnTo>
                    <a:pt x="84" y="72"/>
                  </a:lnTo>
                  <a:lnTo>
                    <a:pt x="80" y="80"/>
                  </a:lnTo>
                  <a:lnTo>
                    <a:pt x="73" y="86"/>
                  </a:lnTo>
                  <a:lnTo>
                    <a:pt x="62" y="92"/>
                  </a:lnTo>
                  <a:lnTo>
                    <a:pt x="48" y="93"/>
                  </a:lnTo>
                  <a:lnTo>
                    <a:pt x="48" y="186"/>
                  </a:lnTo>
                  <a:lnTo>
                    <a:pt x="43" y="186"/>
                  </a:lnTo>
                  <a:lnTo>
                    <a:pt x="43" y="143"/>
                  </a:lnTo>
                  <a:lnTo>
                    <a:pt x="42" y="143"/>
                  </a:lnTo>
                  <a:lnTo>
                    <a:pt x="37" y="142"/>
                  </a:lnTo>
                  <a:lnTo>
                    <a:pt x="29" y="140"/>
                  </a:lnTo>
                  <a:lnTo>
                    <a:pt x="22" y="136"/>
                  </a:lnTo>
                  <a:lnTo>
                    <a:pt x="14" y="130"/>
                  </a:lnTo>
                  <a:lnTo>
                    <a:pt x="8" y="120"/>
                  </a:lnTo>
                  <a:lnTo>
                    <a:pt x="7" y="105"/>
                  </a:lnTo>
                  <a:lnTo>
                    <a:pt x="8" y="105"/>
                  </a:lnTo>
                  <a:lnTo>
                    <a:pt x="12" y="107"/>
                  </a:lnTo>
                  <a:lnTo>
                    <a:pt x="19" y="108"/>
                  </a:lnTo>
                  <a:lnTo>
                    <a:pt x="26" y="111"/>
                  </a:lnTo>
                  <a:lnTo>
                    <a:pt x="34" y="117"/>
                  </a:lnTo>
                  <a:lnTo>
                    <a:pt x="39" y="127"/>
                  </a:lnTo>
                  <a:lnTo>
                    <a:pt x="43" y="140"/>
                  </a:lnTo>
                  <a:lnTo>
                    <a:pt x="43" y="4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8" name="Freeform 14"/>
            <p:cNvSpPr/>
            <p:nvPr/>
          </p:nvSpPr>
          <p:spPr bwMode="gray">
            <a:xfrm>
              <a:off x="1914" y="233"/>
              <a:ext cx="166" cy="356"/>
            </a:xfrm>
            <a:custGeom>
              <a:avLst/>
              <a:gdLst>
                <a:gd name="T0" fmla="*/ 85 w 166"/>
                <a:gd name="T1" fmla="*/ 84 h 356"/>
                <a:gd name="T2" fmla="*/ 101 w 166"/>
                <a:gd name="T3" fmla="*/ 81 h 356"/>
                <a:gd name="T4" fmla="*/ 124 w 166"/>
                <a:gd name="T5" fmla="*/ 73 h 356"/>
                <a:gd name="T6" fmla="*/ 148 w 166"/>
                <a:gd name="T7" fmla="*/ 56 h 356"/>
                <a:gd name="T8" fmla="*/ 163 w 166"/>
                <a:gd name="T9" fmla="*/ 23 h 356"/>
                <a:gd name="T10" fmla="*/ 163 w 166"/>
                <a:gd name="T11" fmla="*/ 0 h 356"/>
                <a:gd name="T12" fmla="*/ 148 w 166"/>
                <a:gd name="T13" fmla="*/ 0 h 356"/>
                <a:gd name="T14" fmla="*/ 125 w 166"/>
                <a:gd name="T15" fmla="*/ 6 h 356"/>
                <a:gd name="T16" fmla="*/ 101 w 166"/>
                <a:gd name="T17" fmla="*/ 22 h 356"/>
                <a:gd name="T18" fmla="*/ 82 w 166"/>
                <a:gd name="T19" fmla="*/ 54 h 356"/>
                <a:gd name="T20" fmla="*/ 77 w 166"/>
                <a:gd name="T21" fmla="*/ 173 h 356"/>
                <a:gd name="T22" fmla="*/ 77 w 166"/>
                <a:gd name="T23" fmla="*/ 165 h 356"/>
                <a:gd name="T24" fmla="*/ 71 w 166"/>
                <a:gd name="T25" fmla="*/ 146 h 356"/>
                <a:gd name="T26" fmla="*/ 60 w 166"/>
                <a:gd name="T27" fmla="*/ 123 h 356"/>
                <a:gd name="T28" fmla="*/ 38 w 166"/>
                <a:gd name="T29" fmla="*/ 104 h 356"/>
                <a:gd name="T30" fmla="*/ 0 w 166"/>
                <a:gd name="T31" fmla="*/ 96 h 356"/>
                <a:gd name="T32" fmla="*/ 0 w 166"/>
                <a:gd name="T33" fmla="*/ 103 h 356"/>
                <a:gd name="T34" fmla="*/ 0 w 166"/>
                <a:gd name="T35" fmla="*/ 120 h 356"/>
                <a:gd name="T36" fmla="*/ 8 w 166"/>
                <a:gd name="T37" fmla="*/ 143 h 356"/>
                <a:gd name="T38" fmla="*/ 24 w 166"/>
                <a:gd name="T39" fmla="*/ 163 h 356"/>
                <a:gd name="T40" fmla="*/ 55 w 166"/>
                <a:gd name="T41" fmla="*/ 177 h 356"/>
                <a:gd name="T42" fmla="*/ 77 w 166"/>
                <a:gd name="T43" fmla="*/ 356 h 356"/>
                <a:gd name="T44" fmla="*/ 82 w 166"/>
                <a:gd name="T45" fmla="*/ 274 h 356"/>
                <a:gd name="T46" fmla="*/ 91 w 166"/>
                <a:gd name="T47" fmla="*/ 273 h 356"/>
                <a:gd name="T48" fmla="*/ 112 w 166"/>
                <a:gd name="T49" fmla="*/ 267 h 356"/>
                <a:gd name="T50" fmla="*/ 135 w 166"/>
                <a:gd name="T51" fmla="*/ 252 h 356"/>
                <a:gd name="T52" fmla="*/ 151 w 166"/>
                <a:gd name="T53" fmla="*/ 224 h 356"/>
                <a:gd name="T54" fmla="*/ 152 w 166"/>
                <a:gd name="T55" fmla="*/ 203 h 356"/>
                <a:gd name="T56" fmla="*/ 137 w 166"/>
                <a:gd name="T57" fmla="*/ 204 h 356"/>
                <a:gd name="T58" fmla="*/ 117 w 166"/>
                <a:gd name="T59" fmla="*/ 211 h 356"/>
                <a:gd name="T60" fmla="*/ 97 w 166"/>
                <a:gd name="T61" fmla="*/ 231 h 356"/>
                <a:gd name="T62" fmla="*/ 82 w 166"/>
                <a:gd name="T63" fmla="*/ 267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6" h="356">
                  <a:moveTo>
                    <a:pt x="82" y="84"/>
                  </a:moveTo>
                  <a:lnTo>
                    <a:pt x="85" y="84"/>
                  </a:lnTo>
                  <a:lnTo>
                    <a:pt x="91" y="84"/>
                  </a:lnTo>
                  <a:lnTo>
                    <a:pt x="101" y="81"/>
                  </a:lnTo>
                  <a:lnTo>
                    <a:pt x="112" y="78"/>
                  </a:lnTo>
                  <a:lnTo>
                    <a:pt x="124" y="73"/>
                  </a:lnTo>
                  <a:lnTo>
                    <a:pt x="136" y="66"/>
                  </a:lnTo>
                  <a:lnTo>
                    <a:pt x="148" y="56"/>
                  </a:lnTo>
                  <a:lnTo>
                    <a:pt x="156" y="42"/>
                  </a:lnTo>
                  <a:lnTo>
                    <a:pt x="163" y="23"/>
                  </a:lnTo>
                  <a:lnTo>
                    <a:pt x="166" y="2"/>
                  </a:lnTo>
                  <a:lnTo>
                    <a:pt x="163" y="0"/>
                  </a:lnTo>
                  <a:lnTo>
                    <a:pt x="158" y="0"/>
                  </a:lnTo>
                  <a:lnTo>
                    <a:pt x="148" y="0"/>
                  </a:lnTo>
                  <a:lnTo>
                    <a:pt x="137" y="3"/>
                  </a:lnTo>
                  <a:lnTo>
                    <a:pt x="125" y="6"/>
                  </a:lnTo>
                  <a:lnTo>
                    <a:pt x="113" y="12"/>
                  </a:lnTo>
                  <a:lnTo>
                    <a:pt x="101" y="22"/>
                  </a:lnTo>
                  <a:lnTo>
                    <a:pt x="90" y="35"/>
                  </a:lnTo>
                  <a:lnTo>
                    <a:pt x="82" y="54"/>
                  </a:lnTo>
                  <a:lnTo>
                    <a:pt x="77" y="78"/>
                  </a:lnTo>
                  <a:lnTo>
                    <a:pt x="77" y="173"/>
                  </a:lnTo>
                  <a:lnTo>
                    <a:pt x="77" y="170"/>
                  </a:lnTo>
                  <a:lnTo>
                    <a:pt x="77" y="165"/>
                  </a:lnTo>
                  <a:lnTo>
                    <a:pt x="74" y="157"/>
                  </a:lnTo>
                  <a:lnTo>
                    <a:pt x="71" y="146"/>
                  </a:lnTo>
                  <a:lnTo>
                    <a:pt x="67" y="134"/>
                  </a:lnTo>
                  <a:lnTo>
                    <a:pt x="60" y="123"/>
                  </a:lnTo>
                  <a:lnTo>
                    <a:pt x="50" y="112"/>
                  </a:lnTo>
                  <a:lnTo>
                    <a:pt x="38" y="104"/>
                  </a:lnTo>
                  <a:lnTo>
                    <a:pt x="20" y="97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0" y="103"/>
                  </a:lnTo>
                  <a:lnTo>
                    <a:pt x="0" y="111"/>
                  </a:lnTo>
                  <a:lnTo>
                    <a:pt x="0" y="120"/>
                  </a:lnTo>
                  <a:lnTo>
                    <a:pt x="2" y="131"/>
                  </a:lnTo>
                  <a:lnTo>
                    <a:pt x="8" y="143"/>
                  </a:lnTo>
                  <a:lnTo>
                    <a:pt x="15" y="154"/>
                  </a:lnTo>
                  <a:lnTo>
                    <a:pt x="24" y="163"/>
                  </a:lnTo>
                  <a:lnTo>
                    <a:pt x="38" y="171"/>
                  </a:lnTo>
                  <a:lnTo>
                    <a:pt x="55" y="177"/>
                  </a:lnTo>
                  <a:lnTo>
                    <a:pt x="77" y="178"/>
                  </a:lnTo>
                  <a:lnTo>
                    <a:pt x="77" y="356"/>
                  </a:lnTo>
                  <a:lnTo>
                    <a:pt x="82" y="356"/>
                  </a:lnTo>
                  <a:lnTo>
                    <a:pt x="82" y="274"/>
                  </a:lnTo>
                  <a:lnTo>
                    <a:pt x="85" y="273"/>
                  </a:lnTo>
                  <a:lnTo>
                    <a:pt x="91" y="273"/>
                  </a:lnTo>
                  <a:lnTo>
                    <a:pt x="101" y="271"/>
                  </a:lnTo>
                  <a:lnTo>
                    <a:pt x="112" y="267"/>
                  </a:lnTo>
                  <a:lnTo>
                    <a:pt x="124" y="262"/>
                  </a:lnTo>
                  <a:lnTo>
                    <a:pt x="135" y="252"/>
                  </a:lnTo>
                  <a:lnTo>
                    <a:pt x="144" y="240"/>
                  </a:lnTo>
                  <a:lnTo>
                    <a:pt x="151" y="224"/>
                  </a:lnTo>
                  <a:lnTo>
                    <a:pt x="154" y="203"/>
                  </a:lnTo>
                  <a:lnTo>
                    <a:pt x="152" y="203"/>
                  </a:lnTo>
                  <a:lnTo>
                    <a:pt x="145" y="203"/>
                  </a:lnTo>
                  <a:lnTo>
                    <a:pt x="137" y="204"/>
                  </a:lnTo>
                  <a:lnTo>
                    <a:pt x="128" y="207"/>
                  </a:lnTo>
                  <a:lnTo>
                    <a:pt x="117" y="211"/>
                  </a:lnTo>
                  <a:lnTo>
                    <a:pt x="106" y="219"/>
                  </a:lnTo>
                  <a:lnTo>
                    <a:pt x="97" y="231"/>
                  </a:lnTo>
                  <a:lnTo>
                    <a:pt x="89" y="247"/>
                  </a:lnTo>
                  <a:lnTo>
                    <a:pt x="82" y="267"/>
                  </a:lnTo>
                  <a:lnTo>
                    <a:pt x="82" y="84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9" name="Freeform 15"/>
            <p:cNvSpPr/>
            <p:nvPr/>
          </p:nvSpPr>
          <p:spPr bwMode="gray">
            <a:xfrm>
              <a:off x="2514" y="379"/>
              <a:ext cx="92" cy="210"/>
            </a:xfrm>
            <a:custGeom>
              <a:avLst/>
              <a:gdLst>
                <a:gd name="T0" fmla="*/ 43 w 92"/>
                <a:gd name="T1" fmla="*/ 162 h 210"/>
                <a:gd name="T2" fmla="*/ 36 w 92"/>
                <a:gd name="T3" fmla="*/ 160 h 210"/>
                <a:gd name="T4" fmla="*/ 23 w 92"/>
                <a:gd name="T5" fmla="*/ 155 h 210"/>
                <a:gd name="T6" fmla="*/ 12 w 92"/>
                <a:gd name="T7" fmla="*/ 141 h 210"/>
                <a:gd name="T8" fmla="*/ 12 w 92"/>
                <a:gd name="T9" fmla="*/ 129 h 210"/>
                <a:gd name="T10" fmla="*/ 23 w 92"/>
                <a:gd name="T11" fmla="*/ 132 h 210"/>
                <a:gd name="T12" fmla="*/ 38 w 92"/>
                <a:gd name="T13" fmla="*/ 145 h 210"/>
                <a:gd name="T14" fmla="*/ 43 w 92"/>
                <a:gd name="T15" fmla="*/ 108 h 210"/>
                <a:gd name="T16" fmla="*/ 35 w 92"/>
                <a:gd name="T17" fmla="*/ 106 h 210"/>
                <a:gd name="T18" fmla="*/ 20 w 92"/>
                <a:gd name="T19" fmla="*/ 101 h 210"/>
                <a:gd name="T20" fmla="*/ 7 w 92"/>
                <a:gd name="T21" fmla="*/ 83 h 210"/>
                <a:gd name="T22" fmla="*/ 7 w 92"/>
                <a:gd name="T23" fmla="*/ 70 h 210"/>
                <a:gd name="T24" fmla="*/ 17 w 92"/>
                <a:gd name="T25" fmla="*/ 71 h 210"/>
                <a:gd name="T26" fmla="*/ 31 w 92"/>
                <a:gd name="T27" fmla="*/ 81 h 210"/>
                <a:gd name="T28" fmla="*/ 43 w 92"/>
                <a:gd name="T29" fmla="*/ 105 h 210"/>
                <a:gd name="T30" fmla="*/ 40 w 92"/>
                <a:gd name="T31" fmla="*/ 43 h 210"/>
                <a:gd name="T32" fmla="*/ 26 w 92"/>
                <a:gd name="T33" fmla="*/ 39 h 210"/>
                <a:gd name="T34" fmla="*/ 8 w 92"/>
                <a:gd name="T35" fmla="*/ 27 h 210"/>
                <a:gd name="T36" fmla="*/ 0 w 92"/>
                <a:gd name="T37" fmla="*/ 0 h 210"/>
                <a:gd name="T38" fmla="*/ 7 w 92"/>
                <a:gd name="T39" fmla="*/ 0 h 210"/>
                <a:gd name="T40" fmla="*/ 23 w 92"/>
                <a:gd name="T41" fmla="*/ 5 h 210"/>
                <a:gd name="T42" fmla="*/ 39 w 92"/>
                <a:gd name="T43" fmla="*/ 23 h 210"/>
                <a:gd name="T44" fmla="*/ 46 w 92"/>
                <a:gd name="T45" fmla="*/ 38 h 210"/>
                <a:gd name="T46" fmla="*/ 51 w 92"/>
                <a:gd name="T47" fmla="*/ 24 h 210"/>
                <a:gd name="T48" fmla="*/ 66 w 92"/>
                <a:gd name="T49" fmla="*/ 8 h 210"/>
                <a:gd name="T50" fmla="*/ 92 w 92"/>
                <a:gd name="T51" fmla="*/ 0 h 210"/>
                <a:gd name="T52" fmla="*/ 90 w 92"/>
                <a:gd name="T53" fmla="*/ 8 h 210"/>
                <a:gd name="T54" fmla="*/ 82 w 92"/>
                <a:gd name="T55" fmla="*/ 25 h 210"/>
                <a:gd name="T56" fmla="*/ 63 w 92"/>
                <a:gd name="T57" fmla="*/ 40 h 210"/>
                <a:gd name="T58" fmla="*/ 49 w 92"/>
                <a:gd name="T59" fmla="*/ 124 h 210"/>
                <a:gd name="T60" fmla="*/ 50 w 92"/>
                <a:gd name="T61" fmla="*/ 116 h 210"/>
                <a:gd name="T62" fmla="*/ 59 w 92"/>
                <a:gd name="T63" fmla="*/ 100 h 210"/>
                <a:gd name="T64" fmla="*/ 81 w 92"/>
                <a:gd name="T65" fmla="*/ 92 h 210"/>
                <a:gd name="T66" fmla="*/ 80 w 92"/>
                <a:gd name="T67" fmla="*/ 98 h 210"/>
                <a:gd name="T68" fmla="*/ 73 w 92"/>
                <a:gd name="T69" fmla="*/ 114 h 210"/>
                <a:gd name="T70" fmla="*/ 59 w 92"/>
                <a:gd name="T71" fmla="*/ 127 h 210"/>
                <a:gd name="T72" fmla="*/ 49 w 92"/>
                <a:gd name="T73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2" h="210">
                  <a:moveTo>
                    <a:pt x="43" y="210"/>
                  </a:moveTo>
                  <a:lnTo>
                    <a:pt x="43" y="162"/>
                  </a:lnTo>
                  <a:lnTo>
                    <a:pt x="40" y="162"/>
                  </a:lnTo>
                  <a:lnTo>
                    <a:pt x="36" y="160"/>
                  </a:lnTo>
                  <a:lnTo>
                    <a:pt x="30" y="159"/>
                  </a:lnTo>
                  <a:lnTo>
                    <a:pt x="23" y="155"/>
                  </a:lnTo>
                  <a:lnTo>
                    <a:pt x="16" y="150"/>
                  </a:lnTo>
                  <a:lnTo>
                    <a:pt x="12" y="141"/>
                  </a:lnTo>
                  <a:lnTo>
                    <a:pt x="11" y="129"/>
                  </a:lnTo>
                  <a:lnTo>
                    <a:pt x="12" y="129"/>
                  </a:lnTo>
                  <a:lnTo>
                    <a:pt x="16" y="129"/>
                  </a:lnTo>
                  <a:lnTo>
                    <a:pt x="23" y="132"/>
                  </a:lnTo>
                  <a:lnTo>
                    <a:pt x="31" y="137"/>
                  </a:lnTo>
                  <a:lnTo>
                    <a:pt x="38" y="145"/>
                  </a:lnTo>
                  <a:lnTo>
                    <a:pt x="43" y="159"/>
                  </a:lnTo>
                  <a:lnTo>
                    <a:pt x="43" y="108"/>
                  </a:lnTo>
                  <a:lnTo>
                    <a:pt x="40" y="108"/>
                  </a:lnTo>
                  <a:lnTo>
                    <a:pt x="35" y="106"/>
                  </a:lnTo>
                  <a:lnTo>
                    <a:pt x="28" y="105"/>
                  </a:lnTo>
                  <a:lnTo>
                    <a:pt x="20" y="101"/>
                  </a:lnTo>
                  <a:lnTo>
                    <a:pt x="12" y="94"/>
                  </a:lnTo>
                  <a:lnTo>
                    <a:pt x="7" y="83"/>
                  </a:lnTo>
                  <a:lnTo>
                    <a:pt x="5" y="70"/>
                  </a:lnTo>
                  <a:lnTo>
                    <a:pt x="7" y="70"/>
                  </a:lnTo>
                  <a:lnTo>
                    <a:pt x="11" y="70"/>
                  </a:lnTo>
                  <a:lnTo>
                    <a:pt x="17" y="71"/>
                  </a:lnTo>
                  <a:lnTo>
                    <a:pt x="24" y="74"/>
                  </a:lnTo>
                  <a:lnTo>
                    <a:pt x="31" y="81"/>
                  </a:lnTo>
                  <a:lnTo>
                    <a:pt x="38" y="90"/>
                  </a:lnTo>
                  <a:lnTo>
                    <a:pt x="43" y="105"/>
                  </a:lnTo>
                  <a:lnTo>
                    <a:pt x="43" y="43"/>
                  </a:lnTo>
                  <a:lnTo>
                    <a:pt x="40" y="43"/>
                  </a:lnTo>
                  <a:lnTo>
                    <a:pt x="34" y="42"/>
                  </a:lnTo>
                  <a:lnTo>
                    <a:pt x="26" y="39"/>
                  </a:lnTo>
                  <a:lnTo>
                    <a:pt x="16" y="35"/>
                  </a:lnTo>
                  <a:lnTo>
                    <a:pt x="8" y="27"/>
                  </a:lnTo>
                  <a:lnTo>
                    <a:pt x="1" y="16"/>
                  </a:lnTo>
                  <a:lnTo>
                    <a:pt x="0" y="0"/>
                  </a:lnTo>
                  <a:lnTo>
                    <a:pt x="1" y="0"/>
                  </a:lnTo>
                  <a:lnTo>
                    <a:pt x="7" y="0"/>
                  </a:lnTo>
                  <a:lnTo>
                    <a:pt x="13" y="1"/>
                  </a:lnTo>
                  <a:lnTo>
                    <a:pt x="23" y="5"/>
                  </a:lnTo>
                  <a:lnTo>
                    <a:pt x="31" y="12"/>
                  </a:lnTo>
                  <a:lnTo>
                    <a:pt x="39" y="23"/>
                  </a:lnTo>
                  <a:lnTo>
                    <a:pt x="46" y="40"/>
                  </a:lnTo>
                  <a:lnTo>
                    <a:pt x="46" y="38"/>
                  </a:lnTo>
                  <a:lnTo>
                    <a:pt x="49" y="32"/>
                  </a:lnTo>
                  <a:lnTo>
                    <a:pt x="51" y="24"/>
                  </a:lnTo>
                  <a:lnTo>
                    <a:pt x="58" y="15"/>
                  </a:lnTo>
                  <a:lnTo>
                    <a:pt x="66" y="8"/>
                  </a:lnTo>
                  <a:lnTo>
                    <a:pt x="77" y="1"/>
                  </a:lnTo>
                  <a:lnTo>
                    <a:pt x="92" y="0"/>
                  </a:lnTo>
                  <a:lnTo>
                    <a:pt x="92" y="1"/>
                  </a:lnTo>
                  <a:lnTo>
                    <a:pt x="90" y="8"/>
                  </a:lnTo>
                  <a:lnTo>
                    <a:pt x="88" y="16"/>
                  </a:lnTo>
                  <a:lnTo>
                    <a:pt x="82" y="25"/>
                  </a:lnTo>
                  <a:lnTo>
                    <a:pt x="74" y="34"/>
                  </a:lnTo>
                  <a:lnTo>
                    <a:pt x="63" y="40"/>
                  </a:lnTo>
                  <a:lnTo>
                    <a:pt x="49" y="43"/>
                  </a:lnTo>
                  <a:lnTo>
                    <a:pt x="49" y="124"/>
                  </a:lnTo>
                  <a:lnTo>
                    <a:pt x="49" y="121"/>
                  </a:lnTo>
                  <a:lnTo>
                    <a:pt x="50" y="116"/>
                  </a:lnTo>
                  <a:lnTo>
                    <a:pt x="53" y="108"/>
                  </a:lnTo>
                  <a:lnTo>
                    <a:pt x="59" y="100"/>
                  </a:lnTo>
                  <a:lnTo>
                    <a:pt x="67" y="94"/>
                  </a:lnTo>
                  <a:lnTo>
                    <a:pt x="81" y="92"/>
                  </a:lnTo>
                  <a:lnTo>
                    <a:pt x="81" y="93"/>
                  </a:lnTo>
                  <a:lnTo>
                    <a:pt x="80" y="98"/>
                  </a:lnTo>
                  <a:lnTo>
                    <a:pt x="77" y="106"/>
                  </a:lnTo>
                  <a:lnTo>
                    <a:pt x="73" y="114"/>
                  </a:lnTo>
                  <a:lnTo>
                    <a:pt x="67" y="121"/>
                  </a:lnTo>
                  <a:lnTo>
                    <a:pt x="59" y="127"/>
                  </a:lnTo>
                  <a:lnTo>
                    <a:pt x="49" y="129"/>
                  </a:lnTo>
                  <a:lnTo>
                    <a:pt x="49" y="210"/>
                  </a:lnTo>
                  <a:lnTo>
                    <a:pt x="43" y="210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0" name="Freeform 16"/>
            <p:cNvSpPr/>
            <p:nvPr/>
          </p:nvSpPr>
          <p:spPr bwMode="gray">
            <a:xfrm>
              <a:off x="1566" y="297"/>
              <a:ext cx="128" cy="292"/>
            </a:xfrm>
            <a:custGeom>
              <a:avLst/>
              <a:gdLst>
                <a:gd name="T0" fmla="*/ 61 w 128"/>
                <a:gd name="T1" fmla="*/ 225 h 292"/>
                <a:gd name="T2" fmla="*/ 54 w 128"/>
                <a:gd name="T3" fmla="*/ 225 h 292"/>
                <a:gd name="T4" fmla="*/ 38 w 128"/>
                <a:gd name="T5" fmla="*/ 219 h 292"/>
                <a:gd name="T6" fmla="*/ 23 w 128"/>
                <a:gd name="T7" fmla="*/ 206 h 292"/>
                <a:gd name="T8" fmla="*/ 15 w 128"/>
                <a:gd name="T9" fmla="*/ 180 h 292"/>
                <a:gd name="T10" fmla="*/ 23 w 128"/>
                <a:gd name="T11" fmla="*/ 180 h 292"/>
                <a:gd name="T12" fmla="*/ 38 w 128"/>
                <a:gd name="T13" fmla="*/ 186 h 292"/>
                <a:gd name="T14" fmla="*/ 54 w 128"/>
                <a:gd name="T15" fmla="*/ 205 h 292"/>
                <a:gd name="T16" fmla="*/ 61 w 128"/>
                <a:gd name="T17" fmla="*/ 151 h 292"/>
                <a:gd name="T18" fmla="*/ 52 w 128"/>
                <a:gd name="T19" fmla="*/ 149 h 292"/>
                <a:gd name="T20" fmla="*/ 34 w 128"/>
                <a:gd name="T21" fmla="*/ 144 h 292"/>
                <a:gd name="T22" fmla="*/ 16 w 128"/>
                <a:gd name="T23" fmla="*/ 128 h 292"/>
                <a:gd name="T24" fmla="*/ 8 w 128"/>
                <a:gd name="T25" fmla="*/ 98 h 292"/>
                <a:gd name="T26" fmla="*/ 15 w 128"/>
                <a:gd name="T27" fmla="*/ 97 h 292"/>
                <a:gd name="T28" fmla="*/ 29 w 128"/>
                <a:gd name="T29" fmla="*/ 101 h 292"/>
                <a:gd name="T30" fmla="*/ 47 w 128"/>
                <a:gd name="T31" fmla="*/ 116 h 292"/>
                <a:gd name="T32" fmla="*/ 61 w 128"/>
                <a:gd name="T33" fmla="*/ 147 h 292"/>
                <a:gd name="T34" fmla="*/ 58 w 128"/>
                <a:gd name="T35" fmla="*/ 60 h 292"/>
                <a:gd name="T36" fmla="*/ 44 w 128"/>
                <a:gd name="T37" fmla="*/ 58 h 292"/>
                <a:gd name="T38" fmla="*/ 25 w 128"/>
                <a:gd name="T39" fmla="*/ 50 h 292"/>
                <a:gd name="T40" fmla="*/ 8 w 128"/>
                <a:gd name="T41" fmla="*/ 32 h 292"/>
                <a:gd name="T42" fmla="*/ 0 w 128"/>
                <a:gd name="T43" fmla="*/ 0 h 292"/>
                <a:gd name="T44" fmla="*/ 8 w 128"/>
                <a:gd name="T45" fmla="*/ 0 h 292"/>
                <a:gd name="T46" fmla="*/ 27 w 128"/>
                <a:gd name="T47" fmla="*/ 5 h 292"/>
                <a:gd name="T48" fmla="*/ 48 w 128"/>
                <a:gd name="T49" fmla="*/ 21 h 292"/>
                <a:gd name="T50" fmla="*/ 65 w 128"/>
                <a:gd name="T51" fmla="*/ 56 h 292"/>
                <a:gd name="T52" fmla="*/ 66 w 128"/>
                <a:gd name="T53" fmla="*/ 48 h 292"/>
                <a:gd name="T54" fmla="*/ 77 w 128"/>
                <a:gd name="T55" fmla="*/ 28 h 292"/>
                <a:gd name="T56" fmla="*/ 96 w 128"/>
                <a:gd name="T57" fmla="*/ 9 h 292"/>
                <a:gd name="T58" fmla="*/ 128 w 128"/>
                <a:gd name="T59" fmla="*/ 0 h 292"/>
                <a:gd name="T60" fmla="*/ 127 w 128"/>
                <a:gd name="T61" fmla="*/ 9 h 292"/>
                <a:gd name="T62" fmla="*/ 119 w 128"/>
                <a:gd name="T63" fmla="*/ 31 h 292"/>
                <a:gd name="T64" fmla="*/ 101 w 128"/>
                <a:gd name="T65" fmla="*/ 51 h 292"/>
                <a:gd name="T66" fmla="*/ 67 w 128"/>
                <a:gd name="T67" fmla="*/ 60 h 292"/>
                <a:gd name="T68" fmla="*/ 69 w 128"/>
                <a:gd name="T69" fmla="*/ 170 h 292"/>
                <a:gd name="T70" fmla="*/ 73 w 128"/>
                <a:gd name="T71" fmla="*/ 155 h 292"/>
                <a:gd name="T72" fmla="*/ 86 w 128"/>
                <a:gd name="T73" fmla="*/ 136 h 292"/>
                <a:gd name="T74" fmla="*/ 113 w 128"/>
                <a:gd name="T75" fmla="*/ 128 h 292"/>
                <a:gd name="T76" fmla="*/ 112 w 128"/>
                <a:gd name="T77" fmla="*/ 136 h 292"/>
                <a:gd name="T78" fmla="*/ 105 w 128"/>
                <a:gd name="T79" fmla="*/ 153 h 292"/>
                <a:gd name="T80" fmla="*/ 92 w 128"/>
                <a:gd name="T81" fmla="*/ 172 h 292"/>
                <a:gd name="T82" fmla="*/ 67 w 128"/>
                <a:gd name="T83" fmla="*/ 180 h 292"/>
                <a:gd name="T84" fmla="*/ 61 w 128"/>
                <a:gd name="T85" fmla="*/ 292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8" h="292">
                  <a:moveTo>
                    <a:pt x="61" y="292"/>
                  </a:moveTo>
                  <a:lnTo>
                    <a:pt x="61" y="225"/>
                  </a:lnTo>
                  <a:lnTo>
                    <a:pt x="58" y="225"/>
                  </a:lnTo>
                  <a:lnTo>
                    <a:pt x="54" y="225"/>
                  </a:lnTo>
                  <a:lnTo>
                    <a:pt x="46" y="222"/>
                  </a:lnTo>
                  <a:lnTo>
                    <a:pt x="38" y="219"/>
                  </a:lnTo>
                  <a:lnTo>
                    <a:pt x="29" y="214"/>
                  </a:lnTo>
                  <a:lnTo>
                    <a:pt x="23" y="206"/>
                  </a:lnTo>
                  <a:lnTo>
                    <a:pt x="17" y="195"/>
                  </a:lnTo>
                  <a:lnTo>
                    <a:pt x="15" y="180"/>
                  </a:lnTo>
                  <a:lnTo>
                    <a:pt x="17" y="180"/>
                  </a:lnTo>
                  <a:lnTo>
                    <a:pt x="23" y="180"/>
                  </a:lnTo>
                  <a:lnTo>
                    <a:pt x="29" y="182"/>
                  </a:lnTo>
                  <a:lnTo>
                    <a:pt x="38" y="186"/>
                  </a:lnTo>
                  <a:lnTo>
                    <a:pt x="47" y="194"/>
                  </a:lnTo>
                  <a:lnTo>
                    <a:pt x="54" y="205"/>
                  </a:lnTo>
                  <a:lnTo>
                    <a:pt x="61" y="221"/>
                  </a:lnTo>
                  <a:lnTo>
                    <a:pt x="61" y="151"/>
                  </a:lnTo>
                  <a:lnTo>
                    <a:pt x="58" y="149"/>
                  </a:lnTo>
                  <a:lnTo>
                    <a:pt x="52" y="149"/>
                  </a:lnTo>
                  <a:lnTo>
                    <a:pt x="44" y="147"/>
                  </a:lnTo>
                  <a:lnTo>
                    <a:pt x="34" y="144"/>
                  </a:lnTo>
                  <a:lnTo>
                    <a:pt x="24" y="137"/>
                  </a:lnTo>
                  <a:lnTo>
                    <a:pt x="16" y="128"/>
                  </a:lnTo>
                  <a:lnTo>
                    <a:pt x="11" y="114"/>
                  </a:lnTo>
                  <a:lnTo>
                    <a:pt x="8" y="98"/>
                  </a:lnTo>
                  <a:lnTo>
                    <a:pt x="9" y="97"/>
                  </a:lnTo>
                  <a:lnTo>
                    <a:pt x="15" y="97"/>
                  </a:lnTo>
                  <a:lnTo>
                    <a:pt x="21" y="98"/>
                  </a:lnTo>
                  <a:lnTo>
                    <a:pt x="29" y="101"/>
                  </a:lnTo>
                  <a:lnTo>
                    <a:pt x="39" y="106"/>
                  </a:lnTo>
                  <a:lnTo>
                    <a:pt x="47" y="116"/>
                  </a:lnTo>
                  <a:lnTo>
                    <a:pt x="55" y="128"/>
                  </a:lnTo>
                  <a:lnTo>
                    <a:pt x="61" y="147"/>
                  </a:lnTo>
                  <a:lnTo>
                    <a:pt x="61" y="60"/>
                  </a:lnTo>
                  <a:lnTo>
                    <a:pt x="58" y="60"/>
                  </a:lnTo>
                  <a:lnTo>
                    <a:pt x="52" y="59"/>
                  </a:lnTo>
                  <a:lnTo>
                    <a:pt x="44" y="58"/>
                  </a:lnTo>
                  <a:lnTo>
                    <a:pt x="35" y="55"/>
                  </a:lnTo>
                  <a:lnTo>
                    <a:pt x="25" y="50"/>
                  </a:lnTo>
                  <a:lnTo>
                    <a:pt x="16" y="43"/>
                  </a:lnTo>
                  <a:lnTo>
                    <a:pt x="8" y="32"/>
                  </a:lnTo>
                  <a:lnTo>
                    <a:pt x="3" y="19"/>
                  </a:lnTo>
                  <a:lnTo>
                    <a:pt x="0" y="0"/>
                  </a:lnTo>
                  <a:lnTo>
                    <a:pt x="3" y="0"/>
                  </a:lnTo>
                  <a:lnTo>
                    <a:pt x="8" y="0"/>
                  </a:lnTo>
                  <a:lnTo>
                    <a:pt x="16" y="1"/>
                  </a:lnTo>
                  <a:lnTo>
                    <a:pt x="27" y="5"/>
                  </a:lnTo>
                  <a:lnTo>
                    <a:pt x="38" y="10"/>
                  </a:lnTo>
                  <a:lnTo>
                    <a:pt x="48" y="21"/>
                  </a:lnTo>
                  <a:lnTo>
                    <a:pt x="56" y="36"/>
                  </a:lnTo>
                  <a:lnTo>
                    <a:pt x="65" y="56"/>
                  </a:lnTo>
                  <a:lnTo>
                    <a:pt x="65" y="54"/>
                  </a:lnTo>
                  <a:lnTo>
                    <a:pt x="66" y="48"/>
                  </a:lnTo>
                  <a:lnTo>
                    <a:pt x="70" y="39"/>
                  </a:lnTo>
                  <a:lnTo>
                    <a:pt x="77" y="28"/>
                  </a:lnTo>
                  <a:lnTo>
                    <a:pt x="85" y="19"/>
                  </a:lnTo>
                  <a:lnTo>
                    <a:pt x="96" y="9"/>
                  </a:lnTo>
                  <a:lnTo>
                    <a:pt x="110" y="2"/>
                  </a:lnTo>
                  <a:lnTo>
                    <a:pt x="128" y="0"/>
                  </a:lnTo>
                  <a:lnTo>
                    <a:pt x="128" y="2"/>
                  </a:lnTo>
                  <a:lnTo>
                    <a:pt x="127" y="9"/>
                  </a:lnTo>
                  <a:lnTo>
                    <a:pt x="124" y="19"/>
                  </a:lnTo>
                  <a:lnTo>
                    <a:pt x="119" y="31"/>
                  </a:lnTo>
                  <a:lnTo>
                    <a:pt x="112" y="41"/>
                  </a:lnTo>
                  <a:lnTo>
                    <a:pt x="101" y="51"/>
                  </a:lnTo>
                  <a:lnTo>
                    <a:pt x="86" y="58"/>
                  </a:lnTo>
                  <a:lnTo>
                    <a:pt x="67" y="60"/>
                  </a:lnTo>
                  <a:lnTo>
                    <a:pt x="67" y="172"/>
                  </a:lnTo>
                  <a:lnTo>
                    <a:pt x="69" y="170"/>
                  </a:lnTo>
                  <a:lnTo>
                    <a:pt x="70" y="164"/>
                  </a:lnTo>
                  <a:lnTo>
                    <a:pt x="73" y="155"/>
                  </a:lnTo>
                  <a:lnTo>
                    <a:pt x="78" y="145"/>
                  </a:lnTo>
                  <a:lnTo>
                    <a:pt x="86" y="136"/>
                  </a:lnTo>
                  <a:lnTo>
                    <a:pt x="97" y="130"/>
                  </a:lnTo>
                  <a:lnTo>
                    <a:pt x="113" y="128"/>
                  </a:lnTo>
                  <a:lnTo>
                    <a:pt x="113" y="130"/>
                  </a:lnTo>
                  <a:lnTo>
                    <a:pt x="112" y="136"/>
                  </a:lnTo>
                  <a:lnTo>
                    <a:pt x="109" y="144"/>
                  </a:lnTo>
                  <a:lnTo>
                    <a:pt x="105" y="153"/>
                  </a:lnTo>
                  <a:lnTo>
                    <a:pt x="100" y="163"/>
                  </a:lnTo>
                  <a:lnTo>
                    <a:pt x="92" y="172"/>
                  </a:lnTo>
                  <a:lnTo>
                    <a:pt x="82" y="178"/>
                  </a:lnTo>
                  <a:lnTo>
                    <a:pt x="67" y="180"/>
                  </a:lnTo>
                  <a:lnTo>
                    <a:pt x="67" y="292"/>
                  </a:lnTo>
                  <a:lnTo>
                    <a:pt x="61" y="29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1" name="Freeform 17"/>
            <p:cNvSpPr/>
            <p:nvPr/>
          </p:nvSpPr>
          <p:spPr bwMode="gray">
            <a:xfrm>
              <a:off x="2596" y="332"/>
              <a:ext cx="68" cy="257"/>
            </a:xfrm>
            <a:custGeom>
              <a:avLst/>
              <a:gdLst>
                <a:gd name="T0" fmla="*/ 31 w 68"/>
                <a:gd name="T1" fmla="*/ 164 h 257"/>
                <a:gd name="T2" fmla="*/ 23 w 68"/>
                <a:gd name="T3" fmla="*/ 163 h 257"/>
                <a:gd name="T4" fmla="*/ 8 w 68"/>
                <a:gd name="T5" fmla="*/ 155 h 257"/>
                <a:gd name="T6" fmla="*/ 0 w 68"/>
                <a:gd name="T7" fmla="*/ 132 h 257"/>
                <a:gd name="T8" fmla="*/ 7 w 68"/>
                <a:gd name="T9" fmla="*/ 132 h 257"/>
                <a:gd name="T10" fmla="*/ 22 w 68"/>
                <a:gd name="T11" fmla="*/ 139 h 257"/>
                <a:gd name="T12" fmla="*/ 31 w 68"/>
                <a:gd name="T13" fmla="*/ 160 h 257"/>
                <a:gd name="T14" fmla="*/ 29 w 68"/>
                <a:gd name="T15" fmla="*/ 101 h 257"/>
                <a:gd name="T16" fmla="*/ 16 w 68"/>
                <a:gd name="T17" fmla="*/ 97 h 257"/>
                <a:gd name="T18" fmla="*/ 3 w 68"/>
                <a:gd name="T19" fmla="*/ 83 h 257"/>
                <a:gd name="T20" fmla="*/ 3 w 68"/>
                <a:gd name="T21" fmla="*/ 70 h 257"/>
                <a:gd name="T22" fmla="*/ 15 w 68"/>
                <a:gd name="T23" fmla="*/ 74 h 257"/>
                <a:gd name="T24" fmla="*/ 27 w 68"/>
                <a:gd name="T25" fmla="*/ 86 h 257"/>
                <a:gd name="T26" fmla="*/ 31 w 68"/>
                <a:gd name="T27" fmla="*/ 31 h 257"/>
                <a:gd name="T28" fmla="*/ 33 w 68"/>
                <a:gd name="T29" fmla="*/ 23 h 257"/>
                <a:gd name="T30" fmla="*/ 41 w 68"/>
                <a:gd name="T31" fmla="*/ 8 h 257"/>
                <a:gd name="T32" fmla="*/ 62 w 68"/>
                <a:gd name="T33" fmla="*/ 0 h 257"/>
                <a:gd name="T34" fmla="*/ 61 w 68"/>
                <a:gd name="T35" fmla="*/ 8 h 257"/>
                <a:gd name="T36" fmla="*/ 53 w 68"/>
                <a:gd name="T37" fmla="*/ 23 h 257"/>
                <a:gd name="T38" fmla="*/ 35 w 68"/>
                <a:gd name="T39" fmla="*/ 31 h 257"/>
                <a:gd name="T40" fmla="*/ 35 w 68"/>
                <a:gd name="T41" fmla="*/ 75 h 257"/>
                <a:gd name="T42" fmla="*/ 39 w 68"/>
                <a:gd name="T43" fmla="*/ 62 h 257"/>
                <a:gd name="T44" fmla="*/ 54 w 68"/>
                <a:gd name="T45" fmla="*/ 48 h 257"/>
                <a:gd name="T46" fmla="*/ 68 w 68"/>
                <a:gd name="T47" fmla="*/ 48 h 257"/>
                <a:gd name="T48" fmla="*/ 66 w 68"/>
                <a:gd name="T49" fmla="*/ 59 h 257"/>
                <a:gd name="T50" fmla="*/ 58 w 68"/>
                <a:gd name="T51" fmla="*/ 72 h 257"/>
                <a:gd name="T52" fmla="*/ 35 w 68"/>
                <a:gd name="T53" fmla="*/ 82 h 257"/>
                <a:gd name="T54" fmla="*/ 35 w 68"/>
                <a:gd name="T55" fmla="*/ 143 h 257"/>
                <a:gd name="T56" fmla="*/ 38 w 68"/>
                <a:gd name="T57" fmla="*/ 132 h 257"/>
                <a:gd name="T58" fmla="*/ 49 w 68"/>
                <a:gd name="T59" fmla="*/ 122 h 257"/>
                <a:gd name="T60" fmla="*/ 60 w 68"/>
                <a:gd name="T61" fmla="*/ 122 h 257"/>
                <a:gd name="T62" fmla="*/ 58 w 68"/>
                <a:gd name="T63" fmla="*/ 133 h 257"/>
                <a:gd name="T64" fmla="*/ 47 w 68"/>
                <a:gd name="T65" fmla="*/ 144 h 257"/>
                <a:gd name="T66" fmla="*/ 35 w 68"/>
                <a:gd name="T6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8" h="257">
                  <a:moveTo>
                    <a:pt x="31" y="257"/>
                  </a:moveTo>
                  <a:lnTo>
                    <a:pt x="31" y="164"/>
                  </a:lnTo>
                  <a:lnTo>
                    <a:pt x="29" y="163"/>
                  </a:lnTo>
                  <a:lnTo>
                    <a:pt x="23" y="163"/>
                  </a:lnTo>
                  <a:lnTo>
                    <a:pt x="16" y="160"/>
                  </a:lnTo>
                  <a:lnTo>
                    <a:pt x="8" y="155"/>
                  </a:lnTo>
                  <a:lnTo>
                    <a:pt x="3" y="145"/>
                  </a:lnTo>
                  <a:lnTo>
                    <a:pt x="0" y="132"/>
                  </a:lnTo>
                  <a:lnTo>
                    <a:pt x="3" y="132"/>
                  </a:lnTo>
                  <a:lnTo>
                    <a:pt x="7" y="132"/>
                  </a:lnTo>
                  <a:lnTo>
                    <a:pt x="15" y="135"/>
                  </a:lnTo>
                  <a:lnTo>
                    <a:pt x="22" y="139"/>
                  </a:lnTo>
                  <a:lnTo>
                    <a:pt x="27" y="147"/>
                  </a:lnTo>
                  <a:lnTo>
                    <a:pt x="31" y="160"/>
                  </a:lnTo>
                  <a:lnTo>
                    <a:pt x="31" y="101"/>
                  </a:lnTo>
                  <a:lnTo>
                    <a:pt x="29" y="101"/>
                  </a:lnTo>
                  <a:lnTo>
                    <a:pt x="23" y="99"/>
                  </a:lnTo>
                  <a:lnTo>
                    <a:pt x="16" y="97"/>
                  </a:lnTo>
                  <a:lnTo>
                    <a:pt x="8" y="91"/>
                  </a:lnTo>
                  <a:lnTo>
                    <a:pt x="3" y="83"/>
                  </a:lnTo>
                  <a:lnTo>
                    <a:pt x="0" y="70"/>
                  </a:lnTo>
                  <a:lnTo>
                    <a:pt x="3" y="70"/>
                  </a:lnTo>
                  <a:lnTo>
                    <a:pt x="7" y="71"/>
                  </a:lnTo>
                  <a:lnTo>
                    <a:pt x="15" y="74"/>
                  </a:lnTo>
                  <a:lnTo>
                    <a:pt x="22" y="78"/>
                  </a:lnTo>
                  <a:lnTo>
                    <a:pt x="27" y="86"/>
                  </a:lnTo>
                  <a:lnTo>
                    <a:pt x="31" y="97"/>
                  </a:lnTo>
                  <a:lnTo>
                    <a:pt x="31" y="31"/>
                  </a:lnTo>
                  <a:lnTo>
                    <a:pt x="31" y="28"/>
                  </a:lnTo>
                  <a:lnTo>
                    <a:pt x="33" y="23"/>
                  </a:lnTo>
                  <a:lnTo>
                    <a:pt x="35" y="15"/>
                  </a:lnTo>
                  <a:lnTo>
                    <a:pt x="41" y="8"/>
                  </a:lnTo>
                  <a:lnTo>
                    <a:pt x="50" y="2"/>
                  </a:lnTo>
                  <a:lnTo>
                    <a:pt x="62" y="0"/>
                  </a:lnTo>
                  <a:lnTo>
                    <a:pt x="62" y="2"/>
                  </a:lnTo>
                  <a:lnTo>
                    <a:pt x="61" y="8"/>
                  </a:lnTo>
                  <a:lnTo>
                    <a:pt x="58" y="15"/>
                  </a:lnTo>
                  <a:lnTo>
                    <a:pt x="53" y="23"/>
                  </a:lnTo>
                  <a:lnTo>
                    <a:pt x="46" y="28"/>
                  </a:lnTo>
                  <a:lnTo>
                    <a:pt x="35" y="31"/>
                  </a:lnTo>
                  <a:lnTo>
                    <a:pt x="35" y="78"/>
                  </a:lnTo>
                  <a:lnTo>
                    <a:pt x="35" y="75"/>
                  </a:lnTo>
                  <a:lnTo>
                    <a:pt x="37" y="70"/>
                  </a:lnTo>
                  <a:lnTo>
                    <a:pt x="39" y="62"/>
                  </a:lnTo>
                  <a:lnTo>
                    <a:pt x="45" y="55"/>
                  </a:lnTo>
                  <a:lnTo>
                    <a:pt x="54" y="48"/>
                  </a:lnTo>
                  <a:lnTo>
                    <a:pt x="66" y="47"/>
                  </a:lnTo>
                  <a:lnTo>
                    <a:pt x="68" y="48"/>
                  </a:lnTo>
                  <a:lnTo>
                    <a:pt x="68" y="52"/>
                  </a:lnTo>
                  <a:lnTo>
                    <a:pt x="66" y="59"/>
                  </a:lnTo>
                  <a:lnTo>
                    <a:pt x="64" y="66"/>
                  </a:lnTo>
                  <a:lnTo>
                    <a:pt x="58" y="72"/>
                  </a:lnTo>
                  <a:lnTo>
                    <a:pt x="50" y="78"/>
                  </a:lnTo>
                  <a:lnTo>
                    <a:pt x="35" y="82"/>
                  </a:lnTo>
                  <a:lnTo>
                    <a:pt x="35" y="144"/>
                  </a:lnTo>
                  <a:lnTo>
                    <a:pt x="35" y="143"/>
                  </a:lnTo>
                  <a:lnTo>
                    <a:pt x="37" y="139"/>
                  </a:lnTo>
                  <a:lnTo>
                    <a:pt x="38" y="132"/>
                  </a:lnTo>
                  <a:lnTo>
                    <a:pt x="42" y="126"/>
                  </a:lnTo>
                  <a:lnTo>
                    <a:pt x="49" y="122"/>
                  </a:lnTo>
                  <a:lnTo>
                    <a:pt x="58" y="121"/>
                  </a:lnTo>
                  <a:lnTo>
                    <a:pt x="60" y="122"/>
                  </a:lnTo>
                  <a:lnTo>
                    <a:pt x="60" y="126"/>
                  </a:lnTo>
                  <a:lnTo>
                    <a:pt x="58" y="133"/>
                  </a:lnTo>
                  <a:lnTo>
                    <a:pt x="56" y="139"/>
                  </a:lnTo>
                  <a:lnTo>
                    <a:pt x="47" y="144"/>
                  </a:lnTo>
                  <a:lnTo>
                    <a:pt x="35" y="148"/>
                  </a:lnTo>
                  <a:lnTo>
                    <a:pt x="35" y="257"/>
                  </a:lnTo>
                  <a:lnTo>
                    <a:pt x="31" y="257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2" name="Freeform 18"/>
            <p:cNvSpPr/>
            <p:nvPr/>
          </p:nvSpPr>
          <p:spPr bwMode="gray">
            <a:xfrm>
              <a:off x="1672" y="164"/>
              <a:ext cx="111" cy="425"/>
            </a:xfrm>
            <a:custGeom>
              <a:avLst/>
              <a:gdLst>
                <a:gd name="T0" fmla="*/ 52 w 111"/>
                <a:gd name="T1" fmla="*/ 272 h 425"/>
                <a:gd name="T2" fmla="*/ 44 w 111"/>
                <a:gd name="T3" fmla="*/ 270 h 425"/>
                <a:gd name="T4" fmla="*/ 26 w 111"/>
                <a:gd name="T5" fmla="*/ 265 h 425"/>
                <a:gd name="T6" fmla="*/ 8 w 111"/>
                <a:gd name="T7" fmla="*/ 249 h 425"/>
                <a:gd name="T8" fmla="*/ 0 w 111"/>
                <a:gd name="T9" fmla="*/ 219 h 425"/>
                <a:gd name="T10" fmla="*/ 8 w 111"/>
                <a:gd name="T11" fmla="*/ 219 h 425"/>
                <a:gd name="T12" fmla="*/ 25 w 111"/>
                <a:gd name="T13" fmla="*/ 223 h 425"/>
                <a:gd name="T14" fmla="*/ 41 w 111"/>
                <a:gd name="T15" fmla="*/ 235 h 425"/>
                <a:gd name="T16" fmla="*/ 52 w 111"/>
                <a:gd name="T17" fmla="*/ 265 h 425"/>
                <a:gd name="T18" fmla="*/ 50 w 111"/>
                <a:gd name="T19" fmla="*/ 168 h 425"/>
                <a:gd name="T20" fmla="*/ 35 w 111"/>
                <a:gd name="T21" fmla="*/ 165 h 425"/>
                <a:gd name="T22" fmla="*/ 17 w 111"/>
                <a:gd name="T23" fmla="*/ 156 h 425"/>
                <a:gd name="T24" fmla="*/ 3 w 111"/>
                <a:gd name="T25" fmla="*/ 134 h 425"/>
                <a:gd name="T26" fmla="*/ 3 w 111"/>
                <a:gd name="T27" fmla="*/ 116 h 425"/>
                <a:gd name="T28" fmla="*/ 19 w 111"/>
                <a:gd name="T29" fmla="*/ 120 h 425"/>
                <a:gd name="T30" fmla="*/ 39 w 111"/>
                <a:gd name="T31" fmla="*/ 133 h 425"/>
                <a:gd name="T32" fmla="*/ 52 w 111"/>
                <a:gd name="T33" fmla="*/ 161 h 425"/>
                <a:gd name="T34" fmla="*/ 53 w 111"/>
                <a:gd name="T35" fmla="*/ 50 h 425"/>
                <a:gd name="T36" fmla="*/ 54 w 111"/>
                <a:gd name="T37" fmla="*/ 36 h 425"/>
                <a:gd name="T38" fmla="*/ 65 w 111"/>
                <a:gd name="T39" fmla="*/ 17 h 425"/>
                <a:gd name="T40" fmla="*/ 87 w 111"/>
                <a:gd name="T41" fmla="*/ 3 h 425"/>
                <a:gd name="T42" fmla="*/ 103 w 111"/>
                <a:gd name="T43" fmla="*/ 3 h 425"/>
                <a:gd name="T44" fmla="*/ 99 w 111"/>
                <a:gd name="T45" fmla="*/ 21 h 425"/>
                <a:gd name="T46" fmla="*/ 84 w 111"/>
                <a:gd name="T47" fmla="*/ 42 h 425"/>
                <a:gd name="T48" fmla="*/ 58 w 111"/>
                <a:gd name="T49" fmla="*/ 52 h 425"/>
                <a:gd name="T50" fmla="*/ 58 w 111"/>
                <a:gd name="T51" fmla="*/ 127 h 425"/>
                <a:gd name="T52" fmla="*/ 61 w 111"/>
                <a:gd name="T53" fmla="*/ 112 h 425"/>
                <a:gd name="T54" fmla="*/ 72 w 111"/>
                <a:gd name="T55" fmla="*/ 94 h 425"/>
                <a:gd name="T56" fmla="*/ 93 w 111"/>
                <a:gd name="T57" fmla="*/ 80 h 425"/>
                <a:gd name="T58" fmla="*/ 111 w 111"/>
                <a:gd name="T59" fmla="*/ 80 h 425"/>
                <a:gd name="T60" fmla="*/ 111 w 111"/>
                <a:gd name="T61" fmla="*/ 91 h 425"/>
                <a:gd name="T62" fmla="*/ 107 w 111"/>
                <a:gd name="T63" fmla="*/ 108 h 425"/>
                <a:gd name="T64" fmla="*/ 91 w 111"/>
                <a:gd name="T65" fmla="*/ 126 h 425"/>
                <a:gd name="T66" fmla="*/ 58 w 111"/>
                <a:gd name="T67" fmla="*/ 135 h 425"/>
                <a:gd name="T68" fmla="*/ 58 w 111"/>
                <a:gd name="T69" fmla="*/ 236 h 425"/>
                <a:gd name="T70" fmla="*/ 61 w 111"/>
                <a:gd name="T71" fmla="*/ 223 h 425"/>
                <a:gd name="T72" fmla="*/ 73 w 111"/>
                <a:gd name="T73" fmla="*/ 208 h 425"/>
                <a:gd name="T74" fmla="*/ 97 w 111"/>
                <a:gd name="T75" fmla="*/ 200 h 425"/>
                <a:gd name="T76" fmla="*/ 99 w 111"/>
                <a:gd name="T77" fmla="*/ 207 h 425"/>
                <a:gd name="T78" fmla="*/ 97 w 111"/>
                <a:gd name="T79" fmla="*/ 220 h 425"/>
                <a:gd name="T80" fmla="*/ 87 w 111"/>
                <a:gd name="T81" fmla="*/ 235 h 425"/>
                <a:gd name="T82" fmla="*/ 58 w 111"/>
                <a:gd name="T83" fmla="*/ 245 h 425"/>
                <a:gd name="T84" fmla="*/ 52 w 111"/>
                <a:gd name="T85" fmla="*/ 4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425">
                  <a:moveTo>
                    <a:pt x="52" y="425"/>
                  </a:moveTo>
                  <a:lnTo>
                    <a:pt x="52" y="272"/>
                  </a:lnTo>
                  <a:lnTo>
                    <a:pt x="50" y="270"/>
                  </a:lnTo>
                  <a:lnTo>
                    <a:pt x="44" y="270"/>
                  </a:lnTo>
                  <a:lnTo>
                    <a:pt x="35" y="269"/>
                  </a:lnTo>
                  <a:lnTo>
                    <a:pt x="26" y="265"/>
                  </a:lnTo>
                  <a:lnTo>
                    <a:pt x="17" y="258"/>
                  </a:lnTo>
                  <a:lnTo>
                    <a:pt x="8" y="249"/>
                  </a:lnTo>
                  <a:lnTo>
                    <a:pt x="3" y="236"/>
                  </a:lnTo>
                  <a:lnTo>
                    <a:pt x="0" y="219"/>
                  </a:lnTo>
                  <a:lnTo>
                    <a:pt x="3" y="219"/>
                  </a:lnTo>
                  <a:lnTo>
                    <a:pt x="8" y="219"/>
                  </a:lnTo>
                  <a:lnTo>
                    <a:pt x="15" y="220"/>
                  </a:lnTo>
                  <a:lnTo>
                    <a:pt x="25" y="223"/>
                  </a:lnTo>
                  <a:lnTo>
                    <a:pt x="33" y="227"/>
                  </a:lnTo>
                  <a:lnTo>
                    <a:pt x="41" y="235"/>
                  </a:lnTo>
                  <a:lnTo>
                    <a:pt x="48" y="247"/>
                  </a:lnTo>
                  <a:lnTo>
                    <a:pt x="52" y="265"/>
                  </a:lnTo>
                  <a:lnTo>
                    <a:pt x="52" y="168"/>
                  </a:lnTo>
                  <a:lnTo>
                    <a:pt x="50" y="168"/>
                  </a:lnTo>
                  <a:lnTo>
                    <a:pt x="44" y="168"/>
                  </a:lnTo>
                  <a:lnTo>
                    <a:pt x="35" y="165"/>
                  </a:lnTo>
                  <a:lnTo>
                    <a:pt x="26" y="161"/>
                  </a:lnTo>
                  <a:lnTo>
                    <a:pt x="17" y="156"/>
                  </a:lnTo>
                  <a:lnTo>
                    <a:pt x="8" y="146"/>
                  </a:lnTo>
                  <a:lnTo>
                    <a:pt x="3" y="134"/>
                  </a:lnTo>
                  <a:lnTo>
                    <a:pt x="0" y="116"/>
                  </a:lnTo>
                  <a:lnTo>
                    <a:pt x="3" y="116"/>
                  </a:lnTo>
                  <a:lnTo>
                    <a:pt x="10" y="118"/>
                  </a:lnTo>
                  <a:lnTo>
                    <a:pt x="19" y="120"/>
                  </a:lnTo>
                  <a:lnTo>
                    <a:pt x="29" y="125"/>
                  </a:lnTo>
                  <a:lnTo>
                    <a:pt x="39" y="133"/>
                  </a:lnTo>
                  <a:lnTo>
                    <a:pt x="48" y="145"/>
                  </a:lnTo>
                  <a:lnTo>
                    <a:pt x="52" y="161"/>
                  </a:lnTo>
                  <a:lnTo>
                    <a:pt x="52" y="52"/>
                  </a:lnTo>
                  <a:lnTo>
                    <a:pt x="53" y="50"/>
                  </a:lnTo>
                  <a:lnTo>
                    <a:pt x="53" y="44"/>
                  </a:lnTo>
                  <a:lnTo>
                    <a:pt x="54" y="36"/>
                  </a:lnTo>
                  <a:lnTo>
                    <a:pt x="58" y="26"/>
                  </a:lnTo>
                  <a:lnTo>
                    <a:pt x="65" y="17"/>
                  </a:lnTo>
                  <a:lnTo>
                    <a:pt x="75" y="9"/>
                  </a:lnTo>
                  <a:lnTo>
                    <a:pt x="87" y="3"/>
                  </a:lnTo>
                  <a:lnTo>
                    <a:pt x="104" y="0"/>
                  </a:lnTo>
                  <a:lnTo>
                    <a:pt x="103" y="3"/>
                  </a:lnTo>
                  <a:lnTo>
                    <a:pt x="102" y="11"/>
                  </a:lnTo>
                  <a:lnTo>
                    <a:pt x="99" y="21"/>
                  </a:lnTo>
                  <a:lnTo>
                    <a:pt x="92" y="32"/>
                  </a:lnTo>
                  <a:lnTo>
                    <a:pt x="84" y="42"/>
                  </a:lnTo>
                  <a:lnTo>
                    <a:pt x="73" y="49"/>
                  </a:lnTo>
                  <a:lnTo>
                    <a:pt x="58" y="52"/>
                  </a:lnTo>
                  <a:lnTo>
                    <a:pt x="58" y="130"/>
                  </a:lnTo>
                  <a:lnTo>
                    <a:pt x="58" y="127"/>
                  </a:lnTo>
                  <a:lnTo>
                    <a:pt x="60" y="122"/>
                  </a:lnTo>
                  <a:lnTo>
                    <a:pt x="61" y="112"/>
                  </a:lnTo>
                  <a:lnTo>
                    <a:pt x="65" y="103"/>
                  </a:lnTo>
                  <a:lnTo>
                    <a:pt x="72" y="94"/>
                  </a:lnTo>
                  <a:lnTo>
                    <a:pt x="80" y="85"/>
                  </a:lnTo>
                  <a:lnTo>
                    <a:pt x="93" y="80"/>
                  </a:lnTo>
                  <a:lnTo>
                    <a:pt x="110" y="77"/>
                  </a:lnTo>
                  <a:lnTo>
                    <a:pt x="111" y="80"/>
                  </a:lnTo>
                  <a:lnTo>
                    <a:pt x="111" y="84"/>
                  </a:lnTo>
                  <a:lnTo>
                    <a:pt x="111" y="91"/>
                  </a:lnTo>
                  <a:lnTo>
                    <a:pt x="110" y="100"/>
                  </a:lnTo>
                  <a:lnTo>
                    <a:pt x="107" y="108"/>
                  </a:lnTo>
                  <a:lnTo>
                    <a:pt x="100" y="118"/>
                  </a:lnTo>
                  <a:lnTo>
                    <a:pt x="91" y="126"/>
                  </a:lnTo>
                  <a:lnTo>
                    <a:pt x="77" y="133"/>
                  </a:lnTo>
                  <a:lnTo>
                    <a:pt x="58" y="135"/>
                  </a:lnTo>
                  <a:lnTo>
                    <a:pt x="58" y="239"/>
                  </a:lnTo>
                  <a:lnTo>
                    <a:pt x="58" y="236"/>
                  </a:lnTo>
                  <a:lnTo>
                    <a:pt x="60" y="231"/>
                  </a:lnTo>
                  <a:lnTo>
                    <a:pt x="61" y="223"/>
                  </a:lnTo>
                  <a:lnTo>
                    <a:pt x="66" y="215"/>
                  </a:lnTo>
                  <a:lnTo>
                    <a:pt x="73" y="208"/>
                  </a:lnTo>
                  <a:lnTo>
                    <a:pt x="83" y="203"/>
                  </a:lnTo>
                  <a:lnTo>
                    <a:pt x="97" y="200"/>
                  </a:lnTo>
                  <a:lnTo>
                    <a:pt x="97" y="201"/>
                  </a:lnTo>
                  <a:lnTo>
                    <a:pt x="99" y="207"/>
                  </a:lnTo>
                  <a:lnTo>
                    <a:pt x="99" y="212"/>
                  </a:lnTo>
                  <a:lnTo>
                    <a:pt x="97" y="220"/>
                  </a:lnTo>
                  <a:lnTo>
                    <a:pt x="93" y="228"/>
                  </a:lnTo>
                  <a:lnTo>
                    <a:pt x="87" y="235"/>
                  </a:lnTo>
                  <a:lnTo>
                    <a:pt x="75" y="242"/>
                  </a:lnTo>
                  <a:lnTo>
                    <a:pt x="58" y="245"/>
                  </a:lnTo>
                  <a:lnTo>
                    <a:pt x="58" y="425"/>
                  </a:lnTo>
                  <a:lnTo>
                    <a:pt x="52" y="425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3" name="Freeform 19"/>
            <p:cNvSpPr/>
            <p:nvPr/>
          </p:nvSpPr>
          <p:spPr bwMode="gray">
            <a:xfrm>
              <a:off x="2065" y="361"/>
              <a:ext cx="100" cy="228"/>
            </a:xfrm>
            <a:custGeom>
              <a:avLst/>
              <a:gdLst>
                <a:gd name="T0" fmla="*/ 52 w 100"/>
                <a:gd name="T1" fmla="*/ 176 h 228"/>
                <a:gd name="T2" fmla="*/ 59 w 100"/>
                <a:gd name="T3" fmla="*/ 176 h 228"/>
                <a:gd name="T4" fmla="*/ 74 w 100"/>
                <a:gd name="T5" fmla="*/ 169 h 228"/>
                <a:gd name="T6" fmla="*/ 86 w 100"/>
                <a:gd name="T7" fmla="*/ 154 h 228"/>
                <a:gd name="T8" fmla="*/ 86 w 100"/>
                <a:gd name="T9" fmla="*/ 141 h 228"/>
                <a:gd name="T10" fmla="*/ 74 w 100"/>
                <a:gd name="T11" fmla="*/ 143 h 228"/>
                <a:gd name="T12" fmla="*/ 58 w 100"/>
                <a:gd name="T13" fmla="*/ 158 h 228"/>
                <a:gd name="T14" fmla="*/ 52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2 w 100"/>
                <a:gd name="T29" fmla="*/ 115 h 228"/>
                <a:gd name="T30" fmla="*/ 55 w 100"/>
                <a:gd name="T31" fmla="*/ 48 h 228"/>
                <a:gd name="T32" fmla="*/ 67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3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1 w 100"/>
                <a:gd name="T53" fmla="*/ 3 h 228"/>
                <a:gd name="T54" fmla="*/ 5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5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5 w 100"/>
                <a:gd name="T71" fmla="*/ 132 h 228"/>
                <a:gd name="T72" fmla="*/ 47 w 100"/>
                <a:gd name="T73" fmla="*/ 141 h 228"/>
                <a:gd name="T74" fmla="*/ 52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2" y="228"/>
                  </a:moveTo>
                  <a:lnTo>
                    <a:pt x="52" y="176"/>
                  </a:lnTo>
                  <a:lnTo>
                    <a:pt x="55" y="176"/>
                  </a:lnTo>
                  <a:lnTo>
                    <a:pt x="59" y="176"/>
                  </a:lnTo>
                  <a:lnTo>
                    <a:pt x="67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6" y="154"/>
                  </a:lnTo>
                  <a:lnTo>
                    <a:pt x="88" y="141"/>
                  </a:lnTo>
                  <a:lnTo>
                    <a:pt x="86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58" y="158"/>
                  </a:lnTo>
                  <a:lnTo>
                    <a:pt x="52" y="173"/>
                  </a:lnTo>
                  <a:lnTo>
                    <a:pt x="52" y="118"/>
                  </a:lnTo>
                  <a:lnTo>
                    <a:pt x="55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6" y="103"/>
                  </a:lnTo>
                  <a:lnTo>
                    <a:pt x="92" y="92"/>
                  </a:lnTo>
                  <a:lnTo>
                    <a:pt x="94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2" y="115"/>
                  </a:lnTo>
                  <a:lnTo>
                    <a:pt x="52" y="48"/>
                  </a:lnTo>
                  <a:lnTo>
                    <a:pt x="55" y="48"/>
                  </a:lnTo>
                  <a:lnTo>
                    <a:pt x="61" y="48"/>
                  </a:lnTo>
                  <a:lnTo>
                    <a:pt x="67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2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3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6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8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3" y="10"/>
                  </a:lnTo>
                  <a:lnTo>
                    <a:pt x="5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5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3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5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2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4" name="Freeform 20"/>
            <p:cNvSpPr/>
            <p:nvPr/>
          </p:nvSpPr>
          <p:spPr bwMode="gray">
            <a:xfrm>
              <a:off x="2921" y="361"/>
              <a:ext cx="100" cy="228"/>
            </a:xfrm>
            <a:custGeom>
              <a:avLst/>
              <a:gdLst>
                <a:gd name="T0" fmla="*/ 53 w 100"/>
                <a:gd name="T1" fmla="*/ 176 h 228"/>
                <a:gd name="T2" fmla="*/ 60 w 100"/>
                <a:gd name="T3" fmla="*/ 176 h 228"/>
                <a:gd name="T4" fmla="*/ 74 w 100"/>
                <a:gd name="T5" fmla="*/ 169 h 228"/>
                <a:gd name="T6" fmla="*/ 87 w 100"/>
                <a:gd name="T7" fmla="*/ 154 h 228"/>
                <a:gd name="T8" fmla="*/ 87 w 100"/>
                <a:gd name="T9" fmla="*/ 141 h 228"/>
                <a:gd name="T10" fmla="*/ 74 w 100"/>
                <a:gd name="T11" fmla="*/ 143 h 228"/>
                <a:gd name="T12" fmla="*/ 60 w 100"/>
                <a:gd name="T13" fmla="*/ 158 h 228"/>
                <a:gd name="T14" fmla="*/ 53 w 100"/>
                <a:gd name="T15" fmla="*/ 118 h 228"/>
                <a:gd name="T16" fmla="*/ 61 w 100"/>
                <a:gd name="T17" fmla="*/ 116 h 228"/>
                <a:gd name="T18" fmla="*/ 78 w 100"/>
                <a:gd name="T19" fmla="*/ 110 h 228"/>
                <a:gd name="T20" fmla="*/ 92 w 100"/>
                <a:gd name="T21" fmla="*/ 92 h 228"/>
                <a:gd name="T22" fmla="*/ 92 w 100"/>
                <a:gd name="T23" fmla="*/ 77 h 228"/>
                <a:gd name="T24" fmla="*/ 81 w 100"/>
                <a:gd name="T25" fmla="*/ 79 h 228"/>
                <a:gd name="T26" fmla="*/ 65 w 100"/>
                <a:gd name="T27" fmla="*/ 88 h 228"/>
                <a:gd name="T28" fmla="*/ 53 w 100"/>
                <a:gd name="T29" fmla="*/ 115 h 228"/>
                <a:gd name="T30" fmla="*/ 56 w 100"/>
                <a:gd name="T31" fmla="*/ 48 h 228"/>
                <a:gd name="T32" fmla="*/ 68 w 100"/>
                <a:gd name="T33" fmla="*/ 45 h 228"/>
                <a:gd name="T34" fmla="*/ 85 w 100"/>
                <a:gd name="T35" fmla="*/ 37 h 228"/>
                <a:gd name="T36" fmla="*/ 97 w 100"/>
                <a:gd name="T37" fmla="*/ 17 h 228"/>
                <a:gd name="T38" fmla="*/ 97 w 100"/>
                <a:gd name="T39" fmla="*/ 0 h 228"/>
                <a:gd name="T40" fmla="*/ 84 w 100"/>
                <a:gd name="T41" fmla="*/ 3 h 228"/>
                <a:gd name="T42" fmla="*/ 65 w 100"/>
                <a:gd name="T43" fmla="*/ 14 h 228"/>
                <a:gd name="T44" fmla="*/ 50 w 100"/>
                <a:gd name="T45" fmla="*/ 45 h 228"/>
                <a:gd name="T46" fmla="*/ 47 w 100"/>
                <a:gd name="T47" fmla="*/ 35 h 228"/>
                <a:gd name="T48" fmla="*/ 38 w 100"/>
                <a:gd name="T49" fmla="*/ 18 h 228"/>
                <a:gd name="T50" fmla="*/ 16 w 100"/>
                <a:gd name="T51" fmla="*/ 3 h 228"/>
                <a:gd name="T52" fmla="*/ 2 w 100"/>
                <a:gd name="T53" fmla="*/ 3 h 228"/>
                <a:gd name="T54" fmla="*/ 6 w 100"/>
                <a:gd name="T55" fmla="*/ 19 h 228"/>
                <a:gd name="T56" fmla="*/ 19 w 100"/>
                <a:gd name="T57" fmla="*/ 38 h 228"/>
                <a:gd name="T58" fmla="*/ 47 w 100"/>
                <a:gd name="T59" fmla="*/ 48 h 228"/>
                <a:gd name="T60" fmla="*/ 47 w 100"/>
                <a:gd name="T61" fmla="*/ 132 h 228"/>
                <a:gd name="T62" fmla="*/ 42 w 100"/>
                <a:gd name="T63" fmla="*/ 118 h 228"/>
                <a:gd name="T64" fmla="*/ 26 w 100"/>
                <a:gd name="T65" fmla="*/ 103 h 228"/>
                <a:gd name="T66" fmla="*/ 12 w 100"/>
                <a:gd name="T67" fmla="*/ 103 h 228"/>
                <a:gd name="T68" fmla="*/ 16 w 100"/>
                <a:gd name="T69" fmla="*/ 116 h 228"/>
                <a:gd name="T70" fmla="*/ 26 w 100"/>
                <a:gd name="T71" fmla="*/ 132 h 228"/>
                <a:gd name="T72" fmla="*/ 47 w 100"/>
                <a:gd name="T73" fmla="*/ 141 h 228"/>
                <a:gd name="T74" fmla="*/ 53 w 100"/>
                <a:gd name="T75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00" h="228">
                  <a:moveTo>
                    <a:pt x="53" y="228"/>
                  </a:moveTo>
                  <a:lnTo>
                    <a:pt x="53" y="176"/>
                  </a:lnTo>
                  <a:lnTo>
                    <a:pt x="56" y="176"/>
                  </a:lnTo>
                  <a:lnTo>
                    <a:pt x="60" y="176"/>
                  </a:lnTo>
                  <a:lnTo>
                    <a:pt x="68" y="173"/>
                  </a:lnTo>
                  <a:lnTo>
                    <a:pt x="74" y="169"/>
                  </a:lnTo>
                  <a:lnTo>
                    <a:pt x="81" y="163"/>
                  </a:lnTo>
                  <a:lnTo>
                    <a:pt x="87" y="154"/>
                  </a:lnTo>
                  <a:lnTo>
                    <a:pt x="88" y="141"/>
                  </a:lnTo>
                  <a:lnTo>
                    <a:pt x="87" y="141"/>
                  </a:lnTo>
                  <a:lnTo>
                    <a:pt x="81" y="142"/>
                  </a:lnTo>
                  <a:lnTo>
                    <a:pt x="74" y="143"/>
                  </a:lnTo>
                  <a:lnTo>
                    <a:pt x="66" y="149"/>
                  </a:lnTo>
                  <a:lnTo>
                    <a:pt x="60" y="158"/>
                  </a:lnTo>
                  <a:lnTo>
                    <a:pt x="53" y="173"/>
                  </a:lnTo>
                  <a:lnTo>
                    <a:pt x="53" y="118"/>
                  </a:lnTo>
                  <a:lnTo>
                    <a:pt x="56" y="118"/>
                  </a:lnTo>
                  <a:lnTo>
                    <a:pt x="61" y="116"/>
                  </a:lnTo>
                  <a:lnTo>
                    <a:pt x="69" y="115"/>
                  </a:lnTo>
                  <a:lnTo>
                    <a:pt x="78" y="110"/>
                  </a:lnTo>
                  <a:lnTo>
                    <a:pt x="87" y="103"/>
                  </a:lnTo>
                  <a:lnTo>
                    <a:pt x="92" y="92"/>
                  </a:lnTo>
                  <a:lnTo>
                    <a:pt x="95" y="77"/>
                  </a:lnTo>
                  <a:lnTo>
                    <a:pt x="92" y="77"/>
                  </a:lnTo>
                  <a:lnTo>
                    <a:pt x="88" y="77"/>
                  </a:lnTo>
                  <a:lnTo>
                    <a:pt x="81" y="79"/>
                  </a:lnTo>
                  <a:lnTo>
                    <a:pt x="73" y="81"/>
                  </a:lnTo>
                  <a:lnTo>
                    <a:pt x="65" y="88"/>
                  </a:lnTo>
                  <a:lnTo>
                    <a:pt x="58" y="99"/>
                  </a:lnTo>
                  <a:lnTo>
                    <a:pt x="53" y="115"/>
                  </a:lnTo>
                  <a:lnTo>
                    <a:pt x="53" y="48"/>
                  </a:lnTo>
                  <a:lnTo>
                    <a:pt x="56" y="48"/>
                  </a:lnTo>
                  <a:lnTo>
                    <a:pt x="61" y="48"/>
                  </a:lnTo>
                  <a:lnTo>
                    <a:pt x="68" y="45"/>
                  </a:lnTo>
                  <a:lnTo>
                    <a:pt x="77" y="42"/>
                  </a:lnTo>
                  <a:lnTo>
                    <a:pt x="85" y="37"/>
                  </a:lnTo>
                  <a:lnTo>
                    <a:pt x="93" y="27"/>
                  </a:lnTo>
                  <a:lnTo>
                    <a:pt x="97" y="17"/>
                  </a:lnTo>
                  <a:lnTo>
                    <a:pt x="100" y="0"/>
                  </a:lnTo>
                  <a:lnTo>
                    <a:pt x="97" y="0"/>
                  </a:lnTo>
                  <a:lnTo>
                    <a:pt x="92" y="0"/>
                  </a:lnTo>
                  <a:lnTo>
                    <a:pt x="84" y="3"/>
                  </a:lnTo>
                  <a:lnTo>
                    <a:pt x="74" y="7"/>
                  </a:lnTo>
                  <a:lnTo>
                    <a:pt x="65" y="14"/>
                  </a:lnTo>
                  <a:lnTo>
                    <a:pt x="57" y="27"/>
                  </a:lnTo>
                  <a:lnTo>
                    <a:pt x="50" y="45"/>
                  </a:lnTo>
                  <a:lnTo>
                    <a:pt x="50" y="42"/>
                  </a:lnTo>
                  <a:lnTo>
                    <a:pt x="47" y="35"/>
                  </a:lnTo>
                  <a:lnTo>
                    <a:pt x="43" y="27"/>
                  </a:lnTo>
                  <a:lnTo>
                    <a:pt x="38" y="18"/>
                  </a:lnTo>
                  <a:lnTo>
                    <a:pt x="29" y="10"/>
                  </a:lnTo>
                  <a:lnTo>
                    <a:pt x="16" y="3"/>
                  </a:lnTo>
                  <a:lnTo>
                    <a:pt x="0" y="0"/>
                  </a:lnTo>
                  <a:lnTo>
                    <a:pt x="2" y="3"/>
                  </a:lnTo>
                  <a:lnTo>
                    <a:pt x="3" y="10"/>
                  </a:lnTo>
                  <a:lnTo>
                    <a:pt x="6" y="19"/>
                  </a:lnTo>
                  <a:lnTo>
                    <a:pt x="11" y="29"/>
                  </a:lnTo>
                  <a:lnTo>
                    <a:pt x="19" y="38"/>
                  </a:lnTo>
                  <a:lnTo>
                    <a:pt x="31" y="45"/>
                  </a:lnTo>
                  <a:lnTo>
                    <a:pt x="47" y="48"/>
                  </a:lnTo>
                  <a:lnTo>
                    <a:pt x="47" y="135"/>
                  </a:lnTo>
                  <a:lnTo>
                    <a:pt x="47" y="132"/>
                  </a:lnTo>
                  <a:lnTo>
                    <a:pt x="46" y="126"/>
                  </a:lnTo>
                  <a:lnTo>
                    <a:pt x="42" y="118"/>
                  </a:lnTo>
                  <a:lnTo>
                    <a:pt x="35" y="110"/>
                  </a:lnTo>
                  <a:lnTo>
                    <a:pt x="26" y="103"/>
                  </a:lnTo>
                  <a:lnTo>
                    <a:pt x="12" y="100"/>
                  </a:lnTo>
                  <a:lnTo>
                    <a:pt x="12" y="103"/>
                  </a:lnTo>
                  <a:lnTo>
                    <a:pt x="14" y="108"/>
                  </a:lnTo>
                  <a:lnTo>
                    <a:pt x="16" y="116"/>
                  </a:lnTo>
                  <a:lnTo>
                    <a:pt x="20" y="124"/>
                  </a:lnTo>
                  <a:lnTo>
                    <a:pt x="26" y="132"/>
                  </a:lnTo>
                  <a:lnTo>
                    <a:pt x="35" y="139"/>
                  </a:lnTo>
                  <a:lnTo>
                    <a:pt x="47" y="141"/>
                  </a:lnTo>
                  <a:lnTo>
                    <a:pt x="47" y="228"/>
                  </a:lnTo>
                  <a:lnTo>
                    <a:pt x="53" y="228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5" name="Freeform 21"/>
            <p:cNvSpPr/>
            <p:nvPr/>
          </p:nvSpPr>
          <p:spPr bwMode="gray">
            <a:xfrm>
              <a:off x="2273" y="187"/>
              <a:ext cx="175" cy="402"/>
            </a:xfrm>
            <a:custGeom>
              <a:avLst/>
              <a:gdLst>
                <a:gd name="T0" fmla="*/ 93 w 175"/>
                <a:gd name="T1" fmla="*/ 309 h 402"/>
                <a:gd name="T2" fmla="*/ 101 w 175"/>
                <a:gd name="T3" fmla="*/ 309 h 402"/>
                <a:gd name="T4" fmla="*/ 118 w 175"/>
                <a:gd name="T5" fmla="*/ 304 h 402"/>
                <a:gd name="T6" fmla="*/ 138 w 175"/>
                <a:gd name="T7" fmla="*/ 292 h 402"/>
                <a:gd name="T8" fmla="*/ 152 w 175"/>
                <a:gd name="T9" fmla="*/ 266 h 402"/>
                <a:gd name="T10" fmla="*/ 152 w 175"/>
                <a:gd name="T11" fmla="*/ 247 h 402"/>
                <a:gd name="T12" fmla="*/ 138 w 175"/>
                <a:gd name="T13" fmla="*/ 250 h 402"/>
                <a:gd name="T14" fmla="*/ 120 w 175"/>
                <a:gd name="T15" fmla="*/ 259 h 402"/>
                <a:gd name="T16" fmla="*/ 99 w 175"/>
                <a:gd name="T17" fmla="*/ 285 h 402"/>
                <a:gd name="T18" fmla="*/ 93 w 175"/>
                <a:gd name="T19" fmla="*/ 207 h 402"/>
                <a:gd name="T20" fmla="*/ 102 w 175"/>
                <a:gd name="T21" fmla="*/ 205 h 402"/>
                <a:gd name="T22" fmla="*/ 122 w 175"/>
                <a:gd name="T23" fmla="*/ 200 h 402"/>
                <a:gd name="T24" fmla="*/ 147 w 175"/>
                <a:gd name="T25" fmla="*/ 185 h 402"/>
                <a:gd name="T26" fmla="*/ 163 w 175"/>
                <a:gd name="T27" fmla="*/ 155 h 402"/>
                <a:gd name="T28" fmla="*/ 163 w 175"/>
                <a:gd name="T29" fmla="*/ 134 h 402"/>
                <a:gd name="T30" fmla="*/ 149 w 175"/>
                <a:gd name="T31" fmla="*/ 135 h 402"/>
                <a:gd name="T32" fmla="*/ 129 w 175"/>
                <a:gd name="T33" fmla="*/ 142 h 402"/>
                <a:gd name="T34" fmla="*/ 107 w 175"/>
                <a:gd name="T35" fmla="*/ 162 h 402"/>
                <a:gd name="T36" fmla="*/ 93 w 175"/>
                <a:gd name="T37" fmla="*/ 201 h 402"/>
                <a:gd name="T38" fmla="*/ 95 w 175"/>
                <a:gd name="T39" fmla="*/ 83 h 402"/>
                <a:gd name="T40" fmla="*/ 110 w 175"/>
                <a:gd name="T41" fmla="*/ 81 h 402"/>
                <a:gd name="T42" fmla="*/ 134 w 175"/>
                <a:gd name="T43" fmla="*/ 73 h 402"/>
                <a:gd name="T44" fmla="*/ 157 w 175"/>
                <a:gd name="T45" fmla="*/ 54 h 402"/>
                <a:gd name="T46" fmla="*/ 174 w 175"/>
                <a:gd name="T47" fmla="*/ 23 h 402"/>
                <a:gd name="T48" fmla="*/ 174 w 175"/>
                <a:gd name="T49" fmla="*/ 0 h 402"/>
                <a:gd name="T50" fmla="*/ 157 w 175"/>
                <a:gd name="T51" fmla="*/ 2 h 402"/>
                <a:gd name="T52" fmla="*/ 133 w 175"/>
                <a:gd name="T53" fmla="*/ 10 h 402"/>
                <a:gd name="T54" fmla="*/ 107 w 175"/>
                <a:gd name="T55" fmla="*/ 33 h 402"/>
                <a:gd name="T56" fmla="*/ 87 w 175"/>
                <a:gd name="T57" fmla="*/ 77 h 402"/>
                <a:gd name="T58" fmla="*/ 85 w 175"/>
                <a:gd name="T59" fmla="*/ 68 h 402"/>
                <a:gd name="T60" fmla="*/ 75 w 175"/>
                <a:gd name="T61" fmla="*/ 46 h 402"/>
                <a:gd name="T62" fmla="*/ 55 w 175"/>
                <a:gd name="T63" fmla="*/ 21 h 402"/>
                <a:gd name="T64" fmla="*/ 22 w 175"/>
                <a:gd name="T65" fmla="*/ 3 h 402"/>
                <a:gd name="T66" fmla="*/ 1 w 175"/>
                <a:gd name="T67" fmla="*/ 3 h 402"/>
                <a:gd name="T68" fmla="*/ 4 w 175"/>
                <a:gd name="T69" fmla="*/ 18 h 402"/>
                <a:gd name="T70" fmla="*/ 12 w 175"/>
                <a:gd name="T71" fmla="*/ 42 h 402"/>
                <a:gd name="T72" fmla="*/ 31 w 175"/>
                <a:gd name="T73" fmla="*/ 65 h 402"/>
                <a:gd name="T74" fmla="*/ 62 w 175"/>
                <a:gd name="T75" fmla="*/ 81 h 402"/>
                <a:gd name="T76" fmla="*/ 82 w 175"/>
                <a:gd name="T77" fmla="*/ 238 h 402"/>
                <a:gd name="T78" fmla="*/ 80 w 175"/>
                <a:gd name="T79" fmla="*/ 228 h 402"/>
                <a:gd name="T80" fmla="*/ 72 w 175"/>
                <a:gd name="T81" fmla="*/ 207 h 402"/>
                <a:gd name="T82" fmla="*/ 55 w 175"/>
                <a:gd name="T83" fmla="*/ 185 h 402"/>
                <a:gd name="T84" fmla="*/ 21 w 175"/>
                <a:gd name="T85" fmla="*/ 176 h 402"/>
                <a:gd name="T86" fmla="*/ 22 w 175"/>
                <a:gd name="T87" fmla="*/ 185 h 402"/>
                <a:gd name="T88" fmla="*/ 28 w 175"/>
                <a:gd name="T89" fmla="*/ 205 h 402"/>
                <a:gd name="T90" fmla="*/ 41 w 175"/>
                <a:gd name="T91" fmla="*/ 230 h 402"/>
                <a:gd name="T92" fmla="*/ 66 w 175"/>
                <a:gd name="T93" fmla="*/ 246 h 402"/>
                <a:gd name="T94" fmla="*/ 82 w 175"/>
                <a:gd name="T95" fmla="*/ 402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75" h="402">
                  <a:moveTo>
                    <a:pt x="93" y="402"/>
                  </a:moveTo>
                  <a:lnTo>
                    <a:pt x="93" y="309"/>
                  </a:lnTo>
                  <a:lnTo>
                    <a:pt x="95" y="309"/>
                  </a:lnTo>
                  <a:lnTo>
                    <a:pt x="101" y="309"/>
                  </a:lnTo>
                  <a:lnTo>
                    <a:pt x="109" y="308"/>
                  </a:lnTo>
                  <a:lnTo>
                    <a:pt x="118" y="304"/>
                  </a:lnTo>
                  <a:lnTo>
                    <a:pt x="129" y="298"/>
                  </a:lnTo>
                  <a:lnTo>
                    <a:pt x="138" y="292"/>
                  </a:lnTo>
                  <a:lnTo>
                    <a:pt x="147" y="281"/>
                  </a:lnTo>
                  <a:lnTo>
                    <a:pt x="152" y="266"/>
                  </a:lnTo>
                  <a:lnTo>
                    <a:pt x="155" y="247"/>
                  </a:lnTo>
                  <a:lnTo>
                    <a:pt x="152" y="247"/>
                  </a:lnTo>
                  <a:lnTo>
                    <a:pt x="147" y="249"/>
                  </a:lnTo>
                  <a:lnTo>
                    <a:pt x="138" y="250"/>
                  </a:lnTo>
                  <a:lnTo>
                    <a:pt x="129" y="253"/>
                  </a:lnTo>
                  <a:lnTo>
                    <a:pt x="120" y="259"/>
                  </a:lnTo>
                  <a:lnTo>
                    <a:pt x="109" y="270"/>
                  </a:lnTo>
                  <a:lnTo>
                    <a:pt x="99" y="285"/>
                  </a:lnTo>
                  <a:lnTo>
                    <a:pt x="93" y="304"/>
                  </a:lnTo>
                  <a:lnTo>
                    <a:pt x="93" y="207"/>
                  </a:lnTo>
                  <a:lnTo>
                    <a:pt x="95" y="207"/>
                  </a:lnTo>
                  <a:lnTo>
                    <a:pt x="102" y="205"/>
                  </a:lnTo>
                  <a:lnTo>
                    <a:pt x="111" y="204"/>
                  </a:lnTo>
                  <a:lnTo>
                    <a:pt x="122" y="200"/>
                  </a:lnTo>
                  <a:lnTo>
                    <a:pt x="134" y="195"/>
                  </a:lnTo>
                  <a:lnTo>
                    <a:pt x="147" y="185"/>
                  </a:lnTo>
                  <a:lnTo>
                    <a:pt x="156" y="173"/>
                  </a:lnTo>
                  <a:lnTo>
                    <a:pt x="163" y="155"/>
                  </a:lnTo>
                  <a:lnTo>
                    <a:pt x="165" y="134"/>
                  </a:lnTo>
                  <a:lnTo>
                    <a:pt x="163" y="134"/>
                  </a:lnTo>
                  <a:lnTo>
                    <a:pt x="157" y="134"/>
                  </a:lnTo>
                  <a:lnTo>
                    <a:pt x="149" y="135"/>
                  </a:lnTo>
                  <a:lnTo>
                    <a:pt x="140" y="137"/>
                  </a:lnTo>
                  <a:lnTo>
                    <a:pt x="129" y="142"/>
                  </a:lnTo>
                  <a:lnTo>
                    <a:pt x="118" y="150"/>
                  </a:lnTo>
                  <a:lnTo>
                    <a:pt x="107" y="162"/>
                  </a:lnTo>
                  <a:lnTo>
                    <a:pt x="99" y="178"/>
                  </a:lnTo>
                  <a:lnTo>
                    <a:pt x="93" y="201"/>
                  </a:lnTo>
                  <a:lnTo>
                    <a:pt x="93" y="83"/>
                  </a:lnTo>
                  <a:lnTo>
                    <a:pt x="95" y="83"/>
                  </a:lnTo>
                  <a:lnTo>
                    <a:pt x="101" y="83"/>
                  </a:lnTo>
                  <a:lnTo>
                    <a:pt x="110" y="81"/>
                  </a:lnTo>
                  <a:lnTo>
                    <a:pt x="122" y="77"/>
                  </a:lnTo>
                  <a:lnTo>
                    <a:pt x="134" y="73"/>
                  </a:lnTo>
                  <a:lnTo>
                    <a:pt x="147" y="65"/>
                  </a:lnTo>
                  <a:lnTo>
                    <a:pt x="157" y="54"/>
                  </a:lnTo>
                  <a:lnTo>
                    <a:pt x="167" y="41"/>
                  </a:lnTo>
                  <a:lnTo>
                    <a:pt x="174" y="23"/>
                  </a:lnTo>
                  <a:lnTo>
                    <a:pt x="175" y="0"/>
                  </a:lnTo>
                  <a:lnTo>
                    <a:pt x="174" y="0"/>
                  </a:lnTo>
                  <a:lnTo>
                    <a:pt x="167" y="0"/>
                  </a:lnTo>
                  <a:lnTo>
                    <a:pt x="157" y="2"/>
                  </a:lnTo>
                  <a:lnTo>
                    <a:pt x="145" y="4"/>
                  </a:lnTo>
                  <a:lnTo>
                    <a:pt x="133" y="10"/>
                  </a:lnTo>
                  <a:lnTo>
                    <a:pt x="120" y="19"/>
                  </a:lnTo>
                  <a:lnTo>
                    <a:pt x="107" y="33"/>
                  </a:lnTo>
                  <a:lnTo>
                    <a:pt x="97" y="52"/>
                  </a:lnTo>
                  <a:lnTo>
                    <a:pt x="87" y="77"/>
                  </a:lnTo>
                  <a:lnTo>
                    <a:pt x="87" y="75"/>
                  </a:lnTo>
                  <a:lnTo>
                    <a:pt x="85" y="68"/>
                  </a:lnTo>
                  <a:lnTo>
                    <a:pt x="80" y="58"/>
                  </a:lnTo>
                  <a:lnTo>
                    <a:pt x="75" y="46"/>
                  </a:lnTo>
                  <a:lnTo>
                    <a:pt x="66" y="33"/>
                  </a:lnTo>
                  <a:lnTo>
                    <a:pt x="55" y="21"/>
                  </a:lnTo>
                  <a:lnTo>
                    <a:pt x="40" y="10"/>
                  </a:lnTo>
                  <a:lnTo>
                    <a:pt x="22" y="3"/>
                  </a:lnTo>
                  <a:lnTo>
                    <a:pt x="0" y="0"/>
                  </a:lnTo>
                  <a:lnTo>
                    <a:pt x="1" y="3"/>
                  </a:lnTo>
                  <a:lnTo>
                    <a:pt x="1" y="10"/>
                  </a:lnTo>
                  <a:lnTo>
                    <a:pt x="4" y="18"/>
                  </a:lnTo>
                  <a:lnTo>
                    <a:pt x="6" y="30"/>
                  </a:lnTo>
                  <a:lnTo>
                    <a:pt x="12" y="42"/>
                  </a:lnTo>
                  <a:lnTo>
                    <a:pt x="20" y="54"/>
                  </a:lnTo>
                  <a:lnTo>
                    <a:pt x="31" y="65"/>
                  </a:lnTo>
                  <a:lnTo>
                    <a:pt x="44" y="75"/>
                  </a:lnTo>
                  <a:lnTo>
                    <a:pt x="62" y="81"/>
                  </a:lnTo>
                  <a:lnTo>
                    <a:pt x="82" y="83"/>
                  </a:lnTo>
                  <a:lnTo>
                    <a:pt x="82" y="238"/>
                  </a:lnTo>
                  <a:lnTo>
                    <a:pt x="82" y="235"/>
                  </a:lnTo>
                  <a:lnTo>
                    <a:pt x="80" y="228"/>
                  </a:lnTo>
                  <a:lnTo>
                    <a:pt x="78" y="217"/>
                  </a:lnTo>
                  <a:lnTo>
                    <a:pt x="72" y="207"/>
                  </a:lnTo>
                  <a:lnTo>
                    <a:pt x="66" y="196"/>
                  </a:lnTo>
                  <a:lnTo>
                    <a:pt x="55" y="185"/>
                  </a:lnTo>
                  <a:lnTo>
                    <a:pt x="40" y="178"/>
                  </a:lnTo>
                  <a:lnTo>
                    <a:pt x="21" y="176"/>
                  </a:lnTo>
                  <a:lnTo>
                    <a:pt x="21" y="178"/>
                  </a:lnTo>
                  <a:lnTo>
                    <a:pt x="22" y="185"/>
                  </a:lnTo>
                  <a:lnTo>
                    <a:pt x="24" y="195"/>
                  </a:lnTo>
                  <a:lnTo>
                    <a:pt x="28" y="205"/>
                  </a:lnTo>
                  <a:lnTo>
                    <a:pt x="33" y="217"/>
                  </a:lnTo>
                  <a:lnTo>
                    <a:pt x="41" y="230"/>
                  </a:lnTo>
                  <a:lnTo>
                    <a:pt x="52" y="239"/>
                  </a:lnTo>
                  <a:lnTo>
                    <a:pt x="66" y="246"/>
                  </a:lnTo>
                  <a:lnTo>
                    <a:pt x="82" y="247"/>
                  </a:lnTo>
                  <a:lnTo>
                    <a:pt x="82" y="402"/>
                  </a:lnTo>
                  <a:lnTo>
                    <a:pt x="93" y="402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6" name="Freeform 22"/>
            <p:cNvSpPr/>
            <p:nvPr/>
          </p:nvSpPr>
          <p:spPr bwMode="gray">
            <a:xfrm>
              <a:off x="2161" y="216"/>
              <a:ext cx="97" cy="373"/>
            </a:xfrm>
            <a:custGeom>
              <a:avLst/>
              <a:gdLst>
                <a:gd name="T0" fmla="*/ 52 w 97"/>
                <a:gd name="T1" fmla="*/ 237 h 373"/>
                <a:gd name="T2" fmla="*/ 59 w 97"/>
                <a:gd name="T3" fmla="*/ 237 h 373"/>
                <a:gd name="T4" fmla="*/ 74 w 97"/>
                <a:gd name="T5" fmla="*/ 232 h 373"/>
                <a:gd name="T6" fmla="*/ 90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1 w 97"/>
                <a:gd name="T13" fmla="*/ 197 h 373"/>
                <a:gd name="T14" fmla="*/ 56 w 97"/>
                <a:gd name="T15" fmla="*/ 215 h 373"/>
                <a:gd name="T16" fmla="*/ 52 w 97"/>
                <a:gd name="T17" fmla="*/ 147 h 373"/>
                <a:gd name="T18" fmla="*/ 59 w 97"/>
                <a:gd name="T19" fmla="*/ 147 h 373"/>
                <a:gd name="T20" fmla="*/ 74 w 97"/>
                <a:gd name="T21" fmla="*/ 141 h 373"/>
                <a:gd name="T22" fmla="*/ 90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1 w 97"/>
                <a:gd name="T29" fmla="*/ 109 h 373"/>
                <a:gd name="T30" fmla="*/ 56 w 97"/>
                <a:gd name="T31" fmla="*/ 126 h 373"/>
                <a:gd name="T32" fmla="*/ 52 w 97"/>
                <a:gd name="T33" fmla="*/ 46 h 373"/>
                <a:gd name="T34" fmla="*/ 51 w 97"/>
                <a:gd name="T35" fmla="*/ 37 h 373"/>
                <a:gd name="T36" fmla="*/ 45 w 97"/>
                <a:gd name="T37" fmla="*/ 23 h 373"/>
                <a:gd name="T38" fmla="*/ 32 w 97"/>
                <a:gd name="T39" fmla="*/ 6 h 373"/>
                <a:gd name="T40" fmla="*/ 6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3 w 97"/>
                <a:gd name="T47" fmla="*/ 43 h 373"/>
                <a:gd name="T48" fmla="*/ 45 w 97"/>
                <a:gd name="T49" fmla="*/ 113 h 373"/>
                <a:gd name="T50" fmla="*/ 45 w 97"/>
                <a:gd name="T51" fmla="*/ 106 h 373"/>
                <a:gd name="T52" fmla="*/ 40 w 97"/>
                <a:gd name="T53" fmla="*/ 90 h 373"/>
                <a:gd name="T54" fmla="*/ 27 w 97"/>
                <a:gd name="T55" fmla="*/ 75 h 373"/>
                <a:gd name="T56" fmla="*/ 1 w 97"/>
                <a:gd name="T57" fmla="*/ 67 h 373"/>
                <a:gd name="T58" fmla="*/ 0 w 97"/>
                <a:gd name="T59" fmla="*/ 75 h 373"/>
                <a:gd name="T60" fmla="*/ 2 w 97"/>
                <a:gd name="T61" fmla="*/ 91 h 373"/>
                <a:gd name="T62" fmla="*/ 14 w 97"/>
                <a:gd name="T63" fmla="*/ 109 h 373"/>
                <a:gd name="T64" fmla="*/ 45 w 97"/>
                <a:gd name="T65" fmla="*/ 118 h 373"/>
                <a:gd name="T66" fmla="*/ 45 w 97"/>
                <a:gd name="T67" fmla="*/ 207 h 373"/>
                <a:gd name="T68" fmla="*/ 43 w 97"/>
                <a:gd name="T69" fmla="*/ 195 h 373"/>
                <a:gd name="T70" fmla="*/ 33 w 97"/>
                <a:gd name="T71" fmla="*/ 182 h 373"/>
                <a:gd name="T72" fmla="*/ 12 w 97"/>
                <a:gd name="T73" fmla="*/ 175 h 373"/>
                <a:gd name="T74" fmla="*/ 10 w 97"/>
                <a:gd name="T75" fmla="*/ 182 h 373"/>
                <a:gd name="T76" fmla="*/ 13 w 97"/>
                <a:gd name="T77" fmla="*/ 197 h 373"/>
                <a:gd name="T78" fmla="*/ 29 w 97"/>
                <a:gd name="T79" fmla="*/ 211 h 373"/>
                <a:gd name="T80" fmla="*/ 45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2" y="373"/>
                  </a:moveTo>
                  <a:lnTo>
                    <a:pt x="52" y="237"/>
                  </a:lnTo>
                  <a:lnTo>
                    <a:pt x="54" y="237"/>
                  </a:lnTo>
                  <a:lnTo>
                    <a:pt x="59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0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4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1" y="197"/>
                  </a:lnTo>
                  <a:lnTo>
                    <a:pt x="63" y="205"/>
                  </a:lnTo>
                  <a:lnTo>
                    <a:pt x="56" y="215"/>
                  </a:lnTo>
                  <a:lnTo>
                    <a:pt x="52" y="232"/>
                  </a:lnTo>
                  <a:lnTo>
                    <a:pt x="52" y="147"/>
                  </a:lnTo>
                  <a:lnTo>
                    <a:pt x="54" y="147"/>
                  </a:lnTo>
                  <a:lnTo>
                    <a:pt x="59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0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4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1" y="109"/>
                  </a:lnTo>
                  <a:lnTo>
                    <a:pt x="63" y="116"/>
                  </a:lnTo>
                  <a:lnTo>
                    <a:pt x="56" y="126"/>
                  </a:lnTo>
                  <a:lnTo>
                    <a:pt x="52" y="141"/>
                  </a:lnTo>
                  <a:lnTo>
                    <a:pt x="52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5" y="23"/>
                  </a:lnTo>
                  <a:lnTo>
                    <a:pt x="40" y="15"/>
                  </a:lnTo>
                  <a:lnTo>
                    <a:pt x="32" y="6"/>
                  </a:lnTo>
                  <a:lnTo>
                    <a:pt x="21" y="2"/>
                  </a:lnTo>
                  <a:lnTo>
                    <a:pt x="6" y="0"/>
                  </a:lnTo>
                  <a:lnTo>
                    <a:pt x="6" y="2"/>
                  </a:lnTo>
                  <a:lnTo>
                    <a:pt x="8" y="9"/>
                  </a:lnTo>
                  <a:lnTo>
                    <a:pt x="12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3" y="43"/>
                  </a:lnTo>
                  <a:lnTo>
                    <a:pt x="45" y="46"/>
                  </a:lnTo>
                  <a:lnTo>
                    <a:pt x="45" y="113"/>
                  </a:lnTo>
                  <a:lnTo>
                    <a:pt x="45" y="112"/>
                  </a:lnTo>
                  <a:lnTo>
                    <a:pt x="45" y="106"/>
                  </a:lnTo>
                  <a:lnTo>
                    <a:pt x="44" y="98"/>
                  </a:lnTo>
                  <a:lnTo>
                    <a:pt x="40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1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2" y="91"/>
                  </a:lnTo>
                  <a:lnTo>
                    <a:pt x="6" y="100"/>
                  </a:lnTo>
                  <a:lnTo>
                    <a:pt x="14" y="109"/>
                  </a:lnTo>
                  <a:lnTo>
                    <a:pt x="28" y="114"/>
                  </a:lnTo>
                  <a:lnTo>
                    <a:pt x="45" y="118"/>
                  </a:lnTo>
                  <a:lnTo>
                    <a:pt x="45" y="209"/>
                  </a:lnTo>
                  <a:lnTo>
                    <a:pt x="45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40" y="188"/>
                  </a:lnTo>
                  <a:lnTo>
                    <a:pt x="33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0" y="182"/>
                  </a:lnTo>
                  <a:lnTo>
                    <a:pt x="10" y="188"/>
                  </a:lnTo>
                  <a:lnTo>
                    <a:pt x="13" y="197"/>
                  </a:lnTo>
                  <a:lnTo>
                    <a:pt x="20" y="205"/>
                  </a:lnTo>
                  <a:lnTo>
                    <a:pt x="29" y="211"/>
                  </a:lnTo>
                  <a:lnTo>
                    <a:pt x="45" y="215"/>
                  </a:lnTo>
                  <a:lnTo>
                    <a:pt x="45" y="373"/>
                  </a:lnTo>
                  <a:lnTo>
                    <a:pt x="52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47" name="Freeform 23"/>
            <p:cNvSpPr/>
            <p:nvPr/>
          </p:nvSpPr>
          <p:spPr bwMode="gray">
            <a:xfrm>
              <a:off x="2708" y="216"/>
              <a:ext cx="97" cy="373"/>
            </a:xfrm>
            <a:custGeom>
              <a:avLst/>
              <a:gdLst>
                <a:gd name="T0" fmla="*/ 51 w 97"/>
                <a:gd name="T1" fmla="*/ 237 h 373"/>
                <a:gd name="T2" fmla="*/ 60 w 97"/>
                <a:gd name="T3" fmla="*/ 237 h 373"/>
                <a:gd name="T4" fmla="*/ 74 w 97"/>
                <a:gd name="T5" fmla="*/ 232 h 373"/>
                <a:gd name="T6" fmla="*/ 91 w 97"/>
                <a:gd name="T7" fmla="*/ 218 h 373"/>
                <a:gd name="T8" fmla="*/ 97 w 97"/>
                <a:gd name="T9" fmla="*/ 193 h 373"/>
                <a:gd name="T10" fmla="*/ 89 w 97"/>
                <a:gd name="T11" fmla="*/ 193 h 373"/>
                <a:gd name="T12" fmla="*/ 72 w 97"/>
                <a:gd name="T13" fmla="*/ 197 h 373"/>
                <a:gd name="T14" fmla="*/ 55 w 97"/>
                <a:gd name="T15" fmla="*/ 215 h 373"/>
                <a:gd name="T16" fmla="*/ 51 w 97"/>
                <a:gd name="T17" fmla="*/ 147 h 373"/>
                <a:gd name="T18" fmla="*/ 60 w 97"/>
                <a:gd name="T19" fmla="*/ 147 h 373"/>
                <a:gd name="T20" fmla="*/ 74 w 97"/>
                <a:gd name="T21" fmla="*/ 141 h 373"/>
                <a:gd name="T22" fmla="*/ 91 w 97"/>
                <a:gd name="T23" fmla="*/ 128 h 373"/>
                <a:gd name="T24" fmla="*/ 97 w 97"/>
                <a:gd name="T25" fmla="*/ 102 h 373"/>
                <a:gd name="T26" fmla="*/ 89 w 97"/>
                <a:gd name="T27" fmla="*/ 102 h 373"/>
                <a:gd name="T28" fmla="*/ 72 w 97"/>
                <a:gd name="T29" fmla="*/ 109 h 373"/>
                <a:gd name="T30" fmla="*/ 55 w 97"/>
                <a:gd name="T31" fmla="*/ 126 h 373"/>
                <a:gd name="T32" fmla="*/ 51 w 97"/>
                <a:gd name="T33" fmla="*/ 46 h 373"/>
                <a:gd name="T34" fmla="*/ 51 w 97"/>
                <a:gd name="T35" fmla="*/ 37 h 373"/>
                <a:gd name="T36" fmla="*/ 46 w 97"/>
                <a:gd name="T37" fmla="*/ 23 h 373"/>
                <a:gd name="T38" fmla="*/ 33 w 97"/>
                <a:gd name="T39" fmla="*/ 6 h 373"/>
                <a:gd name="T40" fmla="*/ 7 w 97"/>
                <a:gd name="T41" fmla="*/ 0 h 373"/>
                <a:gd name="T42" fmla="*/ 8 w 97"/>
                <a:gd name="T43" fmla="*/ 9 h 373"/>
                <a:gd name="T44" fmla="*/ 16 w 97"/>
                <a:gd name="T45" fmla="*/ 27 h 373"/>
                <a:gd name="T46" fmla="*/ 34 w 97"/>
                <a:gd name="T47" fmla="*/ 43 h 373"/>
                <a:gd name="T48" fmla="*/ 46 w 97"/>
                <a:gd name="T49" fmla="*/ 113 h 373"/>
                <a:gd name="T50" fmla="*/ 46 w 97"/>
                <a:gd name="T51" fmla="*/ 106 h 373"/>
                <a:gd name="T52" fmla="*/ 41 w 97"/>
                <a:gd name="T53" fmla="*/ 90 h 373"/>
                <a:gd name="T54" fmla="*/ 27 w 97"/>
                <a:gd name="T55" fmla="*/ 75 h 373"/>
                <a:gd name="T56" fmla="*/ 0 w 97"/>
                <a:gd name="T57" fmla="*/ 67 h 373"/>
                <a:gd name="T58" fmla="*/ 0 w 97"/>
                <a:gd name="T59" fmla="*/ 75 h 373"/>
                <a:gd name="T60" fmla="*/ 3 w 97"/>
                <a:gd name="T61" fmla="*/ 91 h 373"/>
                <a:gd name="T62" fmla="*/ 15 w 97"/>
                <a:gd name="T63" fmla="*/ 109 h 373"/>
                <a:gd name="T64" fmla="*/ 46 w 97"/>
                <a:gd name="T65" fmla="*/ 118 h 373"/>
                <a:gd name="T66" fmla="*/ 46 w 97"/>
                <a:gd name="T67" fmla="*/ 207 h 373"/>
                <a:gd name="T68" fmla="*/ 43 w 97"/>
                <a:gd name="T69" fmla="*/ 195 h 373"/>
                <a:gd name="T70" fmla="*/ 34 w 97"/>
                <a:gd name="T71" fmla="*/ 182 h 373"/>
                <a:gd name="T72" fmla="*/ 12 w 97"/>
                <a:gd name="T73" fmla="*/ 175 h 373"/>
                <a:gd name="T74" fmla="*/ 11 w 97"/>
                <a:gd name="T75" fmla="*/ 182 h 373"/>
                <a:gd name="T76" fmla="*/ 14 w 97"/>
                <a:gd name="T77" fmla="*/ 197 h 373"/>
                <a:gd name="T78" fmla="*/ 30 w 97"/>
                <a:gd name="T79" fmla="*/ 211 h 373"/>
                <a:gd name="T80" fmla="*/ 46 w 97"/>
                <a:gd name="T81" fmla="*/ 373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97" h="373">
                  <a:moveTo>
                    <a:pt x="51" y="373"/>
                  </a:moveTo>
                  <a:lnTo>
                    <a:pt x="51" y="237"/>
                  </a:lnTo>
                  <a:lnTo>
                    <a:pt x="54" y="237"/>
                  </a:lnTo>
                  <a:lnTo>
                    <a:pt x="60" y="237"/>
                  </a:lnTo>
                  <a:lnTo>
                    <a:pt x="66" y="236"/>
                  </a:lnTo>
                  <a:lnTo>
                    <a:pt x="74" y="232"/>
                  </a:lnTo>
                  <a:lnTo>
                    <a:pt x="82" y="226"/>
                  </a:lnTo>
                  <a:lnTo>
                    <a:pt x="91" y="218"/>
                  </a:lnTo>
                  <a:lnTo>
                    <a:pt x="95" y="207"/>
                  </a:lnTo>
                  <a:lnTo>
                    <a:pt x="97" y="193"/>
                  </a:lnTo>
                  <a:lnTo>
                    <a:pt x="95" y="193"/>
                  </a:lnTo>
                  <a:lnTo>
                    <a:pt x="89" y="193"/>
                  </a:lnTo>
                  <a:lnTo>
                    <a:pt x="81" y="194"/>
                  </a:lnTo>
                  <a:lnTo>
                    <a:pt x="72" y="197"/>
                  </a:lnTo>
                  <a:lnTo>
                    <a:pt x="64" y="205"/>
                  </a:lnTo>
                  <a:lnTo>
                    <a:pt x="55" y="215"/>
                  </a:lnTo>
                  <a:lnTo>
                    <a:pt x="51" y="232"/>
                  </a:lnTo>
                  <a:lnTo>
                    <a:pt x="51" y="147"/>
                  </a:lnTo>
                  <a:lnTo>
                    <a:pt x="54" y="147"/>
                  </a:lnTo>
                  <a:lnTo>
                    <a:pt x="60" y="147"/>
                  </a:lnTo>
                  <a:lnTo>
                    <a:pt x="66" y="144"/>
                  </a:lnTo>
                  <a:lnTo>
                    <a:pt x="74" y="141"/>
                  </a:lnTo>
                  <a:lnTo>
                    <a:pt x="82" y="136"/>
                  </a:lnTo>
                  <a:lnTo>
                    <a:pt x="91" y="128"/>
                  </a:lnTo>
                  <a:lnTo>
                    <a:pt x="95" y="117"/>
                  </a:lnTo>
                  <a:lnTo>
                    <a:pt x="97" y="102"/>
                  </a:lnTo>
                  <a:lnTo>
                    <a:pt x="95" y="102"/>
                  </a:lnTo>
                  <a:lnTo>
                    <a:pt x="89" y="102"/>
                  </a:lnTo>
                  <a:lnTo>
                    <a:pt x="81" y="105"/>
                  </a:lnTo>
                  <a:lnTo>
                    <a:pt x="72" y="109"/>
                  </a:lnTo>
                  <a:lnTo>
                    <a:pt x="64" y="116"/>
                  </a:lnTo>
                  <a:lnTo>
                    <a:pt x="55" y="126"/>
                  </a:lnTo>
                  <a:lnTo>
                    <a:pt x="51" y="141"/>
                  </a:lnTo>
                  <a:lnTo>
                    <a:pt x="51" y="46"/>
                  </a:lnTo>
                  <a:lnTo>
                    <a:pt x="51" y="43"/>
                  </a:lnTo>
                  <a:lnTo>
                    <a:pt x="51" y="37"/>
                  </a:lnTo>
                  <a:lnTo>
                    <a:pt x="49" y="31"/>
                  </a:lnTo>
                  <a:lnTo>
                    <a:pt x="46" y="23"/>
                  </a:lnTo>
                  <a:lnTo>
                    <a:pt x="41" y="15"/>
                  </a:lnTo>
                  <a:lnTo>
                    <a:pt x="33" y="6"/>
                  </a:lnTo>
                  <a:lnTo>
                    <a:pt x="22" y="2"/>
                  </a:lnTo>
                  <a:lnTo>
                    <a:pt x="7" y="0"/>
                  </a:lnTo>
                  <a:lnTo>
                    <a:pt x="7" y="2"/>
                  </a:lnTo>
                  <a:lnTo>
                    <a:pt x="8" y="9"/>
                  </a:lnTo>
                  <a:lnTo>
                    <a:pt x="11" y="17"/>
                  </a:lnTo>
                  <a:lnTo>
                    <a:pt x="16" y="27"/>
                  </a:lnTo>
                  <a:lnTo>
                    <a:pt x="23" y="36"/>
                  </a:lnTo>
                  <a:lnTo>
                    <a:pt x="34" y="43"/>
                  </a:lnTo>
                  <a:lnTo>
                    <a:pt x="46" y="46"/>
                  </a:lnTo>
                  <a:lnTo>
                    <a:pt x="46" y="113"/>
                  </a:lnTo>
                  <a:lnTo>
                    <a:pt x="46" y="112"/>
                  </a:lnTo>
                  <a:lnTo>
                    <a:pt x="46" y="106"/>
                  </a:lnTo>
                  <a:lnTo>
                    <a:pt x="43" y="98"/>
                  </a:lnTo>
                  <a:lnTo>
                    <a:pt x="41" y="90"/>
                  </a:lnTo>
                  <a:lnTo>
                    <a:pt x="35" y="82"/>
                  </a:lnTo>
                  <a:lnTo>
                    <a:pt x="27" y="75"/>
                  </a:lnTo>
                  <a:lnTo>
                    <a:pt x="16" y="70"/>
                  </a:lnTo>
                  <a:lnTo>
                    <a:pt x="0" y="67"/>
                  </a:lnTo>
                  <a:lnTo>
                    <a:pt x="0" y="70"/>
                  </a:lnTo>
                  <a:lnTo>
                    <a:pt x="0" y="75"/>
                  </a:lnTo>
                  <a:lnTo>
                    <a:pt x="0" y="82"/>
                  </a:lnTo>
                  <a:lnTo>
                    <a:pt x="3" y="91"/>
                  </a:lnTo>
                  <a:lnTo>
                    <a:pt x="7" y="100"/>
                  </a:lnTo>
                  <a:lnTo>
                    <a:pt x="15" y="109"/>
                  </a:lnTo>
                  <a:lnTo>
                    <a:pt x="28" y="114"/>
                  </a:lnTo>
                  <a:lnTo>
                    <a:pt x="46" y="118"/>
                  </a:lnTo>
                  <a:lnTo>
                    <a:pt x="46" y="209"/>
                  </a:lnTo>
                  <a:lnTo>
                    <a:pt x="46" y="207"/>
                  </a:lnTo>
                  <a:lnTo>
                    <a:pt x="45" y="202"/>
                  </a:lnTo>
                  <a:lnTo>
                    <a:pt x="43" y="195"/>
                  </a:lnTo>
                  <a:lnTo>
                    <a:pt x="39" y="188"/>
                  </a:lnTo>
                  <a:lnTo>
                    <a:pt x="34" y="182"/>
                  </a:lnTo>
                  <a:lnTo>
                    <a:pt x="24" y="178"/>
                  </a:lnTo>
                  <a:lnTo>
                    <a:pt x="12" y="175"/>
                  </a:lnTo>
                  <a:lnTo>
                    <a:pt x="12" y="178"/>
                  </a:lnTo>
                  <a:lnTo>
                    <a:pt x="11" y="182"/>
                  </a:lnTo>
                  <a:lnTo>
                    <a:pt x="11" y="188"/>
                  </a:lnTo>
                  <a:lnTo>
                    <a:pt x="14" y="197"/>
                  </a:lnTo>
                  <a:lnTo>
                    <a:pt x="19" y="205"/>
                  </a:lnTo>
                  <a:lnTo>
                    <a:pt x="30" y="211"/>
                  </a:lnTo>
                  <a:lnTo>
                    <a:pt x="46" y="215"/>
                  </a:lnTo>
                  <a:lnTo>
                    <a:pt x="46" y="373"/>
                  </a:lnTo>
                  <a:lnTo>
                    <a:pt x="51" y="373"/>
                  </a:lnTo>
                  <a:close/>
                </a:path>
              </a:pathLst>
            </a:custGeom>
            <a:solidFill>
              <a:srgbClr val="D7D7D7"/>
            </a:solidFill>
            <a:ln w="0">
              <a:solidFill>
                <a:srgbClr val="D7D7D7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1049" name="Freeform 25"/>
          <p:cNvSpPr/>
          <p:nvPr/>
        </p:nvSpPr>
        <p:spPr bwMode="gray">
          <a:xfrm>
            <a:off x="127001" y="6446839"/>
            <a:ext cx="11961284" cy="314325"/>
          </a:xfrm>
          <a:custGeom>
            <a:avLst/>
            <a:gdLst>
              <a:gd name="T0" fmla="*/ 4 w 5651"/>
              <a:gd name="T1" fmla="*/ 198 h 198"/>
              <a:gd name="T2" fmla="*/ 5651 w 5651"/>
              <a:gd name="T3" fmla="*/ 198 h 198"/>
              <a:gd name="T4" fmla="*/ 5646 w 5651"/>
              <a:gd name="T5" fmla="*/ 94 h 198"/>
              <a:gd name="T6" fmla="*/ 1491 w 5651"/>
              <a:gd name="T7" fmla="*/ 94 h 198"/>
              <a:gd name="T8" fmla="*/ 1343 w 5651"/>
              <a:gd name="T9" fmla="*/ 2 h 198"/>
              <a:gd name="T10" fmla="*/ 0 w 5651"/>
              <a:gd name="T11" fmla="*/ 0 h 198"/>
              <a:gd name="T12" fmla="*/ 4 w 5651"/>
              <a:gd name="T13" fmla="*/ 198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1" h="198">
                <a:moveTo>
                  <a:pt x="4" y="198"/>
                </a:moveTo>
                <a:lnTo>
                  <a:pt x="5651" y="198"/>
                </a:lnTo>
                <a:lnTo>
                  <a:pt x="5646" y="94"/>
                </a:lnTo>
                <a:lnTo>
                  <a:pt x="1491" y="94"/>
                </a:lnTo>
                <a:lnTo>
                  <a:pt x="1343" y="2"/>
                </a:lnTo>
                <a:lnTo>
                  <a:pt x="0" y="0"/>
                </a:lnTo>
                <a:lnTo>
                  <a:pt x="4" y="1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50" name="Freeform 26"/>
          <p:cNvSpPr/>
          <p:nvPr/>
        </p:nvSpPr>
        <p:spPr bwMode="gray">
          <a:xfrm>
            <a:off x="127001" y="6491288"/>
            <a:ext cx="11967633" cy="279400"/>
          </a:xfrm>
          <a:custGeom>
            <a:avLst/>
            <a:gdLst>
              <a:gd name="T0" fmla="*/ 0 w 5650"/>
              <a:gd name="T1" fmla="*/ 176 h 176"/>
              <a:gd name="T2" fmla="*/ 5650 w 5650"/>
              <a:gd name="T3" fmla="*/ 169 h 176"/>
              <a:gd name="T4" fmla="*/ 5646 w 5650"/>
              <a:gd name="T5" fmla="*/ 95 h 176"/>
              <a:gd name="T6" fmla="*/ 1478 w 5650"/>
              <a:gd name="T7" fmla="*/ 95 h 176"/>
              <a:gd name="T8" fmla="*/ 1317 w 5650"/>
              <a:gd name="T9" fmla="*/ 3 h 176"/>
              <a:gd name="T10" fmla="*/ 0 w 5650"/>
              <a:gd name="T11" fmla="*/ 0 h 176"/>
              <a:gd name="T12" fmla="*/ 0 w 5650"/>
              <a:gd name="T13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50" h="176">
                <a:moveTo>
                  <a:pt x="0" y="176"/>
                </a:moveTo>
                <a:lnTo>
                  <a:pt x="5650" y="169"/>
                </a:lnTo>
                <a:lnTo>
                  <a:pt x="5646" y="95"/>
                </a:lnTo>
                <a:lnTo>
                  <a:pt x="1478" y="95"/>
                </a:lnTo>
                <a:lnTo>
                  <a:pt x="1317" y="3"/>
                </a:lnTo>
                <a:lnTo>
                  <a:pt x="0" y="0"/>
                </a:lnTo>
                <a:lnTo>
                  <a:pt x="0" y="1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51" name="Freeform 27" descr="Dark upward diagonal"/>
          <p:cNvSpPr/>
          <p:nvPr/>
        </p:nvSpPr>
        <p:spPr bwMode="gray">
          <a:xfrm>
            <a:off x="122768" y="98425"/>
            <a:ext cx="11942233" cy="179388"/>
          </a:xfrm>
          <a:custGeom>
            <a:avLst/>
            <a:gdLst>
              <a:gd name="T0" fmla="*/ 0 w 5639"/>
              <a:gd name="T1" fmla="*/ 0 h 113"/>
              <a:gd name="T2" fmla="*/ 5582 w 5639"/>
              <a:gd name="T3" fmla="*/ 0 h 113"/>
              <a:gd name="T4" fmla="*/ 5639 w 5639"/>
              <a:gd name="T5" fmla="*/ 45 h 113"/>
              <a:gd name="T6" fmla="*/ 5636 w 5639"/>
              <a:gd name="T7" fmla="*/ 113 h 113"/>
              <a:gd name="T8" fmla="*/ 0 w 5639"/>
              <a:gd name="T9" fmla="*/ 113 h 113"/>
              <a:gd name="T10" fmla="*/ 0 w 5639"/>
              <a:gd name="T11" fmla="*/ 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639" h="113">
                <a:moveTo>
                  <a:pt x="0" y="0"/>
                </a:moveTo>
                <a:lnTo>
                  <a:pt x="5582" y="0"/>
                </a:lnTo>
                <a:cubicBezTo>
                  <a:pt x="5630" y="3"/>
                  <a:pt x="5639" y="45"/>
                  <a:pt x="5639" y="45"/>
                </a:cubicBezTo>
                <a:lnTo>
                  <a:pt x="5636" y="113"/>
                </a:lnTo>
                <a:lnTo>
                  <a:pt x="0" y="113"/>
                </a:lnTo>
                <a:lnTo>
                  <a:pt x="0" y="0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52" name="Freeform 28"/>
          <p:cNvSpPr/>
          <p:nvPr/>
        </p:nvSpPr>
        <p:spPr bwMode="gray">
          <a:xfrm>
            <a:off x="122767" y="307976"/>
            <a:ext cx="11940117" cy="938213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53" name="Freeform 29"/>
          <p:cNvSpPr/>
          <p:nvPr/>
        </p:nvSpPr>
        <p:spPr bwMode="gray">
          <a:xfrm>
            <a:off x="122767" y="306388"/>
            <a:ext cx="11940117" cy="836612"/>
          </a:xfrm>
          <a:custGeom>
            <a:avLst/>
            <a:gdLst>
              <a:gd name="T0" fmla="*/ 5446 w 5446"/>
              <a:gd name="T1" fmla="*/ 0 h 531"/>
              <a:gd name="T2" fmla="*/ 0 w 5446"/>
              <a:gd name="T3" fmla="*/ 0 h 531"/>
              <a:gd name="T4" fmla="*/ 2 w 5446"/>
              <a:gd name="T5" fmla="*/ 470 h 531"/>
              <a:gd name="T6" fmla="*/ 4078 w 5446"/>
              <a:gd name="T7" fmla="*/ 474 h 531"/>
              <a:gd name="T8" fmla="*/ 4178 w 5446"/>
              <a:gd name="T9" fmla="*/ 527 h 531"/>
              <a:gd name="T10" fmla="*/ 5446 w 5446"/>
              <a:gd name="T11" fmla="*/ 531 h 531"/>
              <a:gd name="T12" fmla="*/ 5446 w 5446"/>
              <a:gd name="T13" fmla="*/ 0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446" h="531">
                <a:moveTo>
                  <a:pt x="5446" y="0"/>
                </a:moveTo>
                <a:lnTo>
                  <a:pt x="0" y="0"/>
                </a:lnTo>
                <a:lnTo>
                  <a:pt x="2" y="470"/>
                </a:lnTo>
                <a:lnTo>
                  <a:pt x="4078" y="474"/>
                </a:lnTo>
                <a:lnTo>
                  <a:pt x="4178" y="527"/>
                </a:lnTo>
                <a:lnTo>
                  <a:pt x="5446" y="531"/>
                </a:lnTo>
                <a:lnTo>
                  <a:pt x="5446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gamma/>
                  <a:tint val="66667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56" name="Rectangle 32"/>
          <p:cNvSpPr>
            <a:spLocks noChangeArrowheads="1"/>
          </p:cNvSpPr>
          <p:nvPr/>
        </p:nvSpPr>
        <p:spPr bwMode="gray">
          <a:xfrm flipV="1">
            <a:off x="127001" y="6723063"/>
            <a:ext cx="11969751" cy="5556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59" name="Freeform 35"/>
          <p:cNvSpPr/>
          <p:nvPr/>
        </p:nvSpPr>
        <p:spPr bwMode="gray">
          <a:xfrm>
            <a:off x="9194801" y="1047750"/>
            <a:ext cx="2874433" cy="52388"/>
          </a:xfrm>
          <a:custGeom>
            <a:avLst/>
            <a:gdLst>
              <a:gd name="T0" fmla="*/ 0 w 1358"/>
              <a:gd name="T1" fmla="*/ 2 h 33"/>
              <a:gd name="T2" fmla="*/ 1358 w 1358"/>
              <a:gd name="T3" fmla="*/ 0 h 33"/>
              <a:gd name="T4" fmla="*/ 1356 w 1358"/>
              <a:gd name="T5" fmla="*/ 32 h 33"/>
              <a:gd name="T6" fmla="*/ 60 w 1358"/>
              <a:gd name="T7" fmla="*/ 33 h 33"/>
              <a:gd name="T8" fmla="*/ 0 w 1358"/>
              <a:gd name="T9" fmla="*/ 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8" h="33">
                <a:moveTo>
                  <a:pt x="0" y="2"/>
                </a:moveTo>
                <a:lnTo>
                  <a:pt x="1358" y="0"/>
                </a:lnTo>
                <a:lnTo>
                  <a:pt x="1356" y="32"/>
                </a:lnTo>
                <a:lnTo>
                  <a:pt x="60" y="33"/>
                </a:lnTo>
                <a:lnTo>
                  <a:pt x="0" y="2"/>
                </a:lnTo>
                <a:close/>
              </a:path>
            </a:pathLst>
          </a:custGeom>
          <a:solidFill>
            <a:srgbClr val="FFFFFF">
              <a:alpha val="3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61" name="Text Box 37"/>
          <p:cNvSpPr txBox="1">
            <a:spLocks noChangeArrowheads="1"/>
          </p:cNvSpPr>
          <p:nvPr/>
        </p:nvSpPr>
        <p:spPr bwMode="gray">
          <a:xfrm>
            <a:off x="192617" y="6479758"/>
            <a:ext cx="131318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100" i="1" dirty="0">
                <a:solidFill>
                  <a:srgbClr val="FF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苏州线上教育中心</a:t>
            </a:r>
            <a:endParaRPr lang="en-US" altLang="zh-CN" sz="1100" i="1" dirty="0">
              <a:solidFill>
                <a:srgbClr val="FF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4" name="Rectangle 30" descr="7"/>
          <p:cNvSpPr>
            <a:spLocks noChangeArrowheads="1"/>
          </p:cNvSpPr>
          <p:nvPr/>
        </p:nvSpPr>
        <p:spPr bwMode="gray">
          <a:xfrm>
            <a:off x="10993967" y="415925"/>
            <a:ext cx="713317" cy="546100"/>
          </a:xfrm>
          <a:prstGeom prst="rect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1055" name="Rectangle 31" descr="4"/>
          <p:cNvSpPr>
            <a:spLocks noChangeArrowheads="1"/>
          </p:cNvSpPr>
          <p:nvPr/>
        </p:nvSpPr>
        <p:spPr bwMode="gray">
          <a:xfrm>
            <a:off x="10160000" y="415925"/>
            <a:ext cx="713317" cy="546100"/>
          </a:xfrm>
          <a:prstGeom prst="rect">
            <a:avLst/>
          </a:prstGeom>
          <a:blipFill dpi="0" rotWithShape="1">
            <a:blip r:embed="rId15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  <p:sp>
        <p:nvSpPr>
          <p:cNvPr id="30" name="Rectangle 37" descr="6"/>
          <p:cNvSpPr>
            <a:spLocks noChangeArrowheads="1"/>
          </p:cNvSpPr>
          <p:nvPr userDrawn="1"/>
        </p:nvSpPr>
        <p:spPr bwMode="gray">
          <a:xfrm>
            <a:off x="9329529" y="415925"/>
            <a:ext cx="712800" cy="547200"/>
          </a:xfrm>
          <a:prstGeom prst="rect">
            <a:avLst/>
          </a:prstGeom>
          <a:blipFill dpi="0" rotWithShape="1">
            <a:blip r:embed="rId16"/>
            <a:srcRect/>
            <a:stretch>
              <a:fillRect/>
            </a:stretch>
          </a:blipFill>
          <a:ln w="9525">
            <a:solidFill>
              <a:srgbClr val="FFFF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80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FFFFFF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zh-CN" altLang="en-US" sz="4000" b="0" dirty="0">
                <a:latin typeface="黑体" panose="02010609060101010101" pitchFamily="49" charset="-122"/>
                <a:ea typeface="黑体" panose="02010609060101010101" pitchFamily="49" charset="-122"/>
              </a:rPr>
              <a:t>同分异构现象和同分异构体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486401" y="6242669"/>
            <a:ext cx="6415617" cy="403225"/>
          </a:xfrm>
        </p:spPr>
        <p:txBody>
          <a:bodyPr/>
          <a:lstStyle/>
          <a:p>
            <a:r>
              <a:rPr lang="zh-CN" altLang="en-US" dirty="0"/>
              <a:t>苏州线上教育中心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9469" y="5953708"/>
            <a:ext cx="3524431" cy="6921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84" y="842366"/>
            <a:ext cx="962041" cy="94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363" y="402857"/>
            <a:ext cx="516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强化应用，突破难点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47650" y="1505635"/>
            <a:ext cx="10744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：（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属于酸和酯类的同分异构体分别有几种？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C275C89-11A9-4A95-8D27-4DA571CDA403}"/>
              </a:ext>
            </a:extLst>
          </p:cNvPr>
          <p:cNvSpPr/>
          <p:nvPr/>
        </p:nvSpPr>
        <p:spPr>
          <a:xfrm>
            <a:off x="994022" y="3355285"/>
            <a:ext cx="90315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just">
              <a:tabLst>
                <a:tab pos="295275" algn="l"/>
              </a:tabLst>
            </a:pP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）甲苯苯环上的一个氢原子被含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个碳原子的烷基取代后产物有几种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？</a:t>
            </a:r>
            <a:endParaRPr lang="zh-CN" altLang="zh-CN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635001" y="1727200"/>
            <a:ext cx="87852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碳链异构：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28652" y="2729942"/>
            <a:ext cx="86772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zh-CN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位置异构：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2428875" y="1709566"/>
            <a:ext cx="91979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因分子中碳原子的结合次序不同而引起的异构现象。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425747" y="2729942"/>
            <a:ext cx="827285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因分子中取代基或官能团在碳链（或碳环）上的位置不同而引起的异构现象。</a:t>
            </a:r>
            <a:endParaRPr lang="zh-CN" altLang="en-US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88975" y="4265426"/>
            <a:ext cx="8677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官能团异构：分子式相同，但构成分子的官能团不同</a:t>
            </a: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18" name="矩形 17"/>
          <p:cNvSpPr/>
          <p:nvPr/>
        </p:nvSpPr>
        <p:spPr>
          <a:xfrm>
            <a:off x="457363" y="402857"/>
            <a:ext cx="80857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知识点</a:t>
            </a:r>
            <a:r>
              <a:rPr lang="zh-CN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梳理</a:t>
            </a:r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同分异构体的常见情况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6700" y="1336275"/>
            <a:ext cx="11125200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76225" algn="just">
              <a:lnSpc>
                <a:spcPct val="150000"/>
              </a:lnSpc>
              <a:spcAft>
                <a:spcPts val="0"/>
              </a:spcAft>
              <a:tabLst>
                <a:tab pos="295275" algn="l"/>
              </a:tabLst>
            </a:pP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分子式为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的同分异构体中含有苯环的有几种？</a:t>
            </a:r>
            <a:endParaRPr lang="zh-CN" altLang="zh-CN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7363" y="402857"/>
            <a:ext cx="516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强化应用，突破难点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1257" y="4237411"/>
            <a:ext cx="11849152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>
              <a:lnSpc>
                <a:spcPts val="3460"/>
              </a:lnSpc>
            </a:pPr>
            <a:r>
              <a:rPr lang="zh-CN" altLang="zh-CN" sz="2800" kern="1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方法：</a:t>
            </a:r>
            <a:endParaRPr lang="en-US" altLang="zh-CN" sz="2800" kern="10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indent="304800">
              <a:lnSpc>
                <a:spcPts val="3460"/>
              </a:lnSpc>
            </a:pPr>
            <a:r>
              <a:rPr lang="zh-CN" altLang="zh-CN" sz="2800" kern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一是要通过不饱和度确定</a:t>
            </a:r>
            <a:r>
              <a:rPr lang="zh-CN" altLang="en-US" sz="2800" kern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基团及</a:t>
            </a:r>
            <a:r>
              <a:rPr lang="zh-CN" altLang="zh-CN" sz="2800" kern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取代基的类型；</a:t>
            </a:r>
            <a:endParaRPr lang="en-US" altLang="zh-CN" sz="2800" kern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indent="304800">
              <a:lnSpc>
                <a:spcPts val="3460"/>
              </a:lnSpc>
            </a:pPr>
            <a:r>
              <a:rPr lang="zh-CN" altLang="zh-CN" sz="2800" kern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二是要利用分类讨论思想确定取代基的个数和类型；</a:t>
            </a:r>
            <a:endParaRPr lang="en-US" altLang="zh-CN" sz="2800" kern="0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indent="304800">
              <a:lnSpc>
                <a:spcPts val="3460"/>
              </a:lnSpc>
            </a:pPr>
            <a:r>
              <a:rPr lang="zh-CN" altLang="zh-CN" sz="2800" kern="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三是要根据有机物的结构特点确定取代基的相对位置关系。</a:t>
            </a:r>
            <a:endParaRPr lang="zh-CN" altLang="zh-CN" sz="2800" kern="100" dirty="0">
              <a:solidFill>
                <a:srgbClr val="FF0000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363" y="402857"/>
            <a:ext cx="516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强化应用，突破难点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76148" y="13906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CB70B7E-9667-436E-A031-A1503B030700}"/>
              </a:ext>
            </a:extLst>
          </p:cNvPr>
          <p:cNvSpPr/>
          <p:nvPr/>
        </p:nvSpPr>
        <p:spPr>
          <a:xfrm>
            <a:off x="467468" y="1594496"/>
            <a:ext cx="11409359" cy="4315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799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问题</a:t>
            </a:r>
            <a:r>
              <a:rPr lang="en-US" altLang="zh-CN" sz="2799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6</a:t>
            </a:r>
            <a:r>
              <a:rPr lang="zh-CN" altLang="en-US" sz="2799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：               </a:t>
            </a:r>
            <a:r>
              <a:rPr lang="zh-CN" altLang="zh-CN" sz="2799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具有多种同分异构体，其中某些物质有下列特征：</a:t>
            </a:r>
            <a:r>
              <a:rPr lang="en-US" altLang="zh-CN" sz="2799" b="1" kern="100" dirty="0">
                <a:solidFill>
                  <a:srgbClr val="0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①</a:t>
            </a:r>
            <a:r>
              <a:rPr lang="zh-CN" altLang="zh-CN" sz="2799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其水溶液遇</a:t>
            </a:r>
            <a:r>
              <a:rPr lang="en-US" altLang="zh-CN" sz="2799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FeCl</a:t>
            </a:r>
            <a:r>
              <a:rPr lang="en-US" altLang="zh-CN" sz="2799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zh-CN" altLang="zh-CN" sz="2799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溶液显色；</a:t>
            </a:r>
            <a:r>
              <a:rPr lang="en-US" altLang="zh-CN" sz="2799" b="1" kern="100" dirty="0">
                <a:solidFill>
                  <a:srgbClr val="00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②</a:t>
            </a:r>
            <a:r>
              <a:rPr lang="zh-CN" altLang="zh-CN" sz="2799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分子中有苯环，且苯环上的一溴代物有两种。写出符合上述条件的物质可能的结构简式</a:t>
            </a:r>
            <a:r>
              <a:rPr lang="en-US" altLang="zh-CN" sz="2799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799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只写一种</a:t>
            </a:r>
            <a:r>
              <a:rPr lang="en-US" altLang="zh-CN" sz="2799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799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endParaRPr lang="en-US" altLang="zh-CN" sz="2799" b="1" kern="100" dirty="0">
              <a:solidFill>
                <a:srgbClr val="0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altLang="zh-CN" sz="1500" kern="100" dirty="0"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99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_______________________________________________________________</a:t>
            </a:r>
          </a:p>
          <a:p>
            <a:pPr algn="just">
              <a:lnSpc>
                <a:spcPct val="150000"/>
              </a:lnSpc>
            </a:pPr>
            <a:endParaRPr lang="en-US" altLang="zh-CN" sz="2799" kern="100" dirty="0">
              <a:solidFill>
                <a:srgbClr val="0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99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____________________________________________</a:t>
            </a:r>
            <a:r>
              <a:rPr lang="zh-CN" altLang="zh-CN" sz="2799" kern="100" dirty="0">
                <a:solidFill>
                  <a:srgbClr val="0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1050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569F09C-DFFB-460E-B67B-9F9B37BC4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966" y="1499574"/>
            <a:ext cx="1539818" cy="80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291D1DA-8D16-481C-B2F6-D0419BAAE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03" y="3550482"/>
            <a:ext cx="3954226" cy="694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4DCF005F-B7C7-4E86-A47A-D7533D2BE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147" y="3579124"/>
            <a:ext cx="4117567" cy="68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72D82D28-813F-46D4-8BFB-09ECF301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03" y="4639247"/>
            <a:ext cx="3038831" cy="1078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5" descr="S264">
            <a:extLst>
              <a:ext uri="{FF2B5EF4-FFF2-40B4-BE49-F238E27FC236}">
                <a16:creationId xmlns:a16="http://schemas.microsoft.com/office/drawing/2014/main" id="{66EE4C41-1355-4670-85A3-8B563BA4A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996" y="4742577"/>
            <a:ext cx="2010124" cy="752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F78D05F-3410-42EF-99BC-1E246F3ED2B9}"/>
              </a:ext>
            </a:extLst>
          </p:cNvPr>
          <p:cNvSpPr/>
          <p:nvPr/>
        </p:nvSpPr>
        <p:spPr>
          <a:xfrm>
            <a:off x="6096000" y="4853852"/>
            <a:ext cx="222048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写一种即可</a:t>
            </a:r>
            <a:r>
              <a:rPr lang="en-US" altLang="zh-CN" sz="2800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endParaRPr lang="zh-CN" altLang="zh-CN" sz="1050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8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5463" y="421907"/>
            <a:ext cx="516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巩固训练</a:t>
            </a:r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descr="图示, 示意图&#10;&#10;描述已自动生成">
            <a:extLst>
              <a:ext uri="{FF2B5EF4-FFF2-40B4-BE49-F238E27FC236}">
                <a16:creationId xmlns:a16="http://schemas.microsoft.com/office/drawing/2014/main" id="{C6FA3907-B51A-408A-B578-95AD0E6EB3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423" y="1593031"/>
            <a:ext cx="10829255" cy="219709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0AA566D-85DA-49BF-B2A2-B7FB8B0BC591}"/>
              </a:ext>
            </a:extLst>
          </p:cNvPr>
          <p:cNvSpPr txBox="1"/>
          <p:nvPr/>
        </p:nvSpPr>
        <p:spPr>
          <a:xfrm>
            <a:off x="-71863" y="19701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问题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566245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0224" y="1277282"/>
            <a:ext cx="10313476" cy="1953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                       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的同分异构体满足下列条件：</a:t>
            </a:r>
            <a:endParaRPr lang="zh-CN" altLang="en-US" sz="2800" b="1" dirty="0">
              <a:solidFill>
                <a:srgbClr val="00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endParaRPr kumimoji="0" lang="zh-CN" altLang="zh-CN" sz="2800" b="1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95463" y="2574304"/>
            <a:ext cx="11199301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能与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FeCl</a:t>
            </a:r>
            <a:r>
              <a:rPr lang="en-US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溶液发生显色反应      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分子中有四种不同化学环境的氢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463" y="421907"/>
            <a:ext cx="516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巩固训练</a:t>
            </a:r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779" y="1163519"/>
            <a:ext cx="1415985" cy="134374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9155" y="3365241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请写出满足条件的同分异构体的结构简式。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59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936" y="1465103"/>
            <a:ext cx="3139440" cy="728881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6148" y="1567934"/>
            <a:ext cx="116315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kern="1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问题</a:t>
            </a:r>
            <a:r>
              <a:rPr lang="en-US" altLang="zh-CN" sz="2800" kern="1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800" kern="1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95463" y="421907"/>
            <a:ext cx="516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巩固训练</a:t>
            </a:r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4206" y="1619349"/>
            <a:ext cx="48526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的同分异构体满足下列条件：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591" y="2365216"/>
            <a:ext cx="116315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①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分子中含有两个苯环   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②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分子中含有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种不同化学环境的氢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0591" y="3047276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请写出满足条件的同分异构体的结构简式。</a:t>
            </a:r>
            <a:endParaRPr lang="zh-CN" altLang="en-US" sz="28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5463" y="421907"/>
            <a:ext cx="516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巩固训练</a:t>
            </a:r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3B49FDE9-EDFF-46FF-92DD-BD4FF4696C77}"/>
              </a:ext>
            </a:extLst>
          </p:cNvPr>
          <p:cNvGrpSpPr/>
          <p:nvPr/>
        </p:nvGrpSpPr>
        <p:grpSpPr>
          <a:xfrm>
            <a:off x="377803" y="1589634"/>
            <a:ext cx="11001482" cy="2068099"/>
            <a:chOff x="377803" y="1589634"/>
            <a:chExt cx="11001482" cy="2068099"/>
          </a:xfrm>
        </p:grpSpPr>
        <p:pic>
          <p:nvPicPr>
            <p:cNvPr id="10" name="图片 9" descr="图片包含 图示&#10;&#10;描述已自动生成">
              <a:extLst>
                <a:ext uri="{FF2B5EF4-FFF2-40B4-BE49-F238E27FC236}">
                  <a16:creationId xmlns:a16="http://schemas.microsoft.com/office/drawing/2014/main" id="{E21124B8-5529-4BCD-843D-E72D8B4A3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0142" y="1589634"/>
              <a:ext cx="10229143" cy="2068099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56B1D7E-4E0B-47B6-A48E-00C6B82344EB}"/>
                </a:ext>
              </a:extLst>
            </p:cNvPr>
            <p:cNvSpPr txBox="1"/>
            <p:nvPr/>
          </p:nvSpPr>
          <p:spPr>
            <a:xfrm>
              <a:off x="377803" y="1660726"/>
              <a:ext cx="19334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0" lang="zh-CN" altLang="en-US" sz="2800" b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问题</a:t>
              </a:r>
              <a:r>
                <a:rPr kumimoji="0" lang="en-US" altLang="zh-CN" sz="2800" b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10</a:t>
              </a:r>
              <a:endParaRPr lang="zh-CN" alt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007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463" y="421907"/>
            <a:ext cx="516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强化应用，突破难点</a:t>
            </a:r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662113" y="2548939"/>
            <a:ext cx="7542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通过不饱和度确定</a:t>
            </a:r>
            <a:r>
              <a:rPr lang="zh-CN" altLang="en-US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苯环侧链</a:t>
            </a:r>
            <a:r>
              <a:rPr lang="zh-CN" altLang="zh-CN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重要参数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662113" y="3395796"/>
            <a:ext cx="101703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抓住题给限制条件（性质、结构等），找出特征碎片</a:t>
            </a:r>
            <a:r>
              <a:rPr lang="zh-CN" altLang="en-US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和基团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95433" y="4151164"/>
            <a:ext cx="90011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运用拆分与组合思想，组装分子</a:t>
            </a:r>
            <a:endParaRPr lang="zh-CN" altLang="en-US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EEA4E94-C90E-4C06-8B30-905F04209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13" y="1666056"/>
            <a:ext cx="75422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含有苯环的同分异构体的书写：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页脚占位符 3"/>
          <p:cNvSpPr txBox="1">
            <a:spLocks noGrp="1"/>
          </p:cNvSpPr>
          <p:nvPr/>
        </p:nvSpPr>
        <p:spPr bwMode="auto">
          <a:xfrm>
            <a:off x="8570913" y="6381751"/>
            <a:ext cx="2133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14339" name="Line 3"/>
          <p:cNvSpPr>
            <a:spLocks noChangeShapeType="1"/>
          </p:cNvSpPr>
          <p:nvPr/>
        </p:nvSpPr>
        <p:spPr bwMode="auto">
          <a:xfrm flipV="1">
            <a:off x="2825751" y="1773239"/>
            <a:ext cx="4784725" cy="302577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75" name="Group 4"/>
          <p:cNvGrpSpPr/>
          <p:nvPr/>
        </p:nvGrpSpPr>
        <p:grpSpPr bwMode="auto">
          <a:xfrm>
            <a:off x="2640013" y="4725988"/>
            <a:ext cx="203200" cy="190500"/>
            <a:chOff x="1355" y="3452"/>
            <a:chExt cx="183" cy="172"/>
          </a:xfrm>
        </p:grpSpPr>
        <p:pic>
          <p:nvPicPr>
            <p:cNvPr id="14403" name="Picture 5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06" name="Oval 6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50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405" name="Group 7"/>
            <p:cNvGrpSpPr/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14407" name="Group 8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413" name="AutoShape 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14" name="AutoShape 1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15" name="AutoShape 1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16" name="AutoShape 1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408" name="Group 13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4409" name="AutoShape 1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10" name="AutoShape 1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11" name="AutoShape 1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12" name="AutoShape 1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pic>
          <p:nvPicPr>
            <p:cNvPr id="14406" name="Picture 18" descr="light_shadow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 bwMode="auto">
          <a:xfrm>
            <a:off x="1524000" y="5091113"/>
            <a:ext cx="4445000" cy="862012"/>
            <a:chOff x="0" y="5090645"/>
            <a:chExt cx="3702075" cy="431688"/>
          </a:xfrm>
        </p:grpSpPr>
        <p:sp>
          <p:nvSpPr>
            <p:cNvPr id="14401" name="AutoShape 64"/>
            <p:cNvSpPr>
              <a:spLocks noChangeArrowheads="1"/>
            </p:cNvSpPr>
            <p:nvPr/>
          </p:nvSpPr>
          <p:spPr bwMode="gray">
            <a:xfrm>
              <a:off x="0" y="5090645"/>
              <a:ext cx="3500054" cy="405117"/>
            </a:xfrm>
            <a:prstGeom prst="roundRect">
              <a:avLst>
                <a:gd name="adj" fmla="val 22815"/>
              </a:avLst>
            </a:prstGeom>
            <a:solidFill>
              <a:schemeClr val="accent2"/>
            </a:solidFill>
            <a:ln w="12700" algn="ctr">
              <a:solidFill>
                <a:srgbClr val="080808"/>
              </a:solidFill>
              <a:round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402" name="Text Box 79"/>
            <p:cNvSpPr txBox="1">
              <a:spLocks noChangeArrowheads="1"/>
            </p:cNvSpPr>
            <p:nvPr/>
          </p:nvSpPr>
          <p:spPr bwMode="auto">
            <a:xfrm>
              <a:off x="246087" y="5090645"/>
              <a:ext cx="3455988" cy="4316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关注创设对象、计算不饱和度、</a:t>
              </a:r>
              <a:endParaRPr lang="en-US" altLang="zh-CN" sz="2000" b="1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确定基本参数</a:t>
              </a:r>
            </a:p>
          </p:txBody>
        </p:sp>
      </p:grpSp>
      <p:grpSp>
        <p:nvGrpSpPr>
          <p:cNvPr id="17456" name="Group 19"/>
          <p:cNvGrpSpPr/>
          <p:nvPr/>
        </p:nvGrpSpPr>
        <p:grpSpPr bwMode="auto">
          <a:xfrm>
            <a:off x="4040188" y="3916363"/>
            <a:ext cx="203200" cy="190500"/>
            <a:chOff x="1355" y="3452"/>
            <a:chExt cx="183" cy="172"/>
          </a:xfrm>
        </p:grpSpPr>
        <p:pic>
          <p:nvPicPr>
            <p:cNvPr id="14387" name="Picture 20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21" name="Oval 21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50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389" name="Group 22"/>
            <p:cNvGrpSpPr/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14391" name="Group 23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397" name="AutoShape 2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98" name="AutoShape 2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99" name="AutoShape 2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400" name="AutoShape 2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392" name="Group 28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4393" name="AutoShape 2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94" name="AutoShape 3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95" name="AutoShape 3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96" name="AutoShape 3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pic>
          <p:nvPicPr>
            <p:cNvPr id="14390" name="Picture 33" descr="light_shadow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组合 2"/>
          <p:cNvGrpSpPr/>
          <p:nvPr/>
        </p:nvGrpSpPr>
        <p:grpSpPr bwMode="auto">
          <a:xfrm>
            <a:off x="2682876" y="3184525"/>
            <a:ext cx="2765425" cy="469900"/>
            <a:chOff x="1547813" y="2708275"/>
            <a:chExt cx="3059113" cy="469900"/>
          </a:xfrm>
        </p:grpSpPr>
        <p:sp>
          <p:nvSpPr>
            <p:cNvPr id="14385" name="AutoShape 65"/>
            <p:cNvSpPr>
              <a:spLocks noChangeArrowheads="1"/>
            </p:cNvSpPr>
            <p:nvPr/>
          </p:nvSpPr>
          <p:spPr bwMode="gray">
            <a:xfrm>
              <a:off x="1547813" y="2708275"/>
              <a:ext cx="2305050" cy="469900"/>
            </a:xfrm>
            <a:prstGeom prst="roundRect">
              <a:avLst>
                <a:gd name="adj" fmla="val 22815"/>
              </a:avLst>
            </a:prstGeom>
            <a:solidFill>
              <a:schemeClr val="accent2"/>
            </a:solidFill>
            <a:ln w="12700" algn="ctr">
              <a:solidFill>
                <a:srgbClr val="080808"/>
              </a:solidFill>
              <a:round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86" name="Text Box 86"/>
            <p:cNvSpPr txBox="1">
              <a:spLocks noChangeArrowheads="1"/>
            </p:cNvSpPr>
            <p:nvPr/>
          </p:nvSpPr>
          <p:spPr bwMode="auto">
            <a:xfrm>
              <a:off x="1547813" y="2727623"/>
              <a:ext cx="30591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审限制、定碎片</a:t>
              </a:r>
            </a:p>
          </p:txBody>
        </p:sp>
      </p:grpSp>
      <p:grpSp>
        <p:nvGrpSpPr>
          <p:cNvPr id="17438" name="Group 34"/>
          <p:cNvGrpSpPr/>
          <p:nvPr/>
        </p:nvGrpSpPr>
        <p:grpSpPr bwMode="auto">
          <a:xfrm>
            <a:off x="5765800" y="2782888"/>
            <a:ext cx="203200" cy="190500"/>
            <a:chOff x="1355" y="3452"/>
            <a:chExt cx="183" cy="172"/>
          </a:xfrm>
        </p:grpSpPr>
        <p:pic>
          <p:nvPicPr>
            <p:cNvPr id="14371" name="Picture 35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36" name="Oval 36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chemeClr val="tx2">
                    <a:gamma/>
                    <a:shade val="46275"/>
                    <a:invGamma/>
                  </a:schemeClr>
                </a:gs>
                <a:gs pos="50000">
                  <a:schemeClr val="tx2">
                    <a:alpha val="50000"/>
                  </a:schemeClr>
                </a:gs>
                <a:gs pos="100000">
                  <a:schemeClr val="tx2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373" name="Group 37"/>
            <p:cNvGrpSpPr/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14375" name="Group 38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381" name="AutoShape 3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82" name="AutoShape 4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83" name="AutoShape 4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84" name="AutoShape 4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376" name="Group 43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4377" name="AutoShape 4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78" name="AutoShape 4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79" name="AutoShape 4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80" name="AutoShape 4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pic>
          <p:nvPicPr>
            <p:cNvPr id="14374" name="Picture 48" descr="light_shadow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组合 3"/>
          <p:cNvGrpSpPr/>
          <p:nvPr/>
        </p:nvGrpSpPr>
        <p:grpSpPr bwMode="auto">
          <a:xfrm>
            <a:off x="5530851" y="3049589"/>
            <a:ext cx="2436813" cy="473075"/>
            <a:chOff x="4968876" y="2717800"/>
            <a:chExt cx="2979463" cy="471488"/>
          </a:xfrm>
        </p:grpSpPr>
        <p:sp>
          <p:nvSpPr>
            <p:cNvPr id="14369" name="AutoShape 66"/>
            <p:cNvSpPr>
              <a:spLocks noChangeArrowheads="1"/>
            </p:cNvSpPr>
            <p:nvPr/>
          </p:nvSpPr>
          <p:spPr bwMode="gray">
            <a:xfrm>
              <a:off x="4968876" y="2717800"/>
              <a:ext cx="2952750" cy="471488"/>
            </a:xfrm>
            <a:prstGeom prst="roundRect">
              <a:avLst>
                <a:gd name="adj" fmla="val 22815"/>
              </a:avLst>
            </a:prstGeom>
            <a:solidFill>
              <a:schemeClr val="accent2"/>
            </a:solidFill>
            <a:ln w="12700" algn="ctr">
              <a:solidFill>
                <a:srgbClr val="080808"/>
              </a:solidFill>
              <a:round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70" name="Text Box 88"/>
            <p:cNvSpPr txBox="1">
              <a:spLocks noChangeArrowheads="1"/>
            </p:cNvSpPr>
            <p:nvPr/>
          </p:nvSpPr>
          <p:spPr bwMode="auto">
            <a:xfrm>
              <a:off x="5167507" y="2722711"/>
              <a:ext cx="2780832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做减法、巧组合</a:t>
              </a:r>
            </a:p>
          </p:txBody>
        </p:sp>
      </p:grpSp>
      <p:grpSp>
        <p:nvGrpSpPr>
          <p:cNvPr id="17420" name="Group 49"/>
          <p:cNvGrpSpPr/>
          <p:nvPr/>
        </p:nvGrpSpPr>
        <p:grpSpPr bwMode="auto">
          <a:xfrm>
            <a:off x="7504113" y="1677988"/>
            <a:ext cx="203200" cy="190500"/>
            <a:chOff x="1355" y="3452"/>
            <a:chExt cx="183" cy="172"/>
          </a:xfrm>
        </p:grpSpPr>
        <p:pic>
          <p:nvPicPr>
            <p:cNvPr id="14353" name="Picture 50" descr="circuler_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364" y="3452"/>
              <a:ext cx="174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0851" name="Oval 51"/>
            <p:cNvSpPr>
              <a:spLocks noChangeArrowheads="1"/>
            </p:cNvSpPr>
            <p:nvPr/>
          </p:nvSpPr>
          <p:spPr bwMode="gray">
            <a:xfrm>
              <a:off x="1364" y="3452"/>
              <a:ext cx="173" cy="172"/>
            </a:xfrm>
            <a:prstGeom prst="ellipse">
              <a:avLst/>
            </a:prstGeom>
            <a:gradFill rotWithShape="1">
              <a:gsLst>
                <a:gs pos="0">
                  <a:srgbClr val="01BCFF">
                    <a:gamma/>
                    <a:shade val="46275"/>
                    <a:invGamma/>
                  </a:srgbClr>
                </a:gs>
                <a:gs pos="50000">
                  <a:srgbClr val="01BCFF">
                    <a:alpha val="50000"/>
                  </a:srgbClr>
                </a:gs>
                <a:gs pos="100000">
                  <a:srgbClr val="01BC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noFill/>
              <a:rou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14357" name="Group 52"/>
            <p:cNvGrpSpPr/>
            <p:nvPr/>
          </p:nvGrpSpPr>
          <p:grpSpPr bwMode="auto">
            <a:xfrm rot="-1297425" flipH="1" flipV="1">
              <a:off x="1377" y="3586"/>
              <a:ext cx="151" cy="37"/>
              <a:chOff x="2532" y="1051"/>
              <a:chExt cx="893" cy="246"/>
            </a:xfrm>
          </p:grpSpPr>
          <p:grpSp>
            <p:nvGrpSpPr>
              <p:cNvPr id="14359" name="Group 53"/>
              <p:cNvGrpSpPr/>
              <p:nvPr/>
            </p:nvGrpSpPr>
            <p:grpSpPr bwMode="auto">
              <a:xfrm>
                <a:off x="2532" y="1051"/>
                <a:ext cx="743" cy="185"/>
                <a:chOff x="1565" y="2568"/>
                <a:chExt cx="1118" cy="279"/>
              </a:xfrm>
            </p:grpSpPr>
            <p:sp>
              <p:nvSpPr>
                <p:cNvPr id="14365" name="AutoShape 54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66" name="AutoShape 55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67" name="AutoShape 56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68" name="AutoShape 57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4360" name="Group 58"/>
              <p:cNvGrpSpPr/>
              <p:nvPr/>
            </p:nvGrpSpPr>
            <p:grpSpPr bwMode="auto">
              <a:xfrm rot="1353540">
                <a:off x="2682" y="1111"/>
                <a:ext cx="743" cy="186"/>
                <a:chOff x="1565" y="2568"/>
                <a:chExt cx="1118" cy="279"/>
              </a:xfrm>
            </p:grpSpPr>
            <p:sp>
              <p:nvSpPr>
                <p:cNvPr id="14361" name="AutoShape 59"/>
                <p:cNvSpPr>
                  <a:spLocks noChangeArrowheads="1"/>
                </p:cNvSpPr>
                <p:nvPr/>
              </p:nvSpPr>
              <p:spPr bwMode="gray">
                <a:xfrm rot="5263130">
                  <a:off x="1859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62" name="AutoShape 60"/>
                <p:cNvSpPr>
                  <a:spLocks noChangeArrowheads="1"/>
                </p:cNvSpPr>
                <p:nvPr/>
              </p:nvSpPr>
              <p:spPr bwMode="gray">
                <a:xfrm rot="6078281">
                  <a:off x="1995" y="2274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63" name="AutoShape 61"/>
                <p:cNvSpPr>
                  <a:spLocks noChangeArrowheads="1"/>
                </p:cNvSpPr>
                <p:nvPr/>
              </p:nvSpPr>
              <p:spPr bwMode="gray">
                <a:xfrm rot="6373927">
                  <a:off x="2071" y="229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4364" name="AutoShape 62"/>
                <p:cNvSpPr>
                  <a:spLocks noChangeArrowheads="1"/>
                </p:cNvSpPr>
                <p:nvPr/>
              </p:nvSpPr>
              <p:spPr bwMode="gray">
                <a:xfrm rot="6906312">
                  <a:off x="2161" y="2326"/>
                  <a:ext cx="227" cy="816"/>
                </a:xfrm>
                <a:prstGeom prst="moon">
                  <a:avLst>
                    <a:gd name="adj" fmla="val 49773"/>
                  </a:avLst>
                </a:prstGeom>
                <a:solidFill>
                  <a:srgbClr val="FFFFFF">
                    <a:alpha val="3922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0000"/>
                    <a:buFont typeface="Wingdings" panose="05000000000000000000" pitchFamily="2" charset="2"/>
                    <a:buChar char="l"/>
                    <a:defRPr sz="2800">
                      <a:solidFill>
                        <a:schemeClr val="tx2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SzPct val="8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75000"/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</p:grpSp>
        </p:grpSp>
        <p:pic>
          <p:nvPicPr>
            <p:cNvPr id="14358" name="Picture 63" descr="light_shadow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740"/>
            <a:stretch>
              <a:fillRect/>
            </a:stretch>
          </p:blipFill>
          <p:spPr bwMode="gray">
            <a:xfrm rot="-2569845">
              <a:off x="1355" y="3467"/>
              <a:ext cx="129" cy="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组合 5"/>
          <p:cNvGrpSpPr/>
          <p:nvPr/>
        </p:nvGrpSpPr>
        <p:grpSpPr bwMode="auto">
          <a:xfrm>
            <a:off x="6843714" y="2058989"/>
            <a:ext cx="4124325" cy="471487"/>
            <a:chOff x="5319865" y="2058611"/>
            <a:chExt cx="4124051" cy="471487"/>
          </a:xfrm>
        </p:grpSpPr>
        <p:sp>
          <p:nvSpPr>
            <p:cNvPr id="14351" name="AutoShape 66"/>
            <p:cNvSpPr>
              <a:spLocks noChangeArrowheads="1"/>
            </p:cNvSpPr>
            <p:nvPr/>
          </p:nvSpPr>
          <p:spPr bwMode="gray">
            <a:xfrm>
              <a:off x="5319865" y="2058611"/>
              <a:ext cx="3875088" cy="471487"/>
            </a:xfrm>
            <a:prstGeom prst="roundRect">
              <a:avLst>
                <a:gd name="adj" fmla="val 22815"/>
              </a:avLst>
            </a:prstGeom>
            <a:solidFill>
              <a:schemeClr val="accent2"/>
            </a:solidFill>
            <a:ln w="12700" algn="ctr">
              <a:solidFill>
                <a:srgbClr val="080808"/>
              </a:solidFill>
              <a:round/>
            </a:ln>
            <a:effectLst>
              <a:outerShdw dist="28398" dir="6993903" algn="ctr" rotWithShape="0">
                <a:srgbClr val="1C1C1C">
                  <a:alpha val="50000"/>
                </a:srgb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352" name="Text Box 93"/>
            <p:cNvSpPr txBox="1">
              <a:spLocks noChangeArrowheads="1"/>
            </p:cNvSpPr>
            <p:nvPr/>
          </p:nvSpPr>
          <p:spPr bwMode="auto">
            <a:xfrm>
              <a:off x="5411666" y="2068146"/>
              <a:ext cx="4032250" cy="4000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完成限制条件同分异构体的创设</a:t>
              </a:r>
            </a:p>
          </p:txBody>
        </p:sp>
      </p:grpSp>
      <p:sp>
        <p:nvSpPr>
          <p:cNvPr id="14349" name="Rectangle 4"/>
          <p:cNvSpPr>
            <a:spLocks noChangeArrowheads="1"/>
          </p:cNvSpPr>
          <p:nvPr/>
        </p:nvSpPr>
        <p:spPr bwMode="auto">
          <a:xfrm>
            <a:off x="394971" y="344845"/>
            <a:ext cx="6659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【</a:t>
            </a:r>
            <a:r>
              <a:rPr lang="zh-CN" altLang="en-US" b="1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迁移应用、总结提升</a:t>
            </a:r>
            <a:r>
              <a: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】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043739" y="306388"/>
          <a:ext cx="1527175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2" name="CorelDRAW" r:id="rId5" imgW="2512060" imgH="3004185" progId="CorelDRAW.Graphic.9">
                  <p:embed/>
                </p:oleObj>
              </mc:Choice>
              <mc:Fallback>
                <p:oleObj name="CorelDRAW" r:id="rId5" imgW="2512060" imgH="3004185" progId="CorelDRAW.Graphic.9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3739" y="306388"/>
                        <a:ext cx="1527175" cy="182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" name="图片 7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79" name="矩形 78">
            <a:extLst>
              <a:ext uri="{FF2B5EF4-FFF2-40B4-BE49-F238E27FC236}">
                <a16:creationId xmlns:a16="http://schemas.microsoft.com/office/drawing/2014/main" id="{3E6329CB-4E29-472D-8CE4-CA388191BC40}"/>
              </a:ext>
            </a:extLst>
          </p:cNvPr>
          <p:cNvSpPr/>
          <p:nvPr/>
        </p:nvSpPr>
        <p:spPr>
          <a:xfrm>
            <a:off x="459180" y="1154680"/>
            <a:ext cx="5594801" cy="7346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80000"/>
              </a:lnSpc>
              <a:spcBef>
                <a:spcPct val="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限定条件下的同分异构体的书写：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84553" y="1888505"/>
            <a:ext cx="9802521" cy="35597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认识手性碳原子，了解有机化合物存在同分异构现象（不包括立体异构），能根据给定条件推断有机化合物的同分异构体。</a:t>
            </a:r>
          </a:p>
        </p:txBody>
      </p:sp>
      <p:sp>
        <p:nvSpPr>
          <p:cNvPr id="7" name="TextBox 8"/>
          <p:cNvSpPr txBox="1"/>
          <p:nvPr/>
        </p:nvSpPr>
        <p:spPr>
          <a:xfrm>
            <a:off x="523874" y="431442"/>
            <a:ext cx="3884265" cy="43088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zh-CN" sz="2800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学习要求</a:t>
            </a:r>
            <a:r>
              <a:rPr lang="en-US" altLang="zh-CN" sz="2800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en-US" altLang="zh-CN" sz="2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463" y="421907"/>
            <a:ext cx="516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巩固训练</a:t>
            </a:r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6148" y="1138406"/>
            <a:ext cx="12039704" cy="3892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lang="en-US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en-US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的同分异构体满足下列条件：①苯环上有两个取代基②既能发生银镜反应又能和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FeCl</a:t>
            </a:r>
            <a:r>
              <a:rPr lang="en-US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溶液发生显色反应，请写出满足条件的同分异构体的结构简式。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【变式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】①能发生银镜反应②苯环上只有两种不同化学环境的氢原子。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【变式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】①能与碳酸氢钠溶液反应②苯环上有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种不同化学环境的氢原子。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2800" b="1" kern="1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769" y="1234202"/>
            <a:ext cx="1681480" cy="6137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7553918-95CC-4ADA-BBDF-95DAA801EE16}"/>
              </a:ext>
            </a:extLst>
          </p:cNvPr>
          <p:cNvSpPr txBox="1"/>
          <p:nvPr/>
        </p:nvSpPr>
        <p:spPr>
          <a:xfrm>
            <a:off x="76148" y="4374421"/>
            <a:ext cx="11739364" cy="656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【变式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】①能与碳酸氢钠溶液反应②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分子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上有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种不同化学环境的氢原子。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95463" y="421907"/>
            <a:ext cx="516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巩固训练</a:t>
            </a:r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文本, 信件, 电子邮件&#10;&#10;描述已自动生成">
            <a:extLst>
              <a:ext uri="{FF2B5EF4-FFF2-40B4-BE49-F238E27FC236}">
                <a16:creationId xmlns:a16="http://schemas.microsoft.com/office/drawing/2014/main" id="{75BC8D97-1A3D-4E3F-8BAA-3813E7B202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507" y="1262079"/>
            <a:ext cx="9539665" cy="45000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82D366F-FA2F-45B5-B355-8FEA09ECE086}"/>
              </a:ext>
            </a:extLst>
          </p:cNvPr>
          <p:cNvSpPr txBox="1"/>
          <p:nvPr/>
        </p:nvSpPr>
        <p:spPr>
          <a:xfrm>
            <a:off x="173208" y="205911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8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练习</a:t>
            </a:r>
            <a:r>
              <a:rPr kumimoji="0" lang="en-US" altLang="zh-CN" sz="2800" b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2】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1237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463" y="421907"/>
            <a:ext cx="516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知识点</a:t>
            </a:r>
            <a:r>
              <a:rPr lang="zh-CN" altLang="zh-CN" sz="2800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梳理</a:t>
            </a:r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1084553" y="1888505"/>
            <a:ext cx="10450222" cy="41979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kern="100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kern="100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化合物具有相同的分子式，但具有不同结构的现象，称为同分异构现象。具有同分异构现象的化合物互称为同分异构体。</a:t>
            </a:r>
            <a:endParaRPr lang="en-US" altLang="zh-CN" sz="2800" kern="100" dirty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kern="100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kern="100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kern="100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同分异构体的类型包括碳链异构、位置异构、官能团异构。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kern="100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kern="100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800" kern="100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当碳原子与</a:t>
            </a:r>
            <a:r>
              <a:rPr lang="en-US" altLang="zh-CN" sz="2800" kern="100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800" kern="100" dirty="0">
                <a:solidFill>
                  <a:srgbClr val="FFFF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个不同的原子或原子团相连时，该碳原子被称为手性碳原子，含有手性碳原子的分子叫手性分子。</a:t>
            </a:r>
            <a:endParaRPr lang="en-US" altLang="zh-CN" sz="2800" kern="100" dirty="0">
              <a:solidFill>
                <a:srgbClr val="FFFF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463" y="421907"/>
            <a:ext cx="516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探讨规律，把握重点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6148" y="1358926"/>
            <a:ext cx="11553877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：下列各组物质不属于同分异构体的是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2,2-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二甲基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-1-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丙醇和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甲基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-1-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丁醇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B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．邻氯甲苯和对氯甲苯</a:t>
            </a:r>
          </a:p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2-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甲基丁烷和戊烷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           D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．甲基丙烯酸和甲酸丙酯</a:t>
            </a:r>
            <a:endParaRPr lang="zh-CN" altLang="zh-CN" sz="2800" b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53184" y="3782642"/>
            <a:ext cx="70070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依据“分子式相同，结构不同”的概念信息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986604" y="2627693"/>
            <a:ext cx="747251" cy="680741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75B511-635C-4486-B167-0E621DD8C1C0}"/>
              </a:ext>
            </a:extLst>
          </p:cNvPr>
          <p:cNvSpPr/>
          <p:nvPr/>
        </p:nvSpPr>
        <p:spPr>
          <a:xfrm>
            <a:off x="353183" y="4780070"/>
            <a:ext cx="91614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同碳原子数，但不饱和度不同，肯定不互为同分异构体。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363" y="402857"/>
            <a:ext cx="516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探讨规律，把握重点</a:t>
            </a:r>
            <a:r>
              <a:rPr lang="en-US" altLang="zh-CN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-114046" y="1041930"/>
            <a:ext cx="11982768" cy="1949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：人们使用四百万只象鼻虫和它们的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215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磅粪便物，历经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30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多年时间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弄清了棉子象鼻虫的四种信息素的组成，它们的结构可表示如下（括号内</a:t>
            </a:r>
            <a:endParaRPr kumimoji="0" lang="en-US" altLang="zh-CN" sz="2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304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表示④的结构简式）。以下四种信息素中，互为同分异构体的是：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975" y="2991438"/>
            <a:ext cx="7727990" cy="20066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0075" y="5160994"/>
            <a:ext cx="11715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zh-CN" sz="2800" kern="1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800" kern="1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en-US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B</a:t>
            </a: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zh-CN" sz="2800" kern="1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①</a:t>
            </a: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800" kern="1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en-US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   C</a:t>
            </a: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zh-CN" sz="2800" kern="1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③</a:t>
            </a: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800" kern="1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r>
              <a:rPr lang="en-US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D</a:t>
            </a: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zh-CN" altLang="zh-CN" sz="2800" kern="1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②</a:t>
            </a: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800" kern="100" dirty="0">
                <a:solidFill>
                  <a:schemeClr val="tx2"/>
                </a:solidFill>
                <a:latin typeface="Calibri" panose="020F050202020403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④</a:t>
            </a:r>
            <a:endParaRPr lang="zh-CN" altLang="zh-CN" sz="2800" kern="100" dirty="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010" y="5875204"/>
            <a:ext cx="120015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可以将“相同分子式”理解为“相同碳原子数，相同不饱和度，相同个数的其它原子”</a:t>
            </a:r>
            <a:endParaRPr lang="zh-CN" altLang="en-US" sz="2400" b="1" dirty="0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110504" y="5082233"/>
            <a:ext cx="747251" cy="680741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363" y="402857"/>
            <a:ext cx="8515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合理使用“不饱和度”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61938" y="1195349"/>
            <a:ext cx="11930062" cy="1764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ts val="4500"/>
              </a:lnSpc>
              <a:spcBef>
                <a:spcPct val="0"/>
              </a:spcBef>
              <a:buClrTx/>
              <a:buSzTx/>
              <a:buNone/>
            </a:pPr>
            <a:r>
              <a:rPr lang="zh-CN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“不饱和度（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Ω</a:t>
            </a:r>
            <a:r>
              <a:rPr lang="zh-CN" altLang="zh-CN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）”：不饱和度是有机物分子不饱和程度的量化指标。有机物中的氢原子数与饱和链烃中的氢原子数相比，每少两个氢原子就增加一个不饱和度。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466635" y="2875002"/>
            <a:ext cx="6782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2669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几种常见官能团的不饱和度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936750" y="3573463"/>
          <a:ext cx="8451850" cy="2697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12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33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33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84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官能团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不饱和度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官能团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不饱和度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9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一个碳碳双键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sz="2400" b="1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2400" b="1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一个碳碳</a:t>
                      </a:r>
                      <a:r>
                        <a:rPr lang="zh-CN" altLang="en-US" sz="2400" b="1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叁</a:t>
                      </a:r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键</a:t>
                      </a: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sz="2400" b="1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84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一个羰基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2400" b="1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一个苯环</a:t>
                      </a: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63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2400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一个羧基</a:t>
                      </a:r>
                      <a:endParaRPr lang="zh-CN" sz="2400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en-US" altLang="zh-CN" sz="2400" b="1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一个酯基</a:t>
                      </a: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endParaRPr lang="zh-CN" sz="2400" b="1" kern="100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  <a:cs typeface="Times New Roman" panose="02020603050405020304"/>
                      </a:endParaRPr>
                    </a:p>
                  </a:txBody>
                  <a:tcPr marL="68574" marR="68574" marT="0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4943475" y="4371976"/>
            <a:ext cx="865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Box 7"/>
          <p:cNvSpPr txBox="1">
            <a:spLocks noChangeArrowheads="1"/>
          </p:cNvSpPr>
          <p:nvPr/>
        </p:nvSpPr>
        <p:spPr bwMode="auto">
          <a:xfrm>
            <a:off x="4943475" y="5133976"/>
            <a:ext cx="865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4876800" y="5711826"/>
            <a:ext cx="86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9169400" y="4371976"/>
            <a:ext cx="86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2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1"/>
          <p:cNvSpPr txBox="1">
            <a:spLocks noChangeArrowheads="1"/>
          </p:cNvSpPr>
          <p:nvPr/>
        </p:nvSpPr>
        <p:spPr bwMode="auto">
          <a:xfrm>
            <a:off x="9169400" y="5754689"/>
            <a:ext cx="863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1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  <p:sp>
        <p:nvSpPr>
          <p:cNvPr id="14" name="TextBox 12"/>
          <p:cNvSpPr txBox="1">
            <a:spLocks noChangeArrowheads="1"/>
          </p:cNvSpPr>
          <p:nvPr/>
        </p:nvSpPr>
        <p:spPr bwMode="auto">
          <a:xfrm>
            <a:off x="9169400" y="5051425"/>
            <a:ext cx="8636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</a:rPr>
              <a:t>4</a:t>
            </a:r>
            <a:endParaRPr lang="zh-CN" altLang="en-US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463" y="421907"/>
            <a:ext cx="51623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巩固训练</a:t>
            </a:r>
            <a:r>
              <a:rPr lang="en-US" altLang="zh-CN" sz="2800" b="1" kern="1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150206"/>
            <a:ext cx="12034064" cy="386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【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练习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】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有机物的分子组成与碳原子数相同的开链烷烃的分子组成相比较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前者每减少两个氢原子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则增加一个不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饱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和度。已知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               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的不饱和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度均为1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现有结构简式为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    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的物质,通过碳、氢原子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数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和不饱和度的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计算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确定下列物质中不是上述物质的同分异构体的是</a:t>
            </a:r>
            <a:r>
              <a: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81" y="1908646"/>
            <a:ext cx="1664110" cy="54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777" y="2456068"/>
            <a:ext cx="1067300" cy="130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6002" y="4499004"/>
            <a:ext cx="1720385" cy="82435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0" y="4701394"/>
            <a:ext cx="11715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>
              <a:spcAft>
                <a:spcPts val="0"/>
              </a:spcAft>
            </a:pPr>
            <a:r>
              <a:rPr lang="en-US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	                 B</a:t>
            </a: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       C</a:t>
            </a: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D</a:t>
            </a:r>
            <a:r>
              <a:rPr lang="zh-CN" altLang="zh-CN" sz="2800" kern="1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endParaRPr lang="zh-CN" altLang="zh-CN" sz="2800" kern="100" dirty="0">
              <a:solidFill>
                <a:schemeClr val="tx2"/>
              </a:solidFill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0074" y="4499004"/>
            <a:ext cx="1648706" cy="82435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1535" y="4393418"/>
            <a:ext cx="1176098" cy="14206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8113" y="4679164"/>
            <a:ext cx="1487157" cy="680741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 bwMode="auto">
          <a:xfrm>
            <a:off x="128699" y="4661289"/>
            <a:ext cx="747251" cy="680741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txBody>
          <a:bodyPr vert="horz" wrap="none" lIns="91440" tIns="45720" rIns="91440" bIns="45720" numCol="1" rtlCol="0" anchor="ctr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195202" y="1236131"/>
            <a:ext cx="11296651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问题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：根据有机物的分子式正确书写同分异构体的结构简式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，并命名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：（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  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  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12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pt-BR" altLang="zh-CN" sz="2800" b="1" kern="100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pt-BR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A460CD1-5E41-4173-A9D9-E7B676D2178C}"/>
              </a:ext>
            </a:extLst>
          </p:cNvPr>
          <p:cNvSpPr/>
          <p:nvPr/>
        </p:nvSpPr>
        <p:spPr>
          <a:xfrm>
            <a:off x="607586" y="455108"/>
            <a:ext cx="85151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巧用“换元思想”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8" y="6370340"/>
            <a:ext cx="2352727" cy="44066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57363" y="402857"/>
            <a:ext cx="743913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zh-CN" sz="2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探讨规律，把握重点</a:t>
            </a:r>
            <a:r>
              <a:rPr lang="en-US" altLang="zh-CN" sz="2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2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基元法（烃基法）</a:t>
            </a:r>
            <a:r>
              <a:rPr lang="en-US" altLang="zh-CN" sz="2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800" b="1" kern="1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10"/>
          <p:cNvSpPr txBox="1"/>
          <p:nvPr/>
        </p:nvSpPr>
        <p:spPr>
          <a:xfrm>
            <a:off x="713745" y="1628600"/>
            <a:ext cx="106606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总结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】 】-CH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-C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11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的结构有几种？</a:t>
            </a:r>
          </a:p>
          <a:p>
            <a:pPr>
              <a:defRPr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400" dirty="0">
              <a:solidFill>
                <a:schemeClr val="tx2">
                  <a:lumMod val="60000"/>
                  <a:lumOff val="40000"/>
                </a:schemeClr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2"/>
          <p:cNvSpPr txBox="1"/>
          <p:nvPr/>
        </p:nvSpPr>
        <p:spPr>
          <a:xfrm>
            <a:off x="5264456" y="2281952"/>
            <a:ext cx="16510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6502779" y="2273585"/>
            <a:ext cx="16510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chemeClr val="tx2">
                    <a:lumMod val="60000"/>
                    <a:lumOff val="40000"/>
                  </a:schemeClr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7906697" y="2290319"/>
            <a:ext cx="16510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</a:p>
        </p:txBody>
      </p:sp>
      <p:grpSp>
        <p:nvGrpSpPr>
          <p:cNvPr id="14" name="Group 29"/>
          <p:cNvGrpSpPr/>
          <p:nvPr/>
        </p:nvGrpSpPr>
        <p:grpSpPr bwMode="auto">
          <a:xfrm>
            <a:off x="817562" y="3106054"/>
            <a:ext cx="12678163" cy="1836444"/>
            <a:chOff x="667" y="2688"/>
            <a:chExt cx="5665" cy="339"/>
          </a:xfrm>
        </p:grpSpPr>
        <p:grpSp>
          <p:nvGrpSpPr>
            <p:cNvPr id="15" name="Group 27"/>
            <p:cNvGrpSpPr/>
            <p:nvPr/>
          </p:nvGrpSpPr>
          <p:grpSpPr bwMode="auto">
            <a:xfrm>
              <a:off x="667" y="2688"/>
              <a:ext cx="4572" cy="339"/>
              <a:chOff x="667" y="2688"/>
              <a:chExt cx="4572" cy="339"/>
            </a:xfrm>
          </p:grpSpPr>
          <p:sp>
            <p:nvSpPr>
              <p:cNvPr id="17" name="AutoShape 4"/>
              <p:cNvSpPr>
                <a:spLocks noChangeArrowheads="1"/>
              </p:cNvSpPr>
              <p:nvPr/>
            </p:nvSpPr>
            <p:spPr bwMode="gray">
              <a:xfrm>
                <a:off x="1292" y="2704"/>
                <a:ext cx="3947" cy="31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0" scaled="1"/>
              </a:gradFill>
              <a:ln w="9525">
                <a:noFill/>
                <a:round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8" name="AutoShape 13"/>
              <p:cNvSpPr>
                <a:spLocks noChangeArrowheads="1"/>
              </p:cNvSpPr>
              <p:nvPr/>
            </p:nvSpPr>
            <p:spPr bwMode="gray">
              <a:xfrm>
                <a:off x="667" y="2688"/>
                <a:ext cx="605" cy="339"/>
              </a:xfrm>
              <a:prstGeom prst="diamond">
                <a:avLst/>
              </a:prstGeom>
              <a:solidFill>
                <a:schemeClr val="accent2"/>
              </a:solidFill>
              <a:ln w="38100">
                <a:solidFill>
                  <a:schemeClr val="bg1"/>
                </a:solidFill>
                <a:miter lim="800000"/>
              </a:ln>
              <a:effectLst>
                <a:outerShdw sy="50000" rotWithShape="0">
                  <a:srgbClr val="808080">
                    <a:alpha val="50000"/>
                  </a:srgbClr>
                </a:outerShdw>
              </a:effec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SzPct val="85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b="1" dirty="0">
                    <a:solidFill>
                      <a:srgbClr val="FFFFFF"/>
                    </a:solidFill>
                    <a:latin typeface="书体坊赵九江钢笔行书" pitchFamily="65" charset="-122"/>
                    <a:ea typeface="书体坊赵九江钢笔行书" pitchFamily="65" charset="-122"/>
                  </a:rPr>
                  <a:t>应用</a:t>
                </a:r>
                <a:endParaRPr lang="en-US" altLang="ko-KR" b="1" dirty="0">
                  <a:solidFill>
                    <a:srgbClr val="FFFFFF"/>
                  </a:solidFill>
                  <a:latin typeface="书体坊赵九江钢笔行书" pitchFamily="65" charset="-122"/>
                  <a:ea typeface="书体坊赵九江钢笔行书" pitchFamily="65" charset="-122"/>
                </a:endParaRPr>
              </a:p>
            </p:txBody>
          </p:sp>
        </p:grp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1272" y="2741"/>
              <a:ext cx="5060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SzPct val="8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zh-CN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掌握常见烃基同分异构体的数目便于快速判断一价基</a:t>
              </a:r>
              <a:endParaRPr lang="en-US" altLang="zh-CN" b="1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b="1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lang="zh-CN" altLang="en-US" b="1" dirty="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团与之结合后的有机物的同分异构体数目。</a:t>
              </a:r>
            </a:p>
          </p:txBody>
        </p:sp>
      </p:grpSp>
      <p:sp>
        <p:nvSpPr>
          <p:cNvPr id="19" name="TextBox 2">
            <a:extLst>
              <a:ext uri="{FF2B5EF4-FFF2-40B4-BE49-F238E27FC236}">
                <a16:creationId xmlns:a16="http://schemas.microsoft.com/office/drawing/2014/main" id="{570FAF54-5A41-406D-9777-B626A52B3B5D}"/>
              </a:ext>
            </a:extLst>
          </p:cNvPr>
          <p:cNvSpPr txBox="1"/>
          <p:nvPr/>
        </p:nvSpPr>
        <p:spPr>
          <a:xfrm>
            <a:off x="2773484" y="2264345"/>
            <a:ext cx="1003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</a:p>
        </p:txBody>
      </p:sp>
      <p:sp>
        <p:nvSpPr>
          <p:cNvPr id="20" name="TextBox 2">
            <a:extLst>
              <a:ext uri="{FF2B5EF4-FFF2-40B4-BE49-F238E27FC236}">
                <a16:creationId xmlns:a16="http://schemas.microsoft.com/office/drawing/2014/main" id="{E656783D-FD03-434D-932A-30128695F9E5}"/>
              </a:ext>
            </a:extLst>
          </p:cNvPr>
          <p:cNvSpPr txBox="1"/>
          <p:nvPr/>
        </p:nvSpPr>
        <p:spPr>
          <a:xfrm>
            <a:off x="3938304" y="2239516"/>
            <a:ext cx="10034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3" grpId="0"/>
      <p:bldP spid="19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Default Design">
  <a:themeElements>
    <a:clrScheme name="Default Design 2">
      <a:dk1>
        <a:srgbClr val="808080"/>
      </a:dk1>
      <a:lt1>
        <a:srgbClr val="9BD3E5"/>
      </a:lt1>
      <a:dk2>
        <a:srgbClr val="357DA9"/>
      </a:dk2>
      <a:lt2>
        <a:srgbClr val="101C56"/>
      </a:lt2>
      <a:accent1>
        <a:srgbClr val="58BECC"/>
      </a:accent1>
      <a:accent2>
        <a:srgbClr val="8A5BDF"/>
      </a:accent2>
      <a:accent3>
        <a:srgbClr val="AEBFD1"/>
      </a:accent3>
      <a:accent4>
        <a:srgbClr val="84B4C3"/>
      </a:accent4>
      <a:accent5>
        <a:srgbClr val="B4DBE2"/>
      </a:accent5>
      <a:accent6>
        <a:srgbClr val="7D52CA"/>
      </a:accent6>
      <a:hlink>
        <a:srgbClr val="6ECC4C"/>
      </a:hlink>
      <a:folHlink>
        <a:srgbClr val="DD693B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Default Design 1">
        <a:dk1>
          <a:srgbClr val="808080"/>
        </a:dk1>
        <a:lt1>
          <a:srgbClr val="EADCC0"/>
        </a:lt1>
        <a:dk2>
          <a:srgbClr val="F97407"/>
        </a:dk2>
        <a:lt2>
          <a:srgbClr val="E65D00"/>
        </a:lt2>
        <a:accent1>
          <a:srgbClr val="FBCF2D"/>
        </a:accent1>
        <a:accent2>
          <a:srgbClr val="5C8CDA"/>
        </a:accent2>
        <a:accent3>
          <a:srgbClr val="FBBCAA"/>
        </a:accent3>
        <a:accent4>
          <a:srgbClr val="C8BCA4"/>
        </a:accent4>
        <a:accent5>
          <a:srgbClr val="FDE4AD"/>
        </a:accent5>
        <a:accent6>
          <a:srgbClr val="537EC5"/>
        </a:accent6>
        <a:hlink>
          <a:srgbClr val="87D242"/>
        </a:hlink>
        <a:folHlink>
          <a:srgbClr val="DA647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808080"/>
        </a:dk1>
        <a:lt1>
          <a:srgbClr val="9BD3E5"/>
        </a:lt1>
        <a:dk2>
          <a:srgbClr val="357DA9"/>
        </a:dk2>
        <a:lt2>
          <a:srgbClr val="101C56"/>
        </a:lt2>
        <a:accent1>
          <a:srgbClr val="58BECC"/>
        </a:accent1>
        <a:accent2>
          <a:srgbClr val="8A5BDF"/>
        </a:accent2>
        <a:accent3>
          <a:srgbClr val="AEBFD1"/>
        </a:accent3>
        <a:accent4>
          <a:srgbClr val="84B4C3"/>
        </a:accent4>
        <a:accent5>
          <a:srgbClr val="B4DBE2"/>
        </a:accent5>
        <a:accent6>
          <a:srgbClr val="7D52CA"/>
        </a:accent6>
        <a:hlink>
          <a:srgbClr val="6ECC4C"/>
        </a:hlink>
        <a:folHlink>
          <a:srgbClr val="DD693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808080"/>
        </a:dk1>
        <a:lt1>
          <a:srgbClr val="DDE89A"/>
        </a:lt1>
        <a:dk2>
          <a:srgbClr val="329A2A"/>
        </a:dk2>
        <a:lt2>
          <a:srgbClr val="185E25"/>
        </a:lt2>
        <a:accent1>
          <a:srgbClr val="80CB35"/>
        </a:accent1>
        <a:accent2>
          <a:srgbClr val="518CD3"/>
        </a:accent2>
        <a:accent3>
          <a:srgbClr val="ADCAAC"/>
        </a:accent3>
        <a:accent4>
          <a:srgbClr val="BDC683"/>
        </a:accent4>
        <a:accent5>
          <a:srgbClr val="C0E2AE"/>
        </a:accent5>
        <a:accent6>
          <a:srgbClr val="497EBF"/>
        </a:accent6>
        <a:hlink>
          <a:srgbClr val="E15D7C"/>
        </a:hlink>
        <a:folHlink>
          <a:srgbClr val="DB915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1146</Words>
  <Application>Microsoft Office PowerPoint</Application>
  <PresentationFormat>宽屏</PresentationFormat>
  <Paragraphs>146</Paragraphs>
  <Slides>21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2" baseType="lpstr">
      <vt:lpstr>黑体</vt:lpstr>
      <vt:lpstr>华文行楷</vt:lpstr>
      <vt:lpstr>书体坊赵九江钢笔行书</vt:lpstr>
      <vt:lpstr>宋体</vt:lpstr>
      <vt:lpstr>微软雅黑</vt:lpstr>
      <vt:lpstr>Arial</vt:lpstr>
      <vt:lpstr>Calibri</vt:lpstr>
      <vt:lpstr>Times New Roman</vt:lpstr>
      <vt:lpstr>Wingdings</vt:lpstr>
      <vt:lpstr>1_Default Design</vt:lpstr>
      <vt:lpstr>CorelDRAW</vt:lpstr>
      <vt:lpstr>同分异构现象和同分异构体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课时名称</dc:title>
  <dc:creator>admin</dc:creator>
  <cp:lastModifiedBy>admin</cp:lastModifiedBy>
  <cp:revision>225</cp:revision>
  <dcterms:created xsi:type="dcterms:W3CDTF">2018-08-09T08:00:00Z</dcterms:created>
  <dcterms:modified xsi:type="dcterms:W3CDTF">2022-04-27T09:45:15Z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74069096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  <property fmtid="{D5CDD505-2E9C-101B-9397-08002B2CF9AE}" pid="12" name="KSOProductBuildVer">
    <vt:lpwstr>2052-11.1.0.8976</vt:lpwstr>
  </property>
</Properties>
</file>