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61" r:id="rId1"/>
  </p:sldMasterIdLst>
  <p:notesMasterIdLst>
    <p:notesMasterId r:id="rId37"/>
  </p:notesMasterIdLst>
  <p:sldIdLst>
    <p:sldId id="257" r:id="rId2"/>
    <p:sldId id="284" r:id="rId3"/>
    <p:sldId id="259" r:id="rId4"/>
    <p:sldId id="285" r:id="rId5"/>
    <p:sldId id="305" r:id="rId6"/>
    <p:sldId id="307" r:id="rId7"/>
    <p:sldId id="308" r:id="rId8"/>
    <p:sldId id="306" r:id="rId9"/>
    <p:sldId id="309" r:id="rId10"/>
    <p:sldId id="3004" r:id="rId11"/>
    <p:sldId id="302" r:id="rId12"/>
    <p:sldId id="313" r:id="rId13"/>
    <p:sldId id="310" r:id="rId14"/>
    <p:sldId id="265" r:id="rId15"/>
    <p:sldId id="267" r:id="rId16"/>
    <p:sldId id="3005" r:id="rId17"/>
    <p:sldId id="266" r:id="rId18"/>
    <p:sldId id="3022" r:id="rId19"/>
    <p:sldId id="3006" r:id="rId20"/>
    <p:sldId id="2978" r:id="rId21"/>
    <p:sldId id="3009" r:id="rId22"/>
    <p:sldId id="3010" r:id="rId23"/>
    <p:sldId id="3012" r:id="rId24"/>
    <p:sldId id="3013" r:id="rId25"/>
    <p:sldId id="3011" r:id="rId26"/>
    <p:sldId id="3014" r:id="rId27"/>
    <p:sldId id="3017" r:id="rId28"/>
    <p:sldId id="3018" r:id="rId29"/>
    <p:sldId id="3019" r:id="rId30"/>
    <p:sldId id="3020" r:id="rId31"/>
    <p:sldId id="3021" r:id="rId32"/>
    <p:sldId id="3027" r:id="rId33"/>
    <p:sldId id="3025" r:id="rId34"/>
    <p:sldId id="3026" r:id="rId35"/>
    <p:sldId id="3024" r:id="rId36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3791AE5C-F4A5-4AC4-898E-A64E6CD90535}">
          <p14:sldIdLst>
            <p14:sldId id="257"/>
            <p14:sldId id="284"/>
            <p14:sldId id="259"/>
            <p14:sldId id="285"/>
            <p14:sldId id="305"/>
            <p14:sldId id="307"/>
            <p14:sldId id="308"/>
            <p14:sldId id="306"/>
            <p14:sldId id="309"/>
            <p14:sldId id="3004"/>
            <p14:sldId id="302"/>
            <p14:sldId id="313"/>
            <p14:sldId id="310"/>
            <p14:sldId id="265"/>
            <p14:sldId id="267"/>
            <p14:sldId id="3005"/>
            <p14:sldId id="266"/>
            <p14:sldId id="3022"/>
            <p14:sldId id="3006"/>
            <p14:sldId id="2978"/>
            <p14:sldId id="3009"/>
            <p14:sldId id="3010"/>
            <p14:sldId id="3012"/>
            <p14:sldId id="3013"/>
            <p14:sldId id="3011"/>
            <p14:sldId id="3014"/>
            <p14:sldId id="3017"/>
            <p14:sldId id="3018"/>
            <p14:sldId id="3019"/>
            <p14:sldId id="3020"/>
            <p14:sldId id="3021"/>
            <p14:sldId id="3027"/>
            <p14:sldId id="3025"/>
            <p14:sldId id="3026"/>
            <p14:sldId id="3024"/>
          </p14:sldIdLst>
        </p14:section>
        <p14:section name="无标题节" id="{83BA3A8F-A5EA-4CF3-B614-3EF42C9C0975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51">
          <p15:clr>
            <a:srgbClr val="A4A3A4"/>
          </p15:clr>
        </p15:guide>
        <p15:guide id="2" pos="38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新课标第一网" initials="" lastIdx="0" clrIdx="0"/>
  <p:cmAuthor id="7" name="GXSG-01" initials="G" lastIdx="0" clrIdx="6"/>
  <p:cmAuthor id="1" name="User" initials="U" lastIdx="0" clrIdx="0"/>
  <p:cmAuthor id="2" name="weihua" initials="w" lastIdx="0" clrIdx="1"/>
  <p:cmAuthor id="3" name="Author" initials="A" lastIdx="0" clrIdx="2"/>
  <p:cmAuthor id="4" name="王习习" initials="王" lastIdx="0" clrIdx="0"/>
  <p:cmAuthor id="5" name="作者" initials="A" lastIdx="0" clrIdx="2"/>
  <p:cmAuthor id="6" name="Administra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87" d="100"/>
          <a:sy n="87" d="100"/>
        </p:scale>
        <p:origin x="141" y="45"/>
      </p:cViewPr>
      <p:guideLst>
        <p:guide orient="horz" pos="2151"/>
        <p:guide pos="385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heme" Target="../theme/theme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C6A7BE-8C10-45BA-B2AF-4B16F6977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FECA64-621F-4600-A451-1C6749D88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63C45-1C4D-486C-A7C0-B7601E2D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B3EC5A-DF9A-4E1F-B40D-31C7B0769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60A39-50E5-4C98-AE06-11EF81F3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18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CC445-06D1-44BB-A2B7-6854309E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C5F370-8E72-41F8-AEBF-795D71DB7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88A12D-5509-4024-86C3-E55C71A55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A1E65-F8C5-453B-901E-B7A01679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A51468-9E4F-4486-BAD7-42E9DD16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307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1BDFD9-FB73-4E37-BA73-79A0B7066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42320F-0748-42FE-87BA-3806B002F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D750DD-74FC-41BB-A1FC-67219DF5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4BC61-7D7E-4FA9-A699-4A393CA1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D080C-22C8-4434-94DF-9024D17B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108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栏目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9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62903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9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3" name="矩形 2"/>
          <p:cNvSpPr/>
          <p:nvPr userDrawn="1"/>
        </p:nvSpPr>
        <p:spPr>
          <a:xfrm>
            <a:off x="1" y="3978667"/>
            <a:ext cx="12192000" cy="2879333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1218896"/>
            <a:endParaRPr lang="zh-CN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87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E41614-607D-4E13-A599-93D60477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09E6CE-85C9-4EF9-ABB0-F9C4AC277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F83FC-0D4F-48F8-9402-90BED8C1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56EC05-2EF4-4792-97C0-E1E220EB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25A6C1-511A-4BD7-97F4-17313067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38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08190-45EC-437D-8E85-C889BFD9B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F1D21-9E73-4D76-AA78-68D00A7E7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7EC2A-BFA6-4083-BFE7-35E8C80D2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F8ED1D-F13C-49CF-B6EC-2CDDB6BD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77DCAF-7A13-481E-B23C-429E9BF4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97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815DB3-7C8A-4BB6-835A-7624148A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8265B7-CEC7-4373-B45E-3CAE36746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A5A1FE-9DCC-4D7F-AC44-62B2FB912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5E3C217-0079-468E-85EF-28E8FF13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87AF6C-558F-4C52-B739-221FA87A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454BE1-FA74-4DAE-A287-A8EE6641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905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21CB3-EF18-421F-8A99-A5F28703A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3A5082-DD21-4282-ABB0-979310EDA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D82CDE-228F-4235-BD93-43F3774F0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A3F323-23E0-4BAE-A693-EB01E74CF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4ABCDC-D359-4630-8E30-53647D3F6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4E255C-5D6D-41F4-8BF4-1990FD2AD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F33C59-108E-4EBD-8B1F-E43B57D24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A5DA57-B1E4-4F07-8D11-A74ADC18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38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29AB4-9192-4050-B29E-BF59E397C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665C62-FAE1-4DD7-90D0-C5603FAF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FE7B80-AA75-4DBE-8C1F-7938ED66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F70A59-A0AE-4CBB-8286-CE56CEE84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237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2D8D235-CBF5-48A2-8B5E-CB04EDC12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C7715B-0574-435C-B2E1-ABA81A211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535EA3-A05D-474C-BFCA-51A7C1A8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12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821C41-AAA4-41DF-A8FA-58704F5F7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FA851-7D74-4D8C-BAFC-88DA91417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E245ED3-9D3A-413D-96D8-EC7528F5B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192C4-24A3-4747-9E2B-977287C0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27EFE1-6989-463D-95FE-4902439F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317B06-0ABC-43F4-A0C9-2C3F1BCBB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43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29B24B-DF85-47A1-8DE0-EAF7A31C9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E86987-A82E-4A77-B676-5E93A560D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B21C8E-12BA-41E0-9957-F8DD92336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C09EA-8ACC-4E44-8599-3196A189A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F34360-88A4-45FA-BF1E-8064C27A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AB0DEF-1FF1-4107-8605-51388E6B0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29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9B6BBA-C548-437A-85B6-0D38FAEE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DF5881-5E07-4CF1-96B9-1DA0102CB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CD607-84C2-4E62-BD52-315C4593B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2022/5/10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89632-F146-4677-A7B3-0C0266CF2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40C51E-F953-4BB8-851B-D363216C1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65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56" r:id="rId12"/>
    <p:sldLayoutId id="2147483658" r:id="rId13"/>
    <p:sldLayoutId id="2147483659" r:id="rId14"/>
    <p:sldLayoutId id="2147483660" r:id="rId15"/>
    <p:sldLayoutId id="2147483673" r:id="rId16"/>
    <p:sldLayoutId id="214748367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tags" Target="../tags/tag144.xml"/><Relationship Id="rId7" Type="http://schemas.openxmlformats.org/officeDocument/2006/relationships/image" Target="../media/image13.png"/><Relationship Id="rId2" Type="http://schemas.openxmlformats.org/officeDocument/2006/relationships/tags" Target="../tags/tag14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image" Target="../media/image17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tags" Target="../tags/tag157.xml"/><Relationship Id="rId18" Type="http://schemas.openxmlformats.org/officeDocument/2006/relationships/tags" Target="../tags/tag162.xml"/><Relationship Id="rId26" Type="http://schemas.openxmlformats.org/officeDocument/2006/relationships/tags" Target="../tags/tag170.xml"/><Relationship Id="rId39" Type="http://schemas.openxmlformats.org/officeDocument/2006/relationships/tags" Target="../tags/tag183.xml"/><Relationship Id="rId21" Type="http://schemas.openxmlformats.org/officeDocument/2006/relationships/tags" Target="../tags/tag165.xml"/><Relationship Id="rId34" Type="http://schemas.openxmlformats.org/officeDocument/2006/relationships/tags" Target="../tags/tag178.xml"/><Relationship Id="rId42" Type="http://schemas.openxmlformats.org/officeDocument/2006/relationships/image" Target="../media/image18.jpeg"/><Relationship Id="rId7" Type="http://schemas.openxmlformats.org/officeDocument/2006/relationships/tags" Target="../tags/tag151.xml"/><Relationship Id="rId2" Type="http://schemas.openxmlformats.org/officeDocument/2006/relationships/tags" Target="../tags/tag146.xml"/><Relationship Id="rId16" Type="http://schemas.openxmlformats.org/officeDocument/2006/relationships/tags" Target="../tags/tag160.xml"/><Relationship Id="rId20" Type="http://schemas.openxmlformats.org/officeDocument/2006/relationships/tags" Target="../tags/tag164.xml"/><Relationship Id="rId29" Type="http://schemas.openxmlformats.org/officeDocument/2006/relationships/tags" Target="../tags/tag173.xml"/><Relationship Id="rId41" Type="http://schemas.openxmlformats.org/officeDocument/2006/relationships/slideLayout" Target="../slideLayouts/slideLayout2.xml"/><Relationship Id="rId1" Type="http://schemas.openxmlformats.org/officeDocument/2006/relationships/tags" Target="../tags/tag145.xml"/><Relationship Id="rId6" Type="http://schemas.openxmlformats.org/officeDocument/2006/relationships/tags" Target="../tags/tag150.xml"/><Relationship Id="rId11" Type="http://schemas.openxmlformats.org/officeDocument/2006/relationships/tags" Target="../tags/tag155.xml"/><Relationship Id="rId24" Type="http://schemas.openxmlformats.org/officeDocument/2006/relationships/tags" Target="../tags/tag168.xml"/><Relationship Id="rId32" Type="http://schemas.openxmlformats.org/officeDocument/2006/relationships/tags" Target="../tags/tag176.xml"/><Relationship Id="rId37" Type="http://schemas.openxmlformats.org/officeDocument/2006/relationships/tags" Target="../tags/tag181.xml"/><Relationship Id="rId40" Type="http://schemas.openxmlformats.org/officeDocument/2006/relationships/tags" Target="../tags/tag184.xml"/><Relationship Id="rId5" Type="http://schemas.openxmlformats.org/officeDocument/2006/relationships/tags" Target="../tags/tag149.xml"/><Relationship Id="rId15" Type="http://schemas.openxmlformats.org/officeDocument/2006/relationships/tags" Target="../tags/tag159.xml"/><Relationship Id="rId23" Type="http://schemas.openxmlformats.org/officeDocument/2006/relationships/tags" Target="../tags/tag167.xml"/><Relationship Id="rId28" Type="http://schemas.openxmlformats.org/officeDocument/2006/relationships/tags" Target="../tags/tag172.xml"/><Relationship Id="rId36" Type="http://schemas.openxmlformats.org/officeDocument/2006/relationships/tags" Target="../tags/tag180.xml"/><Relationship Id="rId10" Type="http://schemas.openxmlformats.org/officeDocument/2006/relationships/tags" Target="../tags/tag154.xml"/><Relationship Id="rId19" Type="http://schemas.openxmlformats.org/officeDocument/2006/relationships/tags" Target="../tags/tag163.xml"/><Relationship Id="rId31" Type="http://schemas.openxmlformats.org/officeDocument/2006/relationships/tags" Target="../tags/tag175.xml"/><Relationship Id="rId4" Type="http://schemas.openxmlformats.org/officeDocument/2006/relationships/tags" Target="../tags/tag148.xml"/><Relationship Id="rId9" Type="http://schemas.openxmlformats.org/officeDocument/2006/relationships/tags" Target="../tags/tag153.xml"/><Relationship Id="rId14" Type="http://schemas.openxmlformats.org/officeDocument/2006/relationships/tags" Target="../tags/tag158.xml"/><Relationship Id="rId22" Type="http://schemas.openxmlformats.org/officeDocument/2006/relationships/tags" Target="../tags/tag166.xml"/><Relationship Id="rId27" Type="http://schemas.openxmlformats.org/officeDocument/2006/relationships/tags" Target="../tags/tag171.xml"/><Relationship Id="rId30" Type="http://schemas.openxmlformats.org/officeDocument/2006/relationships/tags" Target="../tags/tag174.xml"/><Relationship Id="rId35" Type="http://schemas.openxmlformats.org/officeDocument/2006/relationships/tags" Target="../tags/tag179.xml"/><Relationship Id="rId43" Type="http://schemas.openxmlformats.org/officeDocument/2006/relationships/image" Target="../media/image19.png"/><Relationship Id="rId8" Type="http://schemas.openxmlformats.org/officeDocument/2006/relationships/tags" Target="../tags/tag152.xml"/><Relationship Id="rId3" Type="http://schemas.openxmlformats.org/officeDocument/2006/relationships/tags" Target="../tags/tag147.xml"/><Relationship Id="rId12" Type="http://schemas.openxmlformats.org/officeDocument/2006/relationships/tags" Target="../tags/tag156.xml"/><Relationship Id="rId17" Type="http://schemas.openxmlformats.org/officeDocument/2006/relationships/tags" Target="../tags/tag161.xml"/><Relationship Id="rId25" Type="http://schemas.openxmlformats.org/officeDocument/2006/relationships/tags" Target="../tags/tag169.xml"/><Relationship Id="rId33" Type="http://schemas.openxmlformats.org/officeDocument/2006/relationships/tags" Target="../tags/tag177.xml"/><Relationship Id="rId38" Type="http://schemas.openxmlformats.org/officeDocument/2006/relationships/tags" Target="../tags/tag18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13" Type="http://schemas.openxmlformats.org/officeDocument/2006/relationships/oleObject" Target="../embeddings/oleObject3.bin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22.jpeg"/><Relationship Id="rId2" Type="http://schemas.openxmlformats.org/officeDocument/2006/relationships/tags" Target="../tags/tag185.xml"/><Relationship Id="rId16" Type="http://schemas.openxmlformats.org/officeDocument/2006/relationships/image" Target="../media/image21.png"/><Relationship Id="rId1" Type="http://schemas.openxmlformats.org/officeDocument/2006/relationships/vmlDrawing" Target="../drawings/vmlDrawing3.v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5" Type="http://schemas.openxmlformats.org/officeDocument/2006/relationships/oleObject" Target="../embeddings/oleObject4.bin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Relationship Id="rId1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197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205.xml"/><Relationship Id="rId13" Type="http://schemas.openxmlformats.org/officeDocument/2006/relationships/tags" Target="../tags/tag210.xml"/><Relationship Id="rId3" Type="http://schemas.openxmlformats.org/officeDocument/2006/relationships/tags" Target="../tags/tag200.xml"/><Relationship Id="rId7" Type="http://schemas.openxmlformats.org/officeDocument/2006/relationships/tags" Target="../tags/tag204.xml"/><Relationship Id="rId12" Type="http://schemas.openxmlformats.org/officeDocument/2006/relationships/tags" Target="../tags/tag209.xml"/><Relationship Id="rId17" Type="http://schemas.openxmlformats.org/officeDocument/2006/relationships/image" Target="../media/image24.png"/><Relationship Id="rId2" Type="http://schemas.openxmlformats.org/officeDocument/2006/relationships/tags" Target="../tags/tag199.xml"/><Relationship Id="rId16" Type="http://schemas.openxmlformats.org/officeDocument/2006/relationships/slideLayout" Target="../slideLayouts/slideLayout2.xml"/><Relationship Id="rId1" Type="http://schemas.openxmlformats.org/officeDocument/2006/relationships/tags" Target="../tags/tag198.xml"/><Relationship Id="rId6" Type="http://schemas.openxmlformats.org/officeDocument/2006/relationships/tags" Target="../tags/tag203.xml"/><Relationship Id="rId11" Type="http://schemas.openxmlformats.org/officeDocument/2006/relationships/tags" Target="../tags/tag208.xml"/><Relationship Id="rId5" Type="http://schemas.openxmlformats.org/officeDocument/2006/relationships/tags" Target="../tags/tag202.xml"/><Relationship Id="rId15" Type="http://schemas.openxmlformats.org/officeDocument/2006/relationships/tags" Target="../tags/tag212.xml"/><Relationship Id="rId10" Type="http://schemas.openxmlformats.org/officeDocument/2006/relationships/tags" Target="../tags/tag207.xml"/><Relationship Id="rId4" Type="http://schemas.openxmlformats.org/officeDocument/2006/relationships/tags" Target="../tags/tag201.xml"/><Relationship Id="rId9" Type="http://schemas.openxmlformats.org/officeDocument/2006/relationships/tags" Target="../tags/tag206.xml"/><Relationship Id="rId14" Type="http://schemas.openxmlformats.org/officeDocument/2006/relationships/tags" Target="../tags/tag211.xml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tags" Target="../tags/tag225.xml"/><Relationship Id="rId18" Type="http://schemas.openxmlformats.org/officeDocument/2006/relationships/tags" Target="../tags/tag230.xml"/><Relationship Id="rId26" Type="http://schemas.openxmlformats.org/officeDocument/2006/relationships/tags" Target="../tags/tag238.xml"/><Relationship Id="rId39" Type="http://schemas.openxmlformats.org/officeDocument/2006/relationships/tags" Target="../tags/tag251.xml"/><Relationship Id="rId21" Type="http://schemas.openxmlformats.org/officeDocument/2006/relationships/tags" Target="../tags/tag233.xml"/><Relationship Id="rId34" Type="http://schemas.openxmlformats.org/officeDocument/2006/relationships/tags" Target="../tags/tag246.xml"/><Relationship Id="rId42" Type="http://schemas.openxmlformats.org/officeDocument/2006/relationships/tags" Target="../tags/tag254.xml"/><Relationship Id="rId47" Type="http://schemas.openxmlformats.org/officeDocument/2006/relationships/tags" Target="../tags/tag259.xml"/><Relationship Id="rId50" Type="http://schemas.openxmlformats.org/officeDocument/2006/relationships/tags" Target="../tags/tag262.xml"/><Relationship Id="rId7" Type="http://schemas.openxmlformats.org/officeDocument/2006/relationships/tags" Target="../tags/tag219.xml"/><Relationship Id="rId2" Type="http://schemas.openxmlformats.org/officeDocument/2006/relationships/tags" Target="../tags/tag214.xml"/><Relationship Id="rId16" Type="http://schemas.openxmlformats.org/officeDocument/2006/relationships/tags" Target="../tags/tag228.xml"/><Relationship Id="rId29" Type="http://schemas.openxmlformats.org/officeDocument/2006/relationships/tags" Target="../tags/tag241.xml"/><Relationship Id="rId11" Type="http://schemas.openxmlformats.org/officeDocument/2006/relationships/tags" Target="../tags/tag223.xml"/><Relationship Id="rId24" Type="http://schemas.openxmlformats.org/officeDocument/2006/relationships/tags" Target="../tags/tag236.xml"/><Relationship Id="rId32" Type="http://schemas.openxmlformats.org/officeDocument/2006/relationships/tags" Target="../tags/tag244.xml"/><Relationship Id="rId37" Type="http://schemas.openxmlformats.org/officeDocument/2006/relationships/tags" Target="../tags/tag249.xml"/><Relationship Id="rId40" Type="http://schemas.openxmlformats.org/officeDocument/2006/relationships/tags" Target="../tags/tag252.xml"/><Relationship Id="rId45" Type="http://schemas.openxmlformats.org/officeDocument/2006/relationships/tags" Target="../tags/tag257.xml"/><Relationship Id="rId5" Type="http://schemas.openxmlformats.org/officeDocument/2006/relationships/tags" Target="../tags/tag217.xml"/><Relationship Id="rId15" Type="http://schemas.openxmlformats.org/officeDocument/2006/relationships/tags" Target="../tags/tag227.xml"/><Relationship Id="rId23" Type="http://schemas.openxmlformats.org/officeDocument/2006/relationships/tags" Target="../tags/tag235.xml"/><Relationship Id="rId28" Type="http://schemas.openxmlformats.org/officeDocument/2006/relationships/tags" Target="../tags/tag240.xml"/><Relationship Id="rId36" Type="http://schemas.openxmlformats.org/officeDocument/2006/relationships/tags" Target="../tags/tag248.xml"/><Relationship Id="rId49" Type="http://schemas.openxmlformats.org/officeDocument/2006/relationships/tags" Target="../tags/tag261.xml"/><Relationship Id="rId10" Type="http://schemas.openxmlformats.org/officeDocument/2006/relationships/tags" Target="../tags/tag222.xml"/><Relationship Id="rId19" Type="http://schemas.openxmlformats.org/officeDocument/2006/relationships/tags" Target="../tags/tag231.xml"/><Relationship Id="rId31" Type="http://schemas.openxmlformats.org/officeDocument/2006/relationships/tags" Target="../tags/tag243.xml"/><Relationship Id="rId44" Type="http://schemas.openxmlformats.org/officeDocument/2006/relationships/tags" Target="../tags/tag256.xml"/><Relationship Id="rId52" Type="http://schemas.openxmlformats.org/officeDocument/2006/relationships/image" Target="../media/image25.png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tags" Target="../tags/tag226.xml"/><Relationship Id="rId22" Type="http://schemas.openxmlformats.org/officeDocument/2006/relationships/tags" Target="../tags/tag234.xml"/><Relationship Id="rId27" Type="http://schemas.openxmlformats.org/officeDocument/2006/relationships/tags" Target="../tags/tag239.xml"/><Relationship Id="rId30" Type="http://schemas.openxmlformats.org/officeDocument/2006/relationships/tags" Target="../tags/tag242.xml"/><Relationship Id="rId35" Type="http://schemas.openxmlformats.org/officeDocument/2006/relationships/tags" Target="../tags/tag247.xml"/><Relationship Id="rId43" Type="http://schemas.openxmlformats.org/officeDocument/2006/relationships/tags" Target="../tags/tag255.xml"/><Relationship Id="rId48" Type="http://schemas.openxmlformats.org/officeDocument/2006/relationships/tags" Target="../tags/tag260.xml"/><Relationship Id="rId8" Type="http://schemas.openxmlformats.org/officeDocument/2006/relationships/tags" Target="../tags/tag220.xml"/><Relationship Id="rId51" Type="http://schemas.openxmlformats.org/officeDocument/2006/relationships/slideLayout" Target="../slideLayouts/slideLayout2.xml"/><Relationship Id="rId3" Type="http://schemas.openxmlformats.org/officeDocument/2006/relationships/tags" Target="../tags/tag215.xml"/><Relationship Id="rId12" Type="http://schemas.openxmlformats.org/officeDocument/2006/relationships/tags" Target="../tags/tag224.xml"/><Relationship Id="rId17" Type="http://schemas.openxmlformats.org/officeDocument/2006/relationships/tags" Target="../tags/tag229.xml"/><Relationship Id="rId25" Type="http://schemas.openxmlformats.org/officeDocument/2006/relationships/tags" Target="../tags/tag237.xml"/><Relationship Id="rId33" Type="http://schemas.openxmlformats.org/officeDocument/2006/relationships/tags" Target="../tags/tag245.xml"/><Relationship Id="rId38" Type="http://schemas.openxmlformats.org/officeDocument/2006/relationships/tags" Target="../tags/tag250.xml"/><Relationship Id="rId46" Type="http://schemas.openxmlformats.org/officeDocument/2006/relationships/tags" Target="../tags/tag258.xml"/><Relationship Id="rId20" Type="http://schemas.openxmlformats.org/officeDocument/2006/relationships/tags" Target="../tags/tag232.xml"/><Relationship Id="rId41" Type="http://schemas.openxmlformats.org/officeDocument/2006/relationships/tags" Target="../tags/tag253.xml"/><Relationship Id="rId1" Type="http://schemas.openxmlformats.org/officeDocument/2006/relationships/tags" Target="../tags/tag213.xml"/><Relationship Id="rId6" Type="http://schemas.openxmlformats.org/officeDocument/2006/relationships/tags" Target="../tags/tag2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26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64.xml"/><Relationship Id="rId1" Type="http://schemas.openxmlformats.org/officeDocument/2006/relationships/tags" Target="../tags/tag263.xml"/><Relationship Id="rId6" Type="http://schemas.openxmlformats.org/officeDocument/2006/relationships/tags" Target="../tags/tag268.xml"/><Relationship Id="rId5" Type="http://schemas.openxmlformats.org/officeDocument/2006/relationships/tags" Target="../tags/tag267.xml"/><Relationship Id="rId4" Type="http://schemas.openxmlformats.org/officeDocument/2006/relationships/tags" Target="../tags/tag26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7.emf"/><Relationship Id="rId5" Type="http://schemas.openxmlformats.org/officeDocument/2006/relationships/package" Target="../embeddings/Microsoft_Word_Document1.docx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" Target="slide21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package" Target="../embeddings/Microsoft_Word_Document2.docx"/><Relationship Id="rId5" Type="http://schemas.openxmlformats.org/officeDocument/2006/relationships/slide" Target="slide20.xml"/><Relationship Id="rId4" Type="http://schemas.openxmlformats.org/officeDocument/2006/relationships/slide" Target="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2.emf"/><Relationship Id="rId4" Type="http://schemas.openxmlformats.org/officeDocument/2006/relationships/image" Target="../media/image3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276.xml"/><Relationship Id="rId13" Type="http://schemas.openxmlformats.org/officeDocument/2006/relationships/tags" Target="../tags/tag281.xml"/><Relationship Id="rId18" Type="http://schemas.openxmlformats.org/officeDocument/2006/relationships/tags" Target="../tags/tag286.xml"/><Relationship Id="rId26" Type="http://schemas.openxmlformats.org/officeDocument/2006/relationships/slideLayout" Target="../slideLayouts/slideLayout7.xml"/><Relationship Id="rId3" Type="http://schemas.openxmlformats.org/officeDocument/2006/relationships/tags" Target="../tags/tag271.xml"/><Relationship Id="rId21" Type="http://schemas.openxmlformats.org/officeDocument/2006/relationships/tags" Target="../tags/tag289.xml"/><Relationship Id="rId7" Type="http://schemas.openxmlformats.org/officeDocument/2006/relationships/tags" Target="../tags/tag275.xml"/><Relationship Id="rId12" Type="http://schemas.openxmlformats.org/officeDocument/2006/relationships/tags" Target="../tags/tag280.xml"/><Relationship Id="rId17" Type="http://schemas.openxmlformats.org/officeDocument/2006/relationships/tags" Target="../tags/tag285.xml"/><Relationship Id="rId25" Type="http://schemas.openxmlformats.org/officeDocument/2006/relationships/tags" Target="../tags/tag293.xml"/><Relationship Id="rId2" Type="http://schemas.openxmlformats.org/officeDocument/2006/relationships/tags" Target="../tags/tag270.xml"/><Relationship Id="rId16" Type="http://schemas.openxmlformats.org/officeDocument/2006/relationships/tags" Target="../tags/tag284.xml"/><Relationship Id="rId20" Type="http://schemas.openxmlformats.org/officeDocument/2006/relationships/tags" Target="../tags/tag288.xml"/><Relationship Id="rId1" Type="http://schemas.openxmlformats.org/officeDocument/2006/relationships/tags" Target="../tags/tag269.xml"/><Relationship Id="rId6" Type="http://schemas.openxmlformats.org/officeDocument/2006/relationships/tags" Target="../tags/tag274.xml"/><Relationship Id="rId11" Type="http://schemas.openxmlformats.org/officeDocument/2006/relationships/tags" Target="../tags/tag279.xml"/><Relationship Id="rId24" Type="http://schemas.openxmlformats.org/officeDocument/2006/relationships/tags" Target="../tags/tag292.xml"/><Relationship Id="rId5" Type="http://schemas.openxmlformats.org/officeDocument/2006/relationships/tags" Target="../tags/tag273.xml"/><Relationship Id="rId15" Type="http://schemas.openxmlformats.org/officeDocument/2006/relationships/tags" Target="../tags/tag283.xml"/><Relationship Id="rId23" Type="http://schemas.openxmlformats.org/officeDocument/2006/relationships/tags" Target="../tags/tag291.xml"/><Relationship Id="rId10" Type="http://schemas.openxmlformats.org/officeDocument/2006/relationships/tags" Target="../tags/tag278.xml"/><Relationship Id="rId19" Type="http://schemas.openxmlformats.org/officeDocument/2006/relationships/tags" Target="../tags/tag287.xml"/><Relationship Id="rId4" Type="http://schemas.openxmlformats.org/officeDocument/2006/relationships/tags" Target="../tags/tag272.xml"/><Relationship Id="rId9" Type="http://schemas.openxmlformats.org/officeDocument/2006/relationships/tags" Target="../tags/tag277.xml"/><Relationship Id="rId14" Type="http://schemas.openxmlformats.org/officeDocument/2006/relationships/tags" Target="../tags/tag282.xml"/><Relationship Id="rId22" Type="http://schemas.openxmlformats.org/officeDocument/2006/relationships/tags" Target="../tags/tag290.xml"/><Relationship Id="rId27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301.xml"/><Relationship Id="rId3" Type="http://schemas.openxmlformats.org/officeDocument/2006/relationships/tags" Target="../tags/tag296.xml"/><Relationship Id="rId7" Type="http://schemas.openxmlformats.org/officeDocument/2006/relationships/tags" Target="../tags/tag300.xml"/><Relationship Id="rId12" Type="http://schemas.openxmlformats.org/officeDocument/2006/relationships/image" Target="../media/image37.png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6" Type="http://schemas.openxmlformats.org/officeDocument/2006/relationships/tags" Target="../tags/tag299.xml"/><Relationship Id="rId11" Type="http://schemas.openxmlformats.org/officeDocument/2006/relationships/image" Target="../media/image36.jpeg"/><Relationship Id="rId5" Type="http://schemas.openxmlformats.org/officeDocument/2006/relationships/tags" Target="../tags/tag298.xml"/><Relationship Id="rId10" Type="http://schemas.openxmlformats.org/officeDocument/2006/relationships/slideLayout" Target="../slideLayouts/slideLayout4.xml"/><Relationship Id="rId4" Type="http://schemas.openxmlformats.org/officeDocument/2006/relationships/tags" Target="../tags/tag297.xml"/><Relationship Id="rId9" Type="http://schemas.openxmlformats.org/officeDocument/2006/relationships/tags" Target="../tags/tag30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305.xml"/><Relationship Id="rId2" Type="http://schemas.openxmlformats.org/officeDocument/2006/relationships/tags" Target="../tags/tag304.xml"/><Relationship Id="rId1" Type="http://schemas.openxmlformats.org/officeDocument/2006/relationships/tags" Target="../tags/tag303.xml"/><Relationship Id="rId5" Type="http://schemas.openxmlformats.org/officeDocument/2006/relationships/image" Target="../media/image38.tiff"/><Relationship Id="rId4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tags" Target="../tags/tag308.xml"/><Relationship Id="rId7" Type="http://schemas.openxmlformats.org/officeDocument/2006/relationships/image" Target="../media/image39.png"/><Relationship Id="rId2" Type="http://schemas.openxmlformats.org/officeDocument/2006/relationships/tags" Target="../tags/tag307.xml"/><Relationship Id="rId1" Type="http://schemas.openxmlformats.org/officeDocument/2006/relationships/tags" Target="../tags/tag306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10.xml"/><Relationship Id="rId4" Type="http://schemas.openxmlformats.org/officeDocument/2006/relationships/tags" Target="../tags/tag309.xml"/><Relationship Id="rId9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slideLayout" Target="../slideLayouts/slideLayout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2" Type="http://schemas.openxmlformats.org/officeDocument/2006/relationships/tags" Target="../tags/tag30.xml"/><Relationship Id="rId16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5" Type="http://schemas.openxmlformats.org/officeDocument/2006/relationships/tags" Target="../tags/tag33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38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slide" Target="slide30.xml"/><Relationship Id="rId1" Type="http://schemas.openxmlformats.org/officeDocument/2006/relationships/slideLayout" Target="../slideLayouts/slideLayout16.xml"/><Relationship Id="rId5" Type="http://schemas.openxmlformats.org/officeDocument/2006/relationships/slide" Target="slide20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tags" Target="../tags/tag58.xml"/><Relationship Id="rId3" Type="http://schemas.openxmlformats.org/officeDocument/2006/relationships/tags" Target="../tags/tag43.xml"/><Relationship Id="rId21" Type="http://schemas.openxmlformats.org/officeDocument/2006/relationships/image" Target="../media/image6.png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tags" Target="../tags/tag57.xml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0" Type="http://schemas.openxmlformats.org/officeDocument/2006/relationships/image" Target="../media/image5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10" Type="http://schemas.openxmlformats.org/officeDocument/2006/relationships/tags" Target="../tags/tag50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12" Type="http://schemas.openxmlformats.org/officeDocument/2006/relationships/tags" Target="../tags/tag74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tags" Target="../tags/tag73.xml"/><Relationship Id="rId5" Type="http://schemas.openxmlformats.org/officeDocument/2006/relationships/tags" Target="../tags/tag67.xml"/><Relationship Id="rId15" Type="http://schemas.openxmlformats.org/officeDocument/2006/relationships/image" Target="../media/image8.png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Relationship Id="rId1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93.xml"/><Relationship Id="rId18" Type="http://schemas.openxmlformats.org/officeDocument/2006/relationships/tags" Target="../tags/tag98.xml"/><Relationship Id="rId26" Type="http://schemas.openxmlformats.org/officeDocument/2006/relationships/tags" Target="../tags/tag106.xml"/><Relationship Id="rId39" Type="http://schemas.openxmlformats.org/officeDocument/2006/relationships/tags" Target="../tags/tag119.xml"/><Relationship Id="rId21" Type="http://schemas.openxmlformats.org/officeDocument/2006/relationships/tags" Target="../tags/tag101.xml"/><Relationship Id="rId34" Type="http://schemas.openxmlformats.org/officeDocument/2006/relationships/tags" Target="../tags/tag114.xml"/><Relationship Id="rId42" Type="http://schemas.openxmlformats.org/officeDocument/2006/relationships/tags" Target="../tags/tag122.xml"/><Relationship Id="rId47" Type="http://schemas.openxmlformats.org/officeDocument/2006/relationships/tags" Target="../tags/tag127.xml"/><Relationship Id="rId50" Type="http://schemas.openxmlformats.org/officeDocument/2006/relationships/tags" Target="../tags/tag130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9" Type="http://schemas.openxmlformats.org/officeDocument/2006/relationships/tags" Target="../tags/tag109.xml"/><Relationship Id="rId11" Type="http://schemas.openxmlformats.org/officeDocument/2006/relationships/tags" Target="../tags/tag91.xml"/><Relationship Id="rId24" Type="http://schemas.openxmlformats.org/officeDocument/2006/relationships/tags" Target="../tags/tag104.xml"/><Relationship Id="rId32" Type="http://schemas.openxmlformats.org/officeDocument/2006/relationships/tags" Target="../tags/tag112.xml"/><Relationship Id="rId37" Type="http://schemas.openxmlformats.org/officeDocument/2006/relationships/tags" Target="../tags/tag117.xml"/><Relationship Id="rId40" Type="http://schemas.openxmlformats.org/officeDocument/2006/relationships/tags" Target="../tags/tag120.xml"/><Relationship Id="rId45" Type="http://schemas.openxmlformats.org/officeDocument/2006/relationships/tags" Target="../tags/tag125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tags" Target="../tags/tag103.xml"/><Relationship Id="rId28" Type="http://schemas.openxmlformats.org/officeDocument/2006/relationships/tags" Target="../tags/tag108.xml"/><Relationship Id="rId36" Type="http://schemas.openxmlformats.org/officeDocument/2006/relationships/tags" Target="../tags/tag116.xml"/><Relationship Id="rId49" Type="http://schemas.openxmlformats.org/officeDocument/2006/relationships/tags" Target="../tags/tag129.xml"/><Relationship Id="rId10" Type="http://schemas.openxmlformats.org/officeDocument/2006/relationships/tags" Target="../tags/tag90.xml"/><Relationship Id="rId19" Type="http://schemas.openxmlformats.org/officeDocument/2006/relationships/tags" Target="../tags/tag99.xml"/><Relationship Id="rId31" Type="http://schemas.openxmlformats.org/officeDocument/2006/relationships/tags" Target="../tags/tag111.xml"/><Relationship Id="rId44" Type="http://schemas.openxmlformats.org/officeDocument/2006/relationships/tags" Target="../tags/tag124.xml"/><Relationship Id="rId52" Type="http://schemas.openxmlformats.org/officeDocument/2006/relationships/slideLayout" Target="../slideLayouts/slideLayout2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tags" Target="../tags/tag102.xml"/><Relationship Id="rId27" Type="http://schemas.openxmlformats.org/officeDocument/2006/relationships/tags" Target="../tags/tag107.xml"/><Relationship Id="rId30" Type="http://schemas.openxmlformats.org/officeDocument/2006/relationships/tags" Target="../tags/tag110.xml"/><Relationship Id="rId35" Type="http://schemas.openxmlformats.org/officeDocument/2006/relationships/tags" Target="../tags/tag115.xml"/><Relationship Id="rId43" Type="http://schemas.openxmlformats.org/officeDocument/2006/relationships/tags" Target="../tags/tag123.xml"/><Relationship Id="rId48" Type="http://schemas.openxmlformats.org/officeDocument/2006/relationships/tags" Target="../tags/tag128.xml"/><Relationship Id="rId8" Type="http://schemas.openxmlformats.org/officeDocument/2006/relationships/tags" Target="../tags/tag88.xml"/><Relationship Id="rId51" Type="http://schemas.openxmlformats.org/officeDocument/2006/relationships/tags" Target="../tags/tag131.xml"/><Relationship Id="rId3" Type="http://schemas.openxmlformats.org/officeDocument/2006/relationships/tags" Target="../tags/tag83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tags" Target="../tags/tag105.xml"/><Relationship Id="rId33" Type="http://schemas.openxmlformats.org/officeDocument/2006/relationships/tags" Target="../tags/tag113.xml"/><Relationship Id="rId38" Type="http://schemas.openxmlformats.org/officeDocument/2006/relationships/tags" Target="../tags/tag118.xml"/><Relationship Id="rId46" Type="http://schemas.openxmlformats.org/officeDocument/2006/relationships/tags" Target="../tags/tag126.xml"/><Relationship Id="rId20" Type="http://schemas.openxmlformats.org/officeDocument/2006/relationships/tags" Target="../tags/tag100.xml"/><Relationship Id="rId41" Type="http://schemas.openxmlformats.org/officeDocument/2006/relationships/tags" Target="../tags/tag121.xml"/><Relationship Id="rId1" Type="http://schemas.openxmlformats.org/officeDocument/2006/relationships/tags" Target="../tags/tag81.xml"/><Relationship Id="rId6" Type="http://schemas.openxmlformats.org/officeDocument/2006/relationships/tags" Target="../tags/tag8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../media/image9.png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6" Type="http://schemas.openxmlformats.org/officeDocument/2006/relationships/tags" Target="../tags/tag137.xml"/><Relationship Id="rId11" Type="http://schemas.openxmlformats.org/officeDocument/2006/relationships/tags" Target="../tags/tag142.xml"/><Relationship Id="rId5" Type="http://schemas.openxmlformats.org/officeDocument/2006/relationships/tags" Target="../tags/tag136.xml"/><Relationship Id="rId10" Type="http://schemas.openxmlformats.org/officeDocument/2006/relationships/tags" Target="../tags/tag141.xml"/><Relationship Id="rId4" Type="http://schemas.openxmlformats.org/officeDocument/2006/relationships/tags" Target="../tags/tag135.xml"/><Relationship Id="rId9" Type="http://schemas.openxmlformats.org/officeDocument/2006/relationships/tags" Target="../tags/tag1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/>
          <p:nvPr>
            <p:custDataLst>
              <p:tags r:id="rId2"/>
            </p:custDataLst>
          </p:nvPr>
        </p:nvSpPr>
        <p:spPr>
          <a:xfrm>
            <a:off x="1731645" y="1984375"/>
            <a:ext cx="9144635" cy="592455"/>
          </a:xfrm>
          <a:prstGeom prst="rect">
            <a:avLst/>
          </a:prstGeom>
          <a:solidFill>
            <a:srgbClr val="3BD1CD">
              <a:alpha val="0"/>
            </a:srgbClr>
          </a:solidFill>
          <a:ln w="9525">
            <a:noFill/>
          </a:ln>
        </p:spPr>
        <p:txBody>
          <a:bodyPr lIns="0" tIns="38808" rIns="0" bIns="0" anchor="ctr"/>
          <a:lstStyle/>
          <a:p>
            <a:pPr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第五专题</a:t>
            </a:r>
            <a:r>
              <a:rPr lang="en-US" altLang="zh-C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</a:t>
            </a:r>
            <a:r>
              <a:rPr lang="zh-CN" alt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药物合成的重要原料 </a:t>
            </a:r>
            <a:endParaRPr lang="zh-CN" altLang="en-US"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</p:txBody>
      </p:sp>
      <p:sp>
        <p:nvSpPr>
          <p:cNvPr id="9" name="Rectangle 2"/>
          <p:cNvSpPr/>
          <p:nvPr>
            <p:custDataLst>
              <p:tags r:id="rId3"/>
            </p:custDataLst>
          </p:nvPr>
        </p:nvSpPr>
        <p:spPr>
          <a:xfrm>
            <a:off x="3191510" y="3244215"/>
            <a:ext cx="5464175" cy="830580"/>
          </a:xfrm>
          <a:prstGeom prst="rect">
            <a:avLst/>
          </a:prstGeom>
          <a:solidFill>
            <a:srgbClr val="3BD1CD">
              <a:alpha val="0"/>
            </a:srgbClr>
          </a:solidFill>
          <a:ln w="9525">
            <a:noFill/>
          </a:ln>
        </p:spPr>
        <p:txBody>
          <a:bodyPr lIns="0" tIns="38808" rIns="0" bIns="0" anchor="ctr"/>
          <a:lstStyle/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charset="-122"/>
                <a:ea typeface="微软雅黑"/>
              </a:rPr>
              <a:t> </a:t>
            </a:r>
            <a:r>
              <a:rPr lang="en-US" altLang="zh-CN" sz="360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微软雅黑" panose="020B0503020204020204" charset="-122"/>
                <a:ea typeface="微软雅黑"/>
              </a:rPr>
              <a:t> 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第二单元      </a:t>
            </a:r>
            <a:r>
              <a:rPr lang="zh-CN" altLang="zh-CN" sz="360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胺</a:t>
            </a:r>
            <a:r>
              <a:rPr lang="zh-CN" altLang="en-US" sz="3600" b="1" dirty="0">
                <a:solidFill>
                  <a:srgbClr val="FF0000"/>
                </a:solidFill>
                <a:effectLst>
                  <a:outerShdw blurRad="38100" dist="38100" dir="2700000">
                    <a:srgbClr val="00000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、酰胺</a:t>
            </a:r>
            <a:endParaRPr lang="zh-CN" altLang="en-US" sz="3600" b="1" dirty="0">
              <a:solidFill>
                <a:srgbClr val="FF0000"/>
              </a:solidFill>
              <a:effectLst>
                <a:outerShdw blurRad="38100" dist="38100" dir="2700000">
                  <a:srgbClr val="00000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1DB7F35-B60B-4AE7-A25C-71075451E536}"/>
              </a:ext>
            </a:extLst>
          </p:cNvPr>
          <p:cNvSpPr txBox="1"/>
          <p:nvPr/>
        </p:nvSpPr>
        <p:spPr>
          <a:xfrm>
            <a:off x="586921" y="310678"/>
            <a:ext cx="10891157" cy="2596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u="sng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                                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为无色透明液体，溶于水和醇，具有扩张血管的作用。它是制备药物、乳化剂和杀虫剂的原料。乙二胺的戊酸盐是治疗动脉硬化的药物。乙二胺与</a:t>
            </a:r>
            <a:r>
              <a:rPr lang="en-US" altLang="zh-CN" sz="2800" b="1" u="sng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   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作用，生成乙二胺四乙酸，简称</a:t>
            </a:r>
            <a:r>
              <a:rPr lang="en-US" altLang="zh-CN" sz="2800" b="1" u="sng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，它是重要的分析试剂。</a:t>
            </a:r>
            <a:endParaRPr lang="zh-CN" altLang="zh-CN" sz="28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286E3C3-1359-4C88-AF26-8FEEA871A0E2}"/>
              </a:ext>
            </a:extLst>
          </p:cNvPr>
          <p:cNvSpPr/>
          <p:nvPr/>
        </p:nvSpPr>
        <p:spPr>
          <a:xfrm>
            <a:off x="650421" y="433627"/>
            <a:ext cx="3877985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7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乙二胺</a:t>
            </a:r>
            <a:r>
              <a:rPr lang="en-US" altLang="zh-CN" sz="2700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[H</a:t>
            </a:r>
            <a:r>
              <a:rPr lang="en-US" altLang="zh-CN" sz="27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700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NCH</a:t>
            </a:r>
            <a:r>
              <a:rPr lang="en-US" altLang="zh-CN" sz="27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700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CH</a:t>
            </a:r>
            <a:r>
              <a:rPr lang="en-US" altLang="zh-CN" sz="27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700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NH</a:t>
            </a:r>
            <a:r>
              <a:rPr lang="en-US" altLang="zh-CN" sz="2700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700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]</a:t>
            </a:r>
            <a:endParaRPr lang="zh-CN" altLang="en-US" sz="2700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73B6D2C-12FF-4126-93DF-FF7C51D1AE35}"/>
              </a:ext>
            </a:extLst>
          </p:cNvPr>
          <p:cNvSpPr/>
          <p:nvPr/>
        </p:nvSpPr>
        <p:spPr>
          <a:xfrm>
            <a:off x="6214534" y="1627872"/>
            <a:ext cx="122341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7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氯乙酸</a:t>
            </a:r>
            <a:endParaRPr lang="zh-CN" altLang="en-US" sz="2700" b="1" kern="1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099CD89-868B-4650-AFEF-312054D1CF4D}"/>
              </a:ext>
            </a:extLst>
          </p:cNvPr>
          <p:cNvSpPr/>
          <p:nvPr/>
        </p:nvSpPr>
        <p:spPr>
          <a:xfrm>
            <a:off x="1287912" y="2298869"/>
            <a:ext cx="112075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EDTA</a:t>
            </a:r>
            <a:endParaRPr lang="zh-CN" altLang="en-US" sz="2700" b="1" kern="100" dirty="0">
              <a:solidFill>
                <a:srgbClr val="FF000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2533734"/>
            <a:ext cx="3774546" cy="24910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34B034A-4BFB-423B-9BFD-0EAF0272993F}"/>
              </a:ext>
            </a:extLst>
          </p:cNvPr>
          <p:cNvSpPr txBox="1"/>
          <p:nvPr/>
        </p:nvSpPr>
        <p:spPr>
          <a:xfrm>
            <a:off x="1230313" y="4816201"/>
            <a:ext cx="6911975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NCH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CH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NH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 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+ 4ClCH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COOH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A3C6D7-30E6-48F0-8DAE-DD1BB0DB57D3}"/>
              </a:ext>
            </a:extLst>
          </p:cNvPr>
          <p:cNvSpPr txBox="1"/>
          <p:nvPr/>
        </p:nvSpPr>
        <p:spPr>
          <a:xfrm>
            <a:off x="3757613" y="5567363"/>
            <a:ext cx="792003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(HOOCCH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NCH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CH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N(CH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COOH)</a:t>
            </a:r>
            <a:r>
              <a:rPr lang="en-US" altLang="zh-CN" sz="2800" b="1" kern="1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 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+ 4HCl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A98883-FCD5-4C33-9709-B57AE8757BB8}"/>
              </a:ext>
            </a:extLst>
          </p:cNvPr>
          <p:cNvSpPr txBox="1"/>
          <p:nvPr/>
        </p:nvSpPr>
        <p:spPr>
          <a:xfrm>
            <a:off x="6835489" y="4782411"/>
            <a:ext cx="1204913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kern="100" dirty="0">
                <a:solidFill>
                  <a:srgbClr val="FF0000"/>
                </a:solidFill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→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9843DF3-BECE-4228-BB33-0CA646FAF3AD}"/>
              </a:ext>
            </a:extLst>
          </p:cNvPr>
          <p:cNvSpPr/>
          <p:nvPr/>
        </p:nvSpPr>
        <p:spPr>
          <a:xfrm>
            <a:off x="6703700" y="4646924"/>
            <a:ext cx="10118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一定条件</a:t>
            </a:r>
          </a:p>
        </p:txBody>
      </p:sp>
    </p:spTree>
    <p:extLst>
      <p:ext uri="{BB962C8B-B14F-4D97-AF65-F5344CB8AC3E}">
        <p14:creationId xmlns:p14="http://schemas.microsoft.com/office/powerpoint/2010/main" val="220493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CFBE258-6A0A-4D61-8E18-135709FE4460}"/>
              </a:ext>
            </a:extLst>
          </p:cNvPr>
          <p:cNvSpPr txBox="1"/>
          <p:nvPr/>
        </p:nvSpPr>
        <p:spPr>
          <a:xfrm>
            <a:off x="1016000" y="532831"/>
            <a:ext cx="8064500" cy="5847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32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己二胺</a:t>
            </a:r>
            <a:endParaRPr lang="zh-CN" altLang="zh-CN" sz="32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DF4D917-39F2-4CCD-926B-2212D4304E39}"/>
              </a:ext>
            </a:extLst>
          </p:cNvPr>
          <p:cNvGrpSpPr>
            <a:grpSpLocks/>
          </p:cNvGrpSpPr>
          <p:nvPr/>
        </p:nvGrpSpPr>
        <p:grpSpPr bwMode="auto">
          <a:xfrm>
            <a:off x="925513" y="1612745"/>
            <a:ext cx="8623300" cy="758476"/>
            <a:chOff x="-605151" y="1472991"/>
            <a:chExt cx="8622905" cy="757611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F5D97CB-6961-4722-A5F0-CF38C0B1ADB3}"/>
                </a:ext>
              </a:extLst>
            </p:cNvPr>
            <p:cNvSpPr txBox="1"/>
            <p:nvPr/>
          </p:nvSpPr>
          <p:spPr>
            <a:xfrm>
              <a:off x="-605151" y="1646495"/>
              <a:ext cx="6913246" cy="52262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2800" b="1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中等线简体" panose="03000509000000000000" pitchFamily="65" charset="-122"/>
                  <a:cs typeface="Courier New" panose="02070309020205020404" pitchFamily="49" charset="0"/>
                </a:rPr>
                <a:t>HOOC(CH</a:t>
              </a:r>
              <a:r>
                <a:rPr lang="en-US" altLang="zh-CN" sz="2800" b="1" kern="1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中等线简体" panose="03000509000000000000" pitchFamily="65" charset="-122"/>
                  <a:cs typeface="Courier New" panose="02070309020205020404" pitchFamily="49" charset="0"/>
                </a:rPr>
                <a:t>2</a:t>
              </a:r>
              <a:r>
                <a:rPr lang="en-US" altLang="zh-CN" sz="2800" b="1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中等线简体" panose="03000509000000000000" pitchFamily="65" charset="-122"/>
                  <a:cs typeface="Courier New" panose="02070309020205020404" pitchFamily="49" charset="0"/>
                </a:rPr>
                <a:t>)</a:t>
              </a:r>
              <a:r>
                <a:rPr lang="en-US" altLang="zh-CN" sz="2800" b="1" kern="1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中等线简体" panose="03000509000000000000" pitchFamily="65" charset="-122"/>
                  <a:cs typeface="Courier New" panose="02070309020205020404" pitchFamily="49" charset="0"/>
                </a:rPr>
                <a:t>4</a:t>
              </a:r>
              <a:r>
                <a:rPr lang="en-US" altLang="zh-CN" sz="2800" b="1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中等线简体" panose="03000509000000000000" pitchFamily="65" charset="-122"/>
                  <a:cs typeface="Courier New" panose="02070309020205020404" pitchFamily="49" charset="0"/>
                </a:rPr>
                <a:t>COOH + H</a:t>
              </a:r>
              <a:r>
                <a:rPr lang="en-US" altLang="zh-CN" sz="2800" b="1" kern="1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中等线简体" panose="03000509000000000000" pitchFamily="65" charset="-122"/>
                  <a:cs typeface="Courier New" panose="02070309020205020404" pitchFamily="49" charset="0"/>
                </a:rPr>
                <a:t>2</a:t>
              </a:r>
              <a:r>
                <a:rPr lang="en-US" altLang="zh-CN" sz="2800" b="1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中等线简体" panose="03000509000000000000" pitchFamily="65" charset="-122"/>
                  <a:cs typeface="Courier New" panose="02070309020205020404" pitchFamily="49" charset="0"/>
                </a:rPr>
                <a:t>N(CH</a:t>
              </a:r>
              <a:r>
                <a:rPr lang="en-US" altLang="zh-CN" sz="2800" b="1" kern="1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中等线简体" panose="03000509000000000000" pitchFamily="65" charset="-122"/>
                  <a:cs typeface="Courier New" panose="02070309020205020404" pitchFamily="49" charset="0"/>
                </a:rPr>
                <a:t>2</a:t>
              </a:r>
              <a:r>
                <a:rPr lang="en-US" altLang="zh-CN" sz="2800" b="1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中等线简体" panose="03000509000000000000" pitchFamily="65" charset="-122"/>
                  <a:cs typeface="Courier New" panose="02070309020205020404" pitchFamily="49" charset="0"/>
                </a:rPr>
                <a:t>)</a:t>
              </a:r>
              <a:r>
                <a:rPr lang="en-US" altLang="zh-CN" sz="2800" b="1" kern="1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中等线简体" panose="03000509000000000000" pitchFamily="65" charset="-122"/>
                  <a:cs typeface="Courier New" panose="02070309020205020404" pitchFamily="49" charset="0"/>
                </a:rPr>
                <a:t>6</a:t>
              </a:r>
              <a:r>
                <a:rPr lang="en-US" altLang="zh-CN" sz="2800" b="1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中等线简体" panose="03000509000000000000" pitchFamily="65" charset="-122"/>
                  <a:cs typeface="Courier New" panose="02070309020205020404" pitchFamily="49" charset="0"/>
                </a:rPr>
                <a:t>NH</a:t>
              </a:r>
              <a:r>
                <a:rPr lang="en-US" altLang="zh-CN" sz="2800" b="1" kern="100" baseline="-25000" dirty="0">
                  <a:solidFill>
                    <a:srgbClr val="C00000"/>
                  </a:solidFill>
                  <a:latin typeface="Times New Roman" panose="02020603050405020304" pitchFamily="18" charset="0"/>
                  <a:ea typeface="方正中等线简体" panose="03000509000000000000" pitchFamily="65" charset="-122"/>
                  <a:cs typeface="Courier New" panose="02070309020205020404" pitchFamily="49" charset="0"/>
                </a:rPr>
                <a:t>2</a:t>
              </a:r>
              <a:endParaRPr lang="zh-CN" altLang="en-US" sz="2800" b="1" dirty="0"/>
            </a:p>
          </p:txBody>
        </p:sp>
        <p:grpSp>
          <p:nvGrpSpPr>
            <p:cNvPr id="14343" name="组合 8">
              <a:extLst>
                <a:ext uri="{FF2B5EF4-FFF2-40B4-BE49-F238E27FC236}">
                  <a16:creationId xmlns:a16="http://schemas.microsoft.com/office/drawing/2014/main" id="{112069BB-CEED-46AD-B0DC-492C456595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7798" y="1472991"/>
              <a:ext cx="2429956" cy="757611"/>
              <a:chOff x="6019846" y="3846274"/>
              <a:chExt cx="2429956" cy="757611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791BD83-95E0-4211-883F-C3F8B2EA4CB0}"/>
                  </a:ext>
                </a:extLst>
              </p:cNvPr>
              <p:cNvSpPr txBox="1"/>
              <p:nvPr/>
            </p:nvSpPr>
            <p:spPr>
              <a:xfrm>
                <a:off x="6019846" y="3958291"/>
                <a:ext cx="2242241" cy="645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zh-CN" sz="3600" kern="100" spc="-450" dirty="0">
                    <a:latin typeface="宋体" panose="02010600030101010101" pitchFamily="2" charset="-122"/>
                    <a:ea typeface="方正中等线简体" panose="03000509000000000000" pitchFamily="65" charset="-122"/>
                    <a:cs typeface="Times New Roman" panose="02020603050405020304" pitchFamily="18" charset="0"/>
                  </a:rPr>
                  <a:t>―</a:t>
                </a:r>
                <a:r>
                  <a:rPr lang="en-US" altLang="zh-CN" sz="3600" kern="100" dirty="0">
                    <a:latin typeface="宋体" panose="02010600030101010101" pitchFamily="2" charset="-122"/>
                    <a:ea typeface="方正中等线简体" panose="03000509000000000000" pitchFamily="65" charset="-122"/>
                    <a:cs typeface="Times New Roman" panose="02020603050405020304" pitchFamily="18" charset="0"/>
                  </a:rPr>
                  <a:t>→</a:t>
                </a:r>
                <a:endParaRPr lang="zh-CN" altLang="en-US" sz="3600" dirty="0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064B1B1-9235-42B6-BC6D-EA0E3FA1561A}"/>
                  </a:ext>
                </a:extLst>
              </p:cNvPr>
              <p:cNvSpPr txBox="1"/>
              <p:nvPr/>
            </p:nvSpPr>
            <p:spPr>
              <a:xfrm>
                <a:off x="6144858" y="3846274"/>
                <a:ext cx="2304944" cy="33933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latin typeface="Times New Roman" panose="02020603050405020304" pitchFamily="18" charset="0"/>
                    <a:ea typeface="方正中等线简体" panose="03000509000000000000" pitchFamily="65" charset="-122"/>
                    <a:cs typeface="Courier New" panose="02070309020205020404" pitchFamily="49" charset="0"/>
                  </a:rPr>
                  <a:t>催化剂</a:t>
                </a:r>
                <a:endParaRPr lang="zh-CN" altLang="en-US" sz="1600" b="1" dirty="0"/>
              </a:p>
            </p:txBody>
          </p:sp>
        </p:grpSp>
      </p:grpSp>
      <p:pic>
        <p:nvPicPr>
          <p:cNvPr id="12" name="Picture 3" descr="S226">
            <a:extLst>
              <a:ext uri="{FF2B5EF4-FFF2-40B4-BE49-F238E27FC236}">
                <a16:creationId xmlns:a16="http://schemas.microsoft.com/office/drawing/2014/main" id="{509088D9-151D-4966-90BD-72FB0AD53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2705226"/>
            <a:ext cx="5135562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79D2768-D2BF-44DD-8654-1902A7508006}"/>
              </a:ext>
            </a:extLst>
          </p:cNvPr>
          <p:cNvSpPr txBox="1"/>
          <p:nvPr/>
        </p:nvSpPr>
        <p:spPr>
          <a:xfrm>
            <a:off x="8239918" y="3167390"/>
            <a:ext cx="2376487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+(2n-1)H</a:t>
            </a:r>
            <a:r>
              <a:rPr lang="en-US" altLang="zh-CN" sz="2800" b="1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8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9B24A31-B4F9-44C8-A92C-7B945A418F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7316" y="65126"/>
            <a:ext cx="3180624" cy="752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）酰化反应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A5C15B-A522-4843-802E-28B5BA50EAF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7316" y="3582224"/>
            <a:ext cx="3275256" cy="752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）胺极易氧化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178411"/>
              </p:ext>
            </p:extLst>
          </p:nvPr>
        </p:nvGraphicFramePr>
        <p:xfrm>
          <a:off x="1101725" y="982335"/>
          <a:ext cx="9200220" cy="1167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84" name="KingDrawXObject" r:id="rId5" imgW="4502160" imgH="571680" progId="KingDrawXObject.Document">
                  <p:embed/>
                </p:oleObj>
              </mc:Choice>
              <mc:Fallback>
                <p:oleObj name="KingDrawXObject" r:id="rId5" imgW="4502160" imgH="571680" progId="KingDrawXObject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1725" y="982335"/>
                        <a:ext cx="9200220" cy="1167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53056" y="4500204"/>
            <a:ext cx="114858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胺（特别是芳香胺）很容易被氧化，绝大多数的氧化剂（氧气、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O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、浓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HNO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等）能将胺过度氧化，生成焦油状的复杂物质。</a:t>
            </a: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1999" y="5619777"/>
            <a:ext cx="428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合成中要注意胺的保护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C30843F-85CF-4CA3-80F5-89C998A29FBC}"/>
              </a:ext>
            </a:extLst>
          </p:cNvPr>
          <p:cNvGrpSpPr/>
          <p:nvPr/>
        </p:nvGrpSpPr>
        <p:grpSpPr>
          <a:xfrm>
            <a:off x="673756" y="2162545"/>
            <a:ext cx="5734993" cy="1113232"/>
            <a:chOff x="673756" y="2161326"/>
            <a:chExt cx="5734993" cy="1113232"/>
          </a:xfrm>
        </p:grpSpPr>
        <p:pic>
          <p:nvPicPr>
            <p:cNvPr id="9" name="图片 8" descr="图片包含 游戏机, 物体, 钟表&#10;&#10;描述已自动生成">
              <a:extLst>
                <a:ext uri="{FF2B5EF4-FFF2-40B4-BE49-F238E27FC236}">
                  <a16:creationId xmlns:a16="http://schemas.microsoft.com/office/drawing/2014/main" id="{C676F039-1EC2-4052-BA4C-3DD52AF24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3756" y="2161326"/>
              <a:ext cx="3791946" cy="111323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BF9085A8-683E-4F7C-A76A-FFFA15055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3678" y="2648233"/>
              <a:ext cx="257175" cy="333375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B07B5215-1861-4777-92EB-7220D9F23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8149" y="2588844"/>
              <a:ext cx="990600" cy="438150"/>
            </a:xfrm>
            <a:prstGeom prst="rect">
              <a:avLst/>
            </a:prstGeom>
          </p:spPr>
        </p:pic>
      </p:grpSp>
      <p:pic>
        <p:nvPicPr>
          <p:cNvPr id="15" name="图片 14" descr="图表&#10;&#10;描述已自动生成">
            <a:extLst>
              <a:ext uri="{FF2B5EF4-FFF2-40B4-BE49-F238E27FC236}">
                <a16:creationId xmlns:a16="http://schemas.microsoft.com/office/drawing/2014/main" id="{74AFF8B9-D3E6-4268-AD19-58A015CE056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0400" y="2286439"/>
            <a:ext cx="4401494" cy="120093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EF3B95D-32B9-4836-AA28-3FBBC12302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225" y="2719161"/>
            <a:ext cx="748699" cy="2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8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715645" y="335915"/>
            <a:ext cx="49447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FF0000"/>
                </a:solidFill>
                <a:latin typeface="微软雅黑" panose="020B0503020204020204" charset="-122"/>
                <a:ea typeface="微软雅黑"/>
              </a:rPr>
              <a:t>二、酰胺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6854865" y="4752622"/>
            <a:ext cx="3785235" cy="11137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蛋白质一级结构中的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肽键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，在化学上也叫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酰胺基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楷体" panose="02010609060101010101" charset="-122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C682F77-EB84-48CB-BEEA-49340997021A}"/>
              </a:ext>
            </a:extLst>
          </p:cNvPr>
          <p:cNvGrpSpPr/>
          <p:nvPr/>
        </p:nvGrpSpPr>
        <p:grpSpPr>
          <a:xfrm>
            <a:off x="9512062" y="750391"/>
            <a:ext cx="2731135" cy="5727700"/>
            <a:chOff x="8874760" y="852805"/>
            <a:chExt cx="2731135" cy="5727700"/>
          </a:xfrm>
        </p:grpSpPr>
        <p:grpSp>
          <p:nvGrpSpPr>
            <p:cNvPr id="60" name="组合 59"/>
            <p:cNvGrpSpPr/>
            <p:nvPr>
              <p:custDataLst>
                <p:tags r:id="rId8"/>
              </p:custDataLst>
            </p:nvPr>
          </p:nvGrpSpPr>
          <p:grpSpPr>
            <a:xfrm>
              <a:off x="9773285" y="852805"/>
              <a:ext cx="1490345" cy="5267342"/>
              <a:chOff x="1891120" y="2971340"/>
              <a:chExt cx="2341163" cy="10536189"/>
            </a:xfrm>
          </p:grpSpPr>
          <p:sp>
            <p:nvSpPr>
              <p:cNvPr id="17" name="文本框 16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2621172" y="2971340"/>
                <a:ext cx="678100" cy="797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…</a:t>
                </a:r>
              </a:p>
            </p:txBody>
          </p:sp>
          <p:grpSp>
            <p:nvGrpSpPr>
              <p:cNvPr id="36" name="组合 35"/>
              <p:cNvGrpSpPr/>
              <p:nvPr>
                <p:custDataLst>
                  <p:tags r:id="rId11"/>
                </p:custDataLst>
              </p:nvPr>
            </p:nvGrpSpPr>
            <p:grpSpPr>
              <a:xfrm>
                <a:off x="1891120" y="3579919"/>
                <a:ext cx="2340536" cy="2517954"/>
                <a:chOff x="1891120" y="3579919"/>
                <a:chExt cx="2340536" cy="2517954"/>
              </a:xfrm>
            </p:grpSpPr>
            <p:sp>
              <p:nvSpPr>
                <p:cNvPr id="13" name="文本框 12"/>
                <p:cNvSpPr txBox="1"/>
                <p:nvPr>
                  <p:custDataLst>
                    <p:tags r:id="rId35"/>
                  </p:custDataLst>
                </p:nvPr>
              </p:nvSpPr>
              <p:spPr>
                <a:xfrm>
                  <a:off x="2665495" y="3846614"/>
                  <a:ext cx="1371734" cy="7976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C</a:t>
                  </a:r>
                  <a:r>
                    <a:rPr lang="zh-CN" altLang="en-US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＝</a:t>
                  </a:r>
                  <a:r>
                    <a:rPr lang="en-US" altLang="zh-CN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O</a:t>
                  </a:r>
                </a:p>
              </p:txBody>
            </p:sp>
            <p:sp>
              <p:nvSpPr>
                <p:cNvPr id="14" name="文本框 13"/>
                <p:cNvSpPr txBox="1"/>
                <p:nvPr>
                  <p:custDataLst>
                    <p:tags r:id="rId36"/>
                  </p:custDataLst>
                </p:nvPr>
              </p:nvSpPr>
              <p:spPr>
                <a:xfrm>
                  <a:off x="1891120" y="4542628"/>
                  <a:ext cx="1321899" cy="7976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dirty="0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H—N</a:t>
                  </a:r>
                </a:p>
              </p:txBody>
            </p:sp>
            <p:cxnSp>
              <p:nvCxnSpPr>
                <p:cNvPr id="15" name="直接连接符 14"/>
                <p:cNvCxnSpPr/>
                <p:nvPr>
                  <p:custDataLst>
                    <p:tags r:id="rId37"/>
                  </p:custDataLst>
                </p:nvPr>
              </p:nvCxnSpPr>
              <p:spPr>
                <a:xfrm flipH="1">
                  <a:off x="2912871" y="4350770"/>
                  <a:ext cx="0" cy="36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/>
                <p:cNvCxnSpPr/>
                <p:nvPr>
                  <p:custDataLst>
                    <p:tags r:id="rId38"/>
                  </p:custDataLst>
                </p:nvPr>
              </p:nvCxnSpPr>
              <p:spPr>
                <a:xfrm flipH="1">
                  <a:off x="2912871" y="3579919"/>
                  <a:ext cx="0" cy="36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文本框 33"/>
                <p:cNvSpPr txBox="1"/>
                <p:nvPr>
                  <p:custDataLst>
                    <p:tags r:id="rId39"/>
                  </p:custDataLst>
                </p:nvPr>
              </p:nvSpPr>
              <p:spPr>
                <a:xfrm>
                  <a:off x="1892374" y="5300199"/>
                  <a:ext cx="2339282" cy="7976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H—C—R</a:t>
                  </a:r>
                  <a:r>
                    <a:rPr lang="en-US" altLang="zh-CN" sz="2000" b="1" baseline="-25000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1</a:t>
                  </a:r>
                </a:p>
              </p:txBody>
            </p:sp>
            <p:cxnSp>
              <p:nvCxnSpPr>
                <p:cNvPr id="35" name="直接连接符 34"/>
                <p:cNvCxnSpPr/>
                <p:nvPr>
                  <p:custDataLst>
                    <p:tags r:id="rId40"/>
                  </p:custDataLst>
                </p:nvPr>
              </p:nvCxnSpPr>
              <p:spPr>
                <a:xfrm flipH="1">
                  <a:off x="2912871" y="5102751"/>
                  <a:ext cx="0" cy="36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组合 36"/>
              <p:cNvGrpSpPr/>
              <p:nvPr>
                <p:custDataLst>
                  <p:tags r:id="rId12"/>
                </p:custDataLst>
              </p:nvPr>
            </p:nvGrpSpPr>
            <p:grpSpPr>
              <a:xfrm>
                <a:off x="1891747" y="5837049"/>
                <a:ext cx="2340536" cy="2517954"/>
                <a:chOff x="1891120" y="3579919"/>
                <a:chExt cx="2340536" cy="2517954"/>
              </a:xfrm>
            </p:grpSpPr>
            <p:sp>
              <p:nvSpPr>
                <p:cNvPr id="38" name="文本框 37"/>
                <p:cNvSpPr txBox="1"/>
                <p:nvPr>
                  <p:custDataLst>
                    <p:tags r:id="rId29"/>
                  </p:custDataLst>
                </p:nvPr>
              </p:nvSpPr>
              <p:spPr>
                <a:xfrm>
                  <a:off x="2665495" y="3846614"/>
                  <a:ext cx="1371734" cy="7976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C</a:t>
                  </a:r>
                  <a:r>
                    <a:rPr lang="zh-CN" altLang="en-US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＝</a:t>
                  </a:r>
                  <a:r>
                    <a:rPr lang="en-US" altLang="zh-CN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O</a:t>
                  </a:r>
                </a:p>
              </p:txBody>
            </p:sp>
            <p:sp>
              <p:nvSpPr>
                <p:cNvPr id="39" name="文本框 38"/>
                <p:cNvSpPr txBox="1"/>
                <p:nvPr>
                  <p:custDataLst>
                    <p:tags r:id="rId30"/>
                  </p:custDataLst>
                </p:nvPr>
              </p:nvSpPr>
              <p:spPr>
                <a:xfrm>
                  <a:off x="1891120" y="4542628"/>
                  <a:ext cx="1321899" cy="7976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H—N</a:t>
                  </a:r>
                </a:p>
              </p:txBody>
            </p:sp>
            <p:cxnSp>
              <p:nvCxnSpPr>
                <p:cNvPr id="40" name="直接连接符 39"/>
                <p:cNvCxnSpPr/>
                <p:nvPr>
                  <p:custDataLst>
                    <p:tags r:id="rId31"/>
                  </p:custDataLst>
                </p:nvPr>
              </p:nvCxnSpPr>
              <p:spPr>
                <a:xfrm flipH="1">
                  <a:off x="2912871" y="4350770"/>
                  <a:ext cx="0" cy="36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连接符 40"/>
                <p:cNvCxnSpPr/>
                <p:nvPr>
                  <p:custDataLst>
                    <p:tags r:id="rId32"/>
                  </p:custDataLst>
                </p:nvPr>
              </p:nvCxnSpPr>
              <p:spPr>
                <a:xfrm flipH="1">
                  <a:off x="2912871" y="3579919"/>
                  <a:ext cx="0" cy="36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文本框 41"/>
                <p:cNvSpPr txBox="1"/>
                <p:nvPr>
                  <p:custDataLst>
                    <p:tags r:id="rId33"/>
                  </p:custDataLst>
                </p:nvPr>
              </p:nvSpPr>
              <p:spPr>
                <a:xfrm>
                  <a:off x="1892374" y="5300199"/>
                  <a:ext cx="2339282" cy="7976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H—C—R</a:t>
                  </a:r>
                  <a:r>
                    <a:rPr lang="en-US" altLang="zh-CN" sz="2000" b="1" baseline="-25000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2</a:t>
                  </a:r>
                </a:p>
              </p:txBody>
            </p:sp>
            <p:cxnSp>
              <p:nvCxnSpPr>
                <p:cNvPr id="43" name="直接连接符 42"/>
                <p:cNvCxnSpPr/>
                <p:nvPr>
                  <p:custDataLst>
                    <p:tags r:id="rId34"/>
                  </p:custDataLst>
                </p:nvPr>
              </p:nvCxnSpPr>
              <p:spPr>
                <a:xfrm flipH="1">
                  <a:off x="2912871" y="5102751"/>
                  <a:ext cx="0" cy="36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组合 43"/>
              <p:cNvGrpSpPr/>
              <p:nvPr>
                <p:custDataLst>
                  <p:tags r:id="rId13"/>
                </p:custDataLst>
              </p:nvPr>
            </p:nvGrpSpPr>
            <p:grpSpPr>
              <a:xfrm>
                <a:off x="1891120" y="8097583"/>
                <a:ext cx="2340536" cy="2517954"/>
                <a:chOff x="1891120" y="3579919"/>
                <a:chExt cx="2340536" cy="2517954"/>
              </a:xfrm>
            </p:grpSpPr>
            <p:sp>
              <p:nvSpPr>
                <p:cNvPr id="45" name="文本框 44"/>
                <p:cNvSpPr txBox="1"/>
                <p:nvPr>
                  <p:custDataLst>
                    <p:tags r:id="rId23"/>
                  </p:custDataLst>
                </p:nvPr>
              </p:nvSpPr>
              <p:spPr>
                <a:xfrm>
                  <a:off x="2665495" y="3846614"/>
                  <a:ext cx="1371734" cy="7976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C</a:t>
                  </a:r>
                  <a:r>
                    <a:rPr lang="zh-CN" altLang="en-US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＝</a:t>
                  </a:r>
                  <a:r>
                    <a:rPr lang="en-US" altLang="zh-CN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O</a:t>
                  </a:r>
                </a:p>
              </p:txBody>
            </p:sp>
            <p:sp>
              <p:nvSpPr>
                <p:cNvPr id="46" name="文本框 45"/>
                <p:cNvSpPr txBox="1"/>
                <p:nvPr>
                  <p:custDataLst>
                    <p:tags r:id="rId24"/>
                  </p:custDataLst>
                </p:nvPr>
              </p:nvSpPr>
              <p:spPr>
                <a:xfrm>
                  <a:off x="1891120" y="4542628"/>
                  <a:ext cx="1321899" cy="7976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H—N</a:t>
                  </a:r>
                </a:p>
              </p:txBody>
            </p:sp>
            <p:cxnSp>
              <p:nvCxnSpPr>
                <p:cNvPr id="47" name="直接连接符 46"/>
                <p:cNvCxnSpPr/>
                <p:nvPr>
                  <p:custDataLst>
                    <p:tags r:id="rId25"/>
                  </p:custDataLst>
                </p:nvPr>
              </p:nvCxnSpPr>
              <p:spPr>
                <a:xfrm flipH="1">
                  <a:off x="2912871" y="4350770"/>
                  <a:ext cx="0" cy="36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/>
                <p:cNvCxnSpPr/>
                <p:nvPr>
                  <p:custDataLst>
                    <p:tags r:id="rId26"/>
                  </p:custDataLst>
                </p:nvPr>
              </p:nvCxnSpPr>
              <p:spPr>
                <a:xfrm flipH="1">
                  <a:off x="2912871" y="3579919"/>
                  <a:ext cx="0" cy="36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文本框 48"/>
                <p:cNvSpPr txBox="1"/>
                <p:nvPr>
                  <p:custDataLst>
                    <p:tags r:id="rId27"/>
                  </p:custDataLst>
                </p:nvPr>
              </p:nvSpPr>
              <p:spPr>
                <a:xfrm>
                  <a:off x="1892374" y="5300199"/>
                  <a:ext cx="2339282" cy="7976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H—C—R</a:t>
                  </a:r>
                  <a:r>
                    <a:rPr lang="en-US" altLang="zh-CN" sz="2000" b="1" baseline="-25000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3</a:t>
                  </a:r>
                </a:p>
              </p:txBody>
            </p:sp>
            <p:cxnSp>
              <p:nvCxnSpPr>
                <p:cNvPr id="50" name="直接连接符 49"/>
                <p:cNvCxnSpPr/>
                <p:nvPr>
                  <p:custDataLst>
                    <p:tags r:id="rId28"/>
                  </p:custDataLst>
                </p:nvPr>
              </p:nvCxnSpPr>
              <p:spPr>
                <a:xfrm flipH="1">
                  <a:off x="2912871" y="5102751"/>
                  <a:ext cx="0" cy="36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组合 50"/>
              <p:cNvGrpSpPr/>
              <p:nvPr>
                <p:custDataLst>
                  <p:tags r:id="rId14"/>
                </p:custDataLst>
              </p:nvPr>
            </p:nvGrpSpPr>
            <p:grpSpPr>
              <a:xfrm>
                <a:off x="1891120" y="10388039"/>
                <a:ext cx="2340536" cy="2517954"/>
                <a:chOff x="1891120" y="3579919"/>
                <a:chExt cx="2340536" cy="2517954"/>
              </a:xfrm>
            </p:grpSpPr>
            <p:sp>
              <p:nvSpPr>
                <p:cNvPr id="52" name="文本框 51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2665495" y="3846614"/>
                  <a:ext cx="1371734" cy="7976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C</a:t>
                  </a:r>
                  <a:r>
                    <a:rPr lang="zh-CN" altLang="en-US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＝</a:t>
                  </a:r>
                  <a:r>
                    <a:rPr lang="en-US" altLang="zh-CN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O</a:t>
                  </a:r>
                </a:p>
              </p:txBody>
            </p:sp>
            <p:sp>
              <p:nvSpPr>
                <p:cNvPr id="53" name="文本框 52"/>
                <p:cNvSpPr txBox="1"/>
                <p:nvPr>
                  <p:custDataLst>
                    <p:tags r:id="rId18"/>
                  </p:custDataLst>
                </p:nvPr>
              </p:nvSpPr>
              <p:spPr>
                <a:xfrm>
                  <a:off x="1891120" y="4542628"/>
                  <a:ext cx="1321899" cy="7976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H—N</a:t>
                  </a:r>
                </a:p>
              </p:txBody>
            </p:sp>
            <p:cxnSp>
              <p:nvCxnSpPr>
                <p:cNvPr id="54" name="直接连接符 53"/>
                <p:cNvCxnSpPr/>
                <p:nvPr>
                  <p:custDataLst>
                    <p:tags r:id="rId19"/>
                  </p:custDataLst>
                </p:nvPr>
              </p:nvCxnSpPr>
              <p:spPr>
                <a:xfrm flipH="1">
                  <a:off x="2912871" y="4350770"/>
                  <a:ext cx="0" cy="36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/>
                <p:cNvCxnSpPr/>
                <p:nvPr>
                  <p:custDataLst>
                    <p:tags r:id="rId20"/>
                  </p:custDataLst>
                </p:nvPr>
              </p:nvCxnSpPr>
              <p:spPr>
                <a:xfrm flipH="1">
                  <a:off x="2912871" y="3579919"/>
                  <a:ext cx="0" cy="36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文本框 55"/>
                <p:cNvSpPr txBox="1"/>
                <p:nvPr>
                  <p:custDataLst>
                    <p:tags r:id="rId21"/>
                  </p:custDataLst>
                </p:nvPr>
              </p:nvSpPr>
              <p:spPr>
                <a:xfrm>
                  <a:off x="1892374" y="5300199"/>
                  <a:ext cx="2339282" cy="7976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H—C—R</a:t>
                  </a:r>
                  <a:r>
                    <a:rPr lang="en-US" altLang="zh-CN" sz="2000" b="1" baseline="-25000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  <p:cxnSp>
              <p:nvCxnSpPr>
                <p:cNvPr id="57" name="直接连接符 56"/>
                <p:cNvCxnSpPr/>
                <p:nvPr>
                  <p:custDataLst>
                    <p:tags r:id="rId22"/>
                  </p:custDataLst>
                </p:nvPr>
              </p:nvCxnSpPr>
              <p:spPr>
                <a:xfrm flipH="1">
                  <a:off x="2912871" y="5102751"/>
                  <a:ext cx="0" cy="3600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直接连接符 57"/>
              <p:cNvCxnSpPr/>
              <p:nvPr>
                <p:custDataLst>
                  <p:tags r:id="rId15"/>
                </p:custDataLst>
              </p:nvPr>
            </p:nvCxnSpPr>
            <p:spPr>
              <a:xfrm flipH="1">
                <a:off x="2909069" y="12642684"/>
                <a:ext cx="0" cy="36000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2590902" y="12709855"/>
                <a:ext cx="678100" cy="797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…</a:t>
                </a:r>
              </a:p>
            </p:txBody>
          </p:sp>
        </p:grpSp>
        <p:sp>
          <p:nvSpPr>
            <p:cNvPr id="63" name="文本框 62"/>
            <p:cNvSpPr txBox="1"/>
            <p:nvPr>
              <p:custDataLst>
                <p:tags r:id="rId9"/>
              </p:custDataLst>
            </p:nvPr>
          </p:nvSpPr>
          <p:spPr>
            <a:xfrm>
              <a:off x="8874760" y="6120130"/>
              <a:ext cx="273113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楷体" panose="02010609060101010101" charset="-122"/>
                  <a:ea typeface="楷体" panose="02010609060101010101" charset="-122"/>
                  <a:cs typeface="Times New Roman" panose="02020603050405020304" pitchFamily="18" charset="0"/>
                </a:rPr>
                <a:t>蛋白质的一级结构</a:t>
              </a:r>
            </a:p>
          </p:txBody>
        </p:sp>
      </p:grp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10410588" y="3455588"/>
            <a:ext cx="1489946" cy="6919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/>
          </a:p>
        </p:txBody>
      </p:sp>
      <p:sp>
        <p:nvSpPr>
          <p:cNvPr id="6" name="矩形 5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715645" y="1920875"/>
            <a:ext cx="7656830" cy="1195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ct val="0"/>
              </a:spcAft>
              <a:tabLst>
                <a:tab pos="1029335" algn="l"/>
                <a:tab pos="1850390" algn="l"/>
                <a:tab pos="2538095" algn="l"/>
                <a:tab pos="3221990" algn="l"/>
              </a:tabLst>
            </a:pPr>
            <a:r>
              <a:rPr lang="zh-CN" altLang="zh-CN" sz="32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酰胺是羧酸分子中</a:t>
            </a:r>
            <a:r>
              <a:rPr lang="zh-CN" altLang="zh-CN" sz="32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羟基</a:t>
            </a:r>
            <a:r>
              <a:rPr lang="zh-CN" altLang="zh-CN" sz="32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被</a:t>
            </a:r>
            <a:r>
              <a:rPr lang="zh-CN" altLang="zh-CN" sz="3200" b="1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氨基</a:t>
            </a:r>
            <a:r>
              <a:rPr lang="zh-CN" altLang="zh-CN" sz="32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所替代得到的化合物。结构一般表示如下</a:t>
            </a:r>
            <a:r>
              <a:rPr lang="en-US" altLang="zh-CN" sz="3200" b="1" dirty="0">
                <a:solidFill>
                  <a:srgbClr val="00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</a:t>
            </a:r>
            <a:endParaRPr lang="en-US" altLang="zh-CN" sz="3200" b="1" dirty="0">
              <a:solidFill>
                <a:srgbClr val="000000"/>
              </a:solidFill>
              <a:effectLst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7" name="H65j.eps"/>
          <p:cNvPicPr/>
          <p:nvPr>
            <p:custDataLst>
              <p:tags r:id="rId6"/>
            </p:custDataLst>
          </p:nvPr>
        </p:nvPicPr>
        <p:blipFill>
          <a:blip r:embed="rId42"/>
          <a:stretch>
            <a:fillRect/>
          </a:stretch>
        </p:blipFill>
        <p:spPr>
          <a:xfrm>
            <a:off x="475611" y="3287088"/>
            <a:ext cx="3251835" cy="241490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566420" y="1167130"/>
            <a:ext cx="33864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6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</a:t>
            </a:r>
            <a:r>
              <a:rPr lang="zh-CN" altLang="en-US" sz="36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、酰胺的结构</a:t>
            </a:r>
            <a:r>
              <a:rPr lang="en-US" altLang="zh-CN" sz="36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</a:p>
        </p:txBody>
      </p:sp>
      <p:pic>
        <p:nvPicPr>
          <p:cNvPr id="61" name="Picture 2" descr="s225拆">
            <a:extLst>
              <a:ext uri="{FF2B5EF4-FFF2-40B4-BE49-F238E27FC236}">
                <a16:creationId xmlns:a16="http://schemas.microsoft.com/office/drawing/2014/main" id="{7E352C9F-C4D5-4DEB-97FA-279A91A00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185" y="3331051"/>
            <a:ext cx="2821216" cy="2414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矩形 61">
            <a:extLst>
              <a:ext uri="{FF2B5EF4-FFF2-40B4-BE49-F238E27FC236}">
                <a16:creationId xmlns:a16="http://schemas.microsoft.com/office/drawing/2014/main" id="{02BC5571-293A-4972-BD89-05C4B9884CE3}"/>
              </a:ext>
            </a:extLst>
          </p:cNvPr>
          <p:cNvSpPr/>
          <p:nvPr/>
        </p:nvSpPr>
        <p:spPr>
          <a:xfrm>
            <a:off x="3985222" y="5227761"/>
            <a:ext cx="11080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4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乙酰基</a:t>
            </a:r>
            <a:endParaRPr lang="zh-CN" altLang="en-US" sz="2800" b="1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6BA89B6F-E2D6-4EBC-A49F-43AD7DB27958}"/>
              </a:ext>
            </a:extLst>
          </p:cNvPr>
          <p:cNvSpPr/>
          <p:nvPr/>
        </p:nvSpPr>
        <p:spPr>
          <a:xfrm>
            <a:off x="5418512" y="5240031"/>
            <a:ext cx="110807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zh-CN" sz="24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酰胺基</a:t>
            </a:r>
            <a:endParaRPr lang="zh-CN" altLang="en-US" sz="2800" b="1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6" grpId="0"/>
      <p:bldP spid="62" grpId="0"/>
      <p:bldP spid="6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文本框 101"/>
          <p:cNvSpPr txBox="1"/>
          <p:nvPr>
            <p:custDataLst>
              <p:tags r:id="rId3"/>
            </p:custDataLst>
          </p:nvPr>
        </p:nvSpPr>
        <p:spPr>
          <a:xfrm>
            <a:off x="477520" y="1591310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indent="0" fontAlgn="auto"/>
            <a:r>
              <a:rPr lang="zh-CN" sz="3200" b="1" dirty="0">
                <a:latin typeface="黑体" panose="02010609060101010101" charset="-122"/>
                <a:ea typeface="黑体" panose="02010609060101010101" charset="-122"/>
              </a:rPr>
              <a:t>常见酰胺的结构简式：</a:t>
            </a:r>
            <a:endParaRPr lang="zh-CN" altLang="en-US" sz="32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949325" y="2572702"/>
            <a:ext cx="13957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/>
            <a:r>
              <a:rPr lang="zh-CN" sz="2800" b="1" dirty="0">
                <a:solidFill>
                  <a:srgbClr val="052AE9"/>
                </a:solidFill>
                <a:latin typeface="微软雅黑" panose="020B0503020204020204" charset="-122"/>
                <a:ea typeface="微软雅黑"/>
              </a:rPr>
              <a:t>乙酰胺</a:t>
            </a:r>
            <a:endParaRPr lang="zh-CN" altLang="en-US" sz="2800" b="1" dirty="0">
              <a:solidFill>
                <a:srgbClr val="052AE9"/>
              </a:solidFill>
              <a:latin typeface="微软雅黑" panose="020B0503020204020204" charset="-122"/>
              <a:ea typeface="微软雅黑"/>
            </a:endParaRPr>
          </a:p>
        </p:txBody>
      </p:sp>
      <p:graphicFrame>
        <p:nvGraphicFramePr>
          <p:cNvPr id="1515524" name="对象 1515523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778137946"/>
              </p:ext>
            </p:extLst>
          </p:nvPr>
        </p:nvGraphicFramePr>
        <p:xfrm>
          <a:off x="622935" y="3568700"/>
          <a:ext cx="2232660" cy="1172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" r:id="rId13" imgW="2540000" imgH="1282700" progId="Photoshop.Image.10">
                  <p:embed/>
                </p:oleObj>
              </mc:Choice>
              <mc:Fallback>
                <p:oleObj r:id="rId13" imgW="2540000" imgH="1282700" progId="Photoshop.Image.10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2935" y="3568700"/>
                        <a:ext cx="2232660" cy="11722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>
            <p:custDataLst>
              <p:tags r:id="rId6"/>
            </p:custDataLst>
          </p:nvPr>
        </p:nvSpPr>
        <p:spPr>
          <a:xfrm>
            <a:off x="3875722" y="2471896"/>
            <a:ext cx="17951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sz="2800" b="1" dirty="0">
                <a:solidFill>
                  <a:srgbClr val="052AE9"/>
                </a:solidFill>
                <a:latin typeface="微软雅黑" panose="020B0503020204020204" charset="-122"/>
                <a:ea typeface="微软雅黑"/>
                <a:sym typeface="+mn-ea"/>
              </a:rPr>
              <a:t>苯甲酰胺</a:t>
            </a:r>
          </a:p>
        </p:txBody>
      </p:sp>
      <p:graphicFrame>
        <p:nvGraphicFramePr>
          <p:cNvPr id="1515525" name="对象 1515524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821043197"/>
              </p:ext>
            </p:extLst>
          </p:nvPr>
        </p:nvGraphicFramePr>
        <p:xfrm>
          <a:off x="3524885" y="3290887"/>
          <a:ext cx="249682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0" r:id="rId15" imgW="2692400" imgH="1270000" progId="Photoshop.Image.10">
                  <p:embed/>
                </p:oleObj>
              </mc:Choice>
              <mc:Fallback>
                <p:oleObj r:id="rId15" imgW="2692400" imgH="1270000" progId="Photoshop.Image.10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24885" y="3290887"/>
                        <a:ext cx="2496820" cy="1298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>
            <p:custDataLst>
              <p:tags r:id="rId8"/>
            </p:custDataLst>
          </p:nvPr>
        </p:nvSpPr>
        <p:spPr>
          <a:xfrm>
            <a:off x="6364922" y="2421076"/>
            <a:ext cx="514635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sz="2800" b="1" dirty="0">
                <a:solidFill>
                  <a:srgbClr val="052AE9"/>
                </a:solidFill>
                <a:latin typeface="微软雅黑" panose="020B0503020204020204" charset="-122"/>
                <a:ea typeface="微软雅黑"/>
                <a:sym typeface="+mn-ea"/>
              </a:rPr>
              <a:t>N，N­</a:t>
            </a:r>
            <a:r>
              <a:rPr lang="en-US" altLang="zh-CN" sz="2800" b="1" dirty="0">
                <a:solidFill>
                  <a:srgbClr val="052AE9"/>
                </a:solidFill>
                <a:latin typeface="微软雅黑" panose="020B0503020204020204" charset="-122"/>
                <a:ea typeface="微软雅黑"/>
                <a:sym typeface="+mn-ea"/>
              </a:rPr>
              <a:t>-</a:t>
            </a:r>
            <a:r>
              <a:rPr lang="zh-CN" sz="2800" b="1" dirty="0">
                <a:solidFill>
                  <a:srgbClr val="052AE9"/>
                </a:solidFill>
                <a:latin typeface="微软雅黑" panose="020B0503020204020204" charset="-122"/>
                <a:ea typeface="微软雅黑"/>
                <a:sym typeface="+mn-ea"/>
              </a:rPr>
              <a:t>二甲基甲酰胺</a:t>
            </a:r>
            <a:r>
              <a:rPr lang="en-US" altLang="zh-CN" sz="2800" b="1" dirty="0">
                <a:solidFill>
                  <a:srgbClr val="052AE9"/>
                </a:solidFill>
                <a:latin typeface="微软雅黑" panose="020B0503020204020204" charset="-122"/>
                <a:ea typeface="微软雅黑"/>
                <a:sym typeface="+mn-ea"/>
              </a:rPr>
              <a:t>(</a:t>
            </a:r>
            <a:r>
              <a:rPr lang="zh-CN" altLang="en-US" sz="2800" b="1" dirty="0">
                <a:solidFill>
                  <a:srgbClr val="052AE9"/>
                </a:solidFill>
                <a:latin typeface="微软雅黑" panose="020B0503020204020204" charset="-122"/>
                <a:ea typeface="微软雅黑"/>
                <a:sym typeface="+mn-ea"/>
              </a:rPr>
              <a:t>简称</a:t>
            </a:r>
            <a:r>
              <a:rPr lang="en-US" altLang="zh-CN" sz="2800" b="1" dirty="0">
                <a:solidFill>
                  <a:srgbClr val="052AE9"/>
                </a:solidFill>
                <a:latin typeface="微软雅黑" panose="020B0503020204020204" charset="-122"/>
                <a:ea typeface="微软雅黑"/>
                <a:sym typeface="+mn-ea"/>
              </a:rPr>
              <a:t>DMF)</a:t>
            </a:r>
            <a:endParaRPr lang="zh-CN" sz="2800" b="1" dirty="0">
              <a:solidFill>
                <a:srgbClr val="052AE9"/>
              </a:solidFill>
              <a:latin typeface="微软雅黑" panose="020B0503020204020204" charset="-122"/>
              <a:ea typeface="微软雅黑"/>
              <a:sym typeface="+mn-ea"/>
            </a:endParaRPr>
          </a:p>
        </p:txBody>
      </p:sp>
      <p:pic>
        <p:nvPicPr>
          <p:cNvPr id="1993" name="图片 1993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7081202" y="3124200"/>
            <a:ext cx="3276600" cy="13487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5078095" y="749935"/>
            <a:ext cx="4984115" cy="706755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sz="4000" dirty="0">
                <a:solidFill>
                  <a:srgbClr val="FF0000"/>
                </a:solidFill>
                <a:latin typeface="微软雅黑" panose="020B0503020204020204" charset="-122"/>
                <a:ea typeface="微软雅黑"/>
                <a:sym typeface="+mn-ea"/>
              </a:rPr>
              <a:t>“酰基名称+某胺”</a:t>
            </a: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568325" y="482600"/>
            <a:ext cx="338645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6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</a:t>
            </a:r>
            <a:r>
              <a:rPr lang="zh-CN" altLang="en-US" sz="36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zh-CN" sz="3600" b="1" dirty="0">
                <a:latin typeface="微软雅黑" panose="020B0503020204020204" charset="-122"/>
                <a:ea typeface="微软雅黑"/>
                <a:sym typeface="+mn-ea"/>
              </a:rPr>
              <a:t>酰胺的命名</a:t>
            </a:r>
            <a:r>
              <a:rPr lang="en-US" altLang="zh-CN" sz="36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15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155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15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15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568325" y="1787525"/>
            <a:ext cx="11326495" cy="3290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(1)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</a:rPr>
              <a:t>通常甲酰胺为液体，其它酰胺多为无色晶体，因为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酰胺分子之间能形成氢键，其熔、沸点一般较高。</a:t>
            </a:r>
          </a:p>
          <a:p>
            <a:pPr>
              <a:lnSpc>
                <a:spcPct val="130000"/>
              </a:lnSpc>
            </a:pPr>
            <a:endParaRPr lang="zh-CN" altLang="en-US" sz="3200" dirty="0">
              <a:latin typeface="微软雅黑" panose="020B0503020204020204" charset="-122"/>
              <a:ea typeface="微软雅黑"/>
              <a:cs typeface="微软雅黑" panose="020B0503020204020204" charset="-122"/>
              <a:sym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(2)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低级酰胺易溶于水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，随碳原子数增加，酰胺的溶解度逐渐减小</a:t>
            </a:r>
            <a:r>
              <a:rPr 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微软雅黑" panose="020B0503020204020204" charset="-122"/>
                <a:sym typeface="+mn-ea"/>
              </a:rPr>
              <a:t>。</a:t>
            </a:r>
          </a:p>
        </p:txBody>
      </p: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568325" y="482600"/>
            <a:ext cx="50266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6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altLang="en-US" sz="36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zh-CN" sz="3600" b="1" dirty="0">
                <a:latin typeface="微软雅黑" panose="020B0503020204020204" charset="-122"/>
                <a:ea typeface="微软雅黑"/>
                <a:sym typeface="+mn-ea"/>
              </a:rPr>
              <a:t>酰胺的物理性质</a:t>
            </a:r>
            <a:r>
              <a:rPr lang="en-US" altLang="zh-CN" sz="36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391321" y="1269260"/>
            <a:ext cx="11409359" cy="131050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1.</a:t>
            </a:r>
            <a:r>
              <a:rPr lang="zh-CN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查得乙酸和乙酰胺的熔点、沸点如下：乙酸</a:t>
            </a:r>
            <a:r>
              <a:rPr lang="en-US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16.6  </a:t>
            </a:r>
            <a:r>
              <a:rPr lang="en-US" altLang="zh-CN" sz="2799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℃</a:t>
            </a:r>
            <a:r>
              <a:rPr lang="zh-CN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</a:t>
            </a:r>
            <a:r>
              <a:rPr lang="en-US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118 </a:t>
            </a:r>
            <a:r>
              <a:rPr lang="en-US" altLang="zh-CN" sz="2799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℃</a:t>
            </a:r>
            <a:r>
              <a:rPr lang="zh-CN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，乙酰胺</a:t>
            </a:r>
            <a:r>
              <a:rPr lang="en-US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81 </a:t>
            </a:r>
            <a:r>
              <a:rPr lang="en-US" altLang="zh-CN" sz="2799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℃</a:t>
            </a:r>
            <a:r>
              <a:rPr lang="zh-CN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</a:t>
            </a:r>
            <a:r>
              <a:rPr lang="en-US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222 </a:t>
            </a:r>
            <a:r>
              <a:rPr lang="en-US" altLang="zh-CN" sz="2799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℃</a:t>
            </a:r>
            <a:r>
              <a:rPr lang="zh-CN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。请解释上述事实。</a:t>
            </a:r>
            <a:endParaRPr lang="zh-CN" altLang="zh-CN" sz="105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26740" y="592769"/>
            <a:ext cx="1926192" cy="575931"/>
            <a:chOff x="543707" y="477466"/>
            <a:chExt cx="1926638" cy="576064"/>
          </a:xfrm>
        </p:grpSpPr>
        <p:sp>
          <p:nvSpPr>
            <p:cNvPr id="10" name="TextBox 4"/>
            <p:cNvSpPr txBox="1"/>
            <p:nvPr/>
          </p:nvSpPr>
          <p:spPr>
            <a:xfrm>
              <a:off x="850888" y="479582"/>
              <a:ext cx="16194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tabLst>
                  <a:tab pos="2609963" algn="l"/>
                </a:tabLst>
              </a:pPr>
              <a:r>
                <a:rPr lang="zh-CN" altLang="en-US" sz="2799" b="1" dirty="0">
                  <a:solidFill>
                    <a:srgbClr val="4BACC6">
                      <a:lumMod val="75000"/>
                    </a:srgbClr>
                  </a:solidFill>
                  <a:latin typeface="微软雅黑" pitchFamily="34" charset="-122"/>
                  <a:ea typeface="微软雅黑" pitchFamily="34" charset="-122"/>
                </a:rPr>
                <a:t>深度思考</a:t>
              </a:r>
            </a:p>
          </p:txBody>
        </p:sp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V="1">
              <a:off x="543707" y="477466"/>
              <a:ext cx="362413" cy="576064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391321" y="2709087"/>
            <a:ext cx="11409359" cy="26033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799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提示　</a:t>
            </a:r>
            <a:r>
              <a:rPr lang="zh-CN" altLang="zh-CN" sz="2799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跟氢键的强弱和数量有关：</a:t>
            </a:r>
            <a:r>
              <a:rPr lang="en-US" altLang="zh-CN" sz="2799" b="1" kern="100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zh-CN" altLang="zh-CN" sz="2799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乙酰胺分子因有氮的孤电子对和氢的空轨道，其各分子之间能形成较牢固的氢键；</a:t>
            </a:r>
            <a:endParaRPr lang="en-US" altLang="zh-CN" sz="2799" b="1" kern="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99" b="1" kern="100" dirty="0">
                <a:solidFill>
                  <a:srgbClr val="C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lang="zh-CN" altLang="zh-CN" sz="2799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乙酰胺分子间可以形成三个氢键，乙酸分子间可以形成两个氢键，乙酰胺分子间形成氢键的数量比乙酸多。</a:t>
            </a:r>
            <a:endParaRPr lang="zh-CN" altLang="zh-CN" sz="105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50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827405" y="4006215"/>
            <a:ext cx="700063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defTabSz="914400">
              <a:tabLst>
                <a:tab pos="1028700" algn="l"/>
                <a:tab pos="1849120" algn="l"/>
                <a:tab pos="2538095" algn="l"/>
                <a:tab pos="3222625" algn="l"/>
              </a:tabLst>
            </a:pPr>
            <a:r>
              <a:rPr lang="zh-CN" altLang="zh-CN" sz="3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如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RCONH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3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与硫酸和氢氧化钠的</a:t>
            </a:r>
            <a:r>
              <a:rPr lang="zh-CN" altLang="zh-CN" sz="3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反应</a:t>
            </a:r>
          </a:p>
        </p:txBody>
      </p:sp>
      <p:grpSp>
        <p:nvGrpSpPr>
          <p:cNvPr id="6" name="组合 5"/>
          <p:cNvGrpSpPr/>
          <p:nvPr>
            <p:custDataLst>
              <p:tags r:id="rId3"/>
            </p:custDataLst>
          </p:nvPr>
        </p:nvGrpSpPr>
        <p:grpSpPr>
          <a:xfrm>
            <a:off x="531404" y="4730750"/>
            <a:ext cx="11419771" cy="784225"/>
            <a:chOff x="-124" y="3576"/>
            <a:chExt cx="10480" cy="1235"/>
          </a:xfrm>
        </p:grpSpPr>
        <p:sp>
          <p:nvSpPr>
            <p:cNvPr id="100" name="文本框 99"/>
            <p:cNvSpPr txBox="1"/>
            <p:nvPr>
              <p:custDataLst>
                <p:tags r:id="rId13"/>
              </p:custDataLst>
            </p:nvPr>
          </p:nvSpPr>
          <p:spPr>
            <a:xfrm>
              <a:off x="-124" y="3890"/>
              <a:ext cx="10480" cy="9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2RCONH</a:t>
              </a:r>
              <a:r>
                <a:rPr lang="en-US" sz="32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2</a:t>
              </a:r>
              <a:r>
                <a:rPr 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2</a:t>
              </a:r>
              <a:r>
                <a:rPr 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H</a:t>
              </a:r>
              <a:r>
                <a:rPr lang="en-US" sz="32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2</a:t>
              </a:r>
              <a:r>
                <a:rPr 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O</a:t>
              </a:r>
              <a:r>
                <a:rPr 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＋</a:t>
              </a:r>
              <a:r>
                <a:rPr 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H</a:t>
              </a:r>
              <a:r>
                <a:rPr lang="en-US" sz="32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2</a:t>
              </a:r>
              <a:r>
                <a:rPr 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SO</a:t>
              </a:r>
              <a:r>
                <a:rPr lang="en-US" sz="32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4 </a:t>
              </a:r>
              <a:r>
                <a:rPr 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                2 RCOOH</a:t>
              </a:r>
              <a:r>
                <a:rPr 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(</a:t>
              </a:r>
              <a:r>
                <a:rPr 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NH</a:t>
              </a:r>
              <a:r>
                <a:rPr lang="en-US" sz="32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4</a:t>
              </a:r>
              <a:r>
                <a:rPr lang="en-US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)</a:t>
              </a:r>
              <a:r>
                <a:rPr lang="en-US" sz="32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SO</a:t>
              </a:r>
              <a:r>
                <a:rPr lang="en-US" altLang="zh-CN" sz="32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rPr>
                <a:t>4</a:t>
              </a:r>
              <a:endPara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endParaRPr>
            </a:p>
          </p:txBody>
        </p:sp>
        <p:sp>
          <p:nvSpPr>
            <p:cNvPr id="2" name="文本框 1"/>
            <p:cNvSpPr txBox="1"/>
            <p:nvPr>
              <p:custDataLst>
                <p:tags r:id="rId14"/>
              </p:custDataLst>
            </p:nvPr>
          </p:nvSpPr>
          <p:spPr>
            <a:xfrm>
              <a:off x="4799" y="3576"/>
              <a:ext cx="928" cy="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200" dirty="0">
                  <a:latin typeface="Times New Roman" panose="02020603050405020304" pitchFamily="18" charset="0"/>
                  <a:ea typeface="楷体" panose="02010609060101010101" charset="-122"/>
                  <a:sym typeface="+mn-ea"/>
                </a:rPr>
                <a:t>△</a:t>
              </a:r>
              <a:endParaRPr lang="en-US" altLang="en-US" sz="3200" dirty="0">
                <a:latin typeface="Times New Roman" panose="02020603050405020304" pitchFamily="18" charset="0"/>
                <a:ea typeface="楷体" panose="02010609060101010101" charset="-122"/>
                <a:sym typeface="+mn-ea"/>
              </a:endParaRPr>
            </a:p>
          </p:txBody>
        </p:sp>
        <p:cxnSp>
          <p:nvCxnSpPr>
            <p:cNvPr id="5" name="直接箭头连接符 4"/>
            <p:cNvCxnSpPr/>
            <p:nvPr>
              <p:custDataLst>
                <p:tags r:id="rId15"/>
              </p:custDataLst>
            </p:nvPr>
          </p:nvCxnSpPr>
          <p:spPr>
            <a:xfrm>
              <a:off x="4484" y="4350"/>
              <a:ext cx="1341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11"/>
          <p:cNvGrpSpPr/>
          <p:nvPr>
            <p:custDataLst>
              <p:tags r:id="rId4"/>
            </p:custDataLst>
          </p:nvPr>
        </p:nvGrpSpPr>
        <p:grpSpPr>
          <a:xfrm>
            <a:off x="1265555" y="5675630"/>
            <a:ext cx="8971280" cy="826135"/>
            <a:chOff x="1560" y="4311"/>
            <a:chExt cx="10480" cy="1301"/>
          </a:xfrm>
        </p:grpSpPr>
        <p:grpSp>
          <p:nvGrpSpPr>
            <p:cNvPr id="7" name="组合 6"/>
            <p:cNvGrpSpPr/>
            <p:nvPr>
              <p:custDataLst>
                <p:tags r:id="rId8"/>
              </p:custDataLst>
            </p:nvPr>
          </p:nvGrpSpPr>
          <p:grpSpPr>
            <a:xfrm>
              <a:off x="1560" y="4311"/>
              <a:ext cx="10480" cy="1301"/>
              <a:chOff x="1335" y="3590"/>
              <a:chExt cx="10480" cy="1301"/>
            </a:xfrm>
          </p:grpSpPr>
          <p:sp>
            <p:nvSpPr>
              <p:cNvPr id="8" name="文本框 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1335" y="3972"/>
                <a:ext cx="10480" cy="91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32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RCONH</a:t>
                </a:r>
                <a:r>
                  <a:rPr lang="en-US" sz="3200" b="1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zh-CN" sz="32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＋</a:t>
                </a:r>
                <a:r>
                  <a:rPr lang="en-US" altLang="zh-CN" sz="32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 NaOH</a:t>
                </a:r>
                <a:r>
                  <a:rPr lang="en-US" sz="32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              RCOONa</a:t>
                </a:r>
                <a:r>
                  <a:rPr lang="zh-CN" sz="32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＋</a:t>
                </a:r>
                <a:r>
                  <a:rPr lang="en-US" sz="32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NH</a:t>
                </a:r>
                <a:r>
                  <a:rPr lang="en-US" sz="3200" b="1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3</a:t>
                </a:r>
                <a:endParaRPr lang="en-US" altLang="en-US" sz="3200" b="1" baseline="-2500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文本框 8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5850" y="3590"/>
                <a:ext cx="928" cy="91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3200" b="1">
                    <a:latin typeface="Times New Roman" panose="02020603050405020304" pitchFamily="18" charset="0"/>
                    <a:ea typeface="楷体" panose="02010609060101010101" charset="-122"/>
                    <a:sym typeface="+mn-ea"/>
                  </a:rPr>
                  <a:t>△</a:t>
                </a:r>
                <a:endParaRPr lang="en-US" altLang="en-US" sz="3200" b="1">
                  <a:latin typeface="Times New Roman" panose="02020603050405020304" pitchFamily="18" charset="0"/>
                  <a:ea typeface="楷体" panose="02010609060101010101" charset="-122"/>
                  <a:sym typeface="+mn-ea"/>
                </a:endParaRPr>
              </a:p>
            </p:txBody>
          </p:sp>
          <p:cxnSp>
            <p:nvCxnSpPr>
              <p:cNvPr id="10" name="直接箭头连接符 9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5584" y="4334"/>
                <a:ext cx="1341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箭头连接符 10"/>
            <p:cNvCxnSpPr/>
            <p:nvPr>
              <p:custDataLst>
                <p:tags r:id="rId9"/>
              </p:custDataLst>
            </p:nvPr>
          </p:nvCxnSpPr>
          <p:spPr>
            <a:xfrm flipH="1" flipV="1">
              <a:off x="10986" y="4718"/>
              <a:ext cx="0" cy="623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531404" y="893986"/>
            <a:ext cx="10925810" cy="145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酰胺基与酯基类似，在</a:t>
            </a:r>
            <a:r>
              <a:rPr lang="zh-CN" altLang="en-US" sz="3200" b="1" dirty="0">
                <a:solidFill>
                  <a:srgbClr val="052AE9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酸或碱存在</a:t>
            </a:r>
            <a:r>
              <a:rPr lang="zh-CN" altLang="en-US" sz="32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并加热的条件下可以发生水解反应。</a:t>
            </a: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/>
          <a:srcRect t="69784" b="4310"/>
          <a:stretch>
            <a:fillRect/>
          </a:stretch>
        </p:blipFill>
        <p:spPr>
          <a:xfrm>
            <a:off x="1045845" y="2514600"/>
            <a:ext cx="9728835" cy="135509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531404" y="217137"/>
            <a:ext cx="502666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lang="zh-CN" altLang="en-US" sz="32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zh-CN" sz="3200" b="1" dirty="0">
                <a:latin typeface="微软雅黑" panose="020B0503020204020204" charset="-122"/>
                <a:ea typeface="微软雅黑"/>
                <a:sym typeface="+mn-ea"/>
              </a:rPr>
              <a:t>酰胺的化学性质</a:t>
            </a:r>
            <a:r>
              <a:rPr lang="en-US" altLang="zh-CN" sz="32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172811" y="242193"/>
            <a:ext cx="59522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</a:rPr>
              <a:t>思考：尿素的水解产物是什么？</a:t>
            </a:r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1299378" y="1012255"/>
            <a:ext cx="11139170" cy="1186049"/>
            <a:chOff x="3160297" y="7666841"/>
            <a:chExt cx="9566319" cy="1398503"/>
          </a:xfrm>
        </p:grpSpPr>
        <p:grpSp>
          <p:nvGrpSpPr>
            <p:cNvPr id="8" name="组合 7"/>
            <p:cNvGrpSpPr/>
            <p:nvPr>
              <p:custDataLst>
                <p:tags r:id="rId41"/>
              </p:custDataLst>
            </p:nvPr>
          </p:nvGrpSpPr>
          <p:grpSpPr>
            <a:xfrm>
              <a:off x="3160297" y="7666841"/>
              <a:ext cx="9566319" cy="1398503"/>
              <a:chOff x="2616362" y="5182125"/>
              <a:chExt cx="9566319" cy="1398503"/>
            </a:xfrm>
          </p:grpSpPr>
          <p:sp>
            <p:nvSpPr>
              <p:cNvPr id="12" name="矩形 11"/>
              <p:cNvSpPr/>
              <p:nvPr>
                <p:custDataLst>
                  <p:tags r:id="rId45"/>
                </p:custDataLst>
              </p:nvPr>
            </p:nvSpPr>
            <p:spPr>
              <a:xfrm>
                <a:off x="2616362" y="5965159"/>
                <a:ext cx="9566319" cy="615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NH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—C—NH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＋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2H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O                     H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CO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800" b="1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＋</a:t>
                </a:r>
                <a:r>
                  <a:rPr lang="en-US" altLang="zh-CN" sz="2800" b="1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2NH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grpSp>
            <p:nvGrpSpPr>
              <p:cNvPr id="13" name="组合 12"/>
              <p:cNvGrpSpPr/>
              <p:nvPr>
                <p:custDataLst>
                  <p:tags r:id="rId46"/>
                </p:custDataLst>
              </p:nvPr>
            </p:nvGrpSpPr>
            <p:grpSpPr>
              <a:xfrm>
                <a:off x="3440005" y="5182125"/>
                <a:ext cx="498207" cy="880310"/>
                <a:chOff x="10791562" y="6414684"/>
                <a:chExt cx="498207" cy="880310"/>
              </a:xfrm>
            </p:grpSpPr>
            <p:sp>
              <p:nvSpPr>
                <p:cNvPr id="14" name="矩形 13"/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10791562" y="6414684"/>
                  <a:ext cx="498207" cy="6154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800" b="1"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rPr>
                    <a:t>O</a:t>
                  </a:r>
                  <a:endParaRPr lang="en-US" altLang="zh-CN" sz="2800" b="1" baseline="-2500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15" name="组合 14"/>
                <p:cNvGrpSpPr/>
                <p:nvPr>
                  <p:custDataLst>
                    <p:tags r:id="rId48"/>
                  </p:custDataLst>
                </p:nvPr>
              </p:nvGrpSpPr>
              <p:grpSpPr>
                <a:xfrm>
                  <a:off x="10992457" y="6934994"/>
                  <a:ext cx="96417" cy="360000"/>
                  <a:chOff x="11040666" y="6934994"/>
                  <a:chExt cx="96417" cy="360000"/>
                </a:xfrm>
              </p:grpSpPr>
              <p:cxnSp>
                <p:nvCxnSpPr>
                  <p:cNvPr id="16" name="直接连接符 15"/>
                  <p:cNvCxnSpPr/>
                  <p:nvPr>
                    <p:custDataLst>
                      <p:tags r:id="rId49"/>
                    </p:custDataLst>
                  </p:nvPr>
                </p:nvCxnSpPr>
                <p:spPr>
                  <a:xfrm flipH="1">
                    <a:off x="11040666" y="6934994"/>
                    <a:ext cx="0" cy="360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连接符 16"/>
                  <p:cNvCxnSpPr/>
                  <p:nvPr>
                    <p:custDataLst>
                      <p:tags r:id="rId50"/>
                    </p:custDataLst>
                  </p:nvPr>
                </p:nvCxnSpPr>
                <p:spPr>
                  <a:xfrm flipH="1">
                    <a:off x="11137083" y="6934994"/>
                    <a:ext cx="0" cy="3600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9" name="组合 8"/>
            <p:cNvGrpSpPr/>
            <p:nvPr>
              <p:custDataLst>
                <p:tags r:id="rId42"/>
              </p:custDataLst>
            </p:nvPr>
          </p:nvGrpSpPr>
          <p:grpSpPr>
            <a:xfrm>
              <a:off x="6356455" y="8341523"/>
              <a:ext cx="1432693" cy="471780"/>
              <a:chOff x="6536327" y="5434612"/>
              <a:chExt cx="1432693" cy="471780"/>
            </a:xfrm>
          </p:grpSpPr>
          <p:cxnSp>
            <p:nvCxnSpPr>
              <p:cNvPr id="10" name="直接箭头连接符 9"/>
              <p:cNvCxnSpPr/>
              <p:nvPr>
                <p:custDataLst>
                  <p:tags r:id="rId43"/>
                </p:custDataLst>
              </p:nvPr>
            </p:nvCxnSpPr>
            <p:spPr>
              <a:xfrm>
                <a:off x="6805815" y="5841120"/>
                <a:ext cx="899262" cy="1871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矩形 10"/>
              <p:cNvSpPr/>
              <p:nvPr>
                <p:custDataLst>
                  <p:tags r:id="rId44"/>
                </p:custDataLst>
              </p:nvPr>
            </p:nvSpPr>
            <p:spPr>
              <a:xfrm>
                <a:off x="6536327" y="5434612"/>
                <a:ext cx="1432693" cy="4717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b="1" dirty="0"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△</a:t>
                </a:r>
              </a:p>
            </p:txBody>
          </p:sp>
        </p:grpSp>
      </p:grpSp>
      <p:sp>
        <p:nvSpPr>
          <p:cNvPr id="19" name="矩形 18"/>
          <p:cNvSpPr/>
          <p:nvPr>
            <p:custDataLst>
              <p:tags r:id="rId4"/>
            </p:custDataLst>
          </p:nvPr>
        </p:nvSpPr>
        <p:spPr>
          <a:xfrm>
            <a:off x="6274435" y="1083310"/>
            <a:ext cx="211836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CO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＋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O</a:t>
            </a:r>
          </a:p>
        </p:txBody>
      </p:sp>
      <p:grpSp>
        <p:nvGrpSpPr>
          <p:cNvPr id="20" name="组合 19"/>
          <p:cNvGrpSpPr/>
          <p:nvPr>
            <p:custDataLst>
              <p:tags r:id="rId5"/>
            </p:custDataLst>
          </p:nvPr>
        </p:nvGrpSpPr>
        <p:grpSpPr>
          <a:xfrm>
            <a:off x="1402082" y="2216151"/>
            <a:ext cx="8990330" cy="1088390"/>
            <a:chOff x="2719059" y="9036736"/>
            <a:chExt cx="10431358" cy="1435783"/>
          </a:xfrm>
        </p:grpSpPr>
        <p:grpSp>
          <p:nvGrpSpPr>
            <p:cNvPr id="21" name="组合 20"/>
            <p:cNvGrpSpPr/>
            <p:nvPr>
              <p:custDataLst>
                <p:tags r:id="rId31"/>
              </p:custDataLst>
            </p:nvPr>
          </p:nvGrpSpPr>
          <p:grpSpPr>
            <a:xfrm>
              <a:off x="2719059" y="9036736"/>
              <a:ext cx="10431358" cy="1435783"/>
              <a:chOff x="2222461" y="5182125"/>
              <a:chExt cx="10431358" cy="1435783"/>
            </a:xfrm>
          </p:grpSpPr>
          <p:sp>
            <p:nvSpPr>
              <p:cNvPr id="25" name="矩形 24"/>
              <p:cNvSpPr/>
              <p:nvPr>
                <p:custDataLst>
                  <p:tags r:id="rId35"/>
                </p:custDataLst>
              </p:nvPr>
            </p:nvSpPr>
            <p:spPr>
              <a:xfrm>
                <a:off x="2222461" y="5929335"/>
                <a:ext cx="10431358" cy="688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NH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—C—NH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＋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O                       CO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＋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2NH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3</a:t>
                </a:r>
              </a:p>
            </p:txBody>
          </p:sp>
          <p:grpSp>
            <p:nvGrpSpPr>
              <p:cNvPr id="26" name="组合 25"/>
              <p:cNvGrpSpPr/>
              <p:nvPr>
                <p:custDataLst>
                  <p:tags r:id="rId36"/>
                </p:custDataLst>
              </p:nvPr>
            </p:nvGrpSpPr>
            <p:grpSpPr>
              <a:xfrm>
                <a:off x="3440005" y="5182125"/>
                <a:ext cx="498207" cy="880310"/>
                <a:chOff x="10791562" y="6414684"/>
                <a:chExt cx="498207" cy="880310"/>
              </a:xfrm>
            </p:grpSpPr>
            <p:sp>
              <p:nvSpPr>
                <p:cNvPr id="27" name="矩形 26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10791562" y="6414684"/>
                  <a:ext cx="498207" cy="68857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rPr>
                    <a:t>O</a:t>
                  </a:r>
                  <a:endParaRPr lang="en-US" altLang="zh-CN" sz="2800" b="1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28" name="组合 27"/>
                <p:cNvGrpSpPr/>
                <p:nvPr>
                  <p:custDataLst>
                    <p:tags r:id="rId38"/>
                  </p:custDataLst>
                </p:nvPr>
              </p:nvGrpSpPr>
              <p:grpSpPr>
                <a:xfrm>
                  <a:off x="10992457" y="6934994"/>
                  <a:ext cx="96417" cy="360000"/>
                  <a:chOff x="11040666" y="6934994"/>
                  <a:chExt cx="96417" cy="360000"/>
                </a:xfrm>
              </p:grpSpPr>
              <p:cxnSp>
                <p:nvCxnSpPr>
                  <p:cNvPr id="29" name="直接连接符 28"/>
                  <p:cNvCxnSpPr/>
                  <p:nvPr>
                    <p:custDataLst>
                      <p:tags r:id="rId39"/>
                    </p:custDataLst>
                  </p:nvPr>
                </p:nvCxnSpPr>
                <p:spPr>
                  <a:xfrm flipH="1">
                    <a:off x="11040666" y="6934994"/>
                    <a:ext cx="0" cy="36000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接连接符 29"/>
                  <p:cNvCxnSpPr/>
                  <p:nvPr>
                    <p:custDataLst>
                      <p:tags r:id="rId40"/>
                    </p:custDataLst>
                  </p:nvPr>
                </p:nvCxnSpPr>
                <p:spPr>
                  <a:xfrm flipH="1">
                    <a:off x="11137083" y="6934994"/>
                    <a:ext cx="0" cy="36000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2" name="组合 21"/>
            <p:cNvGrpSpPr/>
            <p:nvPr>
              <p:custDataLst>
                <p:tags r:id="rId32"/>
              </p:custDataLst>
            </p:nvPr>
          </p:nvGrpSpPr>
          <p:grpSpPr>
            <a:xfrm>
              <a:off x="6819548" y="9629813"/>
              <a:ext cx="1889935" cy="527818"/>
              <a:chOff x="7241850" y="5353007"/>
              <a:chExt cx="1889935" cy="527818"/>
            </a:xfrm>
          </p:grpSpPr>
          <p:cxnSp>
            <p:nvCxnSpPr>
              <p:cNvPr id="23" name="直接箭头连接符 22"/>
              <p:cNvCxnSpPr/>
              <p:nvPr>
                <p:custDataLst>
                  <p:tags r:id="rId33"/>
                </p:custDataLst>
              </p:nvPr>
            </p:nvCxnSpPr>
            <p:spPr>
              <a:xfrm>
                <a:off x="7584282" y="5850682"/>
                <a:ext cx="133200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>
                <p:custDataLst>
                  <p:tags r:id="rId34"/>
                </p:custDataLst>
              </p:nvPr>
            </p:nvSpPr>
            <p:spPr>
              <a:xfrm>
                <a:off x="7241850" y="5353007"/>
                <a:ext cx="1889935" cy="527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△</a:t>
                </a:r>
              </a:p>
            </p:txBody>
          </p:sp>
        </p:grpSp>
      </p:grpSp>
      <p:grpSp>
        <p:nvGrpSpPr>
          <p:cNvPr id="5" name="组合 4"/>
          <p:cNvGrpSpPr/>
          <p:nvPr>
            <p:custDataLst>
              <p:tags r:id="rId6"/>
            </p:custDataLst>
          </p:nvPr>
        </p:nvGrpSpPr>
        <p:grpSpPr>
          <a:xfrm>
            <a:off x="1948374" y="3769899"/>
            <a:ext cx="9491524" cy="1094721"/>
            <a:chOff x="2333828" y="8993221"/>
            <a:chExt cx="11012887" cy="1444136"/>
          </a:xfrm>
        </p:grpSpPr>
        <p:grpSp>
          <p:nvGrpSpPr>
            <p:cNvPr id="31" name="组合 30"/>
            <p:cNvGrpSpPr/>
            <p:nvPr>
              <p:custDataLst>
                <p:tags r:id="rId21"/>
              </p:custDataLst>
            </p:nvPr>
          </p:nvGrpSpPr>
          <p:grpSpPr>
            <a:xfrm>
              <a:off x="2333828" y="8993221"/>
              <a:ext cx="11012887" cy="1444136"/>
              <a:chOff x="1837230" y="5138610"/>
              <a:chExt cx="11012887" cy="1444136"/>
            </a:xfrm>
          </p:grpSpPr>
          <p:sp>
            <p:nvSpPr>
              <p:cNvPr id="32" name="矩形 31"/>
              <p:cNvSpPr/>
              <p:nvPr>
                <p:custDataLst>
                  <p:tags r:id="rId25"/>
                </p:custDataLst>
              </p:nvPr>
            </p:nvSpPr>
            <p:spPr>
              <a:xfrm>
                <a:off x="1837230" y="5892524"/>
                <a:ext cx="11012887" cy="6902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NH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—C—NH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＋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H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O +H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SO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                 CO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↑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＋（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NH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4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SO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4</a:t>
                </a:r>
                <a:endPara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33" name="组合 32"/>
              <p:cNvGrpSpPr/>
              <p:nvPr>
                <p:custDataLst>
                  <p:tags r:id="rId26"/>
                </p:custDataLst>
              </p:nvPr>
            </p:nvGrpSpPr>
            <p:grpSpPr>
              <a:xfrm>
                <a:off x="3071507" y="5138610"/>
                <a:ext cx="498207" cy="916292"/>
                <a:chOff x="10423064" y="6371169"/>
                <a:chExt cx="498207" cy="916292"/>
              </a:xfrm>
            </p:grpSpPr>
            <p:sp>
              <p:nvSpPr>
                <p:cNvPr id="34" name="矩形 33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10423064" y="6371169"/>
                  <a:ext cx="498207" cy="68857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800" b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rPr>
                    <a:t>O</a:t>
                  </a:r>
                  <a:endParaRPr lang="en-US" altLang="zh-CN" sz="28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5" name="组合 34"/>
                <p:cNvGrpSpPr/>
                <p:nvPr>
                  <p:custDataLst>
                    <p:tags r:id="rId28"/>
                  </p:custDataLst>
                </p:nvPr>
              </p:nvGrpSpPr>
              <p:grpSpPr>
                <a:xfrm>
                  <a:off x="10581794" y="6927461"/>
                  <a:ext cx="116360" cy="360000"/>
                  <a:chOff x="10630003" y="6927461"/>
                  <a:chExt cx="116360" cy="360000"/>
                </a:xfrm>
              </p:grpSpPr>
              <p:cxnSp>
                <p:nvCxnSpPr>
                  <p:cNvPr id="36" name="直接连接符 35"/>
                  <p:cNvCxnSpPr/>
                  <p:nvPr>
                    <p:custDataLst>
                      <p:tags r:id="rId29"/>
                    </p:custDataLst>
                  </p:nvPr>
                </p:nvCxnSpPr>
                <p:spPr>
                  <a:xfrm flipH="1">
                    <a:off x="10630003" y="6927461"/>
                    <a:ext cx="0" cy="36000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直接连接符 36"/>
                  <p:cNvCxnSpPr/>
                  <p:nvPr>
                    <p:custDataLst>
                      <p:tags r:id="rId30"/>
                    </p:custDataLst>
                  </p:nvPr>
                </p:nvCxnSpPr>
                <p:spPr>
                  <a:xfrm flipH="1">
                    <a:off x="10746363" y="6927461"/>
                    <a:ext cx="0" cy="36000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8" name="组合 37"/>
            <p:cNvGrpSpPr/>
            <p:nvPr>
              <p:custDataLst>
                <p:tags r:id="rId22"/>
              </p:custDataLst>
            </p:nvPr>
          </p:nvGrpSpPr>
          <p:grpSpPr>
            <a:xfrm>
              <a:off x="7640744" y="9564428"/>
              <a:ext cx="1889935" cy="563805"/>
              <a:chOff x="8063046" y="5287622"/>
              <a:chExt cx="1889935" cy="563805"/>
            </a:xfrm>
          </p:grpSpPr>
          <p:cxnSp>
            <p:nvCxnSpPr>
              <p:cNvPr id="39" name="直接箭头连接符 38"/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8465423" y="5851427"/>
                <a:ext cx="133200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矩形 39"/>
              <p:cNvSpPr/>
              <p:nvPr>
                <p:custDataLst>
                  <p:tags r:id="rId24"/>
                </p:custDataLst>
              </p:nvPr>
            </p:nvSpPr>
            <p:spPr>
              <a:xfrm>
                <a:off x="8063046" y="5287622"/>
                <a:ext cx="1889935" cy="527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△</a:t>
                </a:r>
              </a:p>
            </p:txBody>
          </p:sp>
        </p:grpSp>
      </p:grpSp>
      <p:sp>
        <p:nvSpPr>
          <p:cNvPr id="41" name="文本框 40"/>
          <p:cNvSpPr txBox="1"/>
          <p:nvPr>
            <p:custDataLst>
              <p:tags r:id="rId7"/>
            </p:custDataLst>
          </p:nvPr>
        </p:nvSpPr>
        <p:spPr>
          <a:xfrm>
            <a:off x="333375" y="437324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</a:rPr>
              <a:t>酸性水解：</a:t>
            </a:r>
          </a:p>
        </p:txBody>
      </p:sp>
      <p:grpSp>
        <p:nvGrpSpPr>
          <p:cNvPr id="42" name="组合 41"/>
          <p:cNvGrpSpPr/>
          <p:nvPr>
            <p:custDataLst>
              <p:tags r:id="rId8"/>
            </p:custDataLst>
          </p:nvPr>
        </p:nvGrpSpPr>
        <p:grpSpPr>
          <a:xfrm>
            <a:off x="2226947" y="4949827"/>
            <a:ext cx="8990330" cy="1088390"/>
            <a:chOff x="2719059" y="9036736"/>
            <a:chExt cx="10431358" cy="1435783"/>
          </a:xfrm>
        </p:grpSpPr>
        <p:grpSp>
          <p:nvGrpSpPr>
            <p:cNvPr id="43" name="组合 42"/>
            <p:cNvGrpSpPr/>
            <p:nvPr>
              <p:custDataLst>
                <p:tags r:id="rId11"/>
              </p:custDataLst>
            </p:nvPr>
          </p:nvGrpSpPr>
          <p:grpSpPr>
            <a:xfrm>
              <a:off x="2719059" y="9036736"/>
              <a:ext cx="10431358" cy="1435783"/>
              <a:chOff x="2222461" y="5182125"/>
              <a:chExt cx="10431358" cy="1435783"/>
            </a:xfrm>
          </p:grpSpPr>
          <p:sp>
            <p:nvSpPr>
              <p:cNvPr id="44" name="矩形 43"/>
              <p:cNvSpPr/>
              <p:nvPr>
                <p:custDataLst>
                  <p:tags r:id="rId15"/>
                </p:custDataLst>
              </p:nvPr>
            </p:nvSpPr>
            <p:spPr>
              <a:xfrm>
                <a:off x="2222461" y="5929335"/>
                <a:ext cx="10431358" cy="6885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NH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—C—NH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 +2NaOH                    Na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CO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＋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2NH</a:t>
                </a:r>
                <a:r>
                  <a:rPr lang="en-US" altLang="zh-CN" sz="28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↑</a:t>
                </a:r>
              </a:p>
            </p:txBody>
          </p:sp>
          <p:grpSp>
            <p:nvGrpSpPr>
              <p:cNvPr id="45" name="组合 44"/>
              <p:cNvGrpSpPr/>
              <p:nvPr>
                <p:custDataLst>
                  <p:tags r:id="rId16"/>
                </p:custDataLst>
              </p:nvPr>
            </p:nvGrpSpPr>
            <p:grpSpPr>
              <a:xfrm>
                <a:off x="3440005" y="5182125"/>
                <a:ext cx="498207" cy="880310"/>
                <a:chOff x="10791562" y="6414684"/>
                <a:chExt cx="498207" cy="880310"/>
              </a:xfrm>
            </p:grpSpPr>
            <p:sp>
              <p:nvSpPr>
                <p:cNvPr id="46" name="矩形 45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10791562" y="6414684"/>
                  <a:ext cx="498207" cy="68857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800" b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楷体" panose="02010609060101010101" charset="-122"/>
                      <a:cs typeface="Times New Roman" panose="02020603050405020304" pitchFamily="18" charset="0"/>
                    </a:rPr>
                    <a:t>O</a:t>
                  </a:r>
                  <a:endParaRPr lang="en-US" altLang="zh-CN" sz="2800" b="1" baseline="-2500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7" name="组合 46"/>
                <p:cNvGrpSpPr/>
                <p:nvPr>
                  <p:custDataLst>
                    <p:tags r:id="rId18"/>
                  </p:custDataLst>
                </p:nvPr>
              </p:nvGrpSpPr>
              <p:grpSpPr>
                <a:xfrm>
                  <a:off x="10992457" y="6934994"/>
                  <a:ext cx="96417" cy="360000"/>
                  <a:chOff x="11040666" y="6934994"/>
                  <a:chExt cx="96417" cy="360000"/>
                </a:xfrm>
              </p:grpSpPr>
              <p:cxnSp>
                <p:nvCxnSpPr>
                  <p:cNvPr id="48" name="直接连接符 47"/>
                  <p:cNvCxnSpPr/>
                  <p:nvPr>
                    <p:custDataLst>
                      <p:tags r:id="rId19"/>
                    </p:custDataLst>
                  </p:nvPr>
                </p:nvCxnSpPr>
                <p:spPr>
                  <a:xfrm flipH="1">
                    <a:off x="11040666" y="6934994"/>
                    <a:ext cx="0" cy="36000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接连接符 48"/>
                  <p:cNvCxnSpPr/>
                  <p:nvPr>
                    <p:custDataLst>
                      <p:tags r:id="rId20"/>
                    </p:custDataLst>
                  </p:nvPr>
                </p:nvCxnSpPr>
                <p:spPr>
                  <a:xfrm flipH="1">
                    <a:off x="11137083" y="6934994"/>
                    <a:ext cx="0" cy="360000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0" name="组合 49"/>
            <p:cNvGrpSpPr/>
            <p:nvPr>
              <p:custDataLst>
                <p:tags r:id="rId12"/>
              </p:custDataLst>
            </p:nvPr>
          </p:nvGrpSpPr>
          <p:grpSpPr>
            <a:xfrm>
              <a:off x="7217411" y="9661645"/>
              <a:ext cx="1889935" cy="527818"/>
              <a:chOff x="7639713" y="5384839"/>
              <a:chExt cx="1889935" cy="527818"/>
            </a:xfrm>
          </p:grpSpPr>
          <p:cxnSp>
            <p:nvCxnSpPr>
              <p:cNvPr id="51" name="直接箭头连接符 50"/>
              <p:cNvCxnSpPr/>
              <p:nvPr>
                <p:custDataLst>
                  <p:tags r:id="rId13"/>
                </p:custDataLst>
              </p:nvPr>
            </p:nvCxnSpPr>
            <p:spPr>
              <a:xfrm>
                <a:off x="8116239" y="5852357"/>
                <a:ext cx="133200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矩形 51"/>
              <p:cNvSpPr/>
              <p:nvPr>
                <p:custDataLst>
                  <p:tags r:id="rId14"/>
                </p:custDataLst>
              </p:nvPr>
            </p:nvSpPr>
            <p:spPr>
              <a:xfrm>
                <a:off x="7639713" y="5384839"/>
                <a:ext cx="1889935" cy="527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楷体" panose="02010609060101010101" charset="-122"/>
                    <a:cs typeface="Times New Roman" panose="02020603050405020304" pitchFamily="18" charset="0"/>
                  </a:rPr>
                  <a:t>△</a:t>
                </a:r>
              </a:p>
            </p:txBody>
          </p:sp>
        </p:grpSp>
      </p:grpSp>
      <p:sp>
        <p:nvSpPr>
          <p:cNvPr id="53" name="文本框 52"/>
          <p:cNvSpPr txBox="1"/>
          <p:nvPr>
            <p:custDataLst>
              <p:tags r:id="rId9"/>
            </p:custDataLst>
          </p:nvPr>
        </p:nvSpPr>
        <p:spPr>
          <a:xfrm>
            <a:off x="333375" y="5471795"/>
            <a:ext cx="1960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70C0"/>
                </a:solidFill>
              </a:rPr>
              <a:t>碱性水解：</a:t>
            </a:r>
          </a:p>
        </p:txBody>
      </p:sp>
      <p:pic>
        <p:nvPicPr>
          <p:cNvPr id="54" name="New picture"/>
          <p:cNvPicPr/>
          <p:nvPr>
            <p:custDataLst>
              <p:tags r:id="rId10"/>
            </p:custDataLst>
          </p:nvPr>
        </p:nvPicPr>
        <p:blipFill>
          <a:blip r:embed="rId52"/>
          <a:stretch>
            <a:fillRect/>
          </a:stretch>
        </p:blipFill>
        <p:spPr>
          <a:xfrm>
            <a:off x="10426700" y="11722100"/>
            <a:ext cx="342900" cy="241300"/>
          </a:xfrm>
          <a:prstGeom prst="cube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092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41" grpId="0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623695" y="3030220"/>
            <a:ext cx="7858125" cy="789940"/>
            <a:chOff x="2456" y="2841"/>
            <a:chExt cx="12375" cy="1244"/>
          </a:xfrm>
        </p:grpSpPr>
        <p:sp>
          <p:nvSpPr>
            <p:cNvPr id="6" name="文本框 5"/>
            <p:cNvSpPr txBox="1"/>
            <p:nvPr>
              <p:custDataLst>
                <p:tags r:id="rId5"/>
              </p:custDataLst>
            </p:nvPr>
          </p:nvSpPr>
          <p:spPr>
            <a:xfrm>
              <a:off x="2456" y="3069"/>
              <a:ext cx="12375" cy="10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</a:t>
              </a:r>
              <a:r>
                <a:rPr lang="en-US" altLang="zh-CN" sz="36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3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COOH + NH</a:t>
              </a:r>
              <a:r>
                <a:rPr lang="en-US" altLang="zh-CN" sz="36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3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→CH</a:t>
              </a:r>
              <a:r>
                <a:rPr lang="en-US" altLang="zh-CN" sz="36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3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CONH</a:t>
              </a:r>
              <a:r>
                <a:rPr lang="en-US" altLang="zh-CN" sz="36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 </a:t>
              </a:r>
              <a:r>
                <a:rPr lang="en-US" altLang="zh-CN" sz="3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+ H</a:t>
              </a:r>
              <a:r>
                <a:rPr lang="en-US" altLang="zh-CN" sz="36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zh-CN" sz="3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7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8079" y="2841"/>
              <a:ext cx="672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/>
                <a:t>△</a:t>
              </a:r>
            </a:p>
          </p:txBody>
        </p:sp>
      </p:grpSp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568325" y="482600"/>
            <a:ext cx="502666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lang="zh-CN" altLang="en-US" sz="32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</a:t>
            </a:r>
            <a:r>
              <a:rPr lang="zh-CN" sz="3200" b="1" dirty="0">
                <a:latin typeface="微软雅黑" panose="020B0503020204020204" charset="-122"/>
                <a:ea typeface="微软雅黑"/>
                <a:sym typeface="+mn-ea"/>
              </a:rPr>
              <a:t>酰胺的制备</a:t>
            </a:r>
            <a:r>
              <a:rPr lang="en-US" altLang="zh-CN" sz="32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899795" y="1498600"/>
            <a:ext cx="10477500" cy="127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  </a:t>
            </a:r>
            <a:r>
              <a:rPr lang="zh-CN" altLang="en-US" sz="32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酰胺可以通过氨气（或胺）与羧酸在加热条件下反应得到，或用羧酸的铵盐加热脱水得到。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31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82360" y="1863725"/>
            <a:ext cx="5856605" cy="3935095"/>
          </a:xfrm>
          <a:prstGeom prst="rect">
            <a:avLst/>
          </a:prstGeom>
        </p:spPr>
      </p:pic>
      <p:sp>
        <p:nvSpPr>
          <p:cNvPr id="6" name="文本框 5"/>
          <p:cNvSpPr txBox="1"/>
          <p:nvPr>
            <p:custDataLst>
              <p:tags r:id="rId3"/>
            </p:custDataLst>
          </p:nvPr>
        </p:nvSpPr>
        <p:spPr>
          <a:xfrm>
            <a:off x="3971925" y="436245"/>
            <a:ext cx="47548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炖鱼加醋去腥的原理</a:t>
            </a: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741680" y="2297430"/>
            <a:ext cx="4837430" cy="32905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鱼等的腥味很大成分属胺化物，呈弱碱性，而食醋中的醋酸与碱性的胺化物能结合成中性盐，从而可以使腥味减少。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156550" y="1438110"/>
          <a:ext cx="2820335" cy="2255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0" name="文档" r:id="rId3" imgW="2820828" imgH="2255680" progId="Word.Document.12">
                  <p:embed/>
                </p:oleObj>
              </mc:Choice>
              <mc:Fallback>
                <p:oleObj name="文档" r:id="rId3" imgW="2820828" imgH="2255680" progId="Word.Document.12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6550" y="1438110"/>
                        <a:ext cx="2820335" cy="22553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141859" y="917239"/>
            <a:ext cx="11670051" cy="3353964"/>
          </a:xfrm>
          <a:prstGeom prst="rect">
            <a:avLst/>
          </a:prstGeom>
        </p:spPr>
        <p:txBody>
          <a:bodyPr wrap="square" lIns="121870" tIns="60934" rIns="121870" bIns="60934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思考：</a:t>
            </a:r>
            <a:r>
              <a:rPr lang="zh-CN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羧酸与氨或胺在加热条件下反应生成酰胺，如下列反应生成乙酰胺：</a:t>
            </a:r>
            <a:r>
              <a:rPr lang="en-US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</a:rPr>
              <a:t>CH</a:t>
            </a:r>
            <a:r>
              <a:rPr lang="en-US" altLang="zh-CN" sz="2799" b="1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</a:rPr>
              <a:t>3</a:t>
            </a:r>
            <a:r>
              <a:rPr lang="en-US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</a:rPr>
              <a:t>COOH</a:t>
            </a:r>
            <a:r>
              <a:rPr lang="zh-CN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</a:rPr>
              <a:t>NH</a:t>
            </a:r>
            <a:r>
              <a:rPr lang="en-US" altLang="zh-CN" sz="2799" b="1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</a:rPr>
              <a:t>3                   </a:t>
            </a:r>
            <a:r>
              <a:rPr lang="en-US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CH</a:t>
            </a:r>
            <a:r>
              <a:rPr lang="en-US" altLang="zh-CN" sz="2799" b="1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3</a:t>
            </a:r>
            <a:r>
              <a:rPr lang="en-US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CONH</a:t>
            </a:r>
            <a:r>
              <a:rPr lang="en-US" altLang="zh-CN" sz="2799" b="1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zh-CN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</a:t>
            </a:r>
            <a:r>
              <a:rPr lang="en-US" altLang="zh-CN" sz="2799" b="1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</a:t>
            </a:r>
            <a:r>
              <a:rPr lang="zh-CN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105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99" b="1" kern="100" spc="-6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</a:t>
            </a:r>
            <a:r>
              <a:rPr lang="zh-CN" altLang="zh-CN" sz="2799" b="1" kern="100" spc="-6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苯甲酸与苯胺在</a:t>
            </a:r>
            <a:r>
              <a:rPr lang="en-US" altLang="zh-CN" sz="2799" b="1" kern="100" spc="-6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180</a:t>
            </a:r>
            <a:r>
              <a:rPr lang="zh-CN" altLang="zh-CN" sz="2799" b="1" kern="100" spc="-6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～</a:t>
            </a:r>
            <a:r>
              <a:rPr lang="en-US" altLang="zh-CN" sz="2799" b="1" kern="100" spc="-6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190 </a:t>
            </a:r>
            <a:r>
              <a:rPr lang="en-US" altLang="zh-CN" sz="2799" b="1" kern="100" spc="-6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℃</a:t>
            </a:r>
            <a:r>
              <a:rPr lang="zh-CN" altLang="zh-CN" sz="2799" b="1" kern="100" spc="-6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反应，其反应的化学方程式</a:t>
            </a:r>
            <a:r>
              <a:rPr lang="zh-CN" altLang="zh-CN" sz="2799" b="1" kern="100" spc="-15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：</a:t>
            </a:r>
            <a:r>
              <a:rPr lang="en-US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____________</a:t>
            </a:r>
            <a:endParaRPr lang="zh-CN" altLang="zh-CN" sz="105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endParaRPr lang="en-US" altLang="zh-CN" sz="2799" kern="100" dirty="0">
              <a:latin typeface="Times New Roman" panose="02020603050405020304" pitchFamily="18" charset="0"/>
              <a:ea typeface="方正中等线简体" panose="03000509000000000000" pitchFamily="65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99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___________________________________________</a:t>
            </a:r>
            <a:r>
              <a:rPr lang="zh-CN" altLang="zh-CN" sz="2799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9407601" y="2275944"/>
            <a:ext cx="2419252" cy="523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99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C</a:t>
            </a:r>
            <a:r>
              <a:rPr lang="en-US" altLang="zh-CN" sz="2799" b="1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6</a:t>
            </a:r>
            <a:r>
              <a:rPr lang="en-US" altLang="zh-CN" sz="2799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H</a:t>
            </a:r>
            <a:r>
              <a:rPr lang="en-US" altLang="zh-CN" sz="2799" b="1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5</a:t>
            </a:r>
            <a:r>
              <a:rPr lang="en-US" altLang="zh-CN" sz="2799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COOH</a:t>
            </a:r>
            <a:r>
              <a:rPr lang="zh-CN" altLang="zh-CN" sz="2799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endParaRPr lang="zh-CN" altLang="en-US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518376" y="3323852"/>
          <a:ext cx="4199553" cy="1257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name="文档" r:id="rId5" imgW="4200476" imgH="1257796" progId="Word.Document.12">
                  <p:embed/>
                </p:oleObj>
              </mc:Choice>
              <mc:Fallback>
                <p:oleObj name="文档" r:id="rId5" imgW="4200476" imgH="1257796" progId="Word.Document.12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8376" y="3323852"/>
                        <a:ext cx="4199553" cy="1257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245" name="Picture 93"/>
          <p:cNvPicPr>
            <a:picLocks noChangeAspect="1" noChangeArrowheads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835" y="2972869"/>
            <a:ext cx="3062759" cy="103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6938749" y="3520335"/>
            <a:ext cx="1183063" cy="523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799" kern="10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799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H</a:t>
            </a:r>
            <a:r>
              <a:rPr lang="en-US" altLang="zh-CN" sz="2799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  <a:r>
              <a:rPr lang="en-US" altLang="zh-CN" sz="2799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871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261217" y="6414545"/>
            <a:ext cx="244800" cy="32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40" tIns="51169" rIns="102340" bIns="51169" anchor="ctr"/>
          <a:lstStyle/>
          <a:p>
            <a:pPr algn="ctr" defTabSz="76789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4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546296" y="6414545"/>
            <a:ext cx="244800" cy="32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40" tIns="51169" rIns="102340" bIns="51169" anchor="ctr"/>
          <a:lstStyle/>
          <a:p>
            <a:pPr algn="ctr" defTabSz="76789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5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831375" y="6414545"/>
            <a:ext cx="244800" cy="32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40" tIns="51169" rIns="102340" bIns="51169" anchor="ctr"/>
          <a:lstStyle/>
          <a:p>
            <a:pPr algn="ctr" defTabSz="76789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</a:p>
        </p:txBody>
      </p:sp>
      <p:sp>
        <p:nvSpPr>
          <p:cNvPr id="19" name="矩形 18"/>
          <p:cNvSpPr/>
          <p:nvPr/>
        </p:nvSpPr>
        <p:spPr>
          <a:xfrm>
            <a:off x="391321" y="898189"/>
            <a:ext cx="11409359" cy="3353964"/>
          </a:xfrm>
          <a:prstGeom prst="rect">
            <a:avLst/>
          </a:prstGeom>
        </p:spPr>
        <p:txBody>
          <a:bodyPr wrap="square" lIns="121870" tIns="60934" rIns="121870" bIns="60934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</a:t>
            </a:r>
            <a:r>
              <a:rPr lang="zh-CN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这个反应的一个重要应用是二元酸与二元胺缩聚生成线型的聚酰胺。</a:t>
            </a:r>
            <a:r>
              <a:rPr lang="zh-CN" altLang="zh-CN" sz="2799" b="1" kern="100" spc="-6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尼龙</a:t>
            </a:r>
            <a:r>
              <a:rPr lang="en-US" altLang="zh-CN" sz="2799" b="1" kern="100" spc="-6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-66</a:t>
            </a:r>
            <a:r>
              <a:rPr lang="zh-CN" altLang="zh-CN" sz="2799" b="1" kern="100" spc="-6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是由己二酸与己二胺按物质的量</a:t>
            </a:r>
            <a:r>
              <a:rPr lang="en-US" altLang="zh-CN" sz="2799" b="1" kern="100" spc="-6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</a:t>
            </a:r>
            <a:r>
              <a:rPr lang="en-US" altLang="zh-CN" sz="2799" b="1" kern="100" spc="-6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∶</a:t>
            </a:r>
            <a:r>
              <a:rPr lang="en-US" altLang="zh-CN" sz="2799" b="1" kern="100" spc="-6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</a:t>
            </a:r>
            <a:r>
              <a:rPr lang="zh-CN" altLang="zh-CN" sz="2799" b="1" kern="100" spc="-6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在</a:t>
            </a:r>
            <a:r>
              <a:rPr lang="en-US" altLang="zh-CN" sz="2799" b="1" kern="100" spc="-6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270 </a:t>
            </a:r>
            <a:r>
              <a:rPr lang="en-US" altLang="zh-CN" sz="2799" b="1" kern="100" spc="-6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℃</a:t>
            </a:r>
            <a:r>
              <a:rPr lang="en-US" altLang="zh-CN" sz="2799" b="1" kern="100" spc="-6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1.01</a:t>
            </a:r>
            <a:r>
              <a:rPr lang="en-US" altLang="zh-CN" sz="2799" b="1" kern="100" spc="-6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×</a:t>
            </a:r>
            <a:r>
              <a:rPr lang="en-US" altLang="zh-CN" sz="2799" b="1" kern="100" spc="-6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10</a:t>
            </a:r>
            <a:r>
              <a:rPr lang="en-US" altLang="zh-CN" sz="2799" b="1" kern="100" spc="-60" baseline="30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8</a:t>
            </a:r>
            <a:r>
              <a:rPr lang="en-US" altLang="zh-CN" sz="2799" b="1" kern="100" spc="-6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Pa</a:t>
            </a:r>
            <a:r>
              <a:rPr lang="zh-CN" altLang="zh-CN" sz="2799" b="1" kern="100" spc="-6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下缩合</a:t>
            </a:r>
            <a:r>
              <a:rPr lang="zh-CN" altLang="zh-CN" sz="2799" b="1" kern="100" spc="-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而成</a:t>
            </a:r>
            <a:r>
              <a:rPr lang="zh-CN" altLang="zh-CN" sz="2799" b="1" kern="100" spc="-15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zh-CN" altLang="zh-CN" sz="2799" b="1" kern="100" spc="-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该反应的化学方程式</a:t>
            </a:r>
            <a:r>
              <a:rPr lang="zh-CN" altLang="zh-CN" sz="2799" b="1" kern="100" spc="-15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：</a:t>
            </a:r>
            <a:r>
              <a:rPr lang="en-US" altLang="zh-CN" sz="2799" b="1" kern="100" spc="-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__________________________________________</a:t>
            </a:r>
          </a:p>
          <a:p>
            <a:pPr algn="just">
              <a:lnSpc>
                <a:spcPct val="150000"/>
              </a:lnSpc>
            </a:pPr>
            <a:endParaRPr lang="en-US" altLang="zh-CN" sz="2799" b="1" kern="100" dirty="0">
              <a:latin typeface="Times New Roman" panose="02020603050405020304" pitchFamily="18" charset="0"/>
              <a:ea typeface="方正中等线简体" panose="03000509000000000000" pitchFamily="65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_______________________________________________________</a:t>
            </a:r>
            <a:r>
              <a:rPr lang="zh-CN" altLang="zh-CN" sz="2799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5" name="返回">
            <a:hlinkClick r:id="rId4" action="ppaction://hlinksldjump"/>
            <a:extLst>
              <a:ext uri="{FF2B5EF4-FFF2-40B4-BE49-F238E27FC236}">
                <a16:creationId xmlns:a16="http://schemas.microsoft.com/office/drawing/2014/main" id="{7DF0F6FD-6596-D84C-87E3-557138758E03}"/>
              </a:ext>
            </a:extLst>
          </p:cNvPr>
          <p:cNvSpPr/>
          <p:nvPr/>
        </p:nvSpPr>
        <p:spPr>
          <a:xfrm>
            <a:off x="11180911" y="6379619"/>
            <a:ext cx="845804" cy="345520"/>
          </a:xfrm>
          <a:prstGeom prst="round2DiagRect">
            <a:avLst/>
          </a:prstGeom>
          <a:gradFill>
            <a:gsLst>
              <a:gs pos="0">
                <a:schemeClr val="accent5">
                  <a:lumMod val="50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/>
                </a:solidFill>
              </a:rPr>
              <a:t>返回</a:t>
            </a:r>
          </a:p>
        </p:txBody>
      </p:sp>
      <p:sp>
        <p:nvSpPr>
          <p:cNvPr id="22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116454" y="6414545"/>
            <a:ext cx="244800" cy="32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40" tIns="51169" rIns="102340" bIns="51169" anchor="ctr"/>
          <a:lstStyle/>
          <a:p>
            <a:pPr algn="ctr" defTabSz="76789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</a:p>
        </p:txBody>
      </p:sp>
      <p:sp>
        <p:nvSpPr>
          <p:cNvPr id="7" name="矩形 6"/>
          <p:cNvSpPr/>
          <p:nvPr/>
        </p:nvSpPr>
        <p:spPr>
          <a:xfrm>
            <a:off x="4531941" y="2249083"/>
            <a:ext cx="7246845" cy="523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799" i="1" kern="100" spc="-60" dirty="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n</a:t>
            </a:r>
            <a:r>
              <a:rPr lang="en-US" altLang="zh-CN" sz="2799" kern="100" spc="-60" dirty="0" err="1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HOOC</a:t>
            </a:r>
            <a:r>
              <a:rPr lang="en-US" altLang="zh-CN" sz="2799" kern="100" spc="-6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(CH</a:t>
            </a:r>
            <a:r>
              <a:rPr lang="en-US" altLang="zh-CN" sz="2799" kern="100" spc="-6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  <a:r>
              <a:rPr lang="en-US" altLang="zh-CN" sz="2799" kern="100" spc="-6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)</a:t>
            </a:r>
            <a:r>
              <a:rPr lang="en-US" altLang="zh-CN" sz="2799" kern="100" spc="-6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4</a:t>
            </a:r>
            <a:r>
              <a:rPr lang="en-US" altLang="zh-CN" sz="2799" kern="100" spc="-6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COOH</a:t>
            </a:r>
            <a:r>
              <a:rPr lang="zh-CN" altLang="zh-CN" sz="2799" kern="100" spc="-6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799" i="1" kern="100" spc="-6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n</a:t>
            </a:r>
            <a:r>
              <a:rPr lang="en-US" altLang="zh-CN" sz="2799" kern="100" spc="-6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H</a:t>
            </a:r>
            <a:r>
              <a:rPr lang="en-US" altLang="zh-CN" sz="2799" kern="100" spc="-6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  <a:r>
              <a:rPr lang="en-US" altLang="zh-CN" sz="2799" kern="100" spc="-6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NCH</a:t>
            </a:r>
            <a:r>
              <a:rPr lang="en-US" altLang="zh-CN" sz="2799" kern="100" spc="-6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  <a:r>
              <a:rPr lang="en-US" altLang="zh-CN" sz="2799" kern="100" spc="-6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(CH</a:t>
            </a:r>
            <a:r>
              <a:rPr lang="en-US" altLang="zh-CN" sz="2799" kern="100" spc="-6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  <a:r>
              <a:rPr lang="en-US" altLang="zh-CN" sz="2799" kern="100" spc="-6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)</a:t>
            </a:r>
            <a:r>
              <a:rPr lang="en-US" altLang="zh-CN" sz="2799" kern="100" spc="-6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4</a:t>
            </a:r>
            <a:r>
              <a:rPr lang="en-US" altLang="zh-CN" sz="2799" kern="100" spc="-6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CH</a:t>
            </a:r>
            <a:r>
              <a:rPr lang="en-US" altLang="zh-CN" sz="2799" kern="100" spc="-6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  <a:r>
              <a:rPr lang="en-US" altLang="zh-CN" sz="2799" kern="100" spc="-6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NH</a:t>
            </a:r>
            <a:r>
              <a:rPr lang="en-US" altLang="zh-CN" sz="2799" kern="100" spc="-6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  <a:endParaRPr lang="zh-CN" altLang="en-US" sz="2799" spc="-60" dirty="0">
              <a:solidFill>
                <a:prstClr val="black"/>
              </a:solidFill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43960" y="3126951"/>
          <a:ext cx="2774308" cy="1463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8" name="文档" r:id="rId6" imgW="2775488" imgH="1464068" progId="Word.Document.12">
                  <p:embed/>
                </p:oleObj>
              </mc:Choice>
              <mc:Fallback>
                <p:oleObj name="文档" r:id="rId6" imgW="2775488" imgH="1464068" progId="Word.Document.12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3960" y="3126951"/>
                        <a:ext cx="2774308" cy="1463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9090" name="Picture 2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652" y="2906017"/>
            <a:ext cx="5304082" cy="864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/>
          <p:nvPr/>
        </p:nvSpPr>
        <p:spPr>
          <a:xfrm>
            <a:off x="7769215" y="3330542"/>
            <a:ext cx="2320932" cy="523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799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799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(2</a:t>
            </a:r>
            <a:r>
              <a:rPr lang="en-US" altLang="zh-CN" sz="2799" i="1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n</a:t>
            </a:r>
            <a:r>
              <a:rPr lang="zh-CN" altLang="zh-CN" sz="2799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－</a:t>
            </a:r>
            <a:r>
              <a:rPr lang="en-US" altLang="zh-CN" sz="2799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1)H</a:t>
            </a:r>
            <a:r>
              <a:rPr lang="en-US" altLang="zh-CN" sz="2799" kern="100" baseline="-250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2</a:t>
            </a:r>
            <a:r>
              <a:rPr lang="en-US" altLang="zh-CN" sz="2799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</a:rPr>
              <a:t>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726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309279"/>
              </p:ext>
            </p:extLst>
          </p:nvPr>
        </p:nvGraphicFramePr>
        <p:xfrm>
          <a:off x="2235602" y="1260088"/>
          <a:ext cx="6785735" cy="1108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KingDrawXObject" r:id="rId3" imgW="2749680" imgH="336600" progId="KingDrawXObject.Document">
                  <p:embed/>
                </p:oleObj>
              </mc:Choice>
              <mc:Fallback>
                <p:oleObj name="KingDrawXObject" r:id="rId3" imgW="2749680" imgH="336600" progId="KingDrawXObject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5602" y="1260088"/>
                        <a:ext cx="6785735" cy="11089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479502" y="735980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思考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538546" y="579864"/>
            <a:ext cx="124906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zh-CN" altLang="en-US" sz="166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502" y="3226742"/>
            <a:ext cx="11060080" cy="90729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988527" y="3226742"/>
            <a:ext cx="2018371" cy="12448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848612" y="4744552"/>
            <a:ext cx="5534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形成酰胺基保护氨基</a:t>
            </a:r>
          </a:p>
        </p:txBody>
      </p:sp>
      <p:cxnSp>
        <p:nvCxnSpPr>
          <p:cNvPr id="9" name="直接箭头连接符 8"/>
          <p:cNvCxnSpPr>
            <a:cxnSpLocks/>
            <a:endCxn id="7" idx="1"/>
          </p:cNvCxnSpPr>
          <p:nvPr/>
        </p:nvCxnSpPr>
        <p:spPr>
          <a:xfrm>
            <a:off x="3412273" y="4471639"/>
            <a:ext cx="436339" cy="565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48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1322" y="146832"/>
            <a:ext cx="11409359" cy="42921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6.</a:t>
            </a:r>
            <a:r>
              <a:rPr lang="zh-CN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常见酰胺的用途</a:t>
            </a:r>
            <a:endParaRPr lang="zh-CN" altLang="zh-CN" sz="2800" b="1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zh-CN" altLang="zh-CN" sz="25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酰胺无碱性，一般认为是</a:t>
            </a:r>
            <a:r>
              <a:rPr lang="en-US" altLang="zh-CN" sz="2599" b="1" u="sng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</a:t>
            </a:r>
            <a:r>
              <a:rPr lang="zh-CN" altLang="zh-CN" sz="25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的化合物，通常可作为</a:t>
            </a:r>
            <a:r>
              <a:rPr lang="en-US" altLang="zh-CN" sz="2599" b="1" u="sng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</a:t>
            </a:r>
            <a:r>
              <a:rPr lang="zh-CN" altLang="zh-CN" sz="25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。液态酰胺是有机物和无机物的优良溶剂。</a:t>
            </a:r>
            <a:endParaRPr lang="zh-CN" altLang="zh-CN" sz="2599" b="1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(1)N</a:t>
            </a:r>
            <a:r>
              <a:rPr lang="zh-CN" altLang="zh-CN" sz="25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5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N-</a:t>
            </a:r>
            <a:r>
              <a:rPr lang="zh-CN" altLang="zh-CN" sz="25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二甲基甲酰胺，简称</a:t>
            </a:r>
            <a:r>
              <a:rPr lang="en-US" altLang="zh-CN" sz="25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DMF(</a:t>
            </a:r>
            <a:r>
              <a:rPr lang="zh-CN" altLang="zh-CN" sz="25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如图</a:t>
            </a:r>
            <a:r>
              <a:rPr lang="en-US" altLang="zh-CN" sz="25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5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，它不但可以溶解有机物，还可以溶解某些无机物，是一种性能优良的溶剂。此外，</a:t>
            </a:r>
            <a:r>
              <a:rPr lang="en-US" altLang="zh-CN" sz="25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zh-CN" altLang="zh-CN" sz="25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5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N-</a:t>
            </a:r>
            <a:r>
              <a:rPr lang="zh-CN" altLang="zh-CN" sz="25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二甲基甲酰胺还是有机合成的重要中间体，可用来制造农药杀虫脒，还可用于合成维生素</a:t>
            </a:r>
            <a:r>
              <a:rPr lang="en-US" altLang="zh-CN" sz="25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B</a:t>
            </a:r>
            <a:r>
              <a:rPr lang="en-US" altLang="zh-CN" sz="2599" b="1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6</a:t>
            </a:r>
            <a:r>
              <a:rPr lang="zh-CN" altLang="zh-CN" sz="25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、扑尔敏等药物。</a:t>
            </a:r>
            <a:endParaRPr lang="zh-CN" altLang="zh-CN" sz="2599" b="1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42002" name="Picture 18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22" y="4029469"/>
            <a:ext cx="1886159" cy="195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矩形 10"/>
          <p:cNvSpPr/>
          <p:nvPr/>
        </p:nvSpPr>
        <p:spPr>
          <a:xfrm>
            <a:off x="391322" y="6007424"/>
            <a:ext cx="11409359" cy="617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5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</a:t>
            </a:r>
            <a:r>
              <a:rPr lang="zh-CN" altLang="zh-CN" sz="25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</a:t>
            </a:r>
            <a:r>
              <a:rPr lang="en-US" altLang="zh-CN" sz="25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N-</a:t>
            </a:r>
            <a:r>
              <a:rPr lang="zh-CN" altLang="zh-CN" sz="25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二甲基甲酰胺的结构简式</a:t>
            </a:r>
            <a:endParaRPr lang="zh-CN" altLang="zh-CN" sz="2599" b="1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70820" y="862180"/>
            <a:ext cx="851515" cy="492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599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中性</a:t>
            </a:r>
            <a:endParaRPr lang="zh-CN" altLang="en-US" sz="2599" kern="100" dirty="0">
              <a:solidFill>
                <a:srgbClr val="C0000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Courier New" panose="02070309020205020404" pitchFamily="49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255742" y="862180"/>
            <a:ext cx="851515" cy="4923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599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溶剂</a:t>
            </a:r>
            <a:endParaRPr lang="zh-CN" altLang="en-US" sz="2599" kern="100" dirty="0">
              <a:solidFill>
                <a:srgbClr val="C0000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78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391322" y="117400"/>
            <a:ext cx="11409359" cy="1303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(2)</a:t>
            </a:r>
            <a:r>
              <a:rPr lang="en-US" altLang="zh-CN" sz="2799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扑热息痛</a:t>
            </a:r>
            <a:r>
              <a:rPr lang="en-US" altLang="zh-CN" sz="2799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zh-CN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又叫</a:t>
            </a:r>
            <a:r>
              <a:rPr lang="en-US" altLang="zh-CN" sz="2799" b="1" u="sng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             </a:t>
            </a:r>
            <a:r>
              <a:rPr lang="en-US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zh-CN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如图</a:t>
            </a:r>
            <a:r>
              <a:rPr lang="en-US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，是重要的解热镇痛药。制药工业上以对硝基氯苯为原料，经过一系列反应，最后得到产物。</a:t>
            </a:r>
            <a:endParaRPr lang="zh-CN" altLang="zh-CN" sz="1049" b="1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82946" name="Picture 2" descr="课本5-1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915" y="1528785"/>
            <a:ext cx="3070171" cy="1439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391322" y="3040770"/>
            <a:ext cx="11409359" cy="1949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(3)</a:t>
            </a:r>
            <a:r>
              <a:rPr lang="zh-CN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许多高分子化合物中都存在</a:t>
            </a:r>
            <a:r>
              <a:rPr lang="en-US" altLang="zh-CN" sz="2799" b="1" u="sng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      </a:t>
            </a:r>
            <a:r>
              <a:rPr lang="zh-CN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，如高分子材料</a:t>
            </a:r>
            <a:r>
              <a:rPr lang="en-US" altLang="zh-CN" sz="2799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“</a:t>
            </a:r>
            <a:r>
              <a:rPr lang="zh-CN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尼龙</a:t>
            </a:r>
            <a:r>
              <a:rPr lang="en-US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-66</a:t>
            </a:r>
            <a:r>
              <a:rPr lang="en-US" altLang="zh-CN" sz="2799" b="1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”</a:t>
            </a:r>
            <a:r>
              <a:rPr lang="en-US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(</a:t>
            </a:r>
            <a:r>
              <a:rPr lang="zh-CN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如图</a:t>
            </a:r>
            <a:r>
              <a:rPr lang="en-US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)</a:t>
            </a:r>
            <a:r>
              <a:rPr lang="zh-CN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。构成生命体的基础物质蛋白质中也含有酰胺键，在二肽、多肽及蛋白质中，酰胺键又称为</a:t>
            </a:r>
            <a:r>
              <a:rPr lang="en-US" altLang="zh-CN" sz="2799" b="1" u="sng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</a:t>
            </a:r>
            <a:r>
              <a:rPr lang="zh-CN" altLang="zh-CN" sz="2799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。</a:t>
            </a:r>
            <a:endParaRPr lang="zh-CN" altLang="zh-CN" sz="1049" b="1" kern="100" dirty="0">
              <a:latin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82947" name="Picture 3" descr="S22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469" y="4712395"/>
            <a:ext cx="5135064" cy="19562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3767411" y="248937"/>
            <a:ext cx="2339102" cy="523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799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对乙酰氨基酚</a:t>
            </a:r>
            <a:endParaRPr lang="zh-CN" altLang="en-US" sz="2799" b="1" kern="100" dirty="0">
              <a:solidFill>
                <a:srgbClr val="C0000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60113" y="3167824"/>
            <a:ext cx="1620957" cy="523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799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酰胺基团</a:t>
            </a:r>
            <a:endParaRPr lang="zh-CN" altLang="en-US" sz="2799" b="1" kern="100" dirty="0">
              <a:solidFill>
                <a:srgbClr val="C0000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Courier New" panose="020703090202050204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69994" y="4460271"/>
            <a:ext cx="902811" cy="5230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799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肽键</a:t>
            </a:r>
            <a:endParaRPr lang="zh-CN" altLang="en-US" sz="2799" b="1" kern="100" dirty="0">
              <a:solidFill>
                <a:srgbClr val="C00000"/>
              </a:solidFill>
              <a:latin typeface="Times New Roman" panose="02020603050405020304" pitchFamily="18" charset="0"/>
              <a:ea typeface="方正中等线简体" panose="03000509000000000000" pitchFamily="65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44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406400" y="482600"/>
            <a:ext cx="83396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6857829" algn="l"/>
              </a:tabLst>
            </a:pPr>
            <a:r>
              <a:rPr altLang="zh-CN" sz="3200" b="1" kern="100" dirty="0" err="1">
                <a:latin typeface="黑体" panose="02010609060101010101" pitchFamily="49" charset="-122"/>
                <a:ea typeface="黑体" panose="02010609060101010101" pitchFamily="49" charset="-122"/>
              </a:rPr>
              <a:t>氨、胺、酰胺和铵盐的比较</a:t>
            </a:r>
            <a:endParaRPr lang="zh-CN" altLang="zh-CN" sz="3200" b="1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graphicFrame>
        <p:nvGraphicFramePr>
          <p:cNvPr id="35841" name="表格 37955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20644280"/>
              </p:ext>
            </p:extLst>
          </p:nvPr>
        </p:nvGraphicFramePr>
        <p:xfrm>
          <a:off x="707813" y="1365685"/>
          <a:ext cx="10776374" cy="5107071"/>
        </p:xfrm>
        <a:graphic>
          <a:graphicData uri="http://schemas.openxmlformats.org/drawingml/2006/table">
            <a:tbl>
              <a:tblPr/>
              <a:tblGrid>
                <a:gridCol w="1255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20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52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3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/>
                      <a:endParaRPr lang="zh-CN" altLang="en-US" sz="3200">
                        <a:solidFill>
                          <a:srgbClr val="000000"/>
                        </a:solidFill>
                        <a:latin typeface="Arial" panose="020B0604020202020204" pitchFamily="34" charset="0"/>
                      </a:endParaRPr>
                    </a:p>
                  </a:txBody>
                  <a:tcPr marL="121905" marR="121905" marT="60955" marB="6095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/>
                      <a:r>
                        <a:rPr lang="zh-CN" altLang="zh-CN" sz="2800" baseline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氨</a:t>
                      </a:r>
                    </a:p>
                  </a:txBody>
                  <a:tcPr marL="121905" marR="121905" marT="60955" marB="6095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/>
                      <a:r>
                        <a:rPr lang="zh-CN" altLang="en-US" sz="2800" baseline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胺</a:t>
                      </a:r>
                    </a:p>
                  </a:txBody>
                  <a:tcPr marL="121905" marR="121905" marT="60955" marB="6095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/>
                      <a:r>
                        <a:rPr lang="zh-CN" altLang="en-US" sz="2800" baseline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酰胺</a:t>
                      </a:r>
                    </a:p>
                  </a:txBody>
                  <a:tcPr marL="121905" marR="121905" marT="60955" marB="6095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/>
                      <a:r>
                        <a:rPr lang="zh-CN" altLang="en-US" sz="2800" baseline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铵盐</a:t>
                      </a:r>
                    </a:p>
                  </a:txBody>
                  <a:tcPr marL="121905" marR="121905" marT="60955" marB="6095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5989"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zh-CN" altLang="en-US" sz="2800" dirty="0">
                          <a:solidFill>
                            <a:srgbClr val="0000FF"/>
                          </a:solidFill>
                          <a:uFillTx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组成元素</a:t>
                      </a:r>
                    </a:p>
                  </a:txBody>
                  <a:tcPr marL="121905" marR="121905" marT="60955" marB="60955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/>
                      <a:endParaRPr lang="en-US" altLang="zh-CN" sz="280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121905" marR="121905" marT="60955" marB="6095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/>
                      <a:endParaRPr lang="en-US" altLang="zh-CN" sz="280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121905" marR="121905" marT="60955" marB="6095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/>
                      <a:endParaRPr lang="en-US" altLang="zh-CN" sz="280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121905" marR="121905" marT="60955" marB="6095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/>
                      <a:endParaRPr lang="zh-CN" altLang="en-US" sz="28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121905" marR="121905" marT="60955" marB="6095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269"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zh-CN" altLang="en-US" sz="2800" dirty="0">
                          <a:solidFill>
                            <a:srgbClr val="0000FF"/>
                          </a:solidFill>
                          <a:uFillTx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结构特点</a:t>
                      </a:r>
                    </a:p>
                  </a:txBody>
                  <a:tcPr marL="121905" marR="121905" marT="60955" marB="60955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/>
                      <a:endParaRPr lang="zh-CN" altLang="en-US" sz="280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lvl="0" algn="ctr"/>
                      <a:endParaRPr lang="zh-CN" altLang="en-US" sz="280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121905" marR="121905" marT="60955" marB="6095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/>
                      <a:endParaRPr lang="zh-CN" altLang="en-US" sz="280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121905" marR="121905" marT="60955" marB="6095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/>
                      <a:endParaRPr lang="zh-CN" altLang="en-US" sz="280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121905" marR="121905" marT="60955" marB="6095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/>
                      <a:endParaRPr lang="zh-CN" altLang="en-US" sz="28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121905" marR="121905" marT="60955" marB="6095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7180"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zh-CN" altLang="en-US" sz="2800" dirty="0">
                          <a:solidFill>
                            <a:srgbClr val="0000FF"/>
                          </a:solidFill>
                          <a:uFillTx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化学性质</a:t>
                      </a:r>
                    </a:p>
                  </a:txBody>
                  <a:tcPr marL="121905" marR="121905" marT="60955" marB="60955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/>
                      <a:endParaRPr lang="zh-CN" altLang="en-US" sz="280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  <a:p>
                      <a:pPr lvl="0" algn="ctr"/>
                      <a:endParaRPr lang="zh-CN" altLang="en-US" sz="280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121905" marR="121905" marT="60955" marB="6095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/>
                      <a:endParaRPr lang="zh-CN" altLang="en-US" sz="280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121905" marR="121905" marT="60955" marB="6095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/>
                      <a:endParaRPr lang="zh-CN" altLang="en-US" sz="280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121905" marR="121905" marT="60955" marB="6095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/>
                      <a:endParaRPr lang="zh-CN" altLang="en-US" sz="28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121905" marR="121905" marT="60955" marB="6095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7033"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zh-CN" altLang="en-US" sz="2800" dirty="0">
                          <a:solidFill>
                            <a:srgbClr val="0000FF"/>
                          </a:solidFill>
                          <a:uFillTx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用途</a:t>
                      </a:r>
                    </a:p>
                  </a:txBody>
                  <a:tcPr marL="121905" marR="121905" marT="60955" marB="60955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/>
                      <a:endParaRPr lang="zh-CN" altLang="en-US" sz="280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121905" marR="121905" marT="60955" marB="6095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/>
                      <a:endParaRPr lang="zh-CN" altLang="en-US" sz="28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121905" marR="121905" marT="60955" marB="6095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/>
                      <a:endParaRPr lang="zh-CN" altLang="en-US" sz="2800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121905" marR="121905" marT="60955" marB="6095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>
                      <a:defPPr>
                        <a:defRPr lang="zh-CN"/>
                      </a:defPPr>
                      <a:lvl1pPr marL="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1pPr>
                      <a:lvl2pPr marL="4572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2pPr>
                      <a:lvl3pPr marL="9144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3pPr>
                      <a:lvl4pPr marL="13716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4pPr>
                      <a:lvl5pPr marL="1828800" indent="0" algn="l" defTabSz="914400" rtl="0" eaLnBrk="1" fontAlgn="base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 lang="zh-CN" altLang="en-US" sz="2600" b="1" i="0" u="none" baseline="0">
                          <a:solidFill>
                            <a:schemeClr val="tx1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/>
                      <a:endParaRPr lang="zh-CN" altLang="en-US" sz="2800" baseline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</a:endParaRPr>
                    </a:p>
                  </a:txBody>
                  <a:tcPr marL="121905" marR="121905" marT="60955" marB="60955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组合 2"/>
          <p:cNvGrpSpPr/>
          <p:nvPr>
            <p:custDataLst>
              <p:tags r:id="rId3"/>
            </p:custDataLst>
          </p:nvPr>
        </p:nvGrpSpPr>
        <p:grpSpPr>
          <a:xfrm>
            <a:off x="2319867" y="2108199"/>
            <a:ext cx="9066107" cy="574040"/>
            <a:chOff x="4128" y="2303"/>
            <a:chExt cx="10708" cy="678"/>
          </a:xfrm>
        </p:grpSpPr>
        <p:sp>
          <p:nvSpPr>
            <p:cNvPr id="35881" name="文本框 6"/>
            <p:cNvSpPr/>
            <p:nvPr>
              <p:custDataLst>
                <p:tags r:id="rId22"/>
              </p:custDataLst>
            </p:nvPr>
          </p:nvSpPr>
          <p:spPr>
            <a:xfrm>
              <a:off x="4128" y="2303"/>
              <a:ext cx="1404" cy="6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121905" tIns="60952" rIns="121905" bIns="60952"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</a:lstStyle>
            <a:p>
              <a:pPr lvl="0" algn="ctr">
                <a:lnSpc>
                  <a:spcPct val="100000"/>
                </a:lnSpc>
              </a:pPr>
              <a:r>
                <a:rPr lang="en-US" altLang="zh-CN" sz="2933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N</a:t>
              </a:r>
              <a:r>
                <a:rPr lang="zh-CN" altLang="en-US" sz="2933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、</a:t>
              </a:r>
              <a:r>
                <a:rPr lang="en-US" altLang="zh-CN" sz="2933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H</a:t>
              </a:r>
            </a:p>
          </p:txBody>
        </p:sp>
        <p:sp>
          <p:nvSpPr>
            <p:cNvPr id="35882" name="文本框 7"/>
            <p:cNvSpPr/>
            <p:nvPr>
              <p:custDataLst>
                <p:tags r:id="rId23"/>
              </p:custDataLst>
            </p:nvPr>
          </p:nvSpPr>
          <p:spPr>
            <a:xfrm>
              <a:off x="6502" y="2303"/>
              <a:ext cx="2171" cy="6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121905" tIns="60952" rIns="121905" bIns="60952"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</a:lstStyle>
            <a:p>
              <a:pPr lvl="0" algn="ctr">
                <a:lnSpc>
                  <a:spcPct val="100000"/>
                </a:lnSpc>
              </a:pPr>
              <a:r>
                <a:rPr lang="en-US" altLang="zh-CN" sz="2933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C</a:t>
              </a:r>
              <a:r>
                <a:rPr lang="zh-CN" altLang="en-US" sz="2933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、</a:t>
              </a:r>
              <a:r>
                <a:rPr lang="en-US" altLang="zh-CN" sz="2933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N</a:t>
              </a:r>
              <a:r>
                <a:rPr lang="zh-CN" altLang="en-US" sz="2933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、</a:t>
              </a:r>
              <a:r>
                <a:rPr lang="en-US" altLang="zh-CN" sz="2933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H</a:t>
              </a:r>
            </a:p>
          </p:txBody>
        </p:sp>
        <p:sp>
          <p:nvSpPr>
            <p:cNvPr id="35883" name="文本框 8"/>
            <p:cNvSpPr/>
            <p:nvPr>
              <p:custDataLst>
                <p:tags r:id="rId24"/>
              </p:custDataLst>
            </p:nvPr>
          </p:nvSpPr>
          <p:spPr>
            <a:xfrm>
              <a:off x="8931" y="2303"/>
              <a:ext cx="2964" cy="6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121905" tIns="60952" rIns="121905" bIns="60952"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</a:lstStyle>
            <a:p>
              <a:pPr lvl="0" algn="ctr">
                <a:lnSpc>
                  <a:spcPct val="100000"/>
                </a:lnSpc>
              </a:pPr>
              <a:r>
                <a:rPr lang="en-US" altLang="zh-CN" sz="2933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C</a:t>
              </a:r>
              <a:r>
                <a:rPr lang="zh-CN" altLang="en-US" sz="2933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、</a:t>
              </a:r>
              <a:r>
                <a:rPr lang="en-US" altLang="zh-CN" sz="2933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O</a:t>
              </a:r>
              <a:r>
                <a:rPr lang="zh-CN" altLang="en-US" sz="2933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、</a:t>
              </a:r>
              <a:r>
                <a:rPr lang="en-US" altLang="zh-CN" sz="2933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N</a:t>
              </a:r>
              <a:r>
                <a:rPr lang="zh-CN" altLang="en-US" sz="2933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、</a:t>
              </a:r>
              <a:r>
                <a:rPr lang="en-US" altLang="zh-CN" sz="2933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H</a:t>
              </a:r>
            </a:p>
          </p:txBody>
        </p:sp>
        <p:sp>
          <p:nvSpPr>
            <p:cNvPr id="35884" name="文本框 9"/>
            <p:cNvSpPr/>
            <p:nvPr>
              <p:custDataLst>
                <p:tags r:id="rId25"/>
              </p:custDataLst>
            </p:nvPr>
          </p:nvSpPr>
          <p:spPr>
            <a:xfrm>
              <a:off x="12068" y="2303"/>
              <a:ext cx="2768" cy="678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lIns="121905" tIns="60952" rIns="121905" bIns="60952"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</a:lstStyle>
            <a:p>
              <a:pPr lvl="0" algn="ctr">
                <a:lnSpc>
                  <a:spcPct val="100000"/>
                </a:lnSpc>
              </a:pPr>
              <a:r>
                <a:rPr lang="en-US" altLang="zh-CN" sz="2933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N</a:t>
              </a:r>
              <a:r>
                <a:rPr lang="zh-CN" altLang="en-US" sz="2933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、</a:t>
              </a:r>
              <a:r>
                <a:rPr lang="en-US" altLang="zh-CN" sz="2933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H</a:t>
              </a:r>
              <a:r>
                <a:rPr lang="zh-CN" altLang="en-US" sz="2933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等</a:t>
              </a:r>
            </a:p>
          </p:txBody>
        </p:sp>
      </p:grpSp>
      <p:grpSp>
        <p:nvGrpSpPr>
          <p:cNvPr id="6" name="组合 5"/>
          <p:cNvGrpSpPr/>
          <p:nvPr>
            <p:custDataLst>
              <p:tags r:id="rId4"/>
            </p:custDataLst>
          </p:nvPr>
        </p:nvGrpSpPr>
        <p:grpSpPr>
          <a:xfrm>
            <a:off x="2319020" y="2978575"/>
            <a:ext cx="1689100" cy="1111674"/>
            <a:chOff x="2760" y="3210"/>
            <a:chExt cx="1995" cy="1313"/>
          </a:xfrm>
        </p:grpSpPr>
        <p:sp>
          <p:nvSpPr>
            <p:cNvPr id="35879" name="文本框 4"/>
            <p:cNvSpPr/>
            <p:nvPr>
              <p:custDataLst>
                <p:tags r:id="rId20"/>
              </p:custDataLst>
            </p:nvPr>
          </p:nvSpPr>
          <p:spPr>
            <a:xfrm>
              <a:off x="3020" y="3210"/>
              <a:ext cx="1473" cy="6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lIns="121905" tIns="60952" rIns="121905" bIns="60952"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</a:lstStyle>
            <a:p>
              <a:pPr lvl="0">
                <a:lnSpc>
                  <a:spcPct val="100000"/>
                </a:lnSpc>
              </a:pPr>
              <a:r>
                <a:rPr lang="en-US" altLang="zh-CN" sz="2800">
                  <a:solidFill>
                    <a:srgbClr val="060BD4"/>
                  </a:solidFill>
                  <a:latin typeface="Times New Roman" panose="02020603050405020304" pitchFamily="18" charset="0"/>
                </a:rPr>
                <a:t>NH</a:t>
              </a:r>
              <a:r>
                <a:rPr lang="en-US" altLang="zh-CN" sz="2800" baseline="-25000">
                  <a:solidFill>
                    <a:srgbClr val="060BD4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5880" name="文本框 5"/>
            <p:cNvSpPr/>
            <p:nvPr>
              <p:custDataLst>
                <p:tags r:id="rId21"/>
              </p:custDataLst>
            </p:nvPr>
          </p:nvSpPr>
          <p:spPr>
            <a:xfrm>
              <a:off x="2760" y="3869"/>
              <a:ext cx="1995" cy="6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121905" tIns="60952" rIns="121905" bIns="60952"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</a:lstStyle>
            <a:p>
              <a:pPr lvl="0" algn="ctr">
                <a:lnSpc>
                  <a:spcPct val="100000"/>
                </a:lnSpc>
              </a:pPr>
              <a:r>
                <a:rPr lang="zh-CN" altLang="en-US" sz="2800" dirty="0">
                  <a:solidFill>
                    <a:srgbClr val="060BD4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三角锥形</a:t>
              </a:r>
            </a:p>
          </p:txBody>
        </p:sp>
      </p:grpSp>
      <p:grpSp>
        <p:nvGrpSpPr>
          <p:cNvPr id="7" name="组合 6"/>
          <p:cNvGrpSpPr/>
          <p:nvPr>
            <p:custDataLst>
              <p:tags r:id="rId5"/>
            </p:custDataLst>
          </p:nvPr>
        </p:nvGrpSpPr>
        <p:grpSpPr>
          <a:xfrm>
            <a:off x="4478867" y="3065007"/>
            <a:ext cx="1689100" cy="1019387"/>
            <a:chOff x="6498" y="3210"/>
            <a:chExt cx="1995" cy="1204"/>
          </a:xfrm>
        </p:grpSpPr>
        <p:sp>
          <p:nvSpPr>
            <p:cNvPr id="35885" name="文本框 10"/>
            <p:cNvSpPr/>
            <p:nvPr>
              <p:custDataLst>
                <p:tags r:id="rId18"/>
              </p:custDataLst>
            </p:nvPr>
          </p:nvSpPr>
          <p:spPr>
            <a:xfrm>
              <a:off x="6498" y="3760"/>
              <a:ext cx="1995" cy="6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121905" tIns="60952" rIns="121905" bIns="60952"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</a:lstStyle>
            <a:p>
              <a:pPr lvl="0" algn="ctr">
                <a:lnSpc>
                  <a:spcPct val="100000"/>
                </a:lnSpc>
              </a:pPr>
              <a:r>
                <a:rPr lang="zh-CN" altLang="en-US" sz="2800" dirty="0">
                  <a:solidFill>
                    <a:srgbClr val="060BD4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含有氨基</a:t>
              </a:r>
            </a:p>
          </p:txBody>
        </p:sp>
        <p:sp>
          <p:nvSpPr>
            <p:cNvPr id="35886" name="文本框 11"/>
            <p:cNvSpPr/>
            <p:nvPr>
              <p:custDataLst>
                <p:tags r:id="rId19"/>
              </p:custDataLst>
            </p:nvPr>
          </p:nvSpPr>
          <p:spPr>
            <a:xfrm>
              <a:off x="6600" y="3210"/>
              <a:ext cx="1624" cy="6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121905" tIns="60952" rIns="121905" bIns="60952"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</a:lstStyle>
            <a:p>
              <a:pPr lvl="0">
                <a:lnSpc>
                  <a:spcPct val="100000"/>
                </a:lnSpc>
              </a:pPr>
              <a:r>
                <a:rPr lang="en-US" altLang="zh-CN" sz="2800">
                  <a:solidFill>
                    <a:srgbClr val="060BD4"/>
                  </a:solidFill>
                  <a:latin typeface="Times New Roman" panose="02020603050405020304" pitchFamily="18" charset="0"/>
                  <a:sym typeface="+mn-ea"/>
                </a:rPr>
                <a:t>R-NH</a:t>
              </a:r>
              <a:r>
                <a:rPr lang="en-US" altLang="zh-CN" sz="2800" baseline="-25000">
                  <a:solidFill>
                    <a:srgbClr val="060BD4"/>
                  </a:solidFill>
                  <a:latin typeface="Times New Roman" panose="02020603050405020304" pitchFamily="18" charset="0"/>
                  <a:sym typeface="+mn-ea"/>
                </a:rPr>
                <a:t>2</a:t>
              </a:r>
              <a:r>
                <a:rPr lang="en-US" altLang="zh-CN" sz="2800">
                  <a:solidFill>
                    <a:srgbClr val="060BD4"/>
                  </a:solidFill>
                  <a:latin typeface="Times New Roman" panose="02020603050405020304" pitchFamily="18" charset="0"/>
                  <a:sym typeface="+mn-ea"/>
                </a:rPr>
                <a:t> </a:t>
              </a:r>
            </a:p>
          </p:txBody>
        </p:sp>
      </p:grpSp>
      <p:sp>
        <p:nvSpPr>
          <p:cNvPr id="35898" name="文本框 23"/>
          <p:cNvSpPr/>
          <p:nvPr>
            <p:custDataLst>
              <p:tags r:id="rId6"/>
            </p:custDataLst>
          </p:nvPr>
        </p:nvSpPr>
        <p:spPr>
          <a:xfrm>
            <a:off x="9315727" y="3225377"/>
            <a:ext cx="1762632" cy="55398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121905" tIns="60952" rIns="121905" bIns="60952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algn="ctr">
              <a:lnSpc>
                <a:spcPct val="100000"/>
              </a:lnSpc>
            </a:pPr>
            <a:r>
              <a:rPr lang="zh-CN" altLang="en-US" sz="2800" dirty="0">
                <a:solidFill>
                  <a:srgbClr val="060BD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含有</a:t>
            </a:r>
            <a:r>
              <a:rPr lang="en-US" altLang="zh-CN" sz="2800" dirty="0">
                <a:solidFill>
                  <a:srgbClr val="060BD4"/>
                </a:solidFill>
                <a:latin typeface="Times New Roman" panose="02020603050405020304" pitchFamily="18" charset="0"/>
                <a:sym typeface="+mn-ea"/>
              </a:rPr>
              <a:t>NH</a:t>
            </a:r>
            <a:r>
              <a:rPr lang="en-US" altLang="zh-CN" sz="2800" baseline="-25000" dirty="0">
                <a:solidFill>
                  <a:srgbClr val="060BD4"/>
                </a:solidFill>
                <a:latin typeface="Times New Roman" panose="02020603050405020304" pitchFamily="18" charset="0"/>
                <a:sym typeface="+mn-ea"/>
              </a:rPr>
              <a:t>4</a:t>
            </a:r>
            <a:r>
              <a:rPr lang="en-US" altLang="zh-CN" sz="2800" baseline="30000" dirty="0">
                <a:solidFill>
                  <a:srgbClr val="060BD4"/>
                </a:solidFill>
                <a:latin typeface="Times New Roman" panose="02020603050405020304" pitchFamily="18" charset="0"/>
                <a:sym typeface="+mn-ea"/>
              </a:rPr>
              <a:t>+</a:t>
            </a:r>
          </a:p>
        </p:txBody>
      </p: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>
            <a:off x="6503248" y="2717802"/>
            <a:ext cx="2049780" cy="1372447"/>
            <a:chOff x="7681" y="3210"/>
            <a:chExt cx="2421" cy="1621"/>
          </a:xfrm>
        </p:grpSpPr>
        <p:sp>
          <p:nvSpPr>
            <p:cNvPr id="35887" name="文本框 12"/>
            <p:cNvSpPr/>
            <p:nvPr>
              <p:custDataLst>
                <p:tags r:id="rId16"/>
              </p:custDataLst>
            </p:nvPr>
          </p:nvSpPr>
          <p:spPr>
            <a:xfrm>
              <a:off x="7681" y="4177"/>
              <a:ext cx="2421" cy="65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121905" tIns="60952" rIns="121905" bIns="60952"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2600" b="1" i="0" u="none" baseline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</a:lstStyle>
            <a:p>
              <a:pPr lvl="0" algn="ctr">
                <a:lnSpc>
                  <a:spcPct val="100000"/>
                </a:lnSpc>
              </a:pPr>
              <a:r>
                <a:rPr lang="zh-CN" altLang="en-US" sz="2800" dirty="0">
                  <a:solidFill>
                    <a:srgbClr val="060BD4"/>
                  </a:solidFill>
                  <a:latin typeface="黑体" panose="02010609060101010101" pitchFamily="49" charset="-122"/>
                  <a:ea typeface="黑体" panose="02010609060101010101" pitchFamily="49" charset="-122"/>
                  <a:sym typeface="+mn-ea"/>
                </a:rPr>
                <a:t>含有酰胺基</a:t>
              </a:r>
            </a:p>
          </p:txBody>
        </p:sp>
        <p:pic>
          <p:nvPicPr>
            <p:cNvPr id="10" name="图片 9"/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27"/>
            <a:stretch>
              <a:fillRect/>
            </a:stretch>
          </p:blipFill>
          <p:spPr>
            <a:xfrm>
              <a:off x="7800" y="3210"/>
              <a:ext cx="2289" cy="1210"/>
            </a:xfrm>
            <a:prstGeom prst="rect">
              <a:avLst/>
            </a:prstGeom>
          </p:spPr>
        </p:pic>
      </p:grpSp>
      <p:sp>
        <p:nvSpPr>
          <p:cNvPr id="35899" name="文本框 24"/>
          <p:cNvSpPr/>
          <p:nvPr>
            <p:custDataLst>
              <p:tags r:id="rId8"/>
            </p:custDataLst>
          </p:nvPr>
        </p:nvSpPr>
        <p:spPr>
          <a:xfrm>
            <a:off x="1920240" y="4140200"/>
            <a:ext cx="2475653" cy="1415756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lIns="121905" tIns="60952" rIns="121905" bIns="60952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 algn="l">
              <a:lnSpc>
                <a:spcPct val="10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具有碱性，与酸反应生成铵盐</a:t>
            </a:r>
          </a:p>
        </p:txBody>
      </p:sp>
      <p:sp>
        <p:nvSpPr>
          <p:cNvPr id="35900" name="文本框 25"/>
          <p:cNvSpPr/>
          <p:nvPr>
            <p:custDataLst>
              <p:tags r:id="rId9"/>
            </p:custDataLst>
          </p:nvPr>
        </p:nvSpPr>
        <p:spPr>
          <a:xfrm>
            <a:off x="4267200" y="4086860"/>
            <a:ext cx="1987973" cy="1415756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lIns="121905" tIns="60952" rIns="121905" bIns="60952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0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具有碱性，与酸反应生成盐</a:t>
            </a:r>
          </a:p>
        </p:txBody>
      </p:sp>
      <p:sp>
        <p:nvSpPr>
          <p:cNvPr id="35901" name="文本框 26"/>
          <p:cNvSpPr/>
          <p:nvPr>
            <p:custDataLst>
              <p:tags r:id="rId10"/>
            </p:custDataLst>
          </p:nvPr>
        </p:nvSpPr>
        <p:spPr>
          <a:xfrm>
            <a:off x="6339840" y="4140200"/>
            <a:ext cx="2612425" cy="1415756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lIns="121905" tIns="60952" rIns="121905" bIns="60952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0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在酸或碱存在并加热下可发生水解反应</a:t>
            </a:r>
          </a:p>
        </p:txBody>
      </p:sp>
      <p:sp>
        <p:nvSpPr>
          <p:cNvPr id="35902" name="文本框 27"/>
          <p:cNvSpPr/>
          <p:nvPr>
            <p:custDataLst>
              <p:tags r:id="rId11"/>
            </p:custDataLst>
          </p:nvPr>
        </p:nvSpPr>
        <p:spPr>
          <a:xfrm>
            <a:off x="8940378" y="4086860"/>
            <a:ext cx="2445596" cy="1415756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lIns="121905" tIns="60952" rIns="121905" bIns="60952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0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受热易分解，</a:t>
            </a:r>
          </a:p>
          <a:p>
            <a:pPr lvl="0">
              <a:lnSpc>
                <a:spcPct val="10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与碱共热产生氨气</a:t>
            </a:r>
          </a:p>
        </p:txBody>
      </p:sp>
      <p:sp>
        <p:nvSpPr>
          <p:cNvPr id="35903" name="文本框 28"/>
          <p:cNvSpPr/>
          <p:nvPr>
            <p:custDataLst>
              <p:tags r:id="rId12"/>
            </p:custDataLst>
          </p:nvPr>
        </p:nvSpPr>
        <p:spPr>
          <a:xfrm>
            <a:off x="1850391" y="5608745"/>
            <a:ext cx="2770921" cy="984869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121905" tIns="60952" rIns="121905" bIns="60952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00000"/>
              </a:lnSpc>
            </a:pPr>
            <a:r>
              <a:rPr lang="zh-CN" altLang="en-US" sz="2800" dirty="0">
                <a:solidFill>
                  <a:srgbClr val="060BD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制冷剂，</a:t>
            </a:r>
            <a:endParaRPr lang="zh-CN" altLang="en-US" sz="2800" dirty="0">
              <a:solidFill>
                <a:srgbClr val="060BD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800" dirty="0">
                <a:solidFill>
                  <a:srgbClr val="060BD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生产硝酸和尿素</a:t>
            </a:r>
          </a:p>
        </p:txBody>
      </p:sp>
      <p:sp>
        <p:nvSpPr>
          <p:cNvPr id="35904" name="文本框 29"/>
          <p:cNvSpPr/>
          <p:nvPr>
            <p:custDataLst>
              <p:tags r:id="rId13"/>
            </p:custDataLst>
          </p:nvPr>
        </p:nvSpPr>
        <p:spPr>
          <a:xfrm>
            <a:off x="4311227" y="5499525"/>
            <a:ext cx="2049570" cy="984869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lIns="121905" tIns="60952" rIns="121905" bIns="60952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00000"/>
              </a:lnSpc>
            </a:pPr>
            <a:r>
              <a:rPr lang="zh-CN" altLang="en-US" sz="2800" dirty="0">
                <a:solidFill>
                  <a:srgbClr val="060BD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合成医药、</a:t>
            </a:r>
            <a:endParaRPr lang="zh-CN" altLang="en-US" sz="2800" dirty="0">
              <a:solidFill>
                <a:srgbClr val="060BD4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lnSpc>
                <a:spcPct val="100000"/>
              </a:lnSpc>
            </a:pPr>
            <a:r>
              <a:rPr lang="zh-CN" altLang="en-US" sz="2800" dirty="0">
                <a:solidFill>
                  <a:srgbClr val="060BD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农药和染料</a:t>
            </a:r>
          </a:p>
        </p:txBody>
      </p:sp>
      <p:sp>
        <p:nvSpPr>
          <p:cNvPr id="35905" name="文本框 30"/>
          <p:cNvSpPr/>
          <p:nvPr>
            <p:custDataLst>
              <p:tags r:id="rId14"/>
            </p:custDataLst>
          </p:nvPr>
        </p:nvSpPr>
        <p:spPr>
          <a:xfrm>
            <a:off x="6383021" y="5748867"/>
            <a:ext cx="2932706" cy="55398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lIns="121905" tIns="60952" rIns="121905" bIns="60952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00000"/>
              </a:lnSpc>
            </a:pPr>
            <a:r>
              <a:rPr lang="zh-CN" altLang="en-US" sz="2800" dirty="0">
                <a:solidFill>
                  <a:srgbClr val="060BD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溶剂和化工原料</a:t>
            </a:r>
          </a:p>
        </p:txBody>
      </p:sp>
      <p:sp>
        <p:nvSpPr>
          <p:cNvPr id="35906" name="文本框 31"/>
          <p:cNvSpPr/>
          <p:nvPr>
            <p:custDataLst>
              <p:tags r:id="rId15"/>
            </p:custDataLst>
          </p:nvPr>
        </p:nvSpPr>
        <p:spPr>
          <a:xfrm>
            <a:off x="9054253" y="5562601"/>
            <a:ext cx="2284307" cy="984869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lIns="121905" tIns="60952" rIns="121905" bIns="60952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00000"/>
              </a:lnSpc>
            </a:pPr>
            <a:r>
              <a:rPr lang="zh-CN" altLang="en-US" sz="2800" dirty="0">
                <a:solidFill>
                  <a:srgbClr val="060BD4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生产化肥、和炸药</a:t>
            </a:r>
          </a:p>
        </p:txBody>
      </p:sp>
    </p:spTree>
    <p:extLst>
      <p:ext uri="{BB962C8B-B14F-4D97-AF65-F5344CB8AC3E}">
        <p14:creationId xmlns:p14="http://schemas.microsoft.com/office/powerpoint/2010/main" val="27931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5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9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5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5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35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3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8" grpId="0"/>
      <p:bldP spid="35899" grpId="0"/>
      <p:bldP spid="35900" grpId="0"/>
      <p:bldP spid="35901" grpId="0"/>
      <p:bldP spid="35902" grpId="0"/>
      <p:bldP spid="35903" grpId="0"/>
      <p:bldP spid="35904" grpId="0"/>
      <p:bldP spid="35905" grpId="0"/>
      <p:bldP spid="3590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635" y="0"/>
            <a:ext cx="12192000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tabLst>
                <a:tab pos="1029309" algn="l"/>
                <a:tab pos="1850344" algn="l"/>
                <a:tab pos="2538031" algn="l"/>
                <a:tab pos="3221910" algn="l"/>
              </a:tabLst>
            </a:pP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zh-CN" altLang="en-US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zh-CN" altLang="zh-CN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双选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r>
              <a:rPr lang="zh-CN" altLang="zh-CN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最近几年烟酰胺火遍了全网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zh-CN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它的美白功效一直以来都广受好评。烟酰胺的结构简式如图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zh-CN" altLang="zh-CN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下列有关叙述正确的是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        (</a:t>
            </a:r>
            <a:r>
              <a:rPr lang="zh-CN" altLang="zh-CN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　　</a:t>
            </a:r>
            <a:r>
              <a:rPr lang="en-US" altLang="zh-CN" sz="32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zh-CN" altLang="zh-CN" sz="3200" b="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7" name="图片 6"/>
          <p:cNvPicPr/>
          <p:nvPr>
            <p:custDataLst>
              <p:tags r:id="rId2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3825875" y="1309371"/>
            <a:ext cx="2382520" cy="149606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461260" y="1938020"/>
            <a:ext cx="1261884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zh-CN" sz="2800" b="1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烟酰胺</a:t>
            </a:r>
          </a:p>
        </p:txBody>
      </p:sp>
      <p:sp>
        <p:nvSpPr>
          <p:cNvPr id="100" name="文本框 99"/>
          <p:cNvSpPr txBox="1"/>
          <p:nvPr>
            <p:custDataLst>
              <p:tags r:id="rId4"/>
            </p:custDataLst>
          </p:nvPr>
        </p:nvSpPr>
        <p:spPr>
          <a:xfrm>
            <a:off x="169546" y="3125471"/>
            <a:ext cx="11490325" cy="10772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000000"/>
                </a:solidFill>
                <a:latin typeface="Times New Roman" panose="02020603050405020304" charset="0"/>
              </a:rPr>
              <a:t>A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charset="0"/>
              </a:rPr>
              <a:t>、</a:t>
            </a:r>
            <a:r>
              <a:rPr lang="zh-CN" altLang="en-US" sz="3200" b="1">
                <a:solidFill>
                  <a:srgbClr val="000000"/>
                </a:solidFill>
              </a:rPr>
              <a:t>烟酰胺属于胺</a:t>
            </a:r>
            <a:endParaRPr lang="en-US" sz="3200" b="1">
              <a:solidFill>
                <a:srgbClr val="000000"/>
              </a:solidFill>
              <a:latin typeface="Times New Roman" panose="02020603050405020304" charset="0"/>
            </a:endParaRPr>
          </a:p>
          <a:p>
            <a:r>
              <a:rPr lang="en-US" sz="3200" b="1">
                <a:solidFill>
                  <a:srgbClr val="000000"/>
                </a:solidFill>
                <a:latin typeface="Times New Roman" panose="02020603050405020304" charset="0"/>
              </a:rPr>
              <a:t>B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charset="0"/>
              </a:rPr>
              <a:t>、</a:t>
            </a:r>
            <a:r>
              <a:rPr lang="zh-CN" altLang="en-US" sz="3200" b="1">
                <a:solidFill>
                  <a:srgbClr val="000000"/>
                </a:solidFill>
              </a:rPr>
              <a:t>烟酰胺在酸性条件下水解生成</a:t>
            </a:r>
            <a:r>
              <a:rPr lang="en-US" altLang="zh-CN" sz="3200" b="1">
                <a:solidFill>
                  <a:srgbClr val="000000"/>
                </a:solidFill>
              </a:rPr>
              <a:t>                      </a:t>
            </a:r>
            <a:r>
              <a:rPr lang="zh-CN" altLang="en-US" sz="3200" b="1">
                <a:solidFill>
                  <a:srgbClr val="000000"/>
                </a:solidFill>
                <a:sym typeface="+mn-ea"/>
              </a:rPr>
              <a:t>和铵盐</a:t>
            </a:r>
          </a:p>
        </p:txBody>
      </p:sp>
      <p:sp>
        <p:nvSpPr>
          <p:cNvPr id="101" name="文本框 100"/>
          <p:cNvSpPr txBox="1"/>
          <p:nvPr>
            <p:custDataLst>
              <p:tags r:id="rId5"/>
            </p:custDataLst>
          </p:nvPr>
        </p:nvSpPr>
        <p:spPr>
          <a:xfrm>
            <a:off x="635" y="4363085"/>
            <a:ext cx="12190731" cy="10772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endParaRPr lang="en-US" sz="3200" b="1">
              <a:solidFill>
                <a:srgbClr val="000000"/>
              </a:solidFill>
              <a:latin typeface="Times New Roman" panose="02020603050405020304" charset="0"/>
            </a:endParaRPr>
          </a:p>
          <a:p>
            <a:r>
              <a:rPr lang="en-US" sz="3200" b="1">
                <a:solidFill>
                  <a:srgbClr val="000000"/>
                </a:solidFill>
                <a:latin typeface="Times New Roman" panose="02020603050405020304" charset="0"/>
              </a:rPr>
              <a:t>  C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charset="0"/>
              </a:rPr>
              <a:t>、</a:t>
            </a:r>
            <a:r>
              <a:rPr lang="zh-CN" altLang="en-US" sz="3200" b="1">
                <a:solidFill>
                  <a:srgbClr val="000000"/>
                </a:solidFill>
              </a:rPr>
              <a:t>烟酰胺在碱性条件下水解生成</a:t>
            </a:r>
            <a:r>
              <a:rPr lang="en-US" altLang="zh-CN" sz="3200" b="1">
                <a:solidFill>
                  <a:srgbClr val="000000"/>
                </a:solidFill>
              </a:rPr>
              <a:t>                         </a:t>
            </a:r>
            <a:r>
              <a:rPr lang="zh-CN" altLang="en-US" sz="3200" b="1">
                <a:solidFill>
                  <a:srgbClr val="000000"/>
                </a:solidFill>
                <a:sym typeface="+mn-ea"/>
              </a:rPr>
              <a:t>和氨气</a:t>
            </a:r>
          </a:p>
        </p:txBody>
      </p:sp>
      <p:sp>
        <p:nvSpPr>
          <p:cNvPr id="102" name="文本框 101"/>
          <p:cNvSpPr txBox="1"/>
          <p:nvPr>
            <p:custDataLst>
              <p:tags r:id="rId6"/>
            </p:custDataLst>
          </p:nvPr>
        </p:nvSpPr>
        <p:spPr>
          <a:xfrm>
            <a:off x="169545" y="5278756"/>
            <a:ext cx="9454515" cy="10772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endParaRPr lang="en-US" sz="3200" b="1">
              <a:solidFill>
                <a:srgbClr val="000000"/>
              </a:solidFill>
              <a:latin typeface="Times New Roman" panose="02020603050405020304" charset="0"/>
            </a:endParaRPr>
          </a:p>
          <a:p>
            <a:r>
              <a:rPr lang="en-US" sz="3200" b="1">
                <a:solidFill>
                  <a:srgbClr val="000000"/>
                </a:solidFill>
                <a:latin typeface="Times New Roman" panose="02020603050405020304" charset="0"/>
              </a:rPr>
              <a:t>D</a:t>
            </a:r>
            <a:r>
              <a:rPr lang="zh-CN" altLang="en-US" sz="3200" b="1">
                <a:solidFill>
                  <a:srgbClr val="000000"/>
                </a:solidFill>
                <a:latin typeface="Times New Roman" panose="02020603050405020304" charset="0"/>
              </a:rPr>
              <a:t>、</a:t>
            </a:r>
            <a:r>
              <a:rPr lang="zh-CN" altLang="en-US" sz="3200" b="1">
                <a:solidFill>
                  <a:srgbClr val="000000"/>
                </a:solidFill>
              </a:rPr>
              <a:t>烟酰胺分子中含有酰基和酰胺基</a:t>
            </a:r>
            <a:endParaRPr lang="zh-CN" altLang="en-US" sz="3200"/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10620887" y="572641"/>
            <a:ext cx="755335" cy="781752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lnSpc>
                <a:spcPct val="140000"/>
              </a:lnSpc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BD</a:t>
            </a:r>
            <a:endParaRPr lang="en-US" altLang="en-US" sz="32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6" name="内容占位符 15"/>
          <p:cNvPicPr>
            <a:picLocks noGrp="1" noChangeAspect="1"/>
          </p:cNvPicPr>
          <p:nvPr>
            <p:ph sz="half" idx="1"/>
            <p:custDataLst>
              <p:tags r:id="rId8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322696" y="2917191"/>
            <a:ext cx="1859915" cy="1445895"/>
          </a:xfrm>
          <a:prstGeom prst="rect">
            <a:avLst/>
          </a:prstGeom>
        </p:spPr>
      </p:pic>
      <p:pic>
        <p:nvPicPr>
          <p:cNvPr id="17" name="内容占位符 15"/>
          <p:cNvPicPr>
            <a:picLocks noGrp="1" noChangeAspect="1"/>
          </p:cNvPicPr>
          <p:nvPr>
            <p:ph sz="half" idx="2"/>
            <p:custDataLst>
              <p:tags r:id="rId9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596380" y="4363085"/>
            <a:ext cx="1767840" cy="132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54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161207" y="331339"/>
            <a:ext cx="11451447" cy="33738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kern="100" spc="-51" dirty="0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2</a:t>
            </a:r>
            <a:r>
              <a:rPr lang="zh-CN" altLang="en-US" sz="2800" b="1" kern="100" spc="-51" dirty="0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、</a:t>
            </a:r>
            <a:r>
              <a:rPr lang="zh-CN" altLang="zh-CN" sz="2800" b="1" kern="100" spc="-51" dirty="0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从腐败草料中提取出结构简式为如图所示的双香豆素。下列关于双香豆素的推论中错误的是（</a:t>
            </a:r>
            <a:r>
              <a:rPr lang="en-US" altLang="zh-CN" sz="2800" b="1" kern="100" spc="-51" dirty="0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             </a:t>
            </a:r>
            <a:r>
              <a:rPr lang="zh-CN" altLang="zh-CN" sz="2800" b="1" kern="100" spc="-51" dirty="0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）</a:t>
            </a:r>
            <a:endParaRPr lang="en-US" altLang="zh-CN" sz="2800" b="1" kern="100" spc="-51" dirty="0">
              <a:latin typeface="Times New Roman" panose="02020603050405020304" pitchFamily="18" charset="0"/>
              <a:ea typeface="黑体" panose="02010609060101010101" pitchFamily="49" charset="-122"/>
              <a:cs typeface="楷体" panose="02010609060101010101" charset="-122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A.</a:t>
            </a:r>
            <a:r>
              <a:rPr lang="zh-CN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分子式为</a:t>
            </a:r>
            <a:r>
              <a:rPr lang="en-US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C</a:t>
            </a:r>
            <a:r>
              <a:rPr lang="en-US" altLang="zh-CN" sz="2800" b="1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19</a:t>
            </a:r>
            <a:r>
              <a:rPr lang="en-US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H</a:t>
            </a:r>
            <a:r>
              <a:rPr lang="en-US" altLang="zh-CN" sz="2800" b="1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12</a:t>
            </a:r>
            <a:r>
              <a:rPr lang="en-US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O</a:t>
            </a:r>
            <a:r>
              <a:rPr lang="en-US" altLang="zh-CN" sz="2800" b="1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6</a:t>
            </a:r>
            <a:r>
              <a:rPr lang="zh-CN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，有望将它发展制得一种抗凝血药</a:t>
            </a:r>
            <a:endParaRPr lang="zh-CN" altLang="zh-CN" sz="2800" b="1" kern="100" dirty="0">
              <a:latin typeface="Times New Roman" panose="02020603050405020304" pitchFamily="18" charset="0"/>
              <a:ea typeface="黑体" panose="02010609060101010101" pitchFamily="49" charset="-122"/>
              <a:cs typeface="楷体" panose="02010609060101010101" charset="-122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B.</a:t>
            </a:r>
            <a:r>
              <a:rPr lang="zh-CN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它无嗅并略具芳香味，因而可用来制备致命性出血型的杀鼠药</a:t>
            </a:r>
            <a:endParaRPr lang="zh-CN" altLang="zh-CN" sz="2800" b="1" kern="100" dirty="0">
              <a:latin typeface="Times New Roman" panose="02020603050405020304" pitchFamily="18" charset="0"/>
              <a:ea typeface="黑体" panose="02010609060101010101" pitchFamily="49" charset="-122"/>
              <a:cs typeface="楷体" panose="02010609060101010101" charset="-122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C.</a:t>
            </a:r>
            <a:r>
              <a:rPr lang="zh-CN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可发生水解、加成、氧化反应</a:t>
            </a:r>
            <a:endParaRPr lang="zh-CN" altLang="zh-CN" sz="2800" b="1" kern="100" dirty="0">
              <a:latin typeface="Times New Roman" panose="02020603050405020304" pitchFamily="18" charset="0"/>
              <a:ea typeface="黑体" panose="02010609060101010101" pitchFamily="49" charset="-122"/>
              <a:cs typeface="楷体" panose="02010609060101010101" charset="-122"/>
            </a:endParaRPr>
          </a:p>
          <a:p>
            <a:pPr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D.1 </a:t>
            </a:r>
            <a:r>
              <a:rPr lang="en-US" altLang="zh-CN" sz="2800" b="1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mol</a:t>
            </a:r>
            <a:r>
              <a:rPr lang="en-US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 </a:t>
            </a:r>
            <a:r>
              <a:rPr lang="zh-CN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双香豆素在碱性条件下水解，消耗</a:t>
            </a:r>
            <a:r>
              <a:rPr lang="en-US" altLang="zh-CN" sz="2800" b="1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NaOH</a:t>
            </a:r>
            <a:r>
              <a:rPr lang="en-US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 6 </a:t>
            </a:r>
            <a:r>
              <a:rPr lang="en-US" altLang="zh-CN" sz="2800" b="1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楷体" panose="02010609060101010101" charset="-122"/>
                <a:sym typeface="+mn-ea"/>
              </a:rPr>
              <a:t>mol</a:t>
            </a:r>
            <a:endParaRPr lang="en-US" altLang="zh-CN" sz="2800" b="1" kern="100" dirty="0">
              <a:latin typeface="Times New Roman" panose="02020603050405020304" pitchFamily="18" charset="0"/>
              <a:ea typeface="黑体" panose="02010609060101010101" pitchFamily="49" charset="-122"/>
              <a:cs typeface="楷体" panose="02010609060101010101" charset="-122"/>
              <a:sym typeface="+mn-ea"/>
            </a:endParaRPr>
          </a:p>
        </p:txBody>
      </p:sp>
      <p:pic>
        <p:nvPicPr>
          <p:cNvPr id="183298" name="Picture 2" descr="F:\化学（新教材）人教版  选择性必修3\3-218.TIF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9395" y="4141431"/>
            <a:ext cx="5295865" cy="22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7"/>
          <p:cNvSpPr/>
          <p:nvPr>
            <p:custDataLst>
              <p:tags r:id="rId3"/>
            </p:custDataLst>
          </p:nvPr>
        </p:nvSpPr>
        <p:spPr>
          <a:xfrm>
            <a:off x="4467327" y="859063"/>
            <a:ext cx="487719" cy="610712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square" lIns="121891" tIns="60944" rIns="121891" bIns="60944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2600" b="1" i="0" u="none" baseline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075857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New picture"/>
          <p:cNvPicPr/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5696016" y="15712195"/>
            <a:ext cx="489313" cy="304763"/>
          </a:xfrm>
          <a:prstGeom prst="cube">
            <a:avLst/>
          </a:prstGeom>
        </p:spPr>
      </p:pic>
      <p:sp>
        <p:nvSpPr>
          <p:cNvPr id="5" name="矩形 4"/>
          <p:cNvSpPr>
            <a:spLocks noChangeAspect="1"/>
          </p:cNvSpPr>
          <p:nvPr>
            <p:custDataLst>
              <p:tags r:id="rId2"/>
            </p:custDataLst>
          </p:nvPr>
        </p:nvSpPr>
        <p:spPr>
          <a:xfrm>
            <a:off x="305515" y="686561"/>
            <a:ext cx="11180547" cy="23602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60000"/>
              </a:lnSpc>
              <a:tabLst>
                <a:tab pos="1029309" algn="l"/>
                <a:tab pos="1850344" algn="l"/>
                <a:tab pos="2538031" algn="l"/>
                <a:tab pos="3221910" algn="l"/>
              </a:tabLst>
            </a:pPr>
            <a:r>
              <a:rPr 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、</a:t>
            </a:r>
            <a:r>
              <a:rPr lang="zh-CN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食品中含有过量的丙烯酰胺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(                      )</a:t>
            </a:r>
            <a:r>
              <a:rPr lang="zh-CN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可能引起令人不安的食品安全问题。下列关于丙烯酰胺的叙述正确的有</a:t>
            </a:r>
            <a:r>
              <a:rPr lang="en-US" altLang="zh-CN" sz="2400" b="1" u="sng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                           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 </a:t>
            </a:r>
            <a:r>
              <a:rPr lang="zh-CN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。</a:t>
            </a:r>
          </a:p>
          <a:p>
            <a:pPr>
              <a:lnSpc>
                <a:spcPct val="160000"/>
              </a:lnSpc>
              <a:tabLst>
                <a:tab pos="1029309" algn="l"/>
                <a:tab pos="1850344" algn="l"/>
                <a:tab pos="2538031" algn="l"/>
                <a:tab pos="3221910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A.</a:t>
            </a:r>
            <a:r>
              <a:rPr lang="zh-CN" altLang="en-US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既</a:t>
            </a:r>
            <a:r>
              <a:rPr lang="zh-CN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属于酰胺类又属于烯烃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    B.</a:t>
            </a:r>
            <a:r>
              <a:rPr lang="zh-CN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能发生加聚反应生成高分子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  </a:t>
            </a:r>
          </a:p>
          <a:p>
            <a:pPr>
              <a:lnSpc>
                <a:spcPct val="160000"/>
              </a:lnSpc>
              <a:tabLst>
                <a:tab pos="1029309" algn="l"/>
                <a:tab pos="1850344" algn="l"/>
                <a:tab pos="2538031" algn="l"/>
                <a:tab pos="3221910" algn="l"/>
              </a:tabLst>
            </a:pP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C.</a:t>
            </a:r>
            <a:r>
              <a:rPr lang="zh-CN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能在酸或碱中发生水解</a:t>
            </a:r>
            <a:r>
              <a:rPr lang="en-US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      D.</a:t>
            </a:r>
            <a:r>
              <a:rPr lang="zh-CN" altLang="zh-CN" sz="24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楷体" panose="02010609060101010101" charset="-122"/>
              </a:rPr>
              <a:t>能与氢气发生加成反应</a:t>
            </a:r>
          </a:p>
        </p:txBody>
      </p:sp>
      <p:pic>
        <p:nvPicPr>
          <p:cNvPr id="6" name="图片 5"/>
          <p:cNvPicPr/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819801" y="241241"/>
            <a:ext cx="3035772" cy="1029420"/>
          </a:xfrm>
          <a:prstGeom prst="rect">
            <a:avLst/>
          </a:prstGeom>
        </p:spPr>
      </p:pic>
      <p:pic>
        <p:nvPicPr>
          <p:cNvPr id="39940" name="New picture"/>
          <p:cNvPicPr/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128501" y="10426700"/>
            <a:ext cx="317500" cy="228600"/>
          </a:xfrm>
          <a:prstGeom prst="cube">
            <a:avLst/>
          </a:prstGeom>
        </p:spPr>
      </p:pic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9040769" y="1205043"/>
            <a:ext cx="38084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BCD</a:t>
            </a:r>
          </a:p>
        </p:txBody>
      </p:sp>
    </p:spTree>
    <p:extLst>
      <p:ext uri="{BB962C8B-B14F-4D97-AF65-F5344CB8AC3E}">
        <p14:creationId xmlns:p14="http://schemas.microsoft.com/office/powerpoint/2010/main" val="216568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91321" y="477356"/>
            <a:ext cx="11409359" cy="3353003"/>
          </a:xfrm>
          <a:prstGeom prst="rect">
            <a:avLst/>
          </a:prstGeom>
        </p:spPr>
        <p:txBody>
          <a:bodyPr wrap="square" lIns="121870" tIns="60934" rIns="121870" bIns="60934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4.</a:t>
            </a:r>
            <a:r>
              <a:rPr lang="zh-CN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关于胺的下列说法错误的是</a:t>
            </a:r>
            <a:endParaRPr lang="zh-CN" altLang="zh-CN" sz="2800" b="1" kern="100" dirty="0">
              <a:latin typeface="Times New Roman" panose="02020603050405020304" pitchFamily="18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A.(CH</a:t>
            </a:r>
            <a:r>
              <a:rPr lang="en-US" altLang="zh-CN" sz="2800" b="1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3</a:t>
            </a:r>
            <a:r>
              <a:rPr lang="en-US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  <a:r>
              <a:rPr lang="en-US" altLang="zh-CN" sz="2800" b="1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3</a:t>
            </a:r>
            <a:r>
              <a:rPr lang="en-US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zh-CN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既属于三级胺，又属于脂肪胺</a:t>
            </a:r>
            <a:endParaRPr lang="zh-CN" altLang="zh-CN" sz="2800" b="1" kern="100" dirty="0">
              <a:latin typeface="Times New Roman" panose="02020603050405020304" pitchFamily="18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B.C</a:t>
            </a:r>
            <a:r>
              <a:rPr lang="en-US" altLang="zh-CN" sz="2800" b="1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6</a:t>
            </a:r>
            <a:r>
              <a:rPr lang="en-US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H</a:t>
            </a:r>
            <a:r>
              <a:rPr lang="en-US" altLang="zh-CN" sz="2800" b="1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5</a:t>
            </a:r>
            <a:r>
              <a:rPr lang="en-US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NH</a:t>
            </a:r>
            <a:r>
              <a:rPr lang="en-US" altLang="zh-CN" sz="2800" b="1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zh-CN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的名称为苯胺</a:t>
            </a:r>
            <a:endParaRPr lang="zh-CN" altLang="zh-CN" sz="2800" b="1" kern="100" dirty="0">
              <a:latin typeface="Times New Roman" panose="02020603050405020304" pitchFamily="18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C.</a:t>
            </a:r>
            <a:r>
              <a:rPr lang="zh-CN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胺具有碱性，可与酸反应生成铵盐</a:t>
            </a:r>
            <a:endParaRPr lang="zh-CN" altLang="zh-CN" sz="2800" b="1" kern="100" dirty="0">
              <a:latin typeface="Times New Roman" panose="02020603050405020304" pitchFamily="18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D.</a:t>
            </a:r>
            <a:r>
              <a:rPr lang="zh-CN" altLang="zh-CN" sz="2800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乙二胺具有扩张血管的作用，属于二级胺</a:t>
            </a:r>
            <a:endParaRPr lang="zh-CN" altLang="zh-CN" sz="2800" b="1" kern="100" dirty="0">
              <a:latin typeface="Times New Roman" panose="02020603050405020304" pitchFamily="18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264702" y="3115320"/>
            <a:ext cx="755825" cy="78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99" b="1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3720146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360045" y="248285"/>
            <a:ext cx="49447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一、胺</a:t>
            </a: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381000" y="1281430"/>
            <a:ext cx="998410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3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1.</a:t>
            </a:r>
            <a:r>
              <a:rPr lang="zh-CN" altLang="en-US" sz="3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定义：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烃基</a:t>
            </a:r>
            <a:r>
              <a:rPr lang="zh-CN" altLang="en-US" sz="3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取代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氨分子</a:t>
            </a:r>
            <a:r>
              <a:rPr lang="zh-CN" altLang="en-US" sz="3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中的氢原子而形成的化合物</a:t>
            </a:r>
            <a:r>
              <a:rPr lang="zh-CN" altLang="en-US" sz="3200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。</a:t>
            </a: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381000" y="2497455"/>
            <a:ext cx="18180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2.</a:t>
            </a:r>
            <a:r>
              <a:rPr lang="zh-CN" altLang="en-US" sz="3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结构：</a:t>
            </a:r>
          </a:p>
        </p:txBody>
      </p:sp>
      <p:grpSp>
        <p:nvGrpSpPr>
          <p:cNvPr id="15" name="组合 14"/>
          <p:cNvGrpSpPr/>
          <p:nvPr>
            <p:custDataLst>
              <p:tags r:id="rId6"/>
            </p:custDataLst>
          </p:nvPr>
        </p:nvGrpSpPr>
        <p:grpSpPr>
          <a:xfrm>
            <a:off x="3008630" y="3719830"/>
            <a:ext cx="2623820" cy="2599690"/>
            <a:chOff x="4738" y="5858"/>
            <a:chExt cx="4132" cy="4094"/>
          </a:xfrm>
        </p:grpSpPr>
        <p:pic>
          <p:nvPicPr>
            <p:cNvPr id="11" name="图片 10"/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4738" y="5858"/>
              <a:ext cx="4133" cy="3353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>
              <p:custDataLst>
                <p:tags r:id="rId12"/>
              </p:custDataLst>
            </p:nvPr>
          </p:nvSpPr>
          <p:spPr>
            <a:xfrm>
              <a:off x="6021" y="9034"/>
              <a:ext cx="156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/>
                <a:t>氨气</a:t>
              </a:r>
            </a:p>
          </p:txBody>
        </p:sp>
      </p:grpSp>
      <p:grpSp>
        <p:nvGrpSpPr>
          <p:cNvPr id="17" name="组合 16"/>
          <p:cNvGrpSpPr/>
          <p:nvPr>
            <p:custDataLst>
              <p:tags r:id="rId7"/>
            </p:custDataLst>
          </p:nvPr>
        </p:nvGrpSpPr>
        <p:grpSpPr>
          <a:xfrm>
            <a:off x="7336790" y="3742690"/>
            <a:ext cx="2697480" cy="2689225"/>
            <a:chOff x="11554" y="5894"/>
            <a:chExt cx="4248" cy="4235"/>
          </a:xfrm>
        </p:grpSpPr>
        <p:graphicFrame>
          <p:nvGraphicFramePr>
            <p:cNvPr id="12" name="对象 11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11554" y="5894"/>
            <a:ext cx="4249" cy="3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4" r:id="rId15" imgW="2695575" imgH="2105025" progId="Paint.Picture">
                    <p:embed/>
                  </p:oleObj>
                </mc:Choice>
                <mc:Fallback>
                  <p:oleObj r:id="rId15" imgW="2695575" imgH="2105025" progId="Paint.Picture">
                    <p:embed/>
                    <p:pic>
                      <p:nvPicPr>
                        <p:cNvPr id="0" name="OLE substitute image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554" y="5894"/>
                          <a:ext cx="4249" cy="33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文本框 15"/>
            <p:cNvSpPr txBox="1"/>
            <p:nvPr>
              <p:custDataLst>
                <p:tags r:id="rId10"/>
              </p:custDataLst>
            </p:nvPr>
          </p:nvSpPr>
          <p:spPr>
            <a:xfrm>
              <a:off x="12574" y="9211"/>
              <a:ext cx="220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zh-CN" sz="3200"/>
                <a:t>三甲胺</a:t>
              </a:r>
            </a:p>
          </p:txBody>
        </p:sp>
      </p:grpSp>
      <p:sp>
        <p:nvSpPr>
          <p:cNvPr id="18" name="文本框 17"/>
          <p:cNvSpPr txBox="1"/>
          <p:nvPr>
            <p:custDataLst>
              <p:tags r:id="rId8"/>
            </p:custDataLst>
          </p:nvPr>
        </p:nvSpPr>
        <p:spPr>
          <a:xfrm>
            <a:off x="2832417" y="2496245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三角锥形</a:t>
            </a: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91321" y="477356"/>
            <a:ext cx="11409359" cy="4000145"/>
          </a:xfrm>
          <a:prstGeom prst="rect">
            <a:avLst/>
          </a:prstGeom>
        </p:spPr>
        <p:txBody>
          <a:bodyPr wrap="square" lIns="121870" tIns="60934" rIns="121870" bIns="60934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799" b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5.(2020·</a:t>
            </a:r>
            <a:r>
              <a:rPr lang="zh-CN" altLang="zh-CN" sz="2799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济南月考</a:t>
            </a:r>
            <a:r>
              <a:rPr lang="en-US" altLang="zh-CN" sz="2799" b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  <a:r>
              <a:rPr lang="zh-CN" altLang="zh-CN" sz="2799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卡莫氟具有抑制病毒复制的效果，可用于治疗新型冠状肺炎，其结构简式如图所示。下列关于卡莫氟的说法错误的是</a:t>
            </a:r>
            <a:endParaRPr lang="en-US" altLang="zh-CN" sz="2799" b="1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99" b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A.</a:t>
            </a:r>
            <a:r>
              <a:rPr lang="zh-CN" altLang="zh-CN" sz="2799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分子式为</a:t>
            </a:r>
            <a:r>
              <a:rPr lang="en-US" altLang="zh-CN" sz="2799" b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C</a:t>
            </a:r>
            <a:r>
              <a:rPr lang="en-US" altLang="zh-CN" sz="2799" b="1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11</a:t>
            </a:r>
            <a:r>
              <a:rPr lang="en-US" altLang="zh-CN" sz="2799" b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H</a:t>
            </a:r>
            <a:r>
              <a:rPr lang="en-US" altLang="zh-CN" sz="2799" b="1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16</a:t>
            </a:r>
            <a:r>
              <a:rPr lang="en-US" altLang="zh-CN" sz="2799" b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O</a:t>
            </a:r>
            <a:r>
              <a:rPr lang="en-US" altLang="zh-CN" sz="2799" b="1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3</a:t>
            </a:r>
            <a:r>
              <a:rPr lang="en-US" altLang="zh-CN" sz="2799" b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N</a:t>
            </a:r>
            <a:r>
              <a:rPr lang="en-US" altLang="zh-CN" sz="2799" b="1" kern="1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3</a:t>
            </a:r>
            <a:r>
              <a:rPr lang="en-US" altLang="zh-CN" sz="2799" b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F</a:t>
            </a:r>
            <a:endParaRPr lang="zh-CN" altLang="zh-CN" sz="1050" b="1" kern="100" dirty="0">
              <a:latin typeface="Times New Roman" panose="02020603050405020304" pitchFamily="18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99" b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B.</a:t>
            </a:r>
            <a:r>
              <a:rPr lang="zh-CN" altLang="zh-CN" sz="2799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分子中含有的官能团有碳碳双键、酰胺键和碳氟键</a:t>
            </a:r>
            <a:endParaRPr lang="zh-CN" altLang="zh-CN" sz="1050" b="1" kern="100" dirty="0">
              <a:latin typeface="Times New Roman" panose="02020603050405020304" pitchFamily="18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99" b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C.</a:t>
            </a:r>
            <a:r>
              <a:rPr lang="zh-CN" altLang="zh-CN" sz="2799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该物质既能发生加成反应，又能发生取代反应</a:t>
            </a:r>
            <a:endParaRPr lang="zh-CN" altLang="zh-CN" sz="1050" b="1" kern="100" dirty="0">
              <a:latin typeface="Times New Roman" panose="02020603050405020304" pitchFamily="18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799" b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D.1 </a:t>
            </a:r>
            <a:r>
              <a:rPr lang="en-US" altLang="zh-CN" sz="2799" b="1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mol</a:t>
            </a:r>
            <a:r>
              <a:rPr lang="zh-CN" altLang="zh-CN" sz="2799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该物质与足量</a:t>
            </a:r>
            <a:r>
              <a:rPr lang="en-US" altLang="zh-CN" sz="2799" b="1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NaOH</a:t>
            </a:r>
            <a:r>
              <a:rPr lang="zh-CN" altLang="zh-CN" sz="2799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溶液反应时消耗</a:t>
            </a:r>
            <a:r>
              <a:rPr lang="en-US" altLang="zh-CN" sz="2799" b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3 </a:t>
            </a:r>
            <a:r>
              <a:rPr lang="en-US" altLang="zh-CN" sz="2799" b="1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mol</a:t>
            </a:r>
            <a:r>
              <a:rPr lang="en-US" altLang="zh-CN" sz="2799" b="1" kern="100" dirty="0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799" b="1" kern="100" dirty="0" err="1"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NaOH</a:t>
            </a:r>
            <a:endParaRPr lang="zh-CN" altLang="zh-CN" sz="1050" b="1" kern="100" dirty="0">
              <a:latin typeface="Times New Roman" panose="02020603050405020304" pitchFamily="18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265337" y="3781320"/>
            <a:ext cx="755825" cy="78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99" b="1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</a:p>
        </p:txBody>
      </p:sp>
      <p:sp>
        <p:nvSpPr>
          <p:cNvPr id="11" name="Rectangle 2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261217" y="6414545"/>
            <a:ext cx="244800" cy="32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40" tIns="51169" rIns="102340" bIns="51169" anchor="ctr"/>
          <a:lstStyle/>
          <a:p>
            <a:pPr algn="ctr" defTabSz="76789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1</a:t>
            </a:r>
          </a:p>
        </p:txBody>
      </p:sp>
      <p:sp>
        <p:nvSpPr>
          <p:cNvPr id="13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546296" y="6414545"/>
            <a:ext cx="244800" cy="32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40" tIns="51169" rIns="102340" bIns="51169" anchor="ctr"/>
          <a:lstStyle/>
          <a:p>
            <a:pPr algn="ctr" defTabSz="76789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FF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2</a:t>
            </a:r>
          </a:p>
        </p:txBody>
      </p:sp>
      <p:sp>
        <p:nvSpPr>
          <p:cNvPr id="14" name="Rectangle 21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831375" y="6414545"/>
            <a:ext cx="244800" cy="32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40" tIns="51169" rIns="102340" bIns="51169" anchor="ctr"/>
          <a:lstStyle/>
          <a:p>
            <a:pPr algn="ctr" defTabSz="76789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3</a:t>
            </a:r>
          </a:p>
        </p:txBody>
      </p:sp>
      <p:pic>
        <p:nvPicPr>
          <p:cNvPr id="88066" name="Picture 2" descr="S229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5165" y="1907758"/>
            <a:ext cx="3112160" cy="2025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1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3116454" y="6414545"/>
            <a:ext cx="244800" cy="32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02340" tIns="51169" rIns="102340" bIns="51169" anchor="ctr"/>
          <a:lstStyle/>
          <a:p>
            <a:pPr algn="ctr" defTabSz="767892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prstClr val="black"/>
                </a:solidFill>
                <a:latin typeface="Broadway" pitchFamily="82" charset="0"/>
                <a:ea typeface="楷体" panose="02010609060101010101" pitchFamily="49" charset="-122"/>
                <a:cs typeface="经典繁仿黑" pitchFamily="49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75298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/>
        </p:nvSpPr>
        <p:spPr>
          <a:xfrm>
            <a:off x="391321" y="117399"/>
            <a:ext cx="11409359" cy="1159239"/>
          </a:xfrm>
          <a:prstGeom prst="rect">
            <a:avLst/>
          </a:prstGeom>
        </p:spPr>
        <p:txBody>
          <a:bodyPr wrap="square" lIns="121870" tIns="60934" rIns="121870" bIns="60934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n-US" altLang="zh-CN" sz="2599" b="1" kern="10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6.</a:t>
            </a:r>
            <a:r>
              <a:rPr lang="zh-CN" altLang="zh-CN" sz="2599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贝诺酯是由阿司匹林、</a:t>
            </a:r>
            <a:r>
              <a:rPr lang="en-US" altLang="zh-CN" sz="2599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2599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扑热息痛</a:t>
            </a:r>
            <a:r>
              <a:rPr lang="en-US" altLang="zh-CN" sz="2599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2599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经化学法拼合制备的解热镇痛抗炎药，其合成反应式</a:t>
            </a:r>
            <a:r>
              <a:rPr lang="en-US" altLang="zh-CN" sz="2599" b="1" kern="10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zh-CN" altLang="zh-CN" sz="2599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反应条件略去</a:t>
            </a:r>
            <a:r>
              <a:rPr lang="en-US" altLang="zh-CN" sz="2599" b="1" kern="10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  <a:r>
              <a:rPr lang="zh-CN" altLang="zh-CN" sz="2599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如图所示：</a:t>
            </a:r>
            <a:endParaRPr lang="zh-CN" altLang="zh-CN" sz="2599" b="1" kern="10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pic>
        <p:nvPicPr>
          <p:cNvPr id="48190" name="Picture 6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602" y="1558058"/>
            <a:ext cx="2263983" cy="1336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2756125" y="2016227"/>
            <a:ext cx="517971" cy="492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599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endParaRPr lang="zh-CN" altLang="en-US"/>
          </a:p>
        </p:txBody>
      </p:sp>
      <p:pic>
        <p:nvPicPr>
          <p:cNvPr id="48191" name="Picture 6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780" y="1660381"/>
            <a:ext cx="3170020" cy="891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6294726" y="2025650"/>
            <a:ext cx="774392" cy="492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599" kern="100" spc="-6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―</a:t>
            </a:r>
            <a:r>
              <a:rPr lang="en-US" altLang="zh-CN" sz="2599" kern="100" dirty="0">
                <a:latin typeface="宋体" panose="02010600030101010101" pitchFamily="2" charset="-122"/>
                <a:ea typeface="方正中等线简体" panose="03000509000000000000" pitchFamily="65" charset="-122"/>
                <a:cs typeface="Times New Roman" panose="02020603050405020304" pitchFamily="18" charset="0"/>
              </a:rPr>
              <a:t>→</a:t>
            </a:r>
            <a:endParaRPr lang="zh-CN" altLang="en-US" dirty="0"/>
          </a:p>
        </p:txBody>
      </p:sp>
      <p:pic>
        <p:nvPicPr>
          <p:cNvPr id="48192" name="Picture 64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295" y="1106428"/>
            <a:ext cx="3637218" cy="176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>
          <a:xfrm>
            <a:off x="10702248" y="1873022"/>
            <a:ext cx="1109342" cy="6923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599" kern="10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＋</a:t>
            </a:r>
            <a:r>
              <a:rPr lang="en-US" altLang="zh-CN" sz="2599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H</a:t>
            </a:r>
            <a:r>
              <a:rPr lang="en-US" altLang="zh-CN" sz="2599" kern="100" baseline="-250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2</a:t>
            </a:r>
            <a:r>
              <a:rPr lang="en-US" altLang="zh-CN" sz="2599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O</a:t>
            </a:r>
            <a:endParaRPr lang="zh-CN" altLang="zh-CN" sz="1050" kern="100" dirty="0">
              <a:latin typeface="宋体" panose="02010600030101010101" pitchFamily="2" charset="-122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91321" y="2930487"/>
            <a:ext cx="11409359" cy="682890"/>
          </a:xfrm>
          <a:prstGeom prst="rect">
            <a:avLst/>
          </a:prstGeom>
        </p:spPr>
        <p:txBody>
          <a:bodyPr wrap="square" lIns="121870" tIns="60934" rIns="121870" bIns="60934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40000"/>
              </a:lnSpc>
            </a:pPr>
            <a:r>
              <a:rPr lang="en-US" altLang="zh-CN" sz="2599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</a:t>
            </a:r>
            <a:r>
              <a:rPr lang="zh-CN" altLang="zh-CN" sz="2599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阿司匹林　　　</a:t>
            </a:r>
            <a:r>
              <a:rPr lang="en-US" altLang="zh-CN" sz="2599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</a:t>
            </a:r>
            <a:r>
              <a:rPr lang="zh-CN" altLang="zh-CN" sz="2599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扑热息痛</a:t>
            </a:r>
            <a:r>
              <a:rPr lang="en-US" altLang="zh-CN" sz="2599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Courier New" panose="02070309020205020404" pitchFamily="49" charset="0"/>
              </a:rPr>
              <a:t>                                     </a:t>
            </a:r>
            <a:r>
              <a:rPr lang="zh-CN" altLang="zh-CN" sz="2599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贝诺酯</a:t>
            </a:r>
            <a:endParaRPr lang="en-US" altLang="zh-CN" sz="2599" kern="100" dirty="0">
              <a:latin typeface="Times New Roman" panose="02020603050405020304" pitchFamily="18" charset="0"/>
              <a:ea typeface="方正中等线简体" panose="03000509000000000000" pitchFamily="65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91321" y="3580475"/>
            <a:ext cx="11409359" cy="2922216"/>
          </a:xfrm>
          <a:prstGeom prst="rect">
            <a:avLst/>
          </a:prstGeom>
        </p:spPr>
        <p:txBody>
          <a:bodyPr wrap="square" lIns="121870" tIns="60934" rIns="121870" bIns="60934">
            <a:spAutoFit/>
          </a:bodyPr>
          <a:lstStyle>
            <a:defPPr>
              <a:defRPr lang="zh-CN"/>
            </a:defPPr>
            <a:lvl1pPr marL="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8565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40000"/>
              </a:lnSpc>
            </a:pPr>
            <a:r>
              <a:rPr lang="zh-CN" altLang="zh-CN" sz="2599" b="1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下列叙述错误的是</a:t>
            </a:r>
            <a:endParaRPr lang="zh-CN" altLang="zh-CN" sz="1050" b="1" kern="1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599" b="1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A.FeCl</a:t>
            </a:r>
            <a:r>
              <a:rPr lang="en-US" altLang="zh-CN" sz="2599" b="1" kern="1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3</a:t>
            </a:r>
            <a:r>
              <a:rPr lang="zh-CN" altLang="zh-CN" sz="2599" b="1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溶液可区别阿司匹林和</a:t>
            </a:r>
            <a:r>
              <a:rPr lang="en-US" altLang="zh-CN" sz="2599" b="1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2599" b="1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扑热息痛</a:t>
            </a:r>
            <a:r>
              <a:rPr lang="en-US" altLang="zh-CN" sz="2599" b="1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zh-CN" altLang="zh-CN" sz="1050" b="1" kern="1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599" b="1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B.1 </a:t>
            </a:r>
            <a:r>
              <a:rPr lang="en-US" altLang="zh-CN" sz="2599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mol</a:t>
            </a:r>
            <a:r>
              <a:rPr lang="zh-CN" altLang="zh-CN" sz="2599" b="1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阿司匹林最多可消耗</a:t>
            </a:r>
            <a:r>
              <a:rPr lang="en-US" altLang="zh-CN" sz="2599" b="1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3 </a:t>
            </a:r>
            <a:r>
              <a:rPr lang="en-US" altLang="zh-CN" sz="2599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mol</a:t>
            </a:r>
            <a:r>
              <a:rPr lang="en-US" altLang="zh-CN" sz="2599" b="1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 </a:t>
            </a:r>
            <a:r>
              <a:rPr lang="en-US" altLang="zh-CN" sz="2599" b="1" kern="100" dirty="0" err="1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NaOH</a:t>
            </a:r>
            <a:endParaRPr lang="zh-CN" altLang="zh-CN" sz="1050" b="1" kern="1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599" b="1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C.</a:t>
            </a:r>
            <a:r>
              <a:rPr lang="zh-CN" altLang="zh-CN" sz="2599" b="1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常温下贝诺酯在水中的溶解度大于</a:t>
            </a:r>
            <a:r>
              <a:rPr lang="en-US" altLang="zh-CN" sz="2599" b="1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2599" b="1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扑热息痛</a:t>
            </a:r>
            <a:r>
              <a:rPr lang="en-US" altLang="zh-CN" sz="2599" b="1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endParaRPr lang="zh-CN" altLang="zh-CN" sz="1050" b="1" kern="1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Courier New" panose="02070309020205020404" pitchFamily="49" charset="0"/>
            </a:endParaRPr>
          </a:p>
          <a:p>
            <a:pPr lvl="0" algn="just">
              <a:lnSpc>
                <a:spcPct val="140000"/>
              </a:lnSpc>
            </a:pPr>
            <a:r>
              <a:rPr lang="en-US" altLang="zh-CN" sz="2599" b="1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D.C</a:t>
            </a:r>
            <a:r>
              <a:rPr lang="en-US" altLang="zh-CN" sz="2599" b="1" kern="1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6</a:t>
            </a:r>
            <a:r>
              <a:rPr lang="en-US" altLang="zh-CN" sz="2599" b="1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H</a:t>
            </a:r>
            <a:r>
              <a:rPr lang="en-US" altLang="zh-CN" sz="2599" b="1" kern="100" baseline="-250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7</a:t>
            </a:r>
            <a:r>
              <a:rPr lang="en-US" altLang="zh-CN" sz="2599" b="1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NO</a:t>
            </a:r>
            <a:r>
              <a:rPr lang="zh-CN" altLang="zh-CN" sz="2599" b="1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sz="2599" b="1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2599" b="1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扑热息痛</a:t>
            </a:r>
            <a:r>
              <a:rPr lang="en-US" altLang="zh-CN" sz="2599" b="1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2599" b="1" kern="100" dirty="0">
                <a:solidFill>
                  <a:prstClr val="blac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发生类似酯水解反应的产物</a:t>
            </a:r>
            <a:endParaRPr lang="zh-CN" altLang="zh-CN" sz="1050" b="1" kern="100" dirty="0">
              <a:solidFill>
                <a:prstClr val="black"/>
              </a:solidFill>
              <a:latin typeface="Times New Roman" panose="02020603050405020304" pitchFamily="18" charset="0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0" name="TextBox 9"/>
          <p:cNvSpPr txBox="1"/>
          <p:nvPr/>
        </p:nvSpPr>
        <p:spPr>
          <a:xfrm>
            <a:off x="265337" y="5191084"/>
            <a:ext cx="755825" cy="78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99" b="1" dirty="0">
                <a:solidFill>
                  <a:srgbClr val="C00000"/>
                </a:solidFill>
                <a:latin typeface="华文细黑" pitchFamily="2" charset="-122"/>
                <a:ea typeface="华文细黑" pitchFamily="2" charset="-122"/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30027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示&#10;&#10;描述已自动生成">
            <a:extLst>
              <a:ext uri="{FF2B5EF4-FFF2-40B4-BE49-F238E27FC236}">
                <a16:creationId xmlns:a16="http://schemas.microsoft.com/office/drawing/2014/main" id="{243BCC4A-42DE-4715-A240-4EDBCA6D2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427" y="266153"/>
            <a:ext cx="10553257" cy="5936207"/>
          </a:xfrm>
          <a:prstGeom prst="rect">
            <a:avLst/>
          </a:prstGeom>
          <a:ln>
            <a:noFill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CA288E5-12D0-4D70-95BD-7A14E7FEA4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071" y="3940070"/>
            <a:ext cx="1152525" cy="390525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DC3BB3DD-3A17-4ACB-AE75-432A19541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407" y="5407575"/>
            <a:ext cx="1265399" cy="101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46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E354F95B-6326-4F45-BC09-7C6B7A157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8" y="0"/>
            <a:ext cx="10772775" cy="3695700"/>
          </a:xfrm>
          <a:prstGeom prst="rect">
            <a:avLst/>
          </a:prstGeom>
        </p:spPr>
      </p:pic>
      <p:pic>
        <p:nvPicPr>
          <p:cNvPr id="4" name="图片 3" descr="图片包含 文本&#10;&#10;描述已自动生成">
            <a:extLst>
              <a:ext uri="{FF2B5EF4-FFF2-40B4-BE49-F238E27FC236}">
                <a16:creationId xmlns:a16="http://schemas.microsoft.com/office/drawing/2014/main" id="{F0FFF52B-032E-4DA9-86F9-655BACAA0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88" y="3695700"/>
            <a:ext cx="10953929" cy="258746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96BFA76-88FB-4BE2-BEBF-F3A38D3D5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554" y="5743747"/>
            <a:ext cx="982332" cy="41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E354F95B-6326-4F45-BC09-7C6B7A157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1" y="168812"/>
            <a:ext cx="10772775" cy="3695700"/>
          </a:xfrm>
          <a:prstGeom prst="rect">
            <a:avLst/>
          </a:prstGeom>
        </p:spPr>
      </p:pic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91AB38AB-A2E5-4286-9F1C-A7AFB2EF75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641" y="3864512"/>
            <a:ext cx="10772775" cy="1866387"/>
          </a:xfrm>
          <a:prstGeom prst="rect">
            <a:avLst/>
          </a:prstGeom>
        </p:spPr>
      </p:pic>
      <p:pic>
        <p:nvPicPr>
          <p:cNvPr id="5" name="图片 4" descr="卡通人物&#10;&#10;中度可信度描述已自动生成">
            <a:extLst>
              <a:ext uri="{FF2B5EF4-FFF2-40B4-BE49-F238E27FC236}">
                <a16:creationId xmlns:a16="http://schemas.microsoft.com/office/drawing/2014/main" id="{FDBC6717-5C36-4CEA-AEF4-7CB3633277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470" y="3712089"/>
            <a:ext cx="2753753" cy="73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0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E354F95B-6326-4F45-BC09-7C6B7A157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8" y="52754"/>
            <a:ext cx="10496674" cy="3376246"/>
          </a:xfrm>
          <a:prstGeom prst="rect">
            <a:avLst/>
          </a:prstGeom>
        </p:spPr>
      </p:pic>
      <p:pic>
        <p:nvPicPr>
          <p:cNvPr id="7" name="图片 6" descr="图示, 示意图&#10;&#10;描述已自动生成">
            <a:extLst>
              <a:ext uri="{FF2B5EF4-FFF2-40B4-BE49-F238E27FC236}">
                <a16:creationId xmlns:a16="http://schemas.microsoft.com/office/drawing/2014/main" id="{F38764E4-9915-4CEE-A8E8-70FBDCA6C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8" y="3315872"/>
            <a:ext cx="10496674" cy="2381544"/>
          </a:xfrm>
          <a:prstGeom prst="rect">
            <a:avLst/>
          </a:prstGeom>
        </p:spPr>
      </p:pic>
      <p:pic>
        <p:nvPicPr>
          <p:cNvPr id="4" name="图片 3" descr="图示, 示意图&#10;&#10;描述已自动生成">
            <a:extLst>
              <a:ext uri="{FF2B5EF4-FFF2-40B4-BE49-F238E27FC236}">
                <a16:creationId xmlns:a16="http://schemas.microsoft.com/office/drawing/2014/main" id="{1DFAD0E8-BFBF-408A-AEE9-36E4379AC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86" y="4980604"/>
            <a:ext cx="7504466" cy="155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9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381000" y="429895"/>
            <a:ext cx="338645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3</a:t>
            </a:r>
            <a:r>
              <a:rPr lang="zh-CN" altLang="en-US" sz="32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、胺的分类</a:t>
            </a:r>
            <a:r>
              <a:rPr lang="en-US" altLang="zh-CN" sz="32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81000" y="1262380"/>
            <a:ext cx="95967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3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1</a:t>
            </a:r>
            <a:r>
              <a:rPr lang="zh-CN" altLang="en-US" sz="3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）按照烃基结构，胺可以分为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脂肪胺</a:t>
            </a:r>
            <a:r>
              <a:rPr lang="zh-CN" altLang="en-US" sz="3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芳香胺</a:t>
            </a: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0"/>
          <a:srcRect t="24048" b="26918"/>
          <a:stretch>
            <a:fillRect/>
          </a:stretch>
        </p:blipFill>
        <p:spPr>
          <a:xfrm>
            <a:off x="6096000" y="2143185"/>
            <a:ext cx="2086610" cy="868680"/>
          </a:xfrm>
          <a:prstGeom prst="rect">
            <a:avLst/>
          </a:prstGeom>
        </p:spPr>
      </p:pic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381000" y="3833495"/>
            <a:ext cx="1021016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en-US" altLang="zh-CN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8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按照氮原子上烃基数目，胺可分为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伯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胺、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仲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胺、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叔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胺</a:t>
            </a:r>
            <a:r>
              <a:rPr lang="en-US" altLang="zh-CN" sz="28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</a:p>
        </p:txBody>
      </p:sp>
      <p:grpSp>
        <p:nvGrpSpPr>
          <p:cNvPr id="26" name="组合 25"/>
          <p:cNvGrpSpPr/>
          <p:nvPr>
            <p:custDataLst>
              <p:tags r:id="rId6"/>
            </p:custDataLst>
          </p:nvPr>
        </p:nvGrpSpPr>
        <p:grpSpPr>
          <a:xfrm>
            <a:off x="1295400" y="4443095"/>
            <a:ext cx="9116060" cy="1167130"/>
            <a:chOff x="2160" y="5166"/>
            <a:chExt cx="8900" cy="1838"/>
          </a:xfrm>
        </p:grpSpPr>
        <p:sp>
          <p:nvSpPr>
            <p:cNvPr id="43" name="文本框 42"/>
            <p:cNvSpPr txBox="1"/>
            <p:nvPr>
              <p:custDataLst>
                <p:tags r:id="rId10"/>
              </p:custDataLst>
            </p:nvPr>
          </p:nvSpPr>
          <p:spPr>
            <a:xfrm>
              <a:off x="2160" y="5373"/>
              <a:ext cx="1884" cy="82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altLang="zh-CN" sz="2800" b="1"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R</a:t>
              </a:r>
              <a:r>
                <a:rPr altLang="zh-CN" sz="2800" b="1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—NH</a:t>
              </a:r>
              <a:r>
                <a:rPr altLang="zh-CN" sz="2800" b="1" baseline="-25000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  <a:sym typeface="+mn-ea"/>
                </a:rPr>
                <a:t>2</a:t>
              </a:r>
              <a:endParaRPr lang="zh-CN" altLang="zh-CN" sz="2800" b="1" baseline="-2500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Times New Roman" panose="02020603050405020304" pitchFamily="18" charset="0"/>
                <a:sym typeface="+mn-ea"/>
              </a:endParaRPr>
            </a:p>
          </p:txBody>
        </p:sp>
        <p:grpSp>
          <p:nvGrpSpPr>
            <p:cNvPr id="49" name="组合 48"/>
            <p:cNvGrpSpPr/>
            <p:nvPr>
              <p:custDataLst>
                <p:tags r:id="rId11"/>
              </p:custDataLst>
            </p:nvPr>
          </p:nvGrpSpPr>
          <p:grpSpPr>
            <a:xfrm>
              <a:off x="5520" y="5194"/>
              <a:ext cx="1884" cy="1810"/>
              <a:chOff x="4771" y="5702"/>
              <a:chExt cx="1884" cy="1810"/>
            </a:xfrm>
          </p:grpSpPr>
          <p:sp>
            <p:nvSpPr>
              <p:cNvPr id="50" name="文本框 49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4771" y="5702"/>
                <a:ext cx="1884" cy="82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altLang="zh-CN" sz="2800" b="1">
                    <a:latin typeface="黑体" panose="02010609060101010101" charset="-122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800" b="1" baseline="-25000">
                    <a:latin typeface="黑体" panose="02010609060101010101" charset="-122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altLang="zh-CN" sz="2800" b="1">
                    <a:solidFill>
                      <a:srgbClr val="FF0000"/>
                    </a:solidFill>
                    <a:latin typeface="黑体" panose="02010609060101010101" charset="-122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—NH</a:t>
                </a:r>
                <a:endParaRPr lang="zh-CN" altLang="zh-CN" sz="2800" b="1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  <p:sp>
            <p:nvSpPr>
              <p:cNvPr id="51" name="文本框 50"/>
              <p:cNvSpPr txBox="1"/>
              <p:nvPr>
                <p:custDataLst>
                  <p:tags r:id="rId17"/>
                </p:custDataLst>
              </p:nvPr>
            </p:nvSpPr>
            <p:spPr>
              <a:xfrm rot="16200000">
                <a:off x="5189" y="6392"/>
                <a:ext cx="851" cy="5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altLang="zh-CN" sz="2800" b="1">
                    <a:solidFill>
                      <a:srgbClr val="FF0000"/>
                    </a:solidFill>
                    <a:latin typeface="黑体" panose="02010609060101010101" charset="-122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—</a:t>
                </a:r>
                <a:endParaRPr lang="zh-CN" altLang="zh-CN" sz="2800" b="1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  <p:sp>
            <p:nvSpPr>
              <p:cNvPr id="52" name="文本框 51"/>
              <p:cNvSpPr txBox="1"/>
              <p:nvPr>
                <p:custDataLst>
                  <p:tags r:id="rId18"/>
                </p:custDataLst>
              </p:nvPr>
            </p:nvSpPr>
            <p:spPr>
              <a:xfrm>
                <a:off x="5336" y="6690"/>
                <a:ext cx="1216" cy="82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altLang="zh-CN" sz="2800" b="1">
                    <a:latin typeface="黑体" panose="02010609060101010101" charset="-122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800" b="1" baseline="-25000">
                    <a:latin typeface="黑体" panose="02010609060101010101" charset="-122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</a:p>
            </p:txBody>
          </p:sp>
        </p:grpSp>
        <p:grpSp>
          <p:nvGrpSpPr>
            <p:cNvPr id="53" name="组合 52"/>
            <p:cNvGrpSpPr/>
            <p:nvPr>
              <p:custDataLst>
                <p:tags r:id="rId12"/>
              </p:custDataLst>
            </p:nvPr>
          </p:nvGrpSpPr>
          <p:grpSpPr>
            <a:xfrm>
              <a:off x="8400" y="5166"/>
              <a:ext cx="2660" cy="1782"/>
              <a:chOff x="4680" y="5730"/>
              <a:chExt cx="2660" cy="1782"/>
            </a:xfrm>
          </p:grpSpPr>
          <p:sp>
            <p:nvSpPr>
              <p:cNvPr id="54" name="文本框 53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4680" y="5730"/>
                <a:ext cx="2660" cy="82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altLang="zh-CN" sz="2800" b="1">
                    <a:latin typeface="黑体" panose="02010609060101010101" charset="-122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800" b="1" baseline="-25000">
                    <a:latin typeface="黑体" panose="02010609060101010101" charset="-122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1</a:t>
                </a:r>
                <a:r>
                  <a:rPr altLang="zh-CN" sz="2800" b="1">
                    <a:solidFill>
                      <a:srgbClr val="FF0000"/>
                    </a:solidFill>
                    <a:latin typeface="黑体" panose="02010609060101010101" charset="-122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—N—</a:t>
                </a:r>
                <a:r>
                  <a:rPr altLang="zh-CN" sz="2800" b="1">
                    <a:latin typeface="黑体" panose="02010609060101010101" charset="-122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800" b="1" baseline="-25000">
                    <a:latin typeface="黑体" panose="02010609060101010101" charset="-122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3</a:t>
                </a:r>
                <a:endParaRPr lang="en-US" altLang="en-US" sz="2800" b="1" baseline="-25000"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14"/>
                </p:custDataLst>
              </p:nvPr>
            </p:nvSpPr>
            <p:spPr>
              <a:xfrm rot="16200000">
                <a:off x="5086" y="6317"/>
                <a:ext cx="851" cy="5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altLang="zh-CN" sz="2800" b="1">
                    <a:solidFill>
                      <a:srgbClr val="FF0000"/>
                    </a:solidFill>
                    <a:latin typeface="黑体" panose="02010609060101010101" charset="-122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—</a:t>
                </a:r>
                <a:endParaRPr lang="zh-CN" altLang="zh-CN" sz="2800" b="1">
                  <a:solidFill>
                    <a:srgbClr val="FF0000"/>
                  </a:solidFill>
                  <a:latin typeface="黑体" panose="02010609060101010101" charset="-122"/>
                  <a:ea typeface="黑体" panose="02010609060101010101" charset="-122"/>
                  <a:cs typeface="Times New Roman" panose="02020603050405020304" pitchFamily="18" charset="0"/>
                  <a:sym typeface="+mn-ea"/>
                </a:endParaRPr>
              </a:p>
            </p:txBody>
          </p:sp>
          <p:sp>
            <p:nvSpPr>
              <p:cNvPr id="56" name="文本框 55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5317" y="6690"/>
                <a:ext cx="755" cy="82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altLang="zh-CN" sz="2800" b="1">
                    <a:latin typeface="黑体" panose="02010609060101010101" charset="-122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R</a:t>
                </a:r>
                <a:r>
                  <a:rPr lang="en-US" sz="2800" b="1" baseline="-25000">
                    <a:latin typeface="黑体" panose="02010609060101010101" charset="-122"/>
                    <a:ea typeface="黑体" panose="02010609060101010101" charset="-122"/>
                    <a:cs typeface="Times New Roman" panose="02020603050405020304" pitchFamily="18" charset="0"/>
                    <a:sym typeface="+mn-ea"/>
                  </a:rPr>
                  <a:t>2</a:t>
                </a:r>
              </a:p>
            </p:txBody>
          </p:sp>
        </p:grpSp>
      </p:grpSp>
      <p:sp>
        <p:nvSpPr>
          <p:cNvPr id="57" name="文本框 56"/>
          <p:cNvSpPr txBox="1"/>
          <p:nvPr>
            <p:custDataLst>
              <p:tags r:id="rId7"/>
            </p:custDataLst>
          </p:nvPr>
        </p:nvSpPr>
        <p:spPr>
          <a:xfrm>
            <a:off x="723900" y="5610225"/>
            <a:ext cx="108966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800" b="1" dirty="0">
                <a:solidFill>
                  <a:srgbClr val="052AE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一级胺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（伯胺）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</a:t>
            </a:r>
            <a:r>
              <a:rPr lang="zh-CN" altLang="zh-CN" sz="2800" b="1" dirty="0">
                <a:solidFill>
                  <a:srgbClr val="052AE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二</a:t>
            </a:r>
            <a:r>
              <a:rPr lang="zh-CN" altLang="en-US" sz="2800" b="1" dirty="0">
                <a:solidFill>
                  <a:srgbClr val="052AE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级胺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（仲胺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）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    </a:t>
            </a:r>
            <a:r>
              <a:rPr lang="en-US" altLang="zh-CN" sz="2800" b="1" dirty="0">
                <a:solidFill>
                  <a:srgbClr val="052AE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  <a:r>
              <a:rPr lang="zh-CN" altLang="en-US" sz="2800" b="1" dirty="0">
                <a:solidFill>
                  <a:srgbClr val="052AE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三级胺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（叔胺）</a:t>
            </a:r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5AF2B332-DC8D-47E9-BB0F-828BCCBCA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754" y="2125028"/>
            <a:ext cx="2461985" cy="868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45722518-B3B1-436E-88E5-10A3AF0A387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2717309" y="3088439"/>
            <a:ext cx="1050146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苯胺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31F57BF-B70D-4399-80D3-FA7616272D0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465117" y="3029645"/>
            <a:ext cx="1050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丙胺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3" grpId="0"/>
      <p:bldP spid="57" grpId="0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299085" y="1116330"/>
            <a:ext cx="11158855" cy="1333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（</a:t>
            </a:r>
            <a:r>
              <a:rPr lang="en-US" altLang="zh-CN" sz="36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3</a:t>
            </a:r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r>
              <a:rPr lang="en-US" altLang="zh-CN" sz="36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按照胺分子中氨基数目不同，可分为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一元胺</a:t>
            </a:r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、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二元胺</a:t>
            </a:r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和</a:t>
            </a:r>
            <a:r>
              <a:rPr lang="zh-CN" altLang="en-US" sz="36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三元胺</a:t>
            </a:r>
            <a:r>
              <a:rPr lang="zh-CN" altLang="en-US" sz="36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等。</a:t>
            </a:r>
            <a:r>
              <a:rPr lang="en-US" altLang="zh-CN" sz="36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007235" y="3078480"/>
            <a:ext cx="6176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-NH</a:t>
            </a:r>
            <a:r>
              <a:rPr lang="en-US" altLang="zh-CN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乙胺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068705" y="4000500"/>
            <a:ext cx="68453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</a:t>
            </a:r>
            <a:r>
              <a:rPr lang="en-US" altLang="zh-CN" sz="36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36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-CH</a:t>
            </a:r>
            <a:r>
              <a:rPr lang="en-US" altLang="zh-CN" sz="36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36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-NH</a:t>
            </a:r>
            <a:r>
              <a:rPr lang="en-US" altLang="zh-CN" sz="36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         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乙二胺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78815" y="110209"/>
            <a:ext cx="5958840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4</a:t>
            </a:r>
            <a:r>
              <a:rPr lang="zh-CN" altLang="en-US" sz="32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、胺类化合物的命名</a:t>
            </a:r>
            <a:r>
              <a:rPr lang="en-US" altLang="zh-CN" sz="32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18716" y="787157"/>
            <a:ext cx="7218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）普通命名法：在烃基后直接加</a:t>
            </a:r>
            <a:r>
              <a:rPr lang="en-US" altLang="zh-CN" sz="2800" b="1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胺</a:t>
            </a:r>
            <a:r>
              <a:rPr lang="en-US" altLang="zh-CN" sz="2800" b="1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800" b="1" dirty="0">
                <a:solidFill>
                  <a:srgbClr val="00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861151" y="2632075"/>
            <a:ext cx="6176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-NH</a:t>
            </a:r>
            <a:r>
              <a:rPr lang="en-US" altLang="zh-CN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  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乙胺</a:t>
            </a: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861151" y="1643267"/>
            <a:ext cx="6176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-NH</a:t>
            </a:r>
            <a:r>
              <a:rPr lang="en-US" altLang="zh-CN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      </a:t>
            </a: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甲胺</a:t>
            </a:r>
          </a:p>
        </p:txBody>
      </p:sp>
      <p:grpSp>
        <p:nvGrpSpPr>
          <p:cNvPr id="14" name="组合 13"/>
          <p:cNvGrpSpPr/>
          <p:nvPr>
            <p:custDataLst>
              <p:tags r:id="rId6"/>
            </p:custDataLst>
          </p:nvPr>
        </p:nvGrpSpPr>
        <p:grpSpPr>
          <a:xfrm>
            <a:off x="6148433" y="1566182"/>
            <a:ext cx="6176010" cy="1353820"/>
            <a:chOff x="10994" y="3807"/>
            <a:chExt cx="9726" cy="2132"/>
          </a:xfrm>
        </p:grpSpPr>
        <p:sp>
          <p:nvSpPr>
            <p:cNvPr id="11" name="文本框 10"/>
            <p:cNvSpPr txBox="1"/>
            <p:nvPr>
              <p:custDataLst>
                <p:tags r:id="rId10"/>
              </p:custDataLst>
            </p:nvPr>
          </p:nvSpPr>
          <p:spPr>
            <a:xfrm>
              <a:off x="10994" y="3807"/>
              <a:ext cx="972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CH</a:t>
              </a:r>
              <a:r>
                <a:rPr lang="en-US" altLang="zh-CN" sz="3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3</a:t>
              </a:r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-NH</a:t>
              </a:r>
              <a:r>
                <a:rPr lang="en-US" altLang="zh-CN" sz="3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</a:t>
              </a:r>
              <a:r>
                <a:rPr lang="en-US" altLang="zh-CN" sz="36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32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二甲胺</a:t>
              </a:r>
            </a:p>
          </p:txBody>
        </p:sp>
        <p:sp>
          <p:nvSpPr>
            <p:cNvPr id="12" name="文本框 11"/>
            <p:cNvSpPr txBox="1"/>
            <p:nvPr>
              <p:custDataLst>
                <p:tags r:id="rId11"/>
              </p:custDataLst>
            </p:nvPr>
          </p:nvSpPr>
          <p:spPr>
            <a:xfrm>
              <a:off x="12581" y="4923"/>
              <a:ext cx="1602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36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CH</a:t>
              </a:r>
              <a:r>
                <a:rPr lang="en-US" altLang="zh-CN" sz="36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3</a:t>
              </a:r>
            </a:p>
          </p:txBody>
        </p:sp>
        <p:cxnSp>
          <p:nvCxnSpPr>
            <p:cNvPr id="13" name="直接连接符 12"/>
            <p:cNvCxnSpPr/>
            <p:nvPr>
              <p:custDataLst>
                <p:tags r:id="rId12"/>
              </p:custDataLst>
            </p:nvPr>
          </p:nvCxnSpPr>
          <p:spPr>
            <a:xfrm flipH="1">
              <a:off x="12977" y="4701"/>
              <a:ext cx="0" cy="35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/>
          <p:cNvGrpSpPr/>
          <p:nvPr>
            <p:custDataLst>
              <p:tags r:id="rId7"/>
            </p:custDataLst>
          </p:nvPr>
        </p:nvGrpSpPr>
        <p:grpSpPr>
          <a:xfrm>
            <a:off x="1108801" y="3469005"/>
            <a:ext cx="3863340" cy="846455"/>
            <a:chOff x="4369" y="6985"/>
            <a:chExt cx="6084" cy="1333"/>
          </a:xfrm>
        </p:grpSpPr>
        <p:pic>
          <p:nvPicPr>
            <p:cNvPr id="15" name="图片 14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/>
            <a:srcRect l="28649"/>
            <a:stretch>
              <a:fillRect/>
            </a:stretch>
          </p:blipFill>
          <p:spPr>
            <a:xfrm>
              <a:off x="4369" y="6985"/>
              <a:ext cx="2217" cy="1333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>
              <p:custDataLst>
                <p:tags r:id="rId9"/>
              </p:custDataLst>
            </p:nvPr>
          </p:nvSpPr>
          <p:spPr>
            <a:xfrm>
              <a:off x="7943" y="7335"/>
              <a:ext cx="2510" cy="92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8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+mn-ea"/>
                </a:rPr>
                <a:t> </a:t>
              </a:r>
              <a:r>
                <a:rPr lang="zh-CN" altLang="en-US" sz="32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  <a:sym typeface="+mn-ea"/>
                </a:rPr>
                <a:t>苯胺</a:t>
              </a:r>
            </a:p>
          </p:txBody>
        </p:sp>
      </p:grpSp>
      <p:sp>
        <p:nvSpPr>
          <p:cNvPr id="19" name="文本框 18">
            <a:extLst>
              <a:ext uri="{FF2B5EF4-FFF2-40B4-BE49-F238E27FC236}">
                <a16:creationId xmlns:a16="http://schemas.microsoft.com/office/drawing/2014/main" id="{ECB04BD6-94FA-41D7-BEA5-49E7A3C4EE25}"/>
              </a:ext>
            </a:extLst>
          </p:cNvPr>
          <p:cNvSpPr txBox="1"/>
          <p:nvPr/>
        </p:nvSpPr>
        <p:spPr>
          <a:xfrm>
            <a:off x="358845" y="4379959"/>
            <a:ext cx="10933341" cy="1303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kern="1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kern="1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kern="1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）比较复杂</a:t>
            </a:r>
            <a:r>
              <a:rPr lang="zh-CN" altLang="zh-CN" sz="2800" b="1" kern="1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的胺类化合物则采用系统命名法，以烃为母体，氨基或烃氨基</a:t>
            </a:r>
            <a:r>
              <a:rPr lang="en-US" altLang="zh-CN" sz="2800" b="1" kern="1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(—NHR</a:t>
            </a:r>
            <a:r>
              <a:rPr lang="zh-CN" altLang="zh-CN" sz="2800" b="1" kern="1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kern="1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—NR</a:t>
            </a:r>
            <a:r>
              <a:rPr lang="en-US" altLang="zh-CN" sz="2800" b="1" kern="100" baseline="-250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2</a:t>
            </a:r>
            <a:r>
              <a:rPr lang="en-US" altLang="zh-CN" sz="2800" b="1" kern="1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  <a:r>
              <a:rPr lang="zh-CN" altLang="zh-CN" sz="2800" b="1" kern="1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作为取代基。</a:t>
            </a:r>
            <a:endParaRPr lang="en-US" altLang="zh-CN" sz="2800" b="1" kern="100" dirty="0">
              <a:solidFill>
                <a:srgbClr val="0066FF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E5F351B-3874-4BFC-AE15-83DFEDC57B06}"/>
              </a:ext>
            </a:extLst>
          </p:cNvPr>
          <p:cNvSpPr/>
          <p:nvPr/>
        </p:nvSpPr>
        <p:spPr>
          <a:xfrm>
            <a:off x="1331796" y="6040822"/>
            <a:ext cx="11412000" cy="664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　</a:t>
            </a:r>
            <a:r>
              <a:rPr lang="en-US" altLang="zh-CN" sz="2800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                                         </a:t>
            </a:r>
            <a:r>
              <a:rPr lang="en-US" altLang="zh-CN" sz="2800" b="1" kern="10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2-</a:t>
            </a:r>
            <a:r>
              <a:rPr lang="zh-CN" altLang="zh-CN" sz="28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氨基己烷。</a:t>
            </a:r>
            <a:endParaRPr lang="zh-CN" altLang="zh-CN" sz="1050" b="1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pic>
        <p:nvPicPr>
          <p:cNvPr id="21" name="Picture 3">
            <a:extLst>
              <a:ext uri="{FF2B5EF4-FFF2-40B4-BE49-F238E27FC236}">
                <a16:creationId xmlns:a16="http://schemas.microsoft.com/office/drawing/2014/main" id="{4E6A4BD8-59D1-434C-BECE-66CC3D643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513" y="5787005"/>
            <a:ext cx="3040474" cy="845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235200" y="613410"/>
            <a:ext cx="73304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40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注意</a:t>
            </a:r>
            <a:r>
              <a:rPr lang="en-US" altLang="zh-CN" sz="40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“</a:t>
            </a:r>
            <a:r>
              <a:rPr lang="zh-CN" altLang="en-US" sz="40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氨</a:t>
            </a:r>
            <a:r>
              <a:rPr lang="en-US" altLang="zh-CN" sz="40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”“</a:t>
            </a:r>
            <a:r>
              <a:rPr lang="zh-CN" altLang="en-US" sz="40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胺</a:t>
            </a:r>
            <a:r>
              <a:rPr lang="en-US" altLang="zh-CN" sz="40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”“</a:t>
            </a:r>
            <a:r>
              <a:rPr lang="zh-CN" altLang="en-US" sz="40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铵</a:t>
            </a:r>
            <a:r>
              <a:rPr lang="en-US" altLang="zh-CN" sz="40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”</a:t>
            </a:r>
            <a:r>
              <a:rPr lang="zh-CN" altLang="en-US" sz="40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的用法</a:t>
            </a: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223645" y="1943100"/>
            <a:ext cx="935355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000" b="1">
                <a:solidFill>
                  <a:srgbClr val="052AE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“</a:t>
            </a:r>
            <a:r>
              <a:rPr lang="zh-CN" altLang="en-US" sz="4000" b="1">
                <a:solidFill>
                  <a:srgbClr val="052AE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氨</a:t>
            </a:r>
            <a:r>
              <a:rPr lang="en-US" altLang="zh-CN" sz="4000" b="1">
                <a:solidFill>
                  <a:srgbClr val="052AE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”——</a:t>
            </a:r>
            <a:r>
              <a:rPr lang="zh-CN" altLang="en-US" sz="4000" b="1">
                <a:solidFill>
                  <a:srgbClr val="052AE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氨气</a:t>
            </a:r>
            <a:r>
              <a:rPr lang="zh-CN" altLang="en-US" sz="4000" b="1">
                <a:solidFill>
                  <a:srgbClr val="052AE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4000" b="1">
                <a:solidFill>
                  <a:srgbClr val="052AE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NH</a:t>
            </a:r>
            <a:r>
              <a:rPr lang="en-US" altLang="zh-CN" sz="4000" b="1" baseline="-25000">
                <a:solidFill>
                  <a:srgbClr val="052AE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4000" b="1">
                <a:solidFill>
                  <a:srgbClr val="052AE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sz="4000" b="1">
                <a:solidFill>
                  <a:srgbClr val="052AE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，氨基</a:t>
            </a:r>
            <a:r>
              <a:rPr lang="zh-CN" altLang="en-US" sz="4000" b="1">
                <a:solidFill>
                  <a:srgbClr val="052AE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4000" b="1">
                <a:solidFill>
                  <a:srgbClr val="052AE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-NH</a:t>
            </a:r>
            <a:r>
              <a:rPr lang="en-US" altLang="zh-CN" sz="4000" b="1" baseline="-25000">
                <a:solidFill>
                  <a:srgbClr val="052AE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4000" b="1">
                <a:solidFill>
                  <a:srgbClr val="052AE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）</a:t>
            </a: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207770" y="2974975"/>
            <a:ext cx="1076896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4000" b="1">
                <a:solidFill>
                  <a:srgbClr val="052AE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“</a:t>
            </a:r>
            <a:r>
              <a:rPr lang="zh-CN" altLang="en-US" sz="4000" b="1">
                <a:solidFill>
                  <a:srgbClr val="052AE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胺</a:t>
            </a:r>
            <a:r>
              <a:rPr lang="en-US" altLang="zh-CN" sz="4000" b="1">
                <a:solidFill>
                  <a:srgbClr val="052AE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”——</a:t>
            </a:r>
            <a:r>
              <a:rPr lang="zh-CN" altLang="en-US" sz="4000" b="1">
                <a:solidFill>
                  <a:srgbClr val="052AE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胺类</a:t>
            </a:r>
            <a:r>
              <a:rPr lang="zh-CN" altLang="en-US" sz="4000" b="1">
                <a:solidFill>
                  <a:srgbClr val="052AE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3600" b="1">
                <a:solidFill>
                  <a:srgbClr val="052AE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CH</a:t>
            </a:r>
            <a:r>
              <a:rPr lang="en-US" altLang="zh-CN" sz="3600" b="1" baseline="-25000">
                <a:solidFill>
                  <a:srgbClr val="052AE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600" b="1">
                <a:solidFill>
                  <a:srgbClr val="052AE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-NH</a:t>
            </a:r>
            <a:r>
              <a:rPr lang="en-US" altLang="zh-CN" sz="3600" b="1" baseline="-25000">
                <a:solidFill>
                  <a:srgbClr val="052AE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6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甲胺</a:t>
            </a:r>
            <a:r>
              <a:rPr lang="zh-CN" altLang="en-US" sz="4000" b="1">
                <a:solidFill>
                  <a:srgbClr val="052AE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）</a:t>
            </a: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132205" y="4037965"/>
            <a:ext cx="1112329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4000" b="1">
                <a:solidFill>
                  <a:srgbClr val="052AE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“</a:t>
            </a:r>
            <a:r>
              <a:rPr lang="zh-CN" altLang="en-US" sz="4000" b="1">
                <a:solidFill>
                  <a:srgbClr val="052AE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铵</a:t>
            </a:r>
            <a:r>
              <a:rPr lang="en-US" altLang="zh-CN" sz="4000" b="1">
                <a:solidFill>
                  <a:srgbClr val="052AE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”——</a:t>
            </a:r>
            <a:r>
              <a:rPr lang="zh-CN" altLang="en-US" sz="4000" b="1">
                <a:solidFill>
                  <a:srgbClr val="052AE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铵盐</a:t>
            </a:r>
            <a:r>
              <a:rPr lang="zh-CN" altLang="en-US" sz="4000" b="1">
                <a:solidFill>
                  <a:srgbClr val="052AE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3600" b="1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CH</a:t>
            </a:r>
            <a:r>
              <a:rPr lang="en-US" altLang="zh-CN" sz="3600" b="1" baseline="-2500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600" b="1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CH</a:t>
            </a:r>
            <a:r>
              <a:rPr lang="en-US" altLang="zh-CN" sz="3600" b="1" baseline="-2500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600" b="1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NH</a:t>
            </a:r>
            <a:r>
              <a:rPr lang="en-US" altLang="zh-CN" sz="3600" b="1" baseline="-2500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600" b="1" baseline="3000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3600" b="1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Cl</a:t>
            </a:r>
            <a:r>
              <a:rPr lang="en-US" altLang="zh-CN" sz="3600" b="1" baseline="3000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36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sz="3600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氯化乙铵</a:t>
            </a:r>
            <a:r>
              <a:rPr lang="zh-CN" altLang="en-US" sz="4000" b="1">
                <a:solidFill>
                  <a:srgbClr val="052AE9"/>
                </a:solidFill>
                <a:latin typeface="Times New Roman" panose="02020603050405020304" pitchFamily="18" charset="0"/>
                <a:ea typeface="黑体" panose="02010609060101010101" charset="-122"/>
                <a:cs typeface="Times New Roman" panose="02020603050405020304" pitchFamily="18" charset="0"/>
                <a:sym typeface="+mn-ea"/>
              </a:rPr>
              <a:t>）</a:t>
            </a: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6917055" y="4933950"/>
            <a:ext cx="305816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3200" b="1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NH</a:t>
            </a:r>
            <a:r>
              <a:rPr lang="en-US" altLang="zh-CN" sz="3200" b="1" baseline="-2500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3200" b="1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Cl    </a:t>
            </a:r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氯化铵</a:t>
            </a:r>
            <a:endParaRPr lang="en-US" altLang="zh-CN" sz="3200" b="1">
              <a:solidFill>
                <a:srgbClr val="052AE9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62940" y="402590"/>
            <a:ext cx="3386455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5</a:t>
            </a:r>
            <a:r>
              <a:rPr lang="zh-CN" altLang="en-US" sz="32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、胺的性质</a:t>
            </a:r>
            <a:r>
              <a:rPr lang="en-US" altLang="zh-CN" sz="3200" b="1" dirty="0"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</a:t>
            </a: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1355607" y="1389957"/>
            <a:ext cx="2244525" cy="7525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氨气的性质</a:t>
            </a: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4772061" y="1410450"/>
            <a:ext cx="35229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NH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3  </a:t>
            </a:r>
            <a:r>
              <a:rPr lang="en-US" altLang="zh-CN" sz="28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+  HCl  =  NH</a:t>
            </a:r>
            <a:r>
              <a:rPr lang="en-US" altLang="zh-CN" sz="2800" b="1" baseline="-250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Cl</a:t>
            </a: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4764523" y="2104610"/>
            <a:ext cx="6071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NH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4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Cl + NaOH = NaCl 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+ H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O + 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NH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↑ </a:t>
            </a: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243614" y="2840203"/>
            <a:ext cx="11704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）</a:t>
            </a:r>
            <a:r>
              <a:rPr lang="zh-CN" altLang="en-US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胺具有弱碱性，</a:t>
            </a:r>
            <a:r>
              <a:rPr lang="zh-CN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与酸反应生成类似的铵盐</a:t>
            </a:r>
            <a:r>
              <a:rPr lang="en-US" altLang="zh-CN" sz="28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胺与氨气具有相同的结构</a:t>
            </a:r>
            <a:r>
              <a:rPr lang="en-US" altLang="zh-CN" sz="2800" b="1" kern="100" dirty="0"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)</a:t>
            </a:r>
            <a:endParaRPr lang="zh-CN" altLang="en-US" sz="3200" b="1" dirty="0">
              <a:solidFill>
                <a:srgbClr val="FF0000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1355607" y="3727432"/>
            <a:ext cx="430720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CH</a:t>
            </a:r>
            <a:r>
              <a:rPr lang="en-US" altLang="zh-CN" sz="3200" b="1" baseline="-25000" dirty="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3</a:t>
            </a:r>
            <a:r>
              <a:rPr lang="en-US" altLang="zh-CN" sz="3200" b="1" dirty="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CH</a:t>
            </a:r>
            <a:r>
              <a:rPr lang="en-US" altLang="zh-CN" sz="3200" b="1" baseline="-25000" dirty="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</a:t>
            </a:r>
            <a:r>
              <a:rPr lang="en-US" altLang="zh-CN" sz="3200" b="1" dirty="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NH</a:t>
            </a:r>
            <a:r>
              <a:rPr lang="en-US" altLang="zh-CN" sz="3200" b="1" baseline="-25000" dirty="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2  </a:t>
            </a:r>
            <a:r>
              <a:rPr lang="en-US" altLang="zh-CN" sz="3200" b="1" dirty="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+  HCl  →  </a:t>
            </a:r>
            <a:endParaRPr lang="en-US" altLang="zh-CN" sz="3200" b="1" baseline="30000" dirty="0">
              <a:solidFill>
                <a:srgbClr val="052AE9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576915" y="4525830"/>
            <a:ext cx="102285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200" b="1" dirty="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CH</a:t>
            </a:r>
            <a:r>
              <a:rPr lang="en-US" altLang="zh-CN" sz="3200" b="1" baseline="-25000" dirty="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200" b="1" dirty="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CH</a:t>
            </a:r>
            <a:r>
              <a:rPr lang="en-US" altLang="zh-CN" sz="3200" b="1" baseline="-25000" dirty="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b="1" dirty="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NH</a:t>
            </a:r>
            <a:r>
              <a:rPr lang="en-US" altLang="zh-CN" sz="3200" b="1" baseline="-25000" dirty="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200" b="1" baseline="30000" dirty="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3200" b="1" dirty="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Cl</a:t>
            </a:r>
            <a:r>
              <a:rPr lang="en-US" altLang="zh-CN" sz="3200" b="1" baseline="30000" dirty="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  <a:r>
              <a:rPr lang="en-US" altLang="zh-CN" sz="3200" b="1" dirty="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+ NaOH  → </a:t>
            </a:r>
            <a:r>
              <a:rPr lang="en-US" altLang="zh-CN" sz="3200" b="1" baseline="-25000" dirty="0">
                <a:solidFill>
                  <a:srgbClr val="052AE9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</a:p>
        </p:txBody>
      </p:sp>
      <p:grpSp>
        <p:nvGrpSpPr>
          <p:cNvPr id="60" name="组合 59"/>
          <p:cNvGrpSpPr/>
          <p:nvPr>
            <p:custDataLst>
              <p:tags r:id="rId9"/>
            </p:custDataLst>
          </p:nvPr>
        </p:nvGrpSpPr>
        <p:grpSpPr>
          <a:xfrm>
            <a:off x="4241800" y="83820"/>
            <a:ext cx="5819775" cy="1254225"/>
            <a:chOff x="3114525" y="6226747"/>
            <a:chExt cx="7559701" cy="1771293"/>
          </a:xfrm>
        </p:grpSpPr>
        <p:sp>
          <p:nvSpPr>
            <p:cNvPr id="23" name="矩形 22"/>
            <p:cNvSpPr/>
            <p:nvPr>
              <p:custDataLst>
                <p:tags r:id="rId12"/>
              </p:custDataLst>
            </p:nvPr>
          </p:nvSpPr>
          <p:spPr>
            <a:xfrm>
              <a:off x="5049949" y="6809189"/>
              <a:ext cx="1380218" cy="56318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000" b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＋</a:t>
              </a:r>
              <a:r>
                <a:rPr lang="en-US" altLang="zh-CN" sz="2000" b="1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H</a:t>
              </a:r>
              <a:r>
                <a:rPr lang="zh-CN" altLang="en-US" sz="2000" b="1" baseline="30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rPr>
                <a:t>＋</a:t>
              </a:r>
            </a:p>
          </p:txBody>
        </p:sp>
        <p:grpSp>
          <p:nvGrpSpPr>
            <p:cNvPr id="35" name="组合 34"/>
            <p:cNvGrpSpPr/>
            <p:nvPr>
              <p:custDataLst>
                <p:tags r:id="rId13"/>
              </p:custDataLst>
            </p:nvPr>
          </p:nvGrpSpPr>
          <p:grpSpPr>
            <a:xfrm>
              <a:off x="3114525" y="6758688"/>
              <a:ext cx="1882730" cy="1239352"/>
              <a:chOff x="3114525" y="6758688"/>
              <a:chExt cx="1882730" cy="1239352"/>
            </a:xfrm>
          </p:grpSpPr>
          <p:sp>
            <p:nvSpPr>
              <p:cNvPr id="20" name="矩形 19"/>
              <p:cNvSpPr/>
              <p:nvPr>
                <p:custDataLst>
                  <p:tags r:id="rId36"/>
                </p:custDataLst>
              </p:nvPr>
            </p:nvSpPr>
            <p:spPr>
              <a:xfrm>
                <a:off x="3801232" y="6809190"/>
                <a:ext cx="509317" cy="56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N</a:t>
                </a:r>
                <a:endParaRPr lang="en-US" altLang="zh-CN" sz="2000" b="1" baseline="30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矩形 20"/>
              <p:cNvSpPr/>
              <p:nvPr>
                <p:custDataLst>
                  <p:tags r:id="rId37"/>
                </p:custDataLst>
              </p:nvPr>
            </p:nvSpPr>
            <p:spPr>
              <a:xfrm>
                <a:off x="4487938" y="6809190"/>
                <a:ext cx="509317" cy="56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H</a:t>
                </a:r>
                <a:endParaRPr lang="en-US" altLang="zh-CN" sz="2000" b="1" baseline="30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矩形 21"/>
              <p:cNvSpPr/>
              <p:nvPr>
                <p:custDataLst>
                  <p:tags r:id="rId38"/>
                </p:custDataLst>
              </p:nvPr>
            </p:nvSpPr>
            <p:spPr>
              <a:xfrm>
                <a:off x="3801232" y="7434858"/>
                <a:ext cx="509317" cy="56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H</a:t>
                </a:r>
                <a:endParaRPr lang="en-US" altLang="zh-CN" sz="2000" b="1" baseline="30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矩形 23"/>
              <p:cNvSpPr/>
              <p:nvPr>
                <p:custDataLst>
                  <p:tags r:id="rId39"/>
                </p:custDataLst>
              </p:nvPr>
            </p:nvSpPr>
            <p:spPr>
              <a:xfrm>
                <a:off x="3114525" y="6797279"/>
                <a:ext cx="509317" cy="56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H</a:t>
                </a:r>
                <a:endParaRPr lang="en-US" altLang="zh-CN" sz="2000" b="1" baseline="30000">
                  <a:latin typeface="Times New Roman" panose="02020603050405020304" pitchFamily="18" charset="0"/>
                  <a:ea typeface="黑体" panose="02010609060101010101" charset="-122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2" name="组合 11"/>
              <p:cNvGrpSpPr/>
              <p:nvPr>
                <p:custDataLst>
                  <p:tags r:id="rId40"/>
                </p:custDataLst>
              </p:nvPr>
            </p:nvGrpSpPr>
            <p:grpSpPr>
              <a:xfrm>
                <a:off x="3676537" y="7010464"/>
                <a:ext cx="72000" cy="243782"/>
                <a:chOff x="3679742" y="7008964"/>
                <a:chExt cx="72000" cy="243782"/>
              </a:xfrm>
            </p:grpSpPr>
            <p:sp>
              <p:nvSpPr>
                <p:cNvPr id="13" name="椭圆 12"/>
                <p:cNvSpPr>
                  <a:spLocks noChangeAspect="1"/>
                </p:cNvSpPr>
                <p:nvPr>
                  <p:custDataLst>
                    <p:tags r:id="rId50"/>
                  </p:custDataLst>
                </p:nvPr>
              </p:nvSpPr>
              <p:spPr>
                <a:xfrm>
                  <a:off x="3679742" y="700896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/>
                </a:p>
              </p:txBody>
            </p:sp>
            <p:sp>
              <p:nvSpPr>
                <p:cNvPr id="25" name="椭圆 24"/>
                <p:cNvSpPr>
                  <a:spLocks noChangeAspect="1"/>
                </p:cNvSpPr>
                <p:nvPr>
                  <p:custDataLst>
                    <p:tags r:id="rId51"/>
                  </p:custDataLst>
                </p:nvPr>
              </p:nvSpPr>
              <p:spPr>
                <a:xfrm>
                  <a:off x="3679742" y="7180746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/>
                </a:p>
              </p:txBody>
            </p:sp>
          </p:grpSp>
          <p:grpSp>
            <p:nvGrpSpPr>
              <p:cNvPr id="26" name="组合 25"/>
              <p:cNvGrpSpPr/>
              <p:nvPr>
                <p:custDataLst>
                  <p:tags r:id="rId41"/>
                </p:custDataLst>
              </p:nvPr>
            </p:nvGrpSpPr>
            <p:grpSpPr>
              <a:xfrm>
                <a:off x="4363244" y="7010464"/>
                <a:ext cx="72000" cy="243782"/>
                <a:chOff x="3679742" y="7008964"/>
                <a:chExt cx="72000" cy="243782"/>
              </a:xfrm>
            </p:grpSpPr>
            <p:sp>
              <p:nvSpPr>
                <p:cNvPr id="27" name="椭圆 26"/>
                <p:cNvSpPr>
                  <a:spLocks noChangeAspect="1"/>
                </p:cNvSpPr>
                <p:nvPr>
                  <p:custDataLst>
                    <p:tags r:id="rId48"/>
                  </p:custDataLst>
                </p:nvPr>
              </p:nvSpPr>
              <p:spPr>
                <a:xfrm>
                  <a:off x="3679742" y="700896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/>
                </a:p>
              </p:txBody>
            </p:sp>
            <p:sp>
              <p:nvSpPr>
                <p:cNvPr id="28" name="椭圆 27"/>
                <p:cNvSpPr>
                  <a:spLocks noChangeAspect="1"/>
                </p:cNvSpPr>
                <p:nvPr>
                  <p:custDataLst>
                    <p:tags r:id="rId49"/>
                  </p:custDataLst>
                </p:nvPr>
              </p:nvSpPr>
              <p:spPr>
                <a:xfrm>
                  <a:off x="3679742" y="7180746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/>
                </a:p>
              </p:txBody>
            </p:sp>
          </p:grpSp>
          <p:grpSp>
            <p:nvGrpSpPr>
              <p:cNvPr id="29" name="组合 28"/>
              <p:cNvGrpSpPr/>
              <p:nvPr>
                <p:custDataLst>
                  <p:tags r:id="rId42"/>
                </p:custDataLst>
              </p:nvPr>
            </p:nvGrpSpPr>
            <p:grpSpPr>
              <a:xfrm rot="5400000">
                <a:off x="4019890" y="7333630"/>
                <a:ext cx="72000" cy="243782"/>
                <a:chOff x="3679742" y="7008964"/>
                <a:chExt cx="72000" cy="243782"/>
              </a:xfrm>
            </p:grpSpPr>
            <p:sp>
              <p:nvSpPr>
                <p:cNvPr id="30" name="椭圆 29"/>
                <p:cNvSpPr>
                  <a:spLocks noChangeAspect="1"/>
                </p:cNvSpPr>
                <p:nvPr>
                  <p:custDataLst>
                    <p:tags r:id="rId46"/>
                  </p:custDataLst>
                </p:nvPr>
              </p:nvSpPr>
              <p:spPr>
                <a:xfrm>
                  <a:off x="3679742" y="700896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/>
                </a:p>
              </p:txBody>
            </p:sp>
            <p:sp>
              <p:nvSpPr>
                <p:cNvPr id="31" name="椭圆 30"/>
                <p:cNvSpPr>
                  <a:spLocks noChangeAspect="1"/>
                </p:cNvSpPr>
                <p:nvPr>
                  <p:custDataLst>
                    <p:tags r:id="rId47"/>
                  </p:custDataLst>
                </p:nvPr>
              </p:nvSpPr>
              <p:spPr>
                <a:xfrm>
                  <a:off x="3679742" y="7180746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/>
                </a:p>
              </p:txBody>
            </p:sp>
          </p:grpSp>
          <p:grpSp>
            <p:nvGrpSpPr>
              <p:cNvPr id="32" name="组合 31"/>
              <p:cNvGrpSpPr/>
              <p:nvPr>
                <p:custDataLst>
                  <p:tags r:id="rId43"/>
                </p:custDataLst>
              </p:nvPr>
            </p:nvGrpSpPr>
            <p:grpSpPr>
              <a:xfrm rot="5400000">
                <a:off x="4019890" y="6672797"/>
                <a:ext cx="72000" cy="243782"/>
                <a:chOff x="3611162" y="7008964"/>
                <a:chExt cx="72000" cy="243782"/>
              </a:xfrm>
            </p:grpSpPr>
            <p:sp>
              <p:nvSpPr>
                <p:cNvPr id="33" name="椭圆 32"/>
                <p:cNvSpPr>
                  <a:spLocks noChangeAspect="1"/>
                </p:cNvSpPr>
                <p:nvPr>
                  <p:custDataLst>
                    <p:tags r:id="rId44"/>
                  </p:custDataLst>
                </p:nvPr>
              </p:nvSpPr>
              <p:spPr>
                <a:xfrm>
                  <a:off x="3611162" y="7008964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/>
                </a:p>
              </p:txBody>
            </p:sp>
            <p:sp>
              <p:nvSpPr>
                <p:cNvPr id="34" name="椭圆 33"/>
                <p:cNvSpPr>
                  <a:spLocks noChangeAspect="1"/>
                </p:cNvSpPr>
                <p:nvPr>
                  <p:custDataLst>
                    <p:tags r:id="rId45"/>
                  </p:custDataLst>
                </p:nvPr>
              </p:nvSpPr>
              <p:spPr>
                <a:xfrm>
                  <a:off x="3611162" y="7180746"/>
                  <a:ext cx="72000" cy="72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000"/>
                </a:p>
              </p:txBody>
            </p:sp>
          </p:grpSp>
        </p:grpSp>
        <p:cxnSp>
          <p:nvCxnSpPr>
            <p:cNvPr id="56" name="直接箭头连接符 55"/>
            <p:cNvCxnSpPr/>
            <p:nvPr>
              <p:custDataLst>
                <p:tags r:id="rId14"/>
              </p:custDataLst>
            </p:nvPr>
          </p:nvCxnSpPr>
          <p:spPr>
            <a:xfrm>
              <a:off x="6576170" y="7132354"/>
              <a:ext cx="1188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组合 58"/>
            <p:cNvGrpSpPr/>
            <p:nvPr>
              <p:custDataLst>
                <p:tags r:id="rId15"/>
              </p:custDataLst>
            </p:nvPr>
          </p:nvGrpSpPr>
          <p:grpSpPr>
            <a:xfrm>
              <a:off x="7843823" y="6226747"/>
              <a:ext cx="2830403" cy="1771293"/>
              <a:chOff x="7843823" y="6226747"/>
              <a:chExt cx="2830403" cy="1771293"/>
            </a:xfrm>
          </p:grpSpPr>
          <p:grpSp>
            <p:nvGrpSpPr>
              <p:cNvPr id="54" name="组合 53"/>
              <p:cNvGrpSpPr/>
              <p:nvPr>
                <p:custDataLst>
                  <p:tags r:id="rId16"/>
                </p:custDataLst>
              </p:nvPr>
            </p:nvGrpSpPr>
            <p:grpSpPr>
              <a:xfrm>
                <a:off x="8149824" y="6226747"/>
                <a:ext cx="1882730" cy="1771293"/>
                <a:chOff x="8707562" y="6226747"/>
                <a:chExt cx="1882730" cy="1771293"/>
              </a:xfrm>
            </p:grpSpPr>
            <p:sp>
              <p:nvSpPr>
                <p:cNvPr id="37" name="矩形 36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9394269" y="6809190"/>
                  <a:ext cx="509317" cy="5631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N</a:t>
                  </a:r>
                  <a:endParaRPr lang="en-US" altLang="zh-CN" sz="2000" b="1" baseline="30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8" name="矩形 37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10080975" y="6809190"/>
                  <a:ext cx="509317" cy="5631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H</a:t>
                  </a:r>
                  <a:endParaRPr lang="en-US" altLang="zh-CN" sz="2000" b="1" baseline="30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" name="矩形 38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9394269" y="7434858"/>
                  <a:ext cx="509317" cy="5631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H</a:t>
                  </a:r>
                  <a:endParaRPr lang="en-US" altLang="zh-CN" sz="2000" b="1" baseline="30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0" name="矩形 39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8707562" y="6918198"/>
                  <a:ext cx="509317" cy="6016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H</a:t>
                  </a:r>
                  <a:endParaRPr lang="en-US" altLang="zh-CN" sz="2000" b="1" baseline="30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41" name="组合 40"/>
                <p:cNvGrpSpPr/>
                <p:nvPr>
                  <p:custDataLst>
                    <p:tags r:id="rId23"/>
                  </p:custDataLst>
                </p:nvPr>
              </p:nvGrpSpPr>
              <p:grpSpPr>
                <a:xfrm>
                  <a:off x="9269574" y="7010464"/>
                  <a:ext cx="72000" cy="243782"/>
                  <a:chOff x="3679742" y="7008964"/>
                  <a:chExt cx="72000" cy="243782"/>
                </a:xfrm>
              </p:grpSpPr>
              <p:sp>
                <p:nvSpPr>
                  <p:cNvPr id="51" name="椭圆 50"/>
                  <p:cNvSpPr>
                    <a:spLocks noChangeAspect="1"/>
                  </p:cNvSpPr>
                  <p:nvPr>
                    <p:custDataLst>
                      <p:tags r:id="rId34"/>
                    </p:custDataLst>
                  </p:nvPr>
                </p:nvSpPr>
                <p:spPr>
                  <a:xfrm>
                    <a:off x="3679742" y="7008964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/>
                  </a:p>
                </p:txBody>
              </p:sp>
              <p:sp>
                <p:nvSpPr>
                  <p:cNvPr id="52" name="椭圆 51"/>
                  <p:cNvSpPr>
                    <a:spLocks noChangeAspect="1"/>
                  </p:cNvSpPr>
                  <p:nvPr>
                    <p:custDataLst>
                      <p:tags r:id="rId35"/>
                    </p:custDataLst>
                  </p:nvPr>
                </p:nvSpPr>
                <p:spPr>
                  <a:xfrm>
                    <a:off x="3679742" y="7180746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/>
                  </a:p>
                </p:txBody>
              </p:sp>
            </p:grpSp>
            <p:grpSp>
              <p:nvGrpSpPr>
                <p:cNvPr id="42" name="组合 41"/>
                <p:cNvGrpSpPr/>
                <p:nvPr>
                  <p:custDataLst>
                    <p:tags r:id="rId24"/>
                  </p:custDataLst>
                </p:nvPr>
              </p:nvGrpSpPr>
              <p:grpSpPr>
                <a:xfrm>
                  <a:off x="9956281" y="7010464"/>
                  <a:ext cx="72000" cy="243782"/>
                  <a:chOff x="3679742" y="7008964"/>
                  <a:chExt cx="72000" cy="243782"/>
                </a:xfrm>
              </p:grpSpPr>
              <p:sp>
                <p:nvSpPr>
                  <p:cNvPr id="49" name="椭圆 48"/>
                  <p:cNvSpPr>
                    <a:spLocks noChangeAspect="1"/>
                  </p:cNvSpPr>
                  <p:nvPr>
                    <p:custDataLst>
                      <p:tags r:id="rId32"/>
                    </p:custDataLst>
                  </p:nvPr>
                </p:nvSpPr>
                <p:spPr>
                  <a:xfrm>
                    <a:off x="3679742" y="7008964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/>
                  </a:p>
                </p:txBody>
              </p:sp>
              <p:sp>
                <p:nvSpPr>
                  <p:cNvPr id="50" name="椭圆 49"/>
                  <p:cNvSpPr>
                    <a:spLocks noChangeAspect="1"/>
                  </p:cNvSpPr>
                  <p:nvPr>
                    <p:custDataLst>
                      <p:tags r:id="rId33"/>
                    </p:custDataLst>
                  </p:nvPr>
                </p:nvSpPr>
                <p:spPr>
                  <a:xfrm>
                    <a:off x="3679742" y="7180746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/>
                  </a:p>
                </p:txBody>
              </p:sp>
            </p:grpSp>
            <p:grpSp>
              <p:nvGrpSpPr>
                <p:cNvPr id="43" name="组合 42"/>
                <p:cNvGrpSpPr/>
                <p:nvPr>
                  <p:custDataLst>
                    <p:tags r:id="rId25"/>
                  </p:custDataLst>
                </p:nvPr>
              </p:nvGrpSpPr>
              <p:grpSpPr>
                <a:xfrm rot="5400000">
                  <a:off x="9612927" y="7333630"/>
                  <a:ext cx="72000" cy="243782"/>
                  <a:chOff x="3679742" y="7008964"/>
                  <a:chExt cx="72000" cy="243782"/>
                </a:xfrm>
              </p:grpSpPr>
              <p:sp>
                <p:nvSpPr>
                  <p:cNvPr id="47" name="椭圆 46"/>
                  <p:cNvSpPr>
                    <a:spLocks noChangeAspect="1"/>
                  </p:cNvSpPr>
                  <p:nvPr>
                    <p:custDataLst>
                      <p:tags r:id="rId30"/>
                    </p:custDataLst>
                  </p:nvPr>
                </p:nvSpPr>
                <p:spPr>
                  <a:xfrm>
                    <a:off x="3679742" y="7008964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/>
                  </a:p>
                </p:txBody>
              </p:sp>
              <p:sp>
                <p:nvSpPr>
                  <p:cNvPr id="48" name="椭圆 47"/>
                  <p:cNvSpPr>
                    <a:spLocks noChangeAspect="1"/>
                  </p:cNvSpPr>
                  <p:nvPr>
                    <p:custDataLst>
                      <p:tags r:id="rId31"/>
                    </p:custDataLst>
                  </p:nvPr>
                </p:nvSpPr>
                <p:spPr>
                  <a:xfrm>
                    <a:off x="3679742" y="7180746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/>
                  </a:p>
                </p:txBody>
              </p:sp>
            </p:grpSp>
            <p:grpSp>
              <p:nvGrpSpPr>
                <p:cNvPr id="44" name="组合 43"/>
                <p:cNvGrpSpPr/>
                <p:nvPr>
                  <p:custDataLst>
                    <p:tags r:id="rId26"/>
                  </p:custDataLst>
                </p:nvPr>
              </p:nvGrpSpPr>
              <p:grpSpPr>
                <a:xfrm rot="5400000">
                  <a:off x="9612927" y="6741377"/>
                  <a:ext cx="72000" cy="243782"/>
                  <a:chOff x="3679742" y="7008964"/>
                  <a:chExt cx="72000" cy="243782"/>
                </a:xfrm>
              </p:grpSpPr>
              <p:sp>
                <p:nvSpPr>
                  <p:cNvPr id="45" name="椭圆 44"/>
                  <p:cNvSpPr>
                    <a:spLocks noChangeAspect="1"/>
                  </p:cNvSpPr>
                  <p:nvPr>
                    <p:custDataLst>
                      <p:tags r:id="rId28"/>
                    </p:custDataLst>
                  </p:nvPr>
                </p:nvSpPr>
                <p:spPr>
                  <a:xfrm>
                    <a:off x="3679742" y="7008964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/>
                  </a:p>
                </p:txBody>
              </p:sp>
              <p:sp>
                <p:nvSpPr>
                  <p:cNvPr id="46" name="椭圆 45"/>
                  <p:cNvSpPr>
                    <a:spLocks noChangeAspect="1"/>
                  </p:cNvSpPr>
                  <p:nvPr>
                    <p:custDataLst>
                      <p:tags r:id="rId29"/>
                    </p:custDataLst>
                  </p:nvPr>
                </p:nvSpPr>
                <p:spPr>
                  <a:xfrm>
                    <a:off x="3679742" y="7180746"/>
                    <a:ext cx="72000" cy="7200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00"/>
                  </a:p>
                </p:txBody>
              </p:sp>
            </p:grpSp>
            <p:sp>
              <p:nvSpPr>
                <p:cNvPr id="53" name="矩形 52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9397381" y="6226747"/>
                  <a:ext cx="509317" cy="60160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zh-CN" sz="2000" b="1">
                      <a:latin typeface="Times New Roman" panose="02020603050405020304" pitchFamily="18" charset="0"/>
                      <a:ea typeface="黑体" panose="02010609060101010101" charset="-122"/>
                      <a:cs typeface="Times New Roman" panose="02020603050405020304" pitchFamily="18" charset="0"/>
                    </a:rPr>
                    <a:t>H</a:t>
                  </a:r>
                  <a:endParaRPr lang="en-US" altLang="zh-CN" sz="2000" b="1" baseline="30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57" name="矩形 56"/>
              <p:cNvSpPr/>
              <p:nvPr>
                <p:custDataLst>
                  <p:tags r:id="rId17"/>
                </p:custDataLst>
              </p:nvPr>
            </p:nvSpPr>
            <p:spPr>
              <a:xfrm>
                <a:off x="7843823" y="6476226"/>
                <a:ext cx="2602118" cy="1390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54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[        ]</a:t>
                </a:r>
              </a:p>
            </p:txBody>
          </p:sp>
          <p:sp>
            <p:nvSpPr>
              <p:cNvPr id="58" name="矩形 57"/>
              <p:cNvSpPr/>
              <p:nvPr>
                <p:custDataLst>
                  <p:tags r:id="rId18"/>
                </p:custDataLst>
              </p:nvPr>
            </p:nvSpPr>
            <p:spPr>
              <a:xfrm>
                <a:off x="10147447" y="6485153"/>
                <a:ext cx="526779" cy="4397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000" b="1" baseline="30000">
                    <a:latin typeface="Times New Roman" panose="02020603050405020304" pitchFamily="18" charset="0"/>
                    <a:ea typeface="黑体" panose="02010609060101010101" charset="-122"/>
                    <a:cs typeface="Times New Roman" panose="02020603050405020304" pitchFamily="18" charset="0"/>
                  </a:rPr>
                  <a:t>＋</a:t>
                </a:r>
              </a:p>
            </p:txBody>
          </p:sp>
        </p:grpSp>
      </p:grpSp>
      <p:sp>
        <p:nvSpPr>
          <p:cNvPr id="2" name="文本框 1"/>
          <p:cNvSpPr txBox="1"/>
          <p:nvPr>
            <p:custDataLst>
              <p:tags r:id="rId10"/>
            </p:custDataLst>
          </p:nvPr>
        </p:nvSpPr>
        <p:spPr>
          <a:xfrm>
            <a:off x="5783971" y="3668859"/>
            <a:ext cx="3097323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CH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CH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NH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Cl</a:t>
            </a:r>
            <a:r>
              <a:rPr lang="en-US" altLang="zh-CN" sz="3200" b="1" baseline="30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-</a:t>
            </a:r>
          </a:p>
        </p:txBody>
      </p:sp>
      <p:sp>
        <p:nvSpPr>
          <p:cNvPr id="3" name="文本框 2"/>
          <p:cNvSpPr txBox="1"/>
          <p:nvPr>
            <p:custDataLst>
              <p:tags r:id="rId11"/>
            </p:custDataLst>
          </p:nvPr>
        </p:nvSpPr>
        <p:spPr>
          <a:xfrm>
            <a:off x="5782397" y="4530722"/>
            <a:ext cx="5004896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NaCl  +H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O+ CH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CH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NH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949FD4D-81BD-4848-B520-CDBA8642891A}"/>
              </a:ext>
            </a:extLst>
          </p:cNvPr>
          <p:cNvSpPr txBox="1"/>
          <p:nvPr/>
        </p:nvSpPr>
        <p:spPr>
          <a:xfrm>
            <a:off x="297702" y="5295169"/>
            <a:ext cx="11062274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zh-CN" sz="28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在胺类药物的合成中，常利用上述反应将某些难溶于水、</a:t>
            </a:r>
            <a:r>
              <a:rPr lang="zh-CN" altLang="en-US" sz="2800" b="1" u="sng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易被氧化</a:t>
            </a:r>
            <a:r>
              <a:rPr lang="zh-CN" altLang="zh-CN" sz="28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的胺，转化为可溶于水的铵盐，增加药物的稳定性，便于保存和运输。</a:t>
            </a:r>
            <a:endParaRPr lang="zh-CN" altLang="zh-CN" sz="2800" b="1" kern="10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9A215275-C6FA-46FA-9B5B-0BB8C01D0C71}"/>
              </a:ext>
            </a:extLst>
          </p:cNvPr>
          <p:cNvSpPr/>
          <p:nvPr/>
        </p:nvSpPr>
        <p:spPr>
          <a:xfrm>
            <a:off x="9134930" y="3794526"/>
            <a:ext cx="1276350" cy="4159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100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方正中等线简体" panose="03000509000000000000" pitchFamily="65" charset="-122"/>
                <a:cs typeface="Times New Roman" panose="02020603050405020304" pitchFamily="18" charset="0"/>
              </a:rPr>
              <a:t>氯化乙铵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1" grpId="0"/>
      <p:bldP spid="2" grpId="0"/>
      <p:bldP spid="3" grpId="0"/>
      <p:bldP spid="55" grpId="0"/>
      <p:bldP spid="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259806" y="41638"/>
            <a:ext cx="2976880" cy="76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/>
              <a:t>奎宁的提取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583170" y="2849401"/>
            <a:ext cx="3897630" cy="3239770"/>
          </a:xfrm>
          <a:prstGeom prst="rect">
            <a:avLst/>
          </a:prstGeom>
        </p:spPr>
      </p:pic>
      <p:grpSp>
        <p:nvGrpSpPr>
          <p:cNvPr id="15" name="组合 14"/>
          <p:cNvGrpSpPr/>
          <p:nvPr>
            <p:custDataLst>
              <p:tags r:id="rId4"/>
            </p:custDataLst>
          </p:nvPr>
        </p:nvGrpSpPr>
        <p:grpSpPr>
          <a:xfrm>
            <a:off x="399415" y="3086891"/>
            <a:ext cx="6722745" cy="3524250"/>
            <a:chOff x="809" y="4036"/>
            <a:chExt cx="10587" cy="5550"/>
          </a:xfrm>
        </p:grpSpPr>
        <p:sp>
          <p:nvSpPr>
            <p:cNvPr id="8" name="文本框 7"/>
            <p:cNvSpPr txBox="1"/>
            <p:nvPr>
              <p:custDataLst>
                <p:tags r:id="rId5"/>
              </p:custDataLst>
            </p:nvPr>
          </p:nvSpPr>
          <p:spPr>
            <a:xfrm>
              <a:off x="809" y="4233"/>
              <a:ext cx="2855" cy="1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捣碎金鸡纳树皮</a:t>
              </a:r>
            </a:p>
          </p:txBody>
        </p:sp>
        <p:sp>
          <p:nvSpPr>
            <p:cNvPr id="9" name="文本框 8"/>
            <p:cNvSpPr txBox="1"/>
            <p:nvPr>
              <p:custDataLst>
                <p:tags r:id="rId6"/>
              </p:custDataLst>
            </p:nvPr>
          </p:nvSpPr>
          <p:spPr>
            <a:xfrm>
              <a:off x="8173" y="4233"/>
              <a:ext cx="2855" cy="150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硫酸奎宁晶体</a:t>
              </a:r>
            </a:p>
          </p:txBody>
        </p:sp>
        <p:sp>
          <p:nvSpPr>
            <p:cNvPr id="10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8230" y="8764"/>
              <a:ext cx="2855" cy="82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奎宁</a:t>
              </a:r>
            </a:p>
          </p:txBody>
        </p:sp>
        <p:cxnSp>
          <p:nvCxnSpPr>
            <p:cNvPr id="11" name="直接箭头连接符 10"/>
            <p:cNvCxnSpPr>
              <a:stCxn id="8" idx="3"/>
              <a:endCxn id="9" idx="1"/>
            </p:cNvCxnSpPr>
            <p:nvPr>
              <p:custDataLst>
                <p:tags r:id="rId8"/>
              </p:custDataLst>
            </p:nvPr>
          </p:nvCxnSpPr>
          <p:spPr>
            <a:xfrm>
              <a:off x="3664" y="4984"/>
              <a:ext cx="45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>
              <p:custDataLst>
                <p:tags r:id="rId9"/>
              </p:custDataLst>
            </p:nvPr>
          </p:nvSpPr>
          <p:spPr>
            <a:xfrm>
              <a:off x="4508" y="4036"/>
              <a:ext cx="220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052AE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稀硫酸</a:t>
              </a:r>
            </a:p>
          </p:txBody>
        </p:sp>
        <p:cxnSp>
          <p:nvCxnSpPr>
            <p:cNvPr id="13" name="直接箭头连接符 12"/>
            <p:cNvCxnSpPr>
              <a:stCxn id="9" idx="2"/>
              <a:endCxn id="10" idx="0"/>
            </p:cNvCxnSpPr>
            <p:nvPr>
              <p:custDataLst>
                <p:tags r:id="rId10"/>
              </p:custDataLst>
            </p:nvPr>
          </p:nvCxnSpPr>
          <p:spPr>
            <a:xfrm>
              <a:off x="9601" y="5734"/>
              <a:ext cx="57" cy="30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>
              <p:custDataLst>
                <p:tags r:id="rId11"/>
              </p:custDataLst>
            </p:nvPr>
          </p:nvSpPr>
          <p:spPr>
            <a:xfrm>
              <a:off x="9828" y="6789"/>
              <a:ext cx="1568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200" dirty="0">
                  <a:solidFill>
                    <a:srgbClr val="052AE9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氨水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D5AAD0E2-F701-4FD9-B77E-717F96693C2C}"/>
              </a:ext>
            </a:extLst>
          </p:cNvPr>
          <p:cNvSpPr txBox="1"/>
          <p:nvPr/>
        </p:nvSpPr>
        <p:spPr>
          <a:xfrm>
            <a:off x="310696" y="751782"/>
            <a:ext cx="10177690" cy="2221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胺易溶于</a:t>
            </a:r>
            <a:r>
              <a:rPr lang="zh-CN" altLang="en-US" sz="2400" b="1" u="sng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有机溶剂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，而</a:t>
            </a:r>
            <a:r>
              <a:rPr lang="zh-CN" altLang="zh-CN" sz="2400" b="1" kern="1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铵盐溶于水但不溶于有机溶剂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；向铵盐溶液中加强碱，又转化为有机胺。借助上述过程，实验室可从含有胺的植物组织中分离、提纯胺类化合物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(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生物碱</a:t>
            </a:r>
            <a:r>
              <a:rPr lang="en-US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Courier New" panose="02070309020205020404" pitchFamily="49" charset="0"/>
              </a:rPr>
              <a:t>)</a:t>
            </a:r>
            <a:r>
              <a:rPr lang="zh-CN" altLang="zh-CN" sz="2400" b="1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。著名的抗疟药物奎宁就是从树皮中提取出来的一种生物碱。</a:t>
            </a:r>
            <a:endParaRPr lang="zh-CN" altLang="zh-CN" sz="2400" b="1" kern="100" dirty="0">
              <a:latin typeface="黑体" panose="02010609060101010101" pitchFamily="49" charset="-122"/>
              <a:ea typeface="黑体" panose="02010609060101010101" pitchFamily="49" charset="-122"/>
              <a:cs typeface="Courier New" panose="02070309020205020404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3.10 unknown"/>
  <p:tag name="AS_RELEASE_DATE" val="2020.11.30"/>
  <p:tag name="AS_TITLE" val="Aspose.Slides for Java"/>
  <p:tag name="AS_VERSION" val="20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0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02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0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04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07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1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1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16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14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1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12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08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09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05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06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81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8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83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8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85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8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9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94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9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96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92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93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89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9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86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87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48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4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5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5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52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53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5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5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56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57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39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39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13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15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56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3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39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2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19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53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2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2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28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35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42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4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8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50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43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44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4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46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47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48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36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37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3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05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39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40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41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29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30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31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32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33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34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2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06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2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2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2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26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27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1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2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3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07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5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6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57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2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2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32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2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3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5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08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36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4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60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61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2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41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45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4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43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4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09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37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38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39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6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6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76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77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77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6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10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77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69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7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78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5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6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7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79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ID" val="custom20205176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176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2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3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4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78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5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6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7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79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0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2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3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4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78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5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6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7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79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0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2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3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84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65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72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73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74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66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67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6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69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70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71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62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2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65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63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64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79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05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876"/>
  <p:tag name="KSO_WM_UNIT_TABLE_BEAUTIFY" val="smartTable{b0013da9-f97a-4086-a2dd-1b0214bffeea}"/>
  <p:tag name="TABLE_ENDDRAG_ORIGIN_RECT" val="636*330"/>
  <p:tag name="TABLE_ENDDRAG_RECT" val="289*186*636*330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55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56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57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5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58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6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7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8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0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06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0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1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2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313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4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59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2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3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6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07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8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89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0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291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15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16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17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18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19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5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SLIDE_ID" val="custom20205176_1"/>
  <p:tag name="KSO_WM_SLIDE_INDEX" val="1"/>
  <p:tag name="KSO_WM_SLIDE_ITEM_CNT" val="0"/>
  <p:tag name="KSO_WM_SLIDE_LAYOUT" val="a_b"/>
  <p:tag name="KSO_WM_SLIDE_LAYOUT_CNT" val="1_1"/>
  <p:tag name="KSO_WM_SLIDE_SUBTYPE" val="defaultBlank"/>
  <p:tag name="KSO_WM_SLIDE_TYPE" val="title"/>
  <p:tag name="KSO_WM_TAG_VERSION" val="1.0"/>
  <p:tag name="KSO_WM_TEMPLATE_CATEGORY" val="custom"/>
  <p:tag name="KSO_WM_TEMPLATE_COLOR_TYPE" val="1"/>
  <p:tag name="KSO_WM_TEMPLATE_INDEX" val="20205176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21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22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23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63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14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24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80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71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72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2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13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7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09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1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1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1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6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1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7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7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6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8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9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7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7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7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7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7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7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7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6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6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19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2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2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22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2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25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26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6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3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2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28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29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3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3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35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37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176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39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4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4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42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4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4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7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45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46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79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8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97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9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99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1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18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0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1726</TotalTime>
  <Words>2128</Words>
  <Application>Microsoft Office PowerPoint</Application>
  <PresentationFormat>宽屏</PresentationFormat>
  <Paragraphs>255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35</vt:i4>
      </vt:variant>
    </vt:vector>
  </HeadingPairs>
  <TitlesOfParts>
    <vt:vector size="51" baseType="lpstr">
      <vt:lpstr>等线</vt:lpstr>
      <vt:lpstr>等线 Light</vt:lpstr>
      <vt:lpstr>黑体</vt:lpstr>
      <vt:lpstr>华文细黑</vt:lpstr>
      <vt:lpstr>楷体</vt:lpstr>
      <vt:lpstr>宋体</vt:lpstr>
      <vt:lpstr>微软雅黑</vt:lpstr>
      <vt:lpstr>Arial</vt:lpstr>
      <vt:lpstr>Broadway</vt:lpstr>
      <vt:lpstr>Calibri</vt:lpstr>
      <vt:lpstr>Times New Roman</vt:lpstr>
      <vt:lpstr>Office 主题​​</vt:lpstr>
      <vt:lpstr>KingDrawXObject</vt:lpstr>
      <vt:lpstr>Paint.Picture</vt:lpstr>
      <vt:lpstr>Photoshop.Image.10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学科网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rbm.xkw.com</dc:creator>
  <cp:lastModifiedBy>admin</cp:lastModifiedBy>
  <cp:revision>51</cp:revision>
  <cp:lastPrinted>2022-04-06T09:22:52Z</cp:lastPrinted>
  <dcterms:created xsi:type="dcterms:W3CDTF">2022-04-06T09:22:52Z</dcterms:created>
  <dcterms:modified xsi:type="dcterms:W3CDTF">2022-05-10T03:07:34Z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