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70" r:id="rId5"/>
    <p:sldId id="269" r:id="rId7"/>
    <p:sldId id="271" r:id="rId8"/>
    <p:sldId id="272" r:id="rId9"/>
    <p:sldId id="273" r:id="rId10"/>
    <p:sldId id="274" r:id="rId11"/>
    <p:sldId id="263" r:id="rId12"/>
    <p:sldId id="264" r:id="rId13"/>
    <p:sldId id="265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6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DE9E78A1-037B-437B-A6E6-64B8618F6C4F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DE9E78A1-037B-437B-A6E6-64B8618F6C4F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DE9E78A1-037B-437B-A6E6-64B8618F6C4F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DE9E78A1-037B-437B-A6E6-64B8618F6C4F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DE9E78A1-037B-437B-A6E6-64B8618F6C4F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DE9E78A1-037B-437B-A6E6-64B8618F6C4F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DE9E78A1-037B-437B-A6E6-64B8618F6C4F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DE9E78A1-037B-437B-A6E6-64B8618F6C4F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DE9E78A1-037B-437B-A6E6-64B8618F6C4F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DE9E78A1-037B-437B-A6E6-64B8618F6C4F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DE9E78A1-037B-437B-A6E6-64B8618F6C4F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DE9E78A1-037B-437B-A6E6-64B8618F6C4F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DE9E78A1-037B-437B-A6E6-64B8618F6C4F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DE9E78A1-037B-437B-A6E6-64B8618F6C4F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DE9E78A1-037B-437B-A6E6-64B8618F6C4F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DE9E78A1-037B-437B-A6E6-64B8618F6C4F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DE9E78A1-037B-437B-A6E6-64B8618F6C4F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DE9E78A1-037B-437B-A6E6-64B8618F6C4F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DE9E78A1-037B-437B-A6E6-64B8618F6C4F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DE9E78A1-037B-437B-A6E6-64B8618F6C4F}" type="slidenum">
              <a:rPr altLang="en-US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image" Target="../media/image1.png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image" Target="../media/image1.png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image" Target="../media/image1.png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2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588"/>
            <a:ext cx="12192000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 flipH="1">
            <a:off x="0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 flipH="1" flipV="1">
            <a:off x="9605963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>
            <p:custDataLst>
              <p:tags r:id="rId6"/>
            </p:custDataLst>
          </p:nvPr>
        </p:nvSpPr>
        <p:spPr>
          <a:xfrm>
            <a:off x="4900613" y="752475"/>
            <a:ext cx="2390775" cy="7556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2495600" y="1826578"/>
            <a:ext cx="7200800" cy="949878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2495600" y="2826092"/>
            <a:ext cx="7200800" cy="46574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EBB0C-5A13-436A-8D2C-3DC1B1265D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588"/>
            <a:ext cx="12192000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>
            <p:custDataLst>
              <p:tags r:id="rId4"/>
            </p:custDataLst>
          </p:nvPr>
        </p:nvCxnSpPr>
        <p:spPr>
          <a:xfrm flipH="1">
            <a:off x="0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>
          <a:xfrm flipH="1" flipV="1">
            <a:off x="9605963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26808" y="2313806"/>
            <a:ext cx="6738385" cy="1448117"/>
          </a:xfrm>
        </p:spPr>
        <p:txBody>
          <a:bodyPr rIns="25400" rtlCol="0" anchor="ctr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0" i="0" u="none" strike="noStrike" kern="1200" cap="none" spc="600" normalizeH="0" baseline="0" noProof="1" dirty="0">
                <a:solidFill>
                  <a:schemeClr val="tx2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8921A-3659-40E6-BF05-B007AA185C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588"/>
            <a:ext cx="12192000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 flipH="1">
            <a:off x="0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 flipH="1" flipV="1">
            <a:off x="9605963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>
            <p:custDataLst>
              <p:tags r:id="rId6"/>
            </p:custDataLst>
          </p:nvPr>
        </p:nvSpPr>
        <p:spPr>
          <a:xfrm>
            <a:off x="4900613" y="752475"/>
            <a:ext cx="2390775" cy="7556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2495600" y="1826578"/>
            <a:ext cx="7200800" cy="949878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2495600" y="2860928"/>
            <a:ext cx="7200800" cy="46139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ADA1E-ECB4-47C7-9BDF-CCE4E5CC4E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A9FE7-2D38-4231-B3F7-415D79E94A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50"/>
          <a:stretch>
            <a:fillRect/>
          </a:stretch>
        </p:blipFill>
        <p:spPr bwMode="auto">
          <a:xfrm>
            <a:off x="0" y="-1"/>
            <a:ext cx="12192000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3038475" y="2284413"/>
            <a:ext cx="6115050" cy="7667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1850" y="3373606"/>
            <a:ext cx="10515600" cy="1061467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2207568" y="4527773"/>
            <a:ext cx="7776864" cy="10614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B4C55-331D-49E7-AFF5-6D5731314E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F8DDA-B65C-4947-A6F5-23A4244A3D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63DA5-3D7E-414A-B64F-178B2FBACD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179DC-3E84-4E5F-8B92-93F2F77633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E671F-7053-4CD2-A05A-3E140C149E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3F13A-144E-403A-8F35-E6A7402CE0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BA6D1-F133-413A-B983-59DFB0FD3A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05F82-A884-473B-952F-98414A185D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588"/>
            <a:ext cx="12192000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>
            <p:custDataLst>
              <p:tags r:id="rId4"/>
            </p:custDataLst>
          </p:nvPr>
        </p:nvCxnSpPr>
        <p:spPr>
          <a:xfrm flipH="1">
            <a:off x="0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>
          <a:xfrm flipH="1" flipV="1">
            <a:off x="9605963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26808" y="2313806"/>
            <a:ext cx="6738385" cy="1448117"/>
          </a:xfrm>
        </p:spPr>
        <p:txBody>
          <a:bodyPr rIns="25400" rtlCol="0" anchor="ctr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0" i="0" u="none" strike="noStrike" kern="1200" cap="none" spc="600" normalizeH="0" baseline="0" noProof="1" dirty="0">
                <a:solidFill>
                  <a:schemeClr val="tx2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0E4DE5-4726-49A1-A316-849601D762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3038475" y="2284413"/>
            <a:ext cx="6115050" cy="7667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5" name="Picture 3" descr="D:\Desktop\素材\素描城市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31850" y="3373606"/>
            <a:ext cx="10515600" cy="1061467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2207568" y="4527773"/>
            <a:ext cx="7776864" cy="10614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5DB6B-299C-4F61-8596-3ECB41FAC9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noProof="1">
                <a:sym typeface="+mn-ea"/>
              </a:rPr>
              <a:t>单击此处编辑文本</a:t>
            </a:r>
            <a:endParaRPr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1EBB2E1-87C6-4749-AD35-010E6F04A45A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 smtClean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fld id="{FB9AA720-4001-4971-AA27-407C15B3B5E9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t>2021 CSP/NOIP挑战赛 Contest</a:t>
            </a:r>
            <a:r>
              <a:rPr lang="en-US"/>
              <a:t> </a:t>
            </a:r>
            <a:r>
              <a:t>07</a:t>
            </a:r>
            <a:r>
              <a:rPr lang="en-US"/>
              <a:t>  </a:t>
            </a:r>
            <a:r>
              <a:rPr lang="zh-CN" altLang="en-US"/>
              <a:t>题解</a:t>
            </a:r>
            <a:endParaRPr lang="zh-CN" altLang="en-US"/>
          </a:p>
        </p:txBody>
      </p:sp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2272080" y="3455377"/>
            <a:ext cx="7200800" cy="465746"/>
          </a:xfrm>
        </p:spPr>
        <p:txBody>
          <a:bodyPr/>
          <a:p>
            <a:r>
              <a:rPr lang="en-US" altLang="zh-CN"/>
              <a:t>Marco_C</a:t>
            </a:r>
            <a:r>
              <a:rPr lang="en-US" altLang="zh-CN"/>
              <a:t>h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41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18114" y="2150745"/>
            <a:ext cx="9158287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这样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O(1)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进行每次转移，时间复杂度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O(k^2)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但是，10^19也意味着必须要用unsigned long long存储和输出，</a:t>
            </a:r>
            <a:endParaRPr lang="zh-CN" altLang="en-US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有部分测试点卡了只使用long long的做法；</a:t>
            </a:r>
            <a:endParaRPr lang="zh-CN" altLang="en-US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实际上最多只有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70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个不到非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，也给乱搞做法提供了充足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空间；</a:t>
            </a:r>
            <a:endParaRPr lang="zh-CN" altLang="en-US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同时，这种递推看上去优化的空间很足，</a:t>
            </a:r>
            <a:endParaRPr lang="zh-CN" altLang="en-US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有兴趣的同学可以研究一下怎么做到更优复杂度。</a:t>
            </a:r>
            <a:endParaRPr lang="zh-CN" altLang="en-US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54" name="文本框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562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B. 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密码</a:t>
            </a:r>
            <a:r>
              <a:rPr lang="en-US" altLang="zh-CN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Solution</a:t>
            </a:r>
            <a:endParaRPr lang="en-US" altLang="zh-CN" sz="3200" b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54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800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 集合</a:t>
            </a:r>
            <a:endParaRPr lang="en-US" sz="3200" b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5390" y="2050415"/>
            <a:ext cx="89966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题目大意：给定</a:t>
            </a:r>
            <a:r>
              <a:rPr lang="en-US" altLang="zh-CN"/>
              <a:t>n</a:t>
            </a:r>
            <a:r>
              <a:rPr lang="zh-CN" altLang="en-US"/>
              <a:t>个人的坐标，每个人每一步可以到横纵坐标差值均不超过</a:t>
            </a:r>
            <a:r>
              <a:rPr lang="en-US" altLang="zh-CN"/>
              <a:t>1</a:t>
            </a:r>
            <a:r>
              <a:rPr lang="zh-CN" altLang="en-US"/>
              <a:t>的任意地点（即移动范围是一个边长为</a:t>
            </a:r>
            <a:r>
              <a:rPr lang="en-US" altLang="zh-CN"/>
              <a:t>2</a:t>
            </a:r>
            <a:r>
              <a:rPr lang="zh-CN" altLang="en-US"/>
              <a:t>的正方形），</a:t>
            </a:r>
            <a:r>
              <a:rPr lang="en-US" altLang="zh-CN"/>
              <a:t>q</a:t>
            </a:r>
            <a:r>
              <a:rPr lang="zh-CN" altLang="en-US"/>
              <a:t>组询问，每次询问给定一个点，求所有人移动到这个点的最短时间之和。</a:t>
            </a:r>
            <a:endParaRPr lang="zh-CN" altLang="en-US"/>
          </a:p>
          <a:p>
            <a:endParaRPr lang="zh-CN" altLang="en-US"/>
          </a:p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数据范围：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≤ n,q ≤ 10^6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，坐标均为正整数且不超过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10^9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54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8000" y="474980"/>
            <a:ext cx="9166860" cy="60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 集合——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如何求一个点到另一个点的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</a:t>
            </a:r>
            <a:endParaRPr lang="zh-CN" altLang="en-US" sz="3200" b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710" y="2050415"/>
            <a:ext cx="89966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可以发现，从起点</a:t>
            </a:r>
            <a:r>
              <a:rPr lang="en-US" altLang="zh-CN"/>
              <a:t>(x,y)</a:t>
            </a:r>
            <a:r>
              <a:rPr lang="zh-CN" altLang="en-US"/>
              <a:t>，到终点</a:t>
            </a:r>
            <a:r>
              <a:rPr lang="en-US" altLang="zh-CN"/>
              <a:t>(x’,y’)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既然每一步可以将横纵坐标绝对值分别最多改变</a:t>
            </a:r>
            <a:r>
              <a:rPr lang="en-US" altLang="zh-CN"/>
              <a:t>1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那么所花费的最少时间为</a:t>
            </a:r>
            <a:r>
              <a:rPr lang="en-US" altLang="zh-CN"/>
              <a:t>max(|x-x’|,|y-y’|)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根据以上发现便可以通过</a:t>
            </a:r>
            <a:r>
              <a:rPr lang="en-US" altLang="zh-CN"/>
              <a:t>O(nq)</a:t>
            </a:r>
            <a:r>
              <a:rPr lang="zh-CN" altLang="en-US"/>
              <a:t>的枚举获得可观的部分分。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54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8000" y="474980"/>
            <a:ext cx="9166860" cy="60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 集合——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如何求一个点到另一个点的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</a:t>
            </a:r>
            <a:endParaRPr lang="zh-CN" altLang="en-US" sz="3200" b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710" y="2050415"/>
            <a:ext cx="89966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可以发现，从起点</a:t>
            </a:r>
            <a:r>
              <a:rPr lang="en-US" altLang="zh-CN"/>
              <a:t>(x,y)</a:t>
            </a:r>
            <a:r>
              <a:rPr lang="zh-CN" altLang="en-US"/>
              <a:t>，到终点</a:t>
            </a:r>
            <a:r>
              <a:rPr lang="en-US" altLang="zh-CN"/>
              <a:t>(x’,y’)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既然每一步可以将横纵坐标绝对值分别最多改变</a:t>
            </a:r>
            <a:r>
              <a:rPr lang="en-US" altLang="zh-CN"/>
              <a:t>1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那么所花费的最少时间为</a:t>
            </a:r>
            <a:r>
              <a:rPr lang="en-US" altLang="zh-CN"/>
              <a:t>max(|x-x’|,|y-y’|)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根据以上发现便可以通过</a:t>
            </a:r>
            <a:r>
              <a:rPr lang="en-US" altLang="zh-CN"/>
              <a:t>O(nq)</a:t>
            </a:r>
            <a:r>
              <a:rPr lang="zh-CN" altLang="en-US"/>
              <a:t>的枚举获得可观的部分分。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54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8000" y="474980"/>
            <a:ext cx="9166860" cy="60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 集合——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如何求一个点到另一个点的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</a:t>
            </a:r>
            <a:endParaRPr lang="zh-CN" altLang="en-US" sz="3200" b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710" y="2050415"/>
            <a:ext cx="89966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可以发现，从起点</a:t>
            </a:r>
            <a:r>
              <a:rPr lang="en-US" altLang="zh-CN"/>
              <a:t>(x,y)</a:t>
            </a:r>
            <a:r>
              <a:rPr lang="zh-CN" altLang="en-US"/>
              <a:t>，到终点</a:t>
            </a:r>
            <a:r>
              <a:rPr lang="en-US" altLang="zh-CN"/>
              <a:t>(x’,y’)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既然每一步可以将横纵坐标绝对值分别最多改变</a:t>
            </a:r>
            <a:r>
              <a:rPr lang="en-US" altLang="zh-CN"/>
              <a:t>1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那么所花费的最少时间为</a:t>
            </a:r>
            <a:r>
              <a:rPr lang="en-US" altLang="zh-CN"/>
              <a:t>max(|x-x’|,|y-y’|)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根据以上发现便可以通过</a:t>
            </a:r>
            <a:r>
              <a:rPr lang="en-US" altLang="zh-CN"/>
              <a:t>O(nq)</a:t>
            </a:r>
            <a:r>
              <a:rPr lang="zh-CN" altLang="en-US"/>
              <a:t>的枚举获得可观的部分分。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zh-CN" altLang="en-US"/>
              <a:t>注意坐标为</a:t>
            </a:r>
            <a:r>
              <a:rPr lang="en-US" altLang="zh-CN"/>
              <a:t>10^9</a:t>
            </a:r>
            <a:r>
              <a:rPr lang="zh-CN" altLang="en-US"/>
              <a:t>量级，因此最终答案会爆</a:t>
            </a:r>
            <a:r>
              <a:rPr lang="en-US" altLang="zh-CN"/>
              <a:t>int</a:t>
            </a:r>
            <a:r>
              <a:rPr lang="zh-CN" altLang="en-US"/>
              <a:t>，需要用</a:t>
            </a:r>
            <a:r>
              <a:rPr lang="en-US" altLang="zh-CN"/>
              <a:t>long long</a:t>
            </a:r>
            <a:r>
              <a:rPr lang="zh-CN" altLang="en-US"/>
              <a:t>存储；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54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8000" y="474980"/>
            <a:ext cx="9166860" cy="60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 集合——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继续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转化</a:t>
            </a:r>
            <a:endParaRPr lang="zh-CN" altLang="en-US" sz="3200" b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710" y="2050415"/>
            <a:ext cx="89966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此时</a:t>
            </a:r>
            <a:r>
              <a:rPr lang="en-US" altLang="zh-CN"/>
              <a:t>x,y</a:t>
            </a:r>
            <a:r>
              <a:rPr lang="zh-CN" altLang="en-US"/>
              <a:t>这两个维度有所关联，很难作出</a:t>
            </a:r>
            <a:r>
              <a:rPr lang="zh-CN" altLang="en-US"/>
              <a:t>优化；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考虑如下变形（切比雪夫距离转化为曼哈顿</a:t>
            </a:r>
            <a:r>
              <a:rPr lang="zh-CN" altLang="en-US"/>
              <a:t>距离）：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令</a:t>
            </a:r>
            <a:r>
              <a:rPr lang="en-US" altLang="zh-CN"/>
              <a:t>sx = x+y, sy = x-y , tx = x’+y’, ty = x’-y’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则</a:t>
            </a:r>
            <a:r>
              <a:rPr lang="en-US" altLang="zh-CN"/>
              <a:t>x=1/2(sx+sy), y=1/2(sx-sy)</a:t>
            </a:r>
            <a:r>
              <a:rPr lang="zh-CN" altLang="en-US"/>
              <a:t>，</a:t>
            </a:r>
            <a:r>
              <a:rPr lang="en-US" altLang="zh-CN"/>
              <a:t>x’,y’</a:t>
            </a:r>
            <a:r>
              <a:rPr lang="zh-CN" altLang="en-US"/>
              <a:t>关于</a:t>
            </a:r>
            <a:r>
              <a:rPr lang="en-US" altLang="zh-CN"/>
              <a:t>tx,ty</a:t>
            </a:r>
            <a:r>
              <a:rPr lang="zh-CN" altLang="en-US"/>
              <a:t>的表达式类似</a:t>
            </a:r>
            <a:r>
              <a:rPr lang="zh-CN" altLang="en-US"/>
              <a:t>可得；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则</a:t>
            </a:r>
            <a:r>
              <a:rPr lang="en-US" altLang="zh-CN"/>
              <a:t>max(|x-x’|, |y-y’|) = 1/2 * max(|sx+sy-(tx+ty)|, |sx-sy-(tx-ty)|)</a:t>
            </a:r>
            <a:endParaRPr lang="en-US" altLang="zh-CN"/>
          </a:p>
          <a:p>
            <a:r>
              <a:rPr lang="en-US" altLang="zh-CN"/>
              <a:t>                               = 1/2 * max(|sx-tx+sy-ty|, |sx-tx-sy+ty|)</a:t>
            </a:r>
            <a:endParaRPr lang="en-US" altLang="zh-CN"/>
          </a:p>
          <a:p>
            <a:r>
              <a:rPr lang="en-US" altLang="zh-CN"/>
              <a:t>                               = 1/2 * (|sx-tx|+|sy-ty|)  </a:t>
            </a:r>
            <a:r>
              <a:rPr lang="zh-CN" altLang="en-US"/>
              <a:t>（因为</a:t>
            </a:r>
            <a:r>
              <a:rPr lang="en-US" altLang="zh-CN"/>
              <a:t>max(|a+b|,|a-b|)=|a|+|b|)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转化为了曼哈顿距离！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54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8000" y="474980"/>
            <a:ext cx="9166860" cy="60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 集合 S</a:t>
            </a:r>
            <a:r>
              <a:rPr 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ol</a:t>
            </a:r>
            <a:endParaRPr lang="en-US" sz="3200" b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710" y="2050415"/>
            <a:ext cx="89966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问题转化为：</a:t>
            </a:r>
            <a:r>
              <a:rPr lang="en-US" altLang="zh-CN"/>
              <a:t>n</a:t>
            </a:r>
            <a:r>
              <a:rPr lang="zh-CN" altLang="en-US"/>
              <a:t>个点到一个点的曼哈顿距离之和，两维可以分开</a:t>
            </a:r>
            <a:r>
              <a:rPr lang="zh-CN" altLang="en-US"/>
              <a:t>处理；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x</a:t>
            </a:r>
            <a:r>
              <a:rPr lang="zh-CN" altLang="en-US"/>
              <a:t>坐标，转化为求</a:t>
            </a:r>
            <a:r>
              <a:rPr lang="en-US" altLang="zh-CN"/>
              <a:t>sigma(i=1...n, |xi-x|)</a:t>
            </a:r>
            <a:r>
              <a:rPr lang="zh-CN" altLang="en-US"/>
              <a:t>；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将</a:t>
            </a:r>
            <a:r>
              <a:rPr lang="en-US" altLang="zh-CN"/>
              <a:t>xi</a:t>
            </a:r>
            <a:r>
              <a:rPr lang="zh-CN" altLang="en-US"/>
              <a:t>从小到</a:t>
            </a:r>
            <a:r>
              <a:rPr lang="zh-CN" altLang="en-US"/>
              <a:t>大排序后，分为小于</a:t>
            </a:r>
            <a:r>
              <a:rPr lang="en-US" altLang="zh-CN"/>
              <a:t>x</a:t>
            </a:r>
            <a:r>
              <a:rPr lang="zh-CN" altLang="en-US"/>
              <a:t>和大于</a:t>
            </a:r>
            <a:r>
              <a:rPr lang="en-US" altLang="zh-CN"/>
              <a:t>x</a:t>
            </a:r>
            <a:r>
              <a:rPr lang="zh-CN" altLang="en-US"/>
              <a:t>讨论，前缀和即可</a:t>
            </a:r>
            <a:r>
              <a:rPr lang="zh-CN" altLang="en-US"/>
              <a:t>解决；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即二分找到满足</a:t>
            </a:r>
            <a:r>
              <a:rPr lang="en-US" altLang="zh-CN"/>
              <a:t>xi&lt;=x</a:t>
            </a:r>
            <a:r>
              <a:rPr lang="zh-CN" altLang="en-US"/>
              <a:t>的最大的</a:t>
            </a:r>
            <a:r>
              <a:rPr lang="en-US" altLang="zh-CN"/>
              <a:t>i</a:t>
            </a:r>
            <a:r>
              <a:rPr lang="zh-CN" altLang="en-US"/>
              <a:t>，设为</a:t>
            </a:r>
            <a:r>
              <a:rPr lang="en-US" altLang="zh-CN"/>
              <a:t>w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则原式化为</a:t>
            </a:r>
            <a:r>
              <a:rPr lang="en-US" altLang="zh-CN">
                <a:sym typeface="+mn-ea"/>
              </a:rPr>
              <a:t>sigma(i=1...w, x-xi) + sigma(i=w+1...n, xi-x)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    = w*x - sigma(i=1..w, xi) + sigma(i=w+1...n, xi) - (n-w)*x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两个求和式均可预处理前缀和解决，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坐标同理，时间复杂度</a:t>
            </a:r>
            <a:r>
              <a:rPr lang="en-US" altLang="zh-CN">
                <a:sym typeface="+mn-ea"/>
              </a:rPr>
              <a:t>O(nlogn+qlogn)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54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800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D. 假期</a:t>
            </a:r>
            <a:endParaRPr lang="en-US" sz="3200" b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5390" y="2050415"/>
            <a:ext cx="89966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题目大意：求满足如下条件的长度为k的数组</a:t>
            </a:r>
            <a:r>
              <a:rPr lang="zh-CN" altLang="en-US"/>
              <a:t>个数：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数组元素均为[1,n]范围内的正整数且单调不下降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数组内所有元素的最大公约数为1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数据范围：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 ≤ n ≤ 3*10^10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≤ k ≤ 50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（初始写的是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10^4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，实际数据最大为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50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）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54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800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D. 假期</a:t>
            </a:r>
            <a:endParaRPr lang="en-US" sz="3200" b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5390" y="2050415"/>
            <a:ext cx="89966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只考虑第一个</a:t>
            </a:r>
            <a:r>
              <a:rPr lang="zh-CN" altLang="en-US"/>
              <a:t>条件：</a:t>
            </a:r>
            <a:endParaRPr lang="zh-CN" altLang="en-US"/>
          </a:p>
          <a:p>
            <a:r>
              <a:rPr lang="zh-CN" altLang="en-US"/>
              <a:t>数组元素均为[1,n]范围内的正整数且单调不下降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相当于从</a:t>
            </a:r>
            <a:r>
              <a:rPr lang="en-US" altLang="zh-CN"/>
              <a:t>n</a:t>
            </a:r>
            <a:r>
              <a:rPr lang="zh-CN" altLang="en-US"/>
              <a:t>个数中选</a:t>
            </a:r>
            <a:r>
              <a:rPr lang="en-US" altLang="zh-CN"/>
              <a:t>k</a:t>
            </a:r>
            <a:r>
              <a:rPr lang="zh-CN" altLang="en-US"/>
              <a:t>个数，可以重复，设第</a:t>
            </a:r>
            <a:r>
              <a:rPr lang="en-US" altLang="zh-CN"/>
              <a:t>i</a:t>
            </a:r>
            <a:r>
              <a:rPr lang="zh-CN" altLang="en-US"/>
              <a:t>个数取了</a:t>
            </a:r>
            <a:r>
              <a:rPr lang="en-US" altLang="zh-CN"/>
              <a:t>ai</a:t>
            </a:r>
            <a:r>
              <a:rPr lang="zh-CN" altLang="en-US"/>
              <a:t>次，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则化为</a:t>
            </a:r>
            <a:r>
              <a:rPr lang="en-US" altLang="zh-CN"/>
              <a:t>a1+a2+...an=k</a:t>
            </a:r>
            <a:r>
              <a:rPr lang="zh-CN" altLang="en-US"/>
              <a:t>的解的组数，插板法可以得到答案为</a:t>
            </a:r>
            <a:r>
              <a:rPr lang="en-US" altLang="zh-CN"/>
              <a:t>C(n+k-1, </a:t>
            </a:r>
            <a:r>
              <a:rPr lang="en-US" altLang="zh-CN"/>
              <a:t>n-1) = C(n+k-1,k)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54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8000" y="474980"/>
            <a:ext cx="9268460" cy="60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D. 假期  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加入第</a:t>
            </a:r>
            <a:r>
              <a:rPr lang="en-US" altLang="zh-CN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个条件</a:t>
            </a:r>
            <a:r>
              <a:rPr lang="en-US" altLang="zh-CN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容斥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</a:t>
            </a:r>
            <a:endParaRPr lang="zh-CN" altLang="en-US" sz="3200" b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4750" y="2040255"/>
            <a:ext cx="89966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令</a:t>
            </a:r>
            <a:r>
              <a:rPr lang="en-US" altLang="zh-CN"/>
              <a:t>f(n) = C(n+k-1,k)</a:t>
            </a:r>
            <a:r>
              <a:rPr lang="zh-CN" altLang="en-US"/>
              <a:t>，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则满足第</a:t>
            </a:r>
            <a:r>
              <a:rPr lang="en-US" altLang="zh-CN"/>
              <a:t>1</a:t>
            </a:r>
            <a:r>
              <a:rPr lang="zh-CN" altLang="en-US"/>
              <a:t>个条件，且全部元素</a:t>
            </a:r>
            <a:r>
              <a:rPr lang="en-US" altLang="zh-CN"/>
              <a:t>gcd</a:t>
            </a:r>
            <a:r>
              <a:rPr lang="zh-CN" altLang="en-US"/>
              <a:t>为</a:t>
            </a:r>
            <a:r>
              <a:rPr lang="en-US" altLang="zh-CN"/>
              <a:t>a</a:t>
            </a:r>
            <a:r>
              <a:rPr lang="zh-CN" altLang="en-US"/>
              <a:t>的正整数倍的方案数为：</a:t>
            </a:r>
            <a:r>
              <a:rPr lang="en-US" altLang="zh-CN"/>
              <a:t>f(n/a) 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所有元素均为</a:t>
            </a:r>
            <a:r>
              <a:rPr lang="en-US" altLang="zh-CN"/>
              <a:t>a</a:t>
            </a:r>
            <a:r>
              <a:rPr lang="zh-CN" altLang="en-US"/>
              <a:t>的倍数，所以每个数的取值范围</a:t>
            </a:r>
            <a:r>
              <a:rPr lang="zh-CN" altLang="en-US"/>
              <a:t>需要除以</a:t>
            </a:r>
            <a:r>
              <a:rPr lang="en-US" altLang="zh-CN"/>
              <a:t>a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zh-CN" altLang="en-US"/>
              <a:t>又因为，</a:t>
            </a:r>
            <a:r>
              <a:rPr lang="en-US" altLang="zh-CN"/>
              <a:t>sigma(x|a, mu(x)) = I[a] (mu</a:t>
            </a:r>
            <a:r>
              <a:rPr lang="zh-CN" altLang="en-US"/>
              <a:t>为莫比乌斯函数，</a:t>
            </a:r>
            <a:r>
              <a:rPr lang="en-US" altLang="zh-CN"/>
              <a:t>I[</a:t>
            </a:r>
            <a:r>
              <a:rPr lang="en-US" altLang="zh-CN"/>
              <a:t>a]</a:t>
            </a:r>
            <a:r>
              <a:rPr lang="zh-CN" altLang="en-US"/>
              <a:t>只在</a:t>
            </a:r>
            <a:r>
              <a:rPr lang="en-US" altLang="zh-CN"/>
              <a:t>a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时取</a:t>
            </a:r>
            <a:r>
              <a:rPr lang="en-US" altLang="zh-CN"/>
              <a:t>1</a:t>
            </a:r>
            <a:r>
              <a:rPr lang="zh-CN" altLang="en-US"/>
              <a:t>，其他均为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故，根据容斥原理，最终答案为</a:t>
            </a:r>
            <a:r>
              <a:rPr lang="en-US" altLang="zh-CN"/>
              <a:t>sigma(i=1...n, mu(i)*f(n/i))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莫比乌斯函数</a:t>
            </a:r>
            <a:r>
              <a:rPr lang="en-US" altLang="zh-CN"/>
              <a:t>mu(x): x=p1*</a:t>
            </a:r>
            <a:r>
              <a:rPr lang="en-US" altLang="zh-CN"/>
              <a:t>p2*...pk mu(x)=(-1)^k</a:t>
            </a:r>
            <a:endParaRPr lang="en-US" altLang="zh-CN"/>
          </a:p>
          <a:p>
            <a:r>
              <a:rPr lang="en-US" altLang="zh-CN"/>
              <a:t>                                 x=p1^a1*p2^a2...*pk^ak(max(a1...ak)&gt;=2) : mu(x)=0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线性预处理出</a:t>
            </a:r>
            <a:r>
              <a:rPr lang="en-US" altLang="zh-CN"/>
              <a:t>mu</a:t>
            </a:r>
            <a:r>
              <a:rPr lang="zh-CN" altLang="en-US"/>
              <a:t>以及</a:t>
            </a:r>
            <a:r>
              <a:rPr lang="en-US" altLang="zh-CN"/>
              <a:t>f</a:t>
            </a:r>
            <a:r>
              <a:rPr lang="zh-CN" altLang="en-US"/>
              <a:t>，直接累加求和，时间复杂度</a:t>
            </a:r>
            <a:r>
              <a:rPr lang="en-US" altLang="zh-CN"/>
              <a:t>O(n)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54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800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综述</a:t>
            </a:r>
            <a:endParaRPr lang="zh-CN" altLang="en-US" sz="3200" b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5390" y="2050415"/>
            <a:ext cx="100114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这套题总体难度小于往年的</a:t>
            </a:r>
            <a:r>
              <a:rPr lang="en-US" altLang="zh-CN"/>
              <a:t>CSP-S/NOIP</a:t>
            </a:r>
            <a:r>
              <a:rPr lang="zh-CN" altLang="en-US"/>
              <a:t>，希望大家通过这套题建立对即将到来</a:t>
            </a:r>
            <a:r>
              <a:rPr lang="en-US" altLang="zh-CN"/>
              <a:t>NOIP</a:t>
            </a:r>
            <a:r>
              <a:rPr lang="zh-CN" altLang="en-US"/>
              <a:t>的</a:t>
            </a:r>
            <a:r>
              <a:rPr lang="zh-CN" altLang="en-US"/>
              <a:t>信心；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这套题基本上可以说是，想到了</a:t>
            </a:r>
            <a:r>
              <a:rPr lang="en-US" altLang="zh-CN"/>
              <a:t>idea</a:t>
            </a:r>
            <a:r>
              <a:rPr lang="zh-CN" altLang="en-US"/>
              <a:t>就可以直接切，代码难度相对小，在模拟赛中选择</a:t>
            </a:r>
            <a:r>
              <a:rPr lang="en-US" altLang="zh-CN"/>
              <a:t>4</a:t>
            </a:r>
            <a:r>
              <a:rPr lang="zh-CN" altLang="en-US"/>
              <a:t>道这样的题，主要也是希望大家能够在考前接触一些有趣的</a:t>
            </a:r>
            <a:r>
              <a:rPr lang="en-US" altLang="zh-CN"/>
              <a:t>idea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大家在训练中，也需要注意这套题并没有考察的代码能力和细节处理，这更是比赛成败的关键，而在今天的比赛中，有些本能</a:t>
            </a:r>
            <a:r>
              <a:rPr lang="en-US" altLang="zh-CN"/>
              <a:t>AK</a:t>
            </a:r>
            <a:r>
              <a:rPr lang="zh-CN" altLang="en-US"/>
              <a:t>的同学最终没能</a:t>
            </a:r>
            <a:r>
              <a:rPr lang="en-US" altLang="zh-CN"/>
              <a:t>AK</a:t>
            </a:r>
            <a:r>
              <a:rPr lang="zh-CN" altLang="en-US"/>
              <a:t>，也是因为细节处理上的</a:t>
            </a:r>
            <a:r>
              <a:rPr lang="zh-CN" altLang="en-US"/>
              <a:t>疏忽；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诸位</a:t>
            </a:r>
            <a:r>
              <a:rPr lang="en-US" altLang="zh-CN"/>
              <a:t>noip</a:t>
            </a:r>
            <a:r>
              <a:rPr lang="zh-CN" altLang="en-US"/>
              <a:t>加油</a:t>
            </a:r>
            <a:r>
              <a:rPr lang="en-US" altLang="zh-CN"/>
              <a:t>^_^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54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8000" y="474980"/>
            <a:ext cx="9268460" cy="60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D. 假期  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如何优化</a:t>
            </a:r>
            <a:r>
              <a:rPr lang="en-US" altLang="zh-CN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数论分块</a:t>
            </a:r>
            <a:r>
              <a:rPr lang="en-US" altLang="zh-CN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杜教筛</a:t>
            </a:r>
            <a:endParaRPr lang="zh-CN" altLang="en-US" sz="3200" b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4750" y="2040255"/>
            <a:ext cx="89966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对于得到的式子</a:t>
            </a:r>
            <a:r>
              <a:rPr lang="en-US" altLang="zh-CN">
                <a:sym typeface="+mn-ea"/>
              </a:rPr>
              <a:t>sigma(i=1...n, mu(i)*f(n/i))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注意到本质不同的</a:t>
            </a:r>
            <a:r>
              <a:rPr lang="en-US" altLang="zh-CN">
                <a:sym typeface="+mn-ea"/>
              </a:rPr>
              <a:t>n/i</a:t>
            </a:r>
            <a:r>
              <a:rPr lang="zh-CN" altLang="en-US">
                <a:sym typeface="+mn-ea"/>
              </a:rPr>
              <a:t>实际上只有</a:t>
            </a:r>
            <a:r>
              <a:rPr lang="en-US" altLang="zh-CN">
                <a:sym typeface="+mn-ea"/>
              </a:rPr>
              <a:t>O(n^0.5)</a:t>
            </a:r>
            <a:r>
              <a:rPr lang="zh-CN" altLang="en-US">
                <a:sym typeface="+mn-ea"/>
              </a:rPr>
              <a:t>个，因此可以考虑数论分块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对于每次数论分块，设</a:t>
            </a:r>
            <a:r>
              <a:rPr lang="en-US" altLang="zh-CN">
                <a:sym typeface="+mn-ea"/>
              </a:rPr>
              <a:t>[a,b]</a:t>
            </a:r>
            <a:r>
              <a:rPr lang="zh-CN" altLang="en-US">
                <a:sym typeface="+mn-ea"/>
              </a:rPr>
              <a:t>区间对应相同的</a:t>
            </a:r>
            <a:r>
              <a:rPr lang="en-US" altLang="zh-CN">
                <a:sym typeface="+mn-ea"/>
              </a:rPr>
              <a:t>n/i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则这个区间对答案的贡献就是</a:t>
            </a:r>
            <a:r>
              <a:rPr lang="en-US" altLang="zh-CN">
                <a:sym typeface="+mn-ea"/>
              </a:rPr>
              <a:t>sigma(i=a...b,mu(i))*f(n/a)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sigma(i=a...b,mu(i))</a:t>
            </a:r>
            <a:r>
              <a:rPr lang="zh-CN" altLang="en-US">
                <a:sym typeface="+mn-ea"/>
              </a:rPr>
              <a:t>可以通过杜教筛（或者高妙的分块打表）求出，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f(n/a)</a:t>
            </a:r>
            <a:r>
              <a:rPr lang="zh-CN" altLang="en-US">
                <a:sym typeface="+mn-ea"/>
              </a:rPr>
              <a:t>可以直接暴力</a:t>
            </a:r>
            <a:r>
              <a:rPr lang="en-US" altLang="zh-CN">
                <a:sym typeface="+mn-ea"/>
              </a:rPr>
              <a:t>O(k)</a:t>
            </a:r>
            <a:r>
              <a:rPr lang="zh-CN" altLang="en-US">
                <a:sym typeface="+mn-ea"/>
              </a:rPr>
              <a:t>求出，总时间复杂度</a:t>
            </a:r>
            <a:r>
              <a:rPr lang="en-US" altLang="zh-CN">
                <a:sym typeface="+mn-ea"/>
              </a:rPr>
              <a:t>O(n^(2/3)+sqrt(n)*k)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注意在求</a:t>
            </a:r>
            <a:r>
              <a:rPr lang="en-US" altLang="zh-CN">
                <a:sym typeface="+mn-ea"/>
              </a:rPr>
              <a:t>f(n/a)</a:t>
            </a:r>
            <a:r>
              <a:rPr lang="zh-CN" altLang="en-US">
                <a:sym typeface="+mn-ea"/>
              </a:rPr>
              <a:t>时，因为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3*10^10</a:t>
            </a:r>
            <a:r>
              <a:rPr lang="zh-CN" altLang="en-US">
                <a:sym typeface="+mn-ea"/>
              </a:rPr>
              <a:t>量级，直接乘</a:t>
            </a:r>
            <a:r>
              <a:rPr lang="en-US" altLang="zh-CN">
                <a:sym typeface="+mn-ea"/>
              </a:rPr>
              <a:t>10^9</a:t>
            </a:r>
            <a:r>
              <a:rPr lang="zh-CN" altLang="en-US">
                <a:sym typeface="+mn-ea"/>
              </a:rPr>
              <a:t>会爆</a:t>
            </a:r>
            <a:r>
              <a:rPr lang="en-US" altLang="zh-CN">
                <a:sym typeface="+mn-ea"/>
              </a:rPr>
              <a:t>long long</a:t>
            </a:r>
            <a:r>
              <a:rPr lang="zh-CN" altLang="en-US">
                <a:sym typeface="+mn-ea"/>
              </a:rPr>
              <a:t>，需要先取模再乘（这也是部分同学这道题得到</a:t>
            </a:r>
            <a:r>
              <a:rPr lang="en-US" altLang="zh-CN">
                <a:sym typeface="+mn-ea"/>
              </a:rPr>
              <a:t>96</a:t>
            </a:r>
            <a:r>
              <a:rPr lang="zh-CN" altLang="en-US">
                <a:sym typeface="+mn-ea"/>
              </a:rPr>
              <a:t>分的</a:t>
            </a:r>
            <a:r>
              <a:rPr lang="zh-CN" altLang="en-US">
                <a:sym typeface="+mn-ea"/>
              </a:rPr>
              <a:t>原因）</a:t>
            </a:r>
            <a:endParaRPr lang="zh-CN" altLang="en-US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54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8000" y="474980"/>
            <a:ext cx="9268460" cy="60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D. 假期  </a:t>
            </a:r>
            <a:r>
              <a:rPr lang="en-US" altLang="zh-CN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k=10^4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？</a:t>
            </a:r>
            <a:endParaRPr lang="zh-CN" altLang="en-US" sz="3200" b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4750" y="2040255"/>
            <a:ext cx="89966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注意到</a:t>
            </a:r>
            <a:r>
              <a:rPr lang="en-US" altLang="zh-CN"/>
              <a:t>f</a:t>
            </a:r>
            <a:r>
              <a:rPr lang="zh-CN" altLang="en-US"/>
              <a:t>也可以线性预处理，如果我们预处理出</a:t>
            </a:r>
            <a:r>
              <a:rPr lang="en-US" altLang="zh-CN"/>
              <a:t>1,2...a</a:t>
            </a:r>
            <a:r>
              <a:rPr lang="zh-CN" altLang="en-US"/>
              <a:t>的</a:t>
            </a:r>
            <a:r>
              <a:rPr lang="en-US" altLang="zh-CN"/>
              <a:t>f</a:t>
            </a:r>
            <a:r>
              <a:rPr lang="zh-CN" altLang="en-US"/>
              <a:t>，时间复杂度为</a:t>
            </a:r>
            <a:r>
              <a:rPr lang="en-US" altLang="zh-CN"/>
              <a:t>O(a)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在计算</a:t>
            </a:r>
            <a:r>
              <a:rPr lang="en-US" altLang="zh-CN"/>
              <a:t>f(x)</a:t>
            </a:r>
            <a:r>
              <a:rPr lang="zh-CN" altLang="en-US"/>
              <a:t>时，最多只有</a:t>
            </a:r>
            <a:r>
              <a:rPr lang="en-US" altLang="zh-CN"/>
              <a:t>n/a</a:t>
            </a:r>
            <a:r>
              <a:rPr lang="zh-CN" altLang="en-US"/>
              <a:t>个需要单独</a:t>
            </a:r>
            <a:r>
              <a:rPr lang="en-US" altLang="zh-CN"/>
              <a:t>O(k)</a:t>
            </a:r>
            <a:r>
              <a:rPr lang="zh-CN" altLang="en-US"/>
              <a:t>计算；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此时时间复杂度为</a:t>
            </a:r>
            <a:r>
              <a:rPr lang="en-US" altLang="zh-CN"/>
              <a:t>O(</a:t>
            </a:r>
            <a:r>
              <a:rPr lang="en-US" altLang="zh-CN"/>
              <a:t>n^(2/3)+a+n*k/a)</a:t>
            </a:r>
            <a:r>
              <a:rPr lang="zh-CN" altLang="en-US"/>
              <a:t>，取</a:t>
            </a:r>
            <a:r>
              <a:rPr lang="en-US" altLang="zh-CN"/>
              <a:t>a=sqrt(nk)</a:t>
            </a:r>
            <a:r>
              <a:rPr lang="zh-CN" altLang="en-US"/>
              <a:t>即可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最终复杂度为</a:t>
            </a:r>
            <a:r>
              <a:rPr lang="en-US" altLang="zh-CN"/>
              <a:t>O(n^(2/3)+sqrt(n*k))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谢谢大家！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54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800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 分组</a:t>
            </a:r>
            <a:endParaRPr lang="en-US" altLang="zh-CN" sz="3200" b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5390" y="2050415"/>
            <a:ext cx="89966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题目大意：给定长度为</a:t>
            </a:r>
            <a:r>
              <a:rPr lang="en-US" altLang="zh-CN"/>
              <a:t>n</a:t>
            </a:r>
            <a:r>
              <a:rPr lang="zh-CN" altLang="en-US"/>
              <a:t>的单调不下降数组</a:t>
            </a:r>
            <a:r>
              <a:rPr lang="en-US" altLang="zh-CN"/>
              <a:t>A</a:t>
            </a:r>
            <a:r>
              <a:rPr lang="zh-CN" altLang="en-US"/>
              <a:t>，要求把数组分成若干个互不相交的子序列，每个子序列里不能有重复元素且长度至少为</a:t>
            </a:r>
            <a:r>
              <a:rPr lang="en-US" altLang="zh-CN"/>
              <a:t>k</a:t>
            </a:r>
            <a:r>
              <a:rPr lang="zh-CN" altLang="en-US"/>
              <a:t>，问是否</a:t>
            </a:r>
            <a:r>
              <a:rPr lang="zh-CN" altLang="en-US"/>
              <a:t>可行。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数据范围：</a:t>
            </a:r>
            <a:r>
              <a:rPr lang="en-US" altLang="zh-CN"/>
              <a:t>n </a:t>
            </a:r>
            <a:r>
              <a:rPr lang="en-US" altLang="zh-CN"/>
              <a:t>≤ 10^5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54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800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 分组  S</a:t>
            </a:r>
            <a:r>
              <a:rPr lang="en-US" altLang="zh-CN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olution</a:t>
            </a:r>
            <a:endParaRPr lang="en-US" altLang="zh-CN" sz="3200" b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5390" y="2050415"/>
            <a:ext cx="89966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首先，考虑最少需要分多少组；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考虑这个序列的众数出现次数</a:t>
            </a:r>
            <a:r>
              <a:rPr lang="en-US" altLang="zh-CN"/>
              <a:t>cnt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这</a:t>
            </a:r>
            <a:r>
              <a:rPr lang="en-US" altLang="zh-CN"/>
              <a:t>cnt</a:t>
            </a:r>
            <a:r>
              <a:rPr lang="zh-CN" altLang="en-US"/>
              <a:t>个相同的数字肯定需要被分进不同的组，因此至少有</a:t>
            </a:r>
            <a:r>
              <a:rPr lang="en-US" altLang="zh-CN"/>
              <a:t>cnt</a:t>
            </a:r>
            <a:r>
              <a:rPr lang="zh-CN" altLang="en-US"/>
              <a:t>组；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又因为每组至少有</a:t>
            </a:r>
            <a:r>
              <a:rPr lang="en-US" altLang="zh-CN"/>
              <a:t>k</a:t>
            </a:r>
            <a:r>
              <a:rPr lang="zh-CN" altLang="en-US"/>
              <a:t>人，所以至少需要总数为</a:t>
            </a:r>
            <a:r>
              <a:rPr lang="en-US" altLang="zh-CN"/>
              <a:t>cnt*k</a:t>
            </a:r>
            <a:r>
              <a:rPr lang="zh-CN" altLang="en-US"/>
              <a:t>人；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因此，可行的一个必要条件就是：</a:t>
            </a:r>
            <a:r>
              <a:rPr lang="en-US" altLang="zh-CN"/>
              <a:t>cnt*k ≤ n</a:t>
            </a:r>
            <a:endParaRPr lang="en-US" altLang="zh-CN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54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800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 分组  S</a:t>
            </a:r>
            <a:r>
              <a:rPr lang="en-US" altLang="zh-CN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olution</a:t>
            </a:r>
            <a:endParaRPr lang="en-US" altLang="zh-CN" sz="3200" b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5390" y="2050415"/>
            <a:ext cx="89966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接下来，我们可以通过构造论证这是充分</a:t>
            </a:r>
            <a:r>
              <a:rPr lang="zh-CN" altLang="en-US"/>
              <a:t>条件；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将所有数按照如下模式分为</a:t>
            </a:r>
            <a:r>
              <a:rPr lang="en-US" altLang="zh-CN"/>
              <a:t>cnt</a:t>
            </a:r>
            <a:r>
              <a:rPr lang="zh-CN" altLang="en-US"/>
              <a:t>组</a:t>
            </a:r>
            <a:r>
              <a:rPr lang="en-US" altLang="zh-CN"/>
              <a:t>——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按照从小到大顺序排列，分别分入第</a:t>
            </a:r>
            <a:r>
              <a:rPr lang="en-US" altLang="zh-CN"/>
              <a:t>1,2,3...cnt, 1,2,3...cnt,....</a:t>
            </a:r>
            <a:r>
              <a:rPr lang="zh-CN" altLang="en-US"/>
              <a:t>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可以发现，因为一个数字最多出现</a:t>
            </a:r>
            <a:r>
              <a:rPr lang="en-US" altLang="zh-CN"/>
              <a:t>cnt</a:t>
            </a:r>
            <a:r>
              <a:rPr lang="zh-CN" altLang="en-US"/>
              <a:t>次，这种分配方式不会导致同组出现相同</a:t>
            </a:r>
            <a:r>
              <a:rPr lang="zh-CN" altLang="en-US"/>
              <a:t>数字；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同时，组内元素数量最少的组至少含有</a:t>
            </a:r>
            <a:r>
              <a:rPr lang="en-US" altLang="zh-CN"/>
              <a:t>n/cnt</a:t>
            </a:r>
            <a:r>
              <a:rPr lang="zh-CN" altLang="en-US"/>
              <a:t>（</a:t>
            </a:r>
            <a:r>
              <a:rPr lang="zh-CN" altLang="en-US"/>
              <a:t>下取整）个</a:t>
            </a:r>
            <a:r>
              <a:rPr lang="zh-CN" altLang="en-US"/>
              <a:t>元素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因为</a:t>
            </a:r>
            <a:r>
              <a:rPr lang="en-US" altLang="zh-CN"/>
              <a:t>k*cnt </a:t>
            </a:r>
            <a:r>
              <a:rPr lang="en-US" altLang="zh-CN">
                <a:sym typeface="+mn-ea"/>
              </a:rPr>
              <a:t> ≤ </a:t>
            </a:r>
            <a:r>
              <a:rPr lang="en-US" altLang="zh-CN"/>
              <a:t> n </a:t>
            </a:r>
            <a:r>
              <a:rPr lang="zh-CN" altLang="en-US"/>
              <a:t>，则</a:t>
            </a:r>
            <a:r>
              <a:rPr lang="en-US" altLang="zh-CN"/>
              <a:t> k </a:t>
            </a:r>
            <a:r>
              <a:rPr lang="en-US" altLang="zh-CN">
                <a:sym typeface="+mn-ea"/>
              </a:rPr>
              <a:t>≤ </a:t>
            </a:r>
            <a:r>
              <a:rPr lang="en-US" altLang="zh-CN"/>
              <a:t>n/cnt</a:t>
            </a:r>
            <a:r>
              <a:rPr lang="zh-CN" altLang="en-US">
                <a:sym typeface="+mn-ea"/>
              </a:rPr>
              <a:t>（下取整）</a:t>
            </a:r>
            <a:r>
              <a:rPr lang="zh-CN" altLang="en-US"/>
              <a:t>，故</a:t>
            </a:r>
            <a:r>
              <a:rPr lang="en-US" altLang="zh-CN"/>
              <a:t>k*cnt </a:t>
            </a:r>
            <a:r>
              <a:rPr lang="en-US" altLang="zh-CN">
                <a:sym typeface="+mn-ea"/>
              </a:rPr>
              <a:t>≤</a:t>
            </a:r>
            <a:r>
              <a:rPr lang="en-US" altLang="zh-CN"/>
              <a:t> n</a:t>
            </a:r>
            <a:r>
              <a:rPr lang="zh-CN" altLang="en-US"/>
              <a:t>也是充分</a:t>
            </a:r>
            <a:r>
              <a:rPr lang="zh-CN" altLang="en-US"/>
              <a:t>条件。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54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800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 分组  S</a:t>
            </a:r>
            <a:r>
              <a:rPr lang="en-US" altLang="zh-CN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olution</a:t>
            </a:r>
            <a:endParaRPr lang="en-US" altLang="zh-CN" sz="3200" b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5550" y="2050415"/>
            <a:ext cx="89966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只需要统计众数的出现次数即可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因为已经有序，从左到右扫一遍，</a:t>
            </a:r>
            <a:r>
              <a:rPr lang="en-US" altLang="zh-CN"/>
              <a:t>O(n)</a:t>
            </a:r>
            <a:r>
              <a:rPr lang="zh-CN" altLang="en-US"/>
              <a:t>即可解决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直接用</a:t>
            </a:r>
            <a:r>
              <a:rPr lang="en-US" altLang="zh-CN"/>
              <a:t>map</a:t>
            </a:r>
            <a:r>
              <a:rPr lang="zh-CN" altLang="en-US"/>
              <a:t>开一个桶计数，更加简单粗暴，</a:t>
            </a:r>
            <a:r>
              <a:rPr lang="en-US" altLang="zh-CN"/>
              <a:t>O(nlogn)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本题定位：签到</a:t>
            </a:r>
            <a:r>
              <a:rPr lang="en-US" altLang="zh-CN"/>
              <a:t>+</a:t>
            </a:r>
            <a:r>
              <a:rPr lang="zh-CN" altLang="en-US"/>
              <a:t>送分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54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800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B. 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密码</a:t>
            </a:r>
            <a:endParaRPr lang="zh-CN" altLang="en-US" sz="3200" b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5390" y="2050415"/>
            <a:ext cx="89966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题目大意：</a:t>
            </a:r>
            <a:r>
              <a:t>给定一个由单位小正方体拼成的k维长方体，将其表面染色，</a:t>
            </a:r>
          </a:p>
          <a:p>
            <a:r>
              <a:t>分别求有2k,(2k-1),...2,1,0个面被染色的小正方体数量</a:t>
            </a:r>
          </a:p>
          <a:p>
            <a:endParaRPr lang="zh-CN" altLang="en-US"/>
          </a:p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数据范围：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3 ≤ k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≤ 10^4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，长方体广义体积不超过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10^19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41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46835" y="1349375"/>
            <a:ext cx="9157970" cy="501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高维空间想象出来有点困难，</a:t>
            </a:r>
            <a:endParaRPr lang="zh-CN" altLang="en-US" sz="200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但是我们可以考虑用坐标描述一个小正方体——</a:t>
            </a:r>
            <a:endParaRPr lang="zh-CN" altLang="en-US" sz="200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坐标（x1,x2,...xk）可以唯一确定一个小正方体，</a:t>
            </a:r>
            <a:endParaRPr lang="zh-CN" altLang="en-US" sz="200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其中对于所有1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≤</a:t>
            </a:r>
            <a:r>
              <a:rPr lang="zh-CN" altLang="en-US" sz="200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i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≤</a:t>
            </a:r>
            <a:r>
              <a:rPr lang="zh-CN" altLang="en-US" sz="200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k，有1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≤</a:t>
            </a:r>
            <a:r>
              <a:rPr lang="zh-CN" altLang="en-US" sz="200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xi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≤</a:t>
            </a:r>
            <a:r>
              <a:rPr lang="zh-CN" altLang="en-US" sz="200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ai</a:t>
            </a:r>
            <a:endParaRPr lang="zh-CN" altLang="en-US" sz="200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00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通过这种转换，这道题就轻松了很多——</a:t>
            </a:r>
            <a:endParaRPr lang="zh-CN" altLang="en-US" sz="200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考虑一个小正方体第i维对应的两个面，</a:t>
            </a:r>
            <a:endParaRPr lang="zh-CN" altLang="en-US" sz="200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若xi=1，则其xi减小的一侧不再有小正方体，所以1个面被染色；</a:t>
            </a:r>
            <a:endParaRPr lang="zh-CN" altLang="en-US" sz="200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若xi=ai，则其xi增大的一侧不再有小正方体，所以1个面被染色。</a:t>
            </a:r>
            <a:endParaRPr lang="zh-CN" altLang="en-US" sz="200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所以对于由坐标（x1,x2,...xk）确定的小正方体，</a:t>
            </a:r>
            <a:endParaRPr lang="zh-CN" altLang="en-US" sz="200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对于所有1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≤</a:t>
            </a:r>
            <a:r>
              <a:rPr lang="zh-CN" altLang="en-US" sz="200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i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≤</a:t>
            </a:r>
            <a:r>
              <a:rPr lang="zh-CN" altLang="en-US" sz="200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k，若xi=1，则染色面数加1，</a:t>
            </a:r>
            <a:endParaRPr lang="zh-CN" altLang="en-US" sz="200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                            若xi=ai，则染色面数再加1，</a:t>
            </a:r>
            <a:endParaRPr lang="zh-CN" altLang="en-US" sz="200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                             注意——在ai=1时，染色面数需要+2</a:t>
            </a:r>
            <a:endParaRPr lang="zh-CN" altLang="en-US" sz="200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从而可以O(k)判断一个小正方体被染色面的数量。</a:t>
            </a:r>
            <a:endParaRPr lang="zh-CN" altLang="en-US" sz="200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00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  <a:sym typeface="微软雅黑" panose="020B0503020204020204" charset="-122"/>
            </a:endParaRPr>
          </a:p>
        </p:txBody>
      </p:sp>
      <p:sp>
        <p:nvSpPr>
          <p:cNvPr id="14354" name="文本框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5620" y="474980"/>
            <a:ext cx="9816465" cy="60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B. 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密码</a:t>
            </a:r>
            <a:r>
              <a:rPr lang="en-US" altLang="zh-CN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型转化</a:t>
            </a:r>
            <a:r>
              <a:rPr lang="en-US" altLang="zh-CN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用坐标描述一个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小正方体</a:t>
            </a:r>
            <a:endParaRPr lang="zh-CN" altLang="en-US" sz="3200" b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41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46994" y="1349375"/>
            <a:ext cx="9158287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有了以上的观察，这道题可以通过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DP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解决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——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考虑用dp求出符合条件的小正方体数量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f[i][j]表示遍历完前i维，有j个面被染色的小正方体数量，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通过枚举第（i+1）维的坐标l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可以写出转移方程——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f[i+1][j]=sigma(l=1....a[i+1]  f[i][j-(l==1)-(l==a[i+1])]);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但是由于每一维长度可能非常长，上面的dp并不能通过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；</a:t>
            </a:r>
            <a:endParaRPr lang="zh-CN" altLang="en-US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可以发现，当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l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不为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或者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a[i+1]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时，</a:t>
            </a:r>
            <a:endParaRPr lang="zh-CN" altLang="en-US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转移都是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f[i+1][j]+=f[i][j]，所以可以一起转移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；</a:t>
            </a:r>
            <a:endParaRPr lang="zh-CN" altLang="en-US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即当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a[i+1]=1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时，有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f[i+1][j]=f[i][j-2];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其他情况下，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f[i+1][j]=f[i][j-1]*2+f[i][j]*(a[i+1]-2)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；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54" name="文本框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562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B. </a:t>
            </a:r>
            <a:r>
              <a:rPr lang="zh-CN" altLang="en-US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密码</a:t>
            </a:r>
            <a:r>
              <a:rPr lang="en-US" altLang="zh-CN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32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Solution</a:t>
            </a:r>
            <a:endParaRPr lang="en-US" altLang="zh-CN" sz="3200" b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COMBINE_RELATE_SLIDE_ID" val="custom925310_1"/>
  <p:tag name="KSO_WM_TEMPLATE_THUMBS_INDEX" val="1、12"/>
  <p:tag name="KSO_WM_TEMPLATE_SUBCATEGORY" val="0"/>
  <p:tag name="KSO_WM_TAG_VERSION" val="1.0"/>
  <p:tag name="KSO_WM_BEAUTIFY_FLAG" val="#wm#"/>
  <p:tag name="KSO_WM_TEMPLATE_CATEGORY" val="custom"/>
  <p:tag name="KSO_WM_TEMPLATE_INDEX" val="20196579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143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diag"/>
  <p:tag name="KSO_WM_SLIDE_ITEM_CNT" val="4"/>
  <p:tag name="KSO_WM_SLIDE_INDEX" val="5"/>
  <p:tag name="KSO_WM_SLIDE_SIZE" val="801.375*383.25"/>
  <p:tag name="KSO_WM_SLIDE_POSITION" val="79.3125*120.2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146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diag"/>
  <p:tag name="KSO_WM_SLIDE_ITEM_CNT" val="4"/>
  <p:tag name="KSO_WM_SLIDE_INDEX" val="5"/>
  <p:tag name="KSO_WM_SLIDE_SIZE" val="801.375*383.25"/>
  <p:tag name="KSO_WM_SLIDE_POSITION" val="79.3125*120.2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149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diag"/>
  <p:tag name="KSO_WM_SLIDE_ITEM_CNT" val="4"/>
  <p:tag name="KSO_WM_SLIDE_INDEX" val="5"/>
  <p:tag name="KSO_WM_SLIDE_SIZE" val="801.375*383.25"/>
  <p:tag name="KSO_WM_SLIDE_POSITION" val="79.3125*120.2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152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diag"/>
  <p:tag name="KSO_WM_SLIDE_ITEM_CNT" val="4"/>
  <p:tag name="KSO_WM_SLIDE_INDEX" val="5"/>
  <p:tag name="KSO_WM_SLIDE_SIZE" val="801.375*383.25"/>
  <p:tag name="KSO_WM_SLIDE_POSITION" val="79.3125*120.2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155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diag"/>
  <p:tag name="KSO_WM_SLIDE_ITEM_CNT" val="4"/>
  <p:tag name="KSO_WM_SLIDE_INDEX" val="5"/>
  <p:tag name="KSO_WM_SLIDE_SIZE" val="801.375*383.25"/>
  <p:tag name="KSO_WM_SLIDE_POSITION" val="79.3125*120.2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158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diag"/>
  <p:tag name="KSO_WM_SLIDE_ITEM_CNT" val="4"/>
  <p:tag name="KSO_WM_SLIDE_INDEX" val="5"/>
  <p:tag name="KSO_WM_SLIDE_SIZE" val="801.375*383.25"/>
  <p:tag name="KSO_WM_SLIDE_POSITION" val="79.3125*120.2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196579_5*l_h_a*1_1_1"/>
  <p:tag name="KSO_WM_TEMPLATE_CATEGORY" val="custom"/>
  <p:tag name="KSO_WM_TEMPLATE_INDEX" val="20196579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5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162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diag"/>
  <p:tag name="KSO_WM_SLIDE_ITEM_CNT" val="4"/>
  <p:tag name="KSO_WM_SLIDE_INDEX" val="5"/>
  <p:tag name="KSO_WM_SLIDE_SIZE" val="801.375*383.25"/>
  <p:tag name="KSO_WM_SLIDE_POSITION" val="79.3125*120.2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196579_5*l_h_a*1_1_1"/>
  <p:tag name="KSO_WM_TEMPLATE_CATEGORY" val="custom"/>
  <p:tag name="KSO_WM_TEMPLATE_INDEX" val="20196579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5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166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diag"/>
  <p:tag name="KSO_WM_SLIDE_ITEM_CNT" val="4"/>
  <p:tag name="KSO_WM_SLIDE_INDEX" val="5"/>
  <p:tag name="KSO_WM_SLIDE_SIZE" val="801.375*383.25"/>
  <p:tag name="KSO_WM_SLIDE_POSITION" val="79.3125*120.2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196579_5*l_h_a*1_1_1"/>
  <p:tag name="KSO_WM_TEMPLATE_CATEGORY" val="custom"/>
  <p:tag name="KSO_WM_TEMPLATE_INDEX" val="20196579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5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diag"/>
  <p:tag name="KSO_WM_SLIDE_ITEM_CNT" val="4"/>
  <p:tag name="KSO_WM_SLIDE_INDEX" val="5"/>
  <p:tag name="KSO_WM_SLIDE_SIZE" val="801.375*383.25"/>
  <p:tag name="KSO_WM_SLIDE_POSITION" val="79.3125*120.2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173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diag"/>
  <p:tag name="KSO_WM_SLIDE_ITEM_CNT" val="4"/>
  <p:tag name="KSO_WM_SLIDE_INDEX" val="5"/>
  <p:tag name="KSO_WM_SLIDE_SIZE" val="801.375*383.25"/>
  <p:tag name="KSO_WM_SLIDE_POSITION" val="79.3125*120.2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176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diag"/>
  <p:tag name="KSO_WM_SLIDE_ITEM_CNT" val="4"/>
  <p:tag name="KSO_WM_SLIDE_INDEX" val="5"/>
  <p:tag name="KSO_WM_SLIDE_SIZE" val="801.375*383.25"/>
  <p:tag name="KSO_WM_SLIDE_POSITION" val="79.3125*120.2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179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diag"/>
  <p:tag name="KSO_WM_SLIDE_ITEM_CNT" val="4"/>
  <p:tag name="KSO_WM_SLIDE_INDEX" val="5"/>
  <p:tag name="KSO_WM_SLIDE_SIZE" val="801.375*383.25"/>
  <p:tag name="KSO_WM_SLIDE_POSITION" val="79.3125*120.2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182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diag"/>
  <p:tag name="KSO_WM_SLIDE_ITEM_CNT" val="4"/>
  <p:tag name="KSO_WM_SLIDE_INDEX" val="5"/>
  <p:tag name="KSO_WM_SLIDE_SIZE" val="801.375*383.25"/>
  <p:tag name="KSO_WM_SLIDE_POSITION" val="79.3125*120.2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185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diag"/>
  <p:tag name="KSO_WM_SLIDE_ITEM_CNT" val="4"/>
  <p:tag name="KSO_WM_SLIDE_INDEX" val="5"/>
  <p:tag name="KSO_WM_SLIDE_SIZE" val="801.375*383.25"/>
  <p:tag name="KSO_WM_SLIDE_POSITION" val="79.3125*120.2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188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diag"/>
  <p:tag name="KSO_WM_SLIDE_ITEM_CNT" val="4"/>
  <p:tag name="KSO_WM_SLIDE_INDEX" val="5"/>
  <p:tag name="KSO_WM_SLIDE_SIZE" val="801.375*383.25"/>
  <p:tag name="KSO_WM_SLIDE_POSITION" val="79.3125*120.2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191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diag"/>
  <p:tag name="KSO_WM_SLIDE_ITEM_CNT" val="4"/>
  <p:tag name="KSO_WM_SLIDE_INDEX" val="5"/>
  <p:tag name="KSO_WM_SLIDE_SIZE" val="801.375*383.25"/>
  <p:tag name="KSO_WM_SLIDE_POSITION" val="79.3125*120.2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194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diag"/>
  <p:tag name="KSO_WM_SLIDE_ITEM_CNT" val="4"/>
  <p:tag name="KSO_WM_SLIDE_INDEX" val="5"/>
  <p:tag name="KSO_WM_SLIDE_SIZE" val="801.375*383.25"/>
  <p:tag name="KSO_WM_SLIDE_POSITION" val="79.3125*120.2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197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diag"/>
  <p:tag name="KSO_WM_SLIDE_ITEM_CNT" val="4"/>
  <p:tag name="KSO_WM_SLIDE_INDEX" val="5"/>
  <p:tag name="KSO_WM_SLIDE_SIZE" val="801.375*383.25"/>
  <p:tag name="KSO_WM_SLIDE_POSITION" val="79.3125*120.2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diag"/>
  <p:tag name="KSO_WM_SLIDE_ITEM_CNT" val="4"/>
  <p:tag name="KSO_WM_SLIDE_INDEX" val="5"/>
  <p:tag name="KSO_WM_SLIDE_SIZE" val="801.375*383.25"/>
  <p:tag name="KSO_WM_SLIDE_POSITION" val="79.3125*120.2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196579_5*i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96579_5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203.xml><?xml version="1.0" encoding="utf-8"?>
<p:tagLst xmlns:p="http://schemas.openxmlformats.org/presentationml/2006/main">
  <p:tag name="KSO_WM_SLIDE_ID" val="custom20196579_5"/>
  <p:tag name="KSO_WM_TEMPLATE_SUBCATEGORY" val="0"/>
  <p:tag name="KSO_WM_SLIDE_TYPE" val="text"/>
  <p:tag name="KSO_WM_SLIDE_SUBTYPE" val="diag"/>
  <p:tag name="KSO_WM_SLIDE_ITEM_CNT" val="4"/>
  <p:tag name="KSO_WM_SLIDE_INDEX" val="5"/>
  <p:tag name="KSO_WM_SLIDE_SIZE" val="801.375*383.25"/>
  <p:tag name="KSO_WM_SLIDE_POSITION" val="79.3125*120.2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19657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COMBINE_RELATE_SLIDE_ID" val="custom925310_1"/>
  <p:tag name="KSO_WM_TEMPLATE_CATEGORY" val="custom"/>
  <p:tag name="KSO_WM_TEMPLATE_INDEX" val="20196579"/>
  <p:tag name="KSO_WM_TEMPLATE_SUBCATEGORY" val="0"/>
  <p:tag name="KSO_WM_TEMPLATE_THUMBS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4">
      <a:dk1>
        <a:srgbClr val="000000"/>
      </a:dk1>
      <a:lt1>
        <a:srgbClr val="FFFFFF"/>
      </a:lt1>
      <a:dk2>
        <a:srgbClr val="364048"/>
      </a:dk2>
      <a:lt2>
        <a:srgbClr val="8F7046"/>
      </a:lt2>
      <a:accent1>
        <a:srgbClr val="8F7046"/>
      </a:accent1>
      <a:accent2>
        <a:srgbClr val="C8AF92"/>
      </a:accent2>
      <a:accent3>
        <a:srgbClr val="C6BCB2"/>
      </a:accent3>
      <a:accent4>
        <a:srgbClr val="D7C9BC"/>
      </a:accent4>
      <a:accent5>
        <a:srgbClr val="364148"/>
      </a:accent5>
      <a:accent6>
        <a:srgbClr val="907046"/>
      </a:accent6>
      <a:hlink>
        <a:srgbClr val="D7C9BC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">
      <a:dk1>
        <a:srgbClr val="000000"/>
      </a:dk1>
      <a:lt1>
        <a:srgbClr val="FFFFFF"/>
      </a:lt1>
      <a:dk2>
        <a:srgbClr val="364048"/>
      </a:dk2>
      <a:lt2>
        <a:srgbClr val="8F7046"/>
      </a:lt2>
      <a:accent1>
        <a:srgbClr val="8F7046"/>
      </a:accent1>
      <a:accent2>
        <a:srgbClr val="C8AF92"/>
      </a:accent2>
      <a:accent3>
        <a:srgbClr val="C6BCB2"/>
      </a:accent3>
      <a:accent4>
        <a:srgbClr val="D7C9BC"/>
      </a:accent4>
      <a:accent5>
        <a:srgbClr val="364148"/>
      </a:accent5>
      <a:accent6>
        <a:srgbClr val="907046"/>
      </a:accent6>
      <a:hlink>
        <a:srgbClr val="D7C9BC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4069</Words>
  <Application>WPS 演示</Application>
  <PresentationFormat>宽屏</PresentationFormat>
  <Paragraphs>264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黑体</vt:lpstr>
      <vt:lpstr>Calibri</vt:lpstr>
      <vt:lpstr>Arial Unicode MS</vt:lpstr>
      <vt:lpstr>1_Office 主题​​</vt:lpstr>
      <vt:lpstr>2_Office 主题​​</vt:lpstr>
      <vt:lpstr>2021 CSP/NOIP挑战赛 Contest 07  题解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thinkpad</dc:creator>
  <cp:lastModifiedBy>Marco_L_T</cp:lastModifiedBy>
  <cp:revision>12</cp:revision>
  <dcterms:created xsi:type="dcterms:W3CDTF">2020-05-01T01:56:00Z</dcterms:created>
  <dcterms:modified xsi:type="dcterms:W3CDTF">2021-11-06T06:42:51Z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DC6C58FECF484FADBF0DF34D813F05D0</vt:lpwstr>
  </property>
</Properties>
</file>