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1037" r:id="rId2"/>
    <p:sldId id="1016" r:id="rId3"/>
    <p:sldId id="1035" r:id="rId4"/>
    <p:sldId id="1038" r:id="rId5"/>
    <p:sldId id="103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55" d="100"/>
          <a:sy n="55" d="100"/>
        </p:scale>
        <p:origin x="114"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8CEEE-B4ED-421A-B454-A4103CFE33B2}" type="datetimeFigureOut">
              <a:rPr lang="zh-CN" altLang="en-US" smtClean="0"/>
              <a:t>2024/3/24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DA3E4-8FB6-4FAE-A4F2-69DD15A18CC5}" type="slidenum">
              <a:rPr lang="zh-CN" altLang="en-US" smtClean="0"/>
              <a:t>‹#›</a:t>
            </a:fld>
            <a:endParaRPr lang="zh-CN" altLang="en-US"/>
          </a:p>
        </p:txBody>
      </p:sp>
    </p:spTree>
    <p:extLst>
      <p:ext uri="{BB962C8B-B14F-4D97-AF65-F5344CB8AC3E}">
        <p14:creationId xmlns:p14="http://schemas.microsoft.com/office/powerpoint/2010/main" val="365265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5DD8BC-D6FC-4DC7-95EE-0B21F35818F6}" type="slidenum">
              <a:rPr lang="zh-CN" altLang="en-US" smtClean="0"/>
              <a:t>1</a:t>
            </a:fld>
            <a:endParaRPr lang="zh-CN" altLang="en-US"/>
          </a:p>
        </p:txBody>
      </p:sp>
    </p:spTree>
    <p:extLst>
      <p:ext uri="{BB962C8B-B14F-4D97-AF65-F5344CB8AC3E}">
        <p14:creationId xmlns:p14="http://schemas.microsoft.com/office/powerpoint/2010/main" val="409165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5DD8BC-D6FC-4DC7-95EE-0B21F35818F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5DD8BC-D6FC-4DC7-95EE-0B21F35818F6}" type="slidenum">
              <a:rPr lang="zh-CN" altLang="en-US" smtClean="0"/>
              <a:t>3</a:t>
            </a:fld>
            <a:endParaRPr lang="zh-CN" altLang="en-US"/>
          </a:p>
        </p:txBody>
      </p:sp>
    </p:spTree>
    <p:extLst>
      <p:ext uri="{BB962C8B-B14F-4D97-AF65-F5344CB8AC3E}">
        <p14:creationId xmlns:p14="http://schemas.microsoft.com/office/powerpoint/2010/main" val="213193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5DD8BC-D6FC-4DC7-95EE-0B21F35818F6}" type="slidenum">
              <a:rPr lang="zh-CN" altLang="en-US" smtClean="0"/>
              <a:t>4</a:t>
            </a:fld>
            <a:endParaRPr lang="zh-CN" altLang="en-US"/>
          </a:p>
        </p:txBody>
      </p:sp>
    </p:spTree>
    <p:extLst>
      <p:ext uri="{BB962C8B-B14F-4D97-AF65-F5344CB8AC3E}">
        <p14:creationId xmlns:p14="http://schemas.microsoft.com/office/powerpoint/2010/main" val="317228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5DD8BC-D6FC-4DC7-95EE-0B21F35818F6}" type="slidenum">
              <a:rPr lang="zh-CN" altLang="en-US" smtClean="0"/>
              <a:t>5</a:t>
            </a:fld>
            <a:endParaRPr lang="zh-CN" altLang="en-US"/>
          </a:p>
        </p:txBody>
      </p:sp>
    </p:spTree>
    <p:extLst>
      <p:ext uri="{BB962C8B-B14F-4D97-AF65-F5344CB8AC3E}">
        <p14:creationId xmlns:p14="http://schemas.microsoft.com/office/powerpoint/2010/main" val="407814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EC80E-3C5F-4117-8869-435B2A77DE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28A6C4F-954E-47B4-A940-7460EBEFB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1AAA300-1D59-4DB3-92D6-EC1B994EDAD9}"/>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5" name="页脚占位符 4">
            <a:extLst>
              <a:ext uri="{FF2B5EF4-FFF2-40B4-BE49-F238E27FC236}">
                <a16:creationId xmlns:a16="http://schemas.microsoft.com/office/drawing/2014/main" id="{13A5152D-C0AA-4EBD-B97F-34ABD24022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E939BC-0DB6-45A0-AF96-16E707AFCDD6}"/>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2037105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4462-B87E-4AA7-BC94-C7FF6C0BE05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D7E2B8E-F58E-4357-8E6A-3B71B1559E6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5846AE-58EE-409B-8A55-B3A538CDA541}"/>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5" name="页脚占位符 4">
            <a:extLst>
              <a:ext uri="{FF2B5EF4-FFF2-40B4-BE49-F238E27FC236}">
                <a16:creationId xmlns:a16="http://schemas.microsoft.com/office/drawing/2014/main" id="{FA50E9FC-92A2-4ECF-882B-DA20951DC6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7DDF2-28C2-42DC-941F-894ED0234722}"/>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314803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137A1F-E86C-4889-848C-A4B1656670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25B6E52-F4F7-42C1-8F44-E149256F1C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ECADFB-F880-4BB3-A902-BA9FB8EC087D}"/>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5" name="页脚占位符 4">
            <a:extLst>
              <a:ext uri="{FF2B5EF4-FFF2-40B4-BE49-F238E27FC236}">
                <a16:creationId xmlns:a16="http://schemas.microsoft.com/office/drawing/2014/main" id="{D11C5D74-88A7-4533-8271-8377FF9EB5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33AAEB-DE25-442A-B856-3F324B15C1FB}"/>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97970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D0732-3706-49FF-B98F-8CD26530E2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7FB291-FC4C-458F-A79F-754D7A56AE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B4F6BB-DEBB-41D9-BCE8-1A01C9836BE7}"/>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5" name="页脚占位符 4">
            <a:extLst>
              <a:ext uri="{FF2B5EF4-FFF2-40B4-BE49-F238E27FC236}">
                <a16:creationId xmlns:a16="http://schemas.microsoft.com/office/drawing/2014/main" id="{389A8B80-9CEA-419F-84D5-DDDEDC4F9C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A3C153-4A6B-455B-983E-8F77F131F0F1}"/>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287704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3410A-13D4-4658-9926-913BD2C871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A344CF9-A91E-4024-B1C8-84D4F7083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E41E3E-5170-4B38-B848-3176E34C1FAE}"/>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5" name="页脚占位符 4">
            <a:extLst>
              <a:ext uri="{FF2B5EF4-FFF2-40B4-BE49-F238E27FC236}">
                <a16:creationId xmlns:a16="http://schemas.microsoft.com/office/drawing/2014/main" id="{BDB3AB1E-9616-4304-8D24-F987E55C6B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95B32B-D5A6-4EF0-A5B9-AE091FD9298A}"/>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234069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358A4-E908-45DF-AFDC-D6ED9B3844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E2F3DD-1886-431D-B077-AE66166C18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53192A-01BA-40CE-B413-ABACDB942A4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F3F00AF-CFBD-4141-A780-592296F31565}"/>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6" name="页脚占位符 5">
            <a:extLst>
              <a:ext uri="{FF2B5EF4-FFF2-40B4-BE49-F238E27FC236}">
                <a16:creationId xmlns:a16="http://schemas.microsoft.com/office/drawing/2014/main" id="{7D3E5425-BE11-41EB-996C-3A49D468D2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26297F-C7E6-42A6-8E15-A55348235E0D}"/>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177711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346C1-FFAA-491D-8A2A-D91F289668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0E06A8-16A1-4E36-B231-14D7FDEF2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6423FA0-68C8-477A-AFBB-4057FB0E1AC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49E928-72EC-4A9B-BACE-964047A40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5750D32-BEF1-40F1-9278-D0440E13844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39410AF-8C13-4A70-A266-C8B13102B141}"/>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8" name="页脚占位符 7">
            <a:extLst>
              <a:ext uri="{FF2B5EF4-FFF2-40B4-BE49-F238E27FC236}">
                <a16:creationId xmlns:a16="http://schemas.microsoft.com/office/drawing/2014/main" id="{0DBFDC83-3F24-462A-8FDA-CF0710B38D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F17C9A-7CE7-4431-A760-D6E69B5619CD}"/>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11400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E6BDF-9F88-4D40-A6CD-1D682D70DDD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5D35D6-A2F5-4165-ABF6-55A71D3ABA1F}"/>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4" name="页脚占位符 3">
            <a:extLst>
              <a:ext uri="{FF2B5EF4-FFF2-40B4-BE49-F238E27FC236}">
                <a16:creationId xmlns:a16="http://schemas.microsoft.com/office/drawing/2014/main" id="{A2BF2D13-029D-478C-BF04-AABAFD8B94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20A4F2-F42A-4550-A4F7-36CF094CAF2B}"/>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99137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6C1A96-1C2F-4345-B5B4-0455A0715BAA}"/>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3" name="页脚占位符 2">
            <a:extLst>
              <a:ext uri="{FF2B5EF4-FFF2-40B4-BE49-F238E27FC236}">
                <a16:creationId xmlns:a16="http://schemas.microsoft.com/office/drawing/2014/main" id="{A5606062-E49D-4D76-BD23-A9194983ED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2194A7B-6088-4B23-A6E1-9E38F779B696}"/>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2383453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8A51-8046-4865-9CCE-4D9C6D2061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FFAB7D-6346-42F8-BAB0-54B16E763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2983CA-FA9D-428D-B834-6BC24CA28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FECE45-D000-4933-8C58-6932125978DF}"/>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6" name="页脚占位符 5">
            <a:extLst>
              <a:ext uri="{FF2B5EF4-FFF2-40B4-BE49-F238E27FC236}">
                <a16:creationId xmlns:a16="http://schemas.microsoft.com/office/drawing/2014/main" id="{B554339C-C4DA-4E24-B03D-BAFFA986DC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5FA749-80EB-47AC-B22C-49F1FE0F20C5}"/>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214563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93716-7E7D-4E41-ABC7-68A1FDC204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52459D-F766-4AEF-B20B-4B83CF602D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033EE5E-CCBC-4AFE-9895-49E0ED0C8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EEA784-9164-4D4E-849F-5341BAEB57C7}"/>
              </a:ext>
            </a:extLst>
          </p:cNvPr>
          <p:cNvSpPr>
            <a:spLocks noGrp="1"/>
          </p:cNvSpPr>
          <p:nvPr>
            <p:ph type="dt" sz="half" idx="10"/>
          </p:nvPr>
        </p:nvSpPr>
        <p:spPr/>
        <p:txBody>
          <a:bodyPr/>
          <a:lstStyle/>
          <a:p>
            <a:fld id="{3D90AC2C-9548-4669-8A06-08E7BADF80B9}" type="datetimeFigureOut">
              <a:rPr lang="zh-CN" altLang="en-US" smtClean="0"/>
              <a:t>2024/3/24</a:t>
            </a:fld>
            <a:endParaRPr lang="zh-CN" altLang="en-US"/>
          </a:p>
        </p:txBody>
      </p:sp>
      <p:sp>
        <p:nvSpPr>
          <p:cNvPr id="6" name="页脚占位符 5">
            <a:extLst>
              <a:ext uri="{FF2B5EF4-FFF2-40B4-BE49-F238E27FC236}">
                <a16:creationId xmlns:a16="http://schemas.microsoft.com/office/drawing/2014/main" id="{1F354785-8754-43DF-9786-9EEC98A58D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516FE1-21DB-494A-A2BF-7E1A49011806}"/>
              </a:ext>
            </a:extLst>
          </p:cNvPr>
          <p:cNvSpPr>
            <a:spLocks noGrp="1"/>
          </p:cNvSpPr>
          <p:nvPr>
            <p:ph type="sldNum" sz="quarter" idx="12"/>
          </p:nvPr>
        </p:nvSpPr>
        <p:spPr/>
        <p:txBody>
          <a:body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30191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BCF54EC-4070-464B-AF5F-A10F3C6C9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A69830-56F6-4FAF-B881-76D0AD86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A5C884-2E34-4548-8A99-335F8A3D0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0AC2C-9548-4669-8A06-08E7BADF80B9}" type="datetimeFigureOut">
              <a:rPr lang="zh-CN" altLang="en-US" smtClean="0"/>
              <a:t>2024/3/24</a:t>
            </a:fld>
            <a:endParaRPr lang="zh-CN" altLang="en-US"/>
          </a:p>
        </p:txBody>
      </p:sp>
      <p:sp>
        <p:nvSpPr>
          <p:cNvPr id="5" name="页脚占位符 4">
            <a:extLst>
              <a:ext uri="{FF2B5EF4-FFF2-40B4-BE49-F238E27FC236}">
                <a16:creationId xmlns:a16="http://schemas.microsoft.com/office/drawing/2014/main" id="{D6575FFE-E873-4CA6-99DC-3F72ECE874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55E37E-AAFE-4995-8612-B18F1AE30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A73BD-1DB1-42D2-BB9A-78693F3DC8CF}" type="slidenum">
              <a:rPr lang="zh-CN" altLang="en-US" smtClean="0"/>
              <a:t>‹#›</a:t>
            </a:fld>
            <a:endParaRPr lang="zh-CN" altLang="en-US"/>
          </a:p>
        </p:txBody>
      </p:sp>
    </p:spTree>
    <p:extLst>
      <p:ext uri="{BB962C8B-B14F-4D97-AF65-F5344CB8AC3E}">
        <p14:creationId xmlns:p14="http://schemas.microsoft.com/office/powerpoint/2010/main" val="86048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42913" y="428624"/>
            <a:ext cx="11280774" cy="5962652"/>
            <a:chOff x="442913" y="428624"/>
            <a:chExt cx="11280774" cy="5962652"/>
          </a:xfrm>
        </p:grpSpPr>
        <p:sp>
          <p:nvSpPr>
            <p:cNvPr id="9" name="矩形: 圆角 8"/>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3647498">
            <a:off x="438505" y="765585"/>
            <a:ext cx="1452625" cy="1160134"/>
            <a:chOff x="3427504" y="564966"/>
            <a:chExt cx="2219438" cy="1772546"/>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478155" flipH="1">
              <a:off x="3650950" y="341520"/>
              <a:ext cx="1772546" cy="2219438"/>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50612" flipH="1">
              <a:off x="4051643" y="712184"/>
              <a:ext cx="1392582" cy="911893"/>
            </a:xfrm>
            <a:prstGeom prst="rect">
              <a:avLst/>
            </a:prstGeom>
          </p:spPr>
        </p:pic>
      </p:grpSp>
      <p:sp>
        <p:nvSpPr>
          <p:cNvPr id="18" name="TextBox 10"/>
          <p:cNvSpPr txBox="1"/>
          <p:nvPr/>
        </p:nvSpPr>
        <p:spPr>
          <a:xfrm>
            <a:off x="1126796" y="2393402"/>
            <a:ext cx="430887" cy="3119038"/>
          </a:xfrm>
          <a:prstGeom prst="rect">
            <a:avLst/>
          </a:prstGeom>
          <a:noFill/>
        </p:spPr>
        <p:txBody>
          <a:bodyPr vert="eaVert" wrap="square" rtlCol="0">
            <a:spAutoFit/>
          </a:bodyPr>
          <a:lstStyle/>
          <a:p>
            <a:pPr algn="dist"/>
            <a:r>
              <a:rPr lang="zh-CN" alt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灰度图像可视密码</a:t>
            </a:r>
            <a:endParaRPr 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11" name="Rectangle 2"/>
          <p:cNvSpPr/>
          <p:nvPr/>
        </p:nvSpPr>
        <p:spPr>
          <a:xfrm>
            <a:off x="931223" y="1648493"/>
            <a:ext cx="825500" cy="767069"/>
          </a:xfrm>
          <a:prstGeom prst="rect">
            <a:avLst/>
          </a:prstGeom>
          <a:noFill/>
        </p:spPr>
        <p:txBody>
          <a:bodyPr wrap="square" rtlCol="0">
            <a:spAutoFit/>
          </a:bodyPr>
          <a:lstStyle/>
          <a:p>
            <a:pPr algn="ctr">
              <a:lnSpc>
                <a:spcPts val="6000"/>
              </a:lnSpc>
            </a:pPr>
            <a:r>
              <a:rPr lang="en-US" altLang="zh-CN" sz="3200" b="1" dirty="0">
                <a:solidFill>
                  <a:schemeClr val="tx1">
                    <a:lumMod val="95000"/>
                    <a:lumOff val="5000"/>
                  </a:schemeClr>
                </a:solidFill>
                <a:latin typeface="方正细圆简体" panose="02010601030101010101" pitchFamily="2" charset="-122"/>
                <a:ea typeface="方正细圆简体" panose="02010601030101010101" pitchFamily="2" charset="-122"/>
                <a:sym typeface="+mn-lt"/>
              </a:rPr>
              <a:t>02</a:t>
            </a:r>
            <a:endParaRPr lang="zh-CN" altLang="en-US" sz="3200" b="1" dirty="0">
              <a:solidFill>
                <a:schemeClr val="tx1">
                  <a:lumMod val="95000"/>
                  <a:lumOff val="5000"/>
                </a:schemeClr>
              </a:solidFill>
              <a:latin typeface="方正细圆简体" panose="02010601030101010101" pitchFamily="2" charset="-122"/>
              <a:ea typeface="方正细圆简体" panose="02010601030101010101" pitchFamily="2" charset="-122"/>
              <a:sym typeface="+mn-lt"/>
            </a:endParaRPr>
          </a:p>
        </p:txBody>
      </p:sp>
      <p:sp>
        <p:nvSpPr>
          <p:cNvPr id="3" name="文本框 2"/>
          <p:cNvSpPr txBox="1"/>
          <p:nvPr/>
        </p:nvSpPr>
        <p:spPr>
          <a:xfrm>
            <a:off x="2329636" y="920070"/>
            <a:ext cx="8735567" cy="2810510"/>
          </a:xfrm>
          <a:prstGeom prst="rect">
            <a:avLst/>
          </a:prstGeom>
          <a:noFill/>
        </p:spPr>
        <p:txBody>
          <a:bodyPr wrap="square" rtlCol="0">
            <a:noAutofit/>
          </a:bodyPr>
          <a:lstStyle/>
          <a:p>
            <a:r>
              <a:rPr lang="zh-CN" altLang="en-US" sz="2400" dirty="0">
                <a:sym typeface="+mn-ea"/>
              </a:rPr>
              <a:t>首先，我们要对灰度图像进行二值化处理，这里采用半色调技术中的误差扩散法。</a:t>
            </a:r>
          </a:p>
          <a:p>
            <a:r>
              <a:rPr lang="zh-CN" altLang="en-US" sz="2400" dirty="0">
                <a:sym typeface="+mn-ea"/>
              </a:rPr>
              <a:t>	误差扩散法的基本思想</a:t>
            </a:r>
            <a:r>
              <a:rPr lang="en-US" altLang="zh-CN" sz="2400" dirty="0">
                <a:sym typeface="+mn-ea"/>
              </a:rPr>
              <a:t>: </a:t>
            </a:r>
            <a:r>
              <a:rPr lang="zh-CN" altLang="en-US" sz="2400" dirty="0">
                <a:sym typeface="+mn-ea"/>
              </a:rPr>
              <a:t>先阈值量化图像像素，然后将图像量化过程中产生的误差分配给周围像素点。利用这种方法所生成的半色调图像能够比较忠实地反映图像的灰度层次过渡。灰度图像是具有多个灰度等级层次丰富的连续调图像，每个像素点用</a:t>
            </a:r>
            <a:r>
              <a:rPr lang="en-US" altLang="zh-CN" sz="2400" dirty="0">
                <a:sym typeface="+mn-ea"/>
              </a:rPr>
              <a:t>8</a:t>
            </a:r>
            <a:r>
              <a:rPr lang="zh-CN" altLang="en-US" sz="2400" dirty="0">
                <a:sym typeface="+mn-ea"/>
              </a:rPr>
              <a:t>比特表示，取值为</a:t>
            </a:r>
            <a:r>
              <a:rPr lang="en-US" altLang="zh-CN" sz="2400" dirty="0">
                <a:sym typeface="+mn-ea"/>
              </a:rPr>
              <a:t>0-255</a:t>
            </a:r>
            <a:r>
              <a:rPr lang="zh-CN" altLang="en-US" sz="2400" dirty="0">
                <a:sym typeface="+mn-ea"/>
              </a:rPr>
              <a:t>。</a:t>
            </a:r>
          </a:p>
          <a:p>
            <a:r>
              <a:rPr lang="zh-CN" altLang="en-US" sz="2400" dirty="0">
                <a:sym typeface="+mn-ea"/>
              </a:rPr>
              <a:t>	</a:t>
            </a:r>
          </a:p>
        </p:txBody>
      </p:sp>
      <p:pic>
        <p:nvPicPr>
          <p:cNvPr id="15" name="图片 14" descr="gray">
            <a:extLst>
              <a:ext uri="{FF2B5EF4-FFF2-40B4-BE49-F238E27FC236}">
                <a16:creationId xmlns:a16="http://schemas.microsoft.com/office/drawing/2014/main" id="{BAD747FA-DD51-4B29-933D-E45E53BA66D1}"/>
              </a:ext>
            </a:extLst>
          </p:cNvPr>
          <p:cNvPicPr/>
          <p:nvPr/>
        </p:nvPicPr>
        <p:blipFill>
          <a:blip r:embed="rId6"/>
          <a:stretch>
            <a:fillRect/>
          </a:stretch>
        </p:blipFill>
        <p:spPr>
          <a:xfrm>
            <a:off x="2538619" y="3730580"/>
            <a:ext cx="2745331" cy="2745331"/>
          </a:xfrm>
          <a:prstGeom prst="rect">
            <a:avLst/>
          </a:prstGeom>
        </p:spPr>
      </p:pic>
      <p:pic>
        <p:nvPicPr>
          <p:cNvPr id="19" name="图片 18" descr="bw">
            <a:extLst>
              <a:ext uri="{FF2B5EF4-FFF2-40B4-BE49-F238E27FC236}">
                <a16:creationId xmlns:a16="http://schemas.microsoft.com/office/drawing/2014/main" id="{F15A82D2-F8A9-41C5-BD50-7106E34D13C8}"/>
              </a:ext>
            </a:extLst>
          </p:cNvPr>
          <p:cNvPicPr/>
          <p:nvPr/>
        </p:nvPicPr>
        <p:blipFill>
          <a:blip r:embed="rId7"/>
          <a:stretch>
            <a:fillRect/>
          </a:stretch>
        </p:blipFill>
        <p:spPr>
          <a:xfrm>
            <a:off x="7080269" y="3730580"/>
            <a:ext cx="2745331" cy="2745331"/>
          </a:xfrm>
          <a:prstGeom prst="rect">
            <a:avLst/>
          </a:prstGeom>
        </p:spPr>
      </p:pic>
      <p:sp>
        <p:nvSpPr>
          <p:cNvPr id="20" name="TextBox 10">
            <a:extLst>
              <a:ext uri="{FF2B5EF4-FFF2-40B4-BE49-F238E27FC236}">
                <a16:creationId xmlns:a16="http://schemas.microsoft.com/office/drawing/2014/main" id="{9BA06116-FA91-4954-B97A-76BFD79BCE9D}"/>
              </a:ext>
            </a:extLst>
          </p:cNvPr>
          <p:cNvSpPr txBox="1"/>
          <p:nvPr/>
        </p:nvSpPr>
        <p:spPr>
          <a:xfrm>
            <a:off x="5398706" y="4116108"/>
            <a:ext cx="430887" cy="2075776"/>
          </a:xfrm>
          <a:prstGeom prst="rect">
            <a:avLst/>
          </a:prstGeom>
          <a:noFill/>
        </p:spPr>
        <p:txBody>
          <a:bodyPr vert="eaVert" wrap="square" rtlCol="0">
            <a:spAutoFit/>
          </a:bodyPr>
          <a:lstStyle/>
          <a:p>
            <a:pPr algn="dist"/>
            <a:r>
              <a:rPr lang="zh-CN" alt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sym typeface="+mn-ea"/>
              </a:rPr>
              <a:t>秘密图像（灰度）</a:t>
            </a:r>
            <a:endParaRPr 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21" name="TextBox 10">
            <a:extLst>
              <a:ext uri="{FF2B5EF4-FFF2-40B4-BE49-F238E27FC236}">
                <a16:creationId xmlns:a16="http://schemas.microsoft.com/office/drawing/2014/main" id="{7D764A5D-E4F5-4842-AAC5-DC162D1A4F2A}"/>
              </a:ext>
            </a:extLst>
          </p:cNvPr>
          <p:cNvSpPr txBox="1"/>
          <p:nvPr/>
        </p:nvSpPr>
        <p:spPr>
          <a:xfrm>
            <a:off x="9964794" y="3952148"/>
            <a:ext cx="430887" cy="2302193"/>
          </a:xfrm>
          <a:prstGeom prst="rect">
            <a:avLst/>
          </a:prstGeom>
          <a:noFill/>
        </p:spPr>
        <p:txBody>
          <a:bodyPr vert="eaVert" wrap="square" rtlCol="0">
            <a:spAutoFit/>
          </a:bodyPr>
          <a:lstStyle/>
          <a:p>
            <a:pPr algn="dist"/>
            <a:r>
              <a:rPr lang="zh-CN" alt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误差扩散法处理后</a:t>
            </a:r>
            <a:endParaRPr 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Tree>
    <p:extLst>
      <p:ext uri="{BB962C8B-B14F-4D97-AF65-F5344CB8AC3E}">
        <p14:creationId xmlns:p14="http://schemas.microsoft.com/office/powerpoint/2010/main" val="2245055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par>
                          <p:cTn id="31" fill="hold">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3"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42913" y="428624"/>
            <a:ext cx="11280774" cy="5962652"/>
            <a:chOff x="442913" y="428624"/>
            <a:chExt cx="11280774" cy="5962652"/>
          </a:xfrm>
        </p:grpSpPr>
        <p:sp>
          <p:nvSpPr>
            <p:cNvPr id="9" name="矩形: 圆角 8"/>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3647498">
            <a:off x="438505" y="765585"/>
            <a:ext cx="1452625" cy="1160134"/>
            <a:chOff x="3427504" y="564966"/>
            <a:chExt cx="2219438" cy="1772546"/>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478155" flipH="1">
              <a:off x="3650950" y="341520"/>
              <a:ext cx="1772546" cy="2219438"/>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50612" flipH="1">
              <a:off x="4051643" y="712184"/>
              <a:ext cx="1392582" cy="911893"/>
            </a:xfrm>
            <a:prstGeom prst="rect">
              <a:avLst/>
            </a:prstGeom>
          </p:spPr>
        </p:pic>
      </p:grpSp>
      <p:sp>
        <p:nvSpPr>
          <p:cNvPr id="18" name="TextBox 10"/>
          <p:cNvSpPr txBox="1"/>
          <p:nvPr/>
        </p:nvSpPr>
        <p:spPr>
          <a:xfrm>
            <a:off x="1126796" y="2393402"/>
            <a:ext cx="430887" cy="3119038"/>
          </a:xfrm>
          <a:prstGeom prst="rect">
            <a:avLst/>
          </a:prstGeom>
          <a:noFill/>
        </p:spPr>
        <p:txBody>
          <a:bodyPr vert="eaVert" wrap="square" rtlCol="0">
            <a:spAutoFit/>
          </a:bodyPr>
          <a:lstStyle/>
          <a:p>
            <a:pPr algn="dist"/>
            <a:r>
              <a:rPr lang="zh-CN" alt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灰度图像可视密码</a:t>
            </a:r>
            <a:endParaRPr 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11" name="Rectangle 2"/>
          <p:cNvSpPr/>
          <p:nvPr/>
        </p:nvSpPr>
        <p:spPr>
          <a:xfrm>
            <a:off x="931223" y="1648493"/>
            <a:ext cx="825500" cy="767069"/>
          </a:xfrm>
          <a:prstGeom prst="rect">
            <a:avLst/>
          </a:prstGeom>
          <a:noFill/>
        </p:spPr>
        <p:txBody>
          <a:bodyPr wrap="square" rtlCol="0">
            <a:spAutoFit/>
          </a:bodyPr>
          <a:lstStyle/>
          <a:p>
            <a:pPr algn="ctr">
              <a:lnSpc>
                <a:spcPts val="6000"/>
              </a:lnSpc>
            </a:pPr>
            <a:r>
              <a:rPr lang="en-US" altLang="zh-CN" sz="3200" b="1" dirty="0">
                <a:solidFill>
                  <a:schemeClr val="tx1">
                    <a:lumMod val="95000"/>
                    <a:lumOff val="5000"/>
                  </a:schemeClr>
                </a:solidFill>
                <a:latin typeface="方正细圆简体" panose="02010601030101010101" pitchFamily="2" charset="-122"/>
                <a:ea typeface="方正细圆简体" panose="02010601030101010101" pitchFamily="2" charset="-122"/>
                <a:sym typeface="+mn-lt"/>
              </a:rPr>
              <a:t>02</a:t>
            </a:r>
            <a:endParaRPr lang="zh-CN" altLang="en-US" sz="3200" b="1" dirty="0">
              <a:solidFill>
                <a:schemeClr val="tx1">
                  <a:lumMod val="95000"/>
                  <a:lumOff val="5000"/>
                </a:schemeClr>
              </a:solidFill>
              <a:latin typeface="方正细圆简体" panose="02010601030101010101" pitchFamily="2" charset="-122"/>
              <a:ea typeface="方正细圆简体" panose="02010601030101010101" pitchFamily="2" charset="-122"/>
              <a:sym typeface="+mn-lt"/>
            </a:endParaRPr>
          </a:p>
        </p:txBody>
      </p:sp>
      <p:sp>
        <p:nvSpPr>
          <p:cNvPr id="3" name="文本框 2"/>
          <p:cNvSpPr txBox="1"/>
          <p:nvPr/>
        </p:nvSpPr>
        <p:spPr>
          <a:xfrm>
            <a:off x="1984684" y="863244"/>
            <a:ext cx="5229446" cy="5015865"/>
          </a:xfrm>
          <a:prstGeom prst="rect">
            <a:avLst/>
          </a:prstGeom>
          <a:noFill/>
        </p:spPr>
        <p:txBody>
          <a:bodyPr wrap="square" rtlCol="0">
            <a:noAutofit/>
          </a:bodyPr>
          <a:lstStyle/>
          <a:p>
            <a:r>
              <a:rPr lang="zh-CN" altLang="en-US" sz="2400" dirty="0">
                <a:sym typeface="+mn-ea"/>
              </a:rPr>
              <a:t>如果输入的像素值小于等于</a:t>
            </a:r>
            <a:r>
              <a:rPr lang="en-US" altLang="zh-CN" sz="2400" dirty="0">
                <a:sym typeface="+mn-ea"/>
              </a:rPr>
              <a:t>127(</a:t>
            </a:r>
            <a:r>
              <a:rPr lang="zh-CN" altLang="en-US" sz="2400" dirty="0">
                <a:sym typeface="+mn-ea"/>
              </a:rPr>
              <a:t>比较接近黑色</a:t>
            </a:r>
            <a:r>
              <a:rPr lang="en-US" altLang="zh-CN" sz="2400" dirty="0">
                <a:sym typeface="+mn-ea"/>
              </a:rPr>
              <a:t>)</a:t>
            </a:r>
            <a:r>
              <a:rPr lang="zh-CN" altLang="en-US" sz="2400" dirty="0">
                <a:sym typeface="+mn-ea"/>
              </a:rPr>
              <a:t>，则输出</a:t>
            </a:r>
            <a:r>
              <a:rPr lang="en-US" altLang="zh-CN" sz="2400" dirty="0">
                <a:sym typeface="+mn-ea"/>
              </a:rPr>
              <a:t>0(</a:t>
            </a:r>
            <a:r>
              <a:rPr lang="zh-CN" altLang="en-US" sz="2400" dirty="0">
                <a:sym typeface="+mn-ea"/>
              </a:rPr>
              <a:t>黑色</a:t>
            </a:r>
            <a:r>
              <a:rPr lang="en-US" altLang="zh-CN" sz="2400" dirty="0">
                <a:sym typeface="+mn-ea"/>
              </a:rPr>
              <a:t>)</a:t>
            </a:r>
            <a:r>
              <a:rPr lang="zh-CN" altLang="en-US" sz="2400" dirty="0">
                <a:sym typeface="+mn-ea"/>
              </a:rPr>
              <a:t>；如果输出的像素值大于</a:t>
            </a:r>
            <a:r>
              <a:rPr lang="en-US" altLang="zh-CN" sz="2400" dirty="0">
                <a:sym typeface="+mn-ea"/>
              </a:rPr>
              <a:t>127(</a:t>
            </a:r>
            <a:r>
              <a:rPr lang="zh-CN" altLang="en-US" sz="2400" dirty="0">
                <a:sym typeface="+mn-ea"/>
              </a:rPr>
              <a:t>比较接近白色</a:t>
            </a:r>
            <a:r>
              <a:rPr lang="en-US" altLang="zh-CN" sz="2400" dirty="0">
                <a:sym typeface="+mn-ea"/>
              </a:rPr>
              <a:t>)</a:t>
            </a:r>
            <a:r>
              <a:rPr lang="zh-CN" altLang="en-US" sz="2400" dirty="0">
                <a:sym typeface="+mn-ea"/>
              </a:rPr>
              <a:t>，则输出</a:t>
            </a:r>
            <a:r>
              <a:rPr lang="en-US" altLang="zh-CN" sz="2400" dirty="0">
                <a:sym typeface="+mn-ea"/>
              </a:rPr>
              <a:t>255(</a:t>
            </a:r>
            <a:r>
              <a:rPr lang="zh-CN" altLang="en-US" sz="2400" dirty="0">
                <a:sym typeface="+mn-ea"/>
              </a:rPr>
              <a:t>白色</a:t>
            </a:r>
            <a:r>
              <a:rPr lang="en-US" altLang="zh-CN" sz="2400" dirty="0">
                <a:sym typeface="+mn-ea"/>
              </a:rPr>
              <a:t>)</a:t>
            </a:r>
            <a:r>
              <a:rPr lang="zh-CN" altLang="en-US" sz="2400" dirty="0">
                <a:sym typeface="+mn-ea"/>
              </a:rPr>
              <a:t>。按照下式计算误差</a:t>
            </a:r>
          </a:p>
          <a:p>
            <a:pPr algn="ctr"/>
            <a:r>
              <a:rPr lang="zh-CN" altLang="en-US" sz="2400" b="1" dirty="0">
                <a:sym typeface="+mn-ea"/>
              </a:rPr>
              <a:t>误差</a:t>
            </a:r>
            <a:r>
              <a:rPr lang="en-US" altLang="zh-CN" sz="2400" b="1" dirty="0">
                <a:sym typeface="+mn-ea"/>
              </a:rPr>
              <a:t>=</a:t>
            </a:r>
            <a:r>
              <a:rPr lang="zh-CN" altLang="en-US" sz="2400" b="1" dirty="0">
                <a:sym typeface="+mn-ea"/>
              </a:rPr>
              <a:t>输入像素值</a:t>
            </a:r>
            <a:r>
              <a:rPr lang="en-US" altLang="zh-CN" sz="2400" b="1" dirty="0">
                <a:sym typeface="+mn-ea"/>
              </a:rPr>
              <a:t>-</a:t>
            </a:r>
            <a:r>
              <a:rPr lang="zh-CN" altLang="en-US" sz="2400" b="1" dirty="0">
                <a:sym typeface="+mn-ea"/>
              </a:rPr>
              <a:t>输出</a:t>
            </a:r>
          </a:p>
          <a:p>
            <a:r>
              <a:rPr lang="zh-CN" altLang="en-US" sz="2400" dirty="0">
                <a:sym typeface="+mn-ea"/>
              </a:rPr>
              <a:t>将误差扩散到像素的</a:t>
            </a:r>
            <a:r>
              <a:rPr lang="en-US" altLang="zh-CN" sz="2400" dirty="0">
                <a:sym typeface="+mn-ea"/>
              </a:rPr>
              <a:t>4</a:t>
            </a:r>
            <a:r>
              <a:rPr lang="zh-CN" altLang="en-US" sz="2400" dirty="0">
                <a:sym typeface="+mn-ea"/>
              </a:rPr>
              <a:t>个待处理的邻点，分别是右方、右下方正下方和左下方像素点：</a:t>
            </a:r>
          </a:p>
        </p:txBody>
      </p:sp>
      <p:pic>
        <p:nvPicPr>
          <p:cNvPr id="14" name="图片 13">
            <a:extLst>
              <a:ext uri="{FF2B5EF4-FFF2-40B4-BE49-F238E27FC236}">
                <a16:creationId xmlns:a16="http://schemas.microsoft.com/office/drawing/2014/main" id="{0E0CFAFE-C303-4EF4-B836-6355F46539DF}"/>
              </a:ext>
            </a:extLst>
          </p:cNvPr>
          <p:cNvPicPr>
            <a:picLocks noChangeAspect="1"/>
          </p:cNvPicPr>
          <p:nvPr/>
        </p:nvPicPr>
        <p:blipFill>
          <a:blip r:embed="rId6"/>
          <a:stretch>
            <a:fillRect/>
          </a:stretch>
        </p:blipFill>
        <p:spPr>
          <a:xfrm>
            <a:off x="7276992" y="622300"/>
            <a:ext cx="4241908" cy="5551249"/>
          </a:xfrm>
          <a:prstGeom prst="rect">
            <a:avLst/>
          </a:prstGeom>
        </p:spPr>
      </p:pic>
      <p:pic>
        <p:nvPicPr>
          <p:cNvPr id="19" name="图片 18" descr="2">
            <a:extLst>
              <a:ext uri="{FF2B5EF4-FFF2-40B4-BE49-F238E27FC236}">
                <a16:creationId xmlns:a16="http://schemas.microsoft.com/office/drawing/2014/main" id="{75BD0E47-00EC-4B15-8A8A-66C5E61CC155}"/>
              </a:ext>
            </a:extLst>
          </p:cNvPr>
          <p:cNvPicPr/>
          <p:nvPr/>
        </p:nvPicPr>
        <p:blipFill>
          <a:blip r:embed="rId7"/>
          <a:stretch>
            <a:fillRect/>
          </a:stretch>
        </p:blipFill>
        <p:spPr>
          <a:xfrm>
            <a:off x="1728216" y="3986482"/>
            <a:ext cx="5548776" cy="197890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42913" y="428624"/>
            <a:ext cx="11280774" cy="5962652"/>
            <a:chOff x="442913" y="428624"/>
            <a:chExt cx="11280774" cy="5962652"/>
          </a:xfrm>
        </p:grpSpPr>
        <p:sp>
          <p:nvSpPr>
            <p:cNvPr id="9" name="矩形: 圆角 8"/>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3647498">
            <a:off x="438505" y="765585"/>
            <a:ext cx="1452625" cy="1160134"/>
            <a:chOff x="3427504" y="564966"/>
            <a:chExt cx="2219438" cy="1772546"/>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478155" flipH="1">
              <a:off x="3650950" y="341520"/>
              <a:ext cx="1772546" cy="2219438"/>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50612" flipH="1">
              <a:off x="4051643" y="712184"/>
              <a:ext cx="1392582" cy="911893"/>
            </a:xfrm>
            <a:prstGeom prst="rect">
              <a:avLst/>
            </a:prstGeom>
          </p:spPr>
        </p:pic>
      </p:grpSp>
      <p:sp>
        <p:nvSpPr>
          <p:cNvPr id="18" name="TextBox 10"/>
          <p:cNvSpPr txBox="1"/>
          <p:nvPr/>
        </p:nvSpPr>
        <p:spPr>
          <a:xfrm>
            <a:off x="1126796" y="2393402"/>
            <a:ext cx="430887" cy="3119038"/>
          </a:xfrm>
          <a:prstGeom prst="rect">
            <a:avLst/>
          </a:prstGeom>
          <a:noFill/>
        </p:spPr>
        <p:txBody>
          <a:bodyPr vert="eaVert" wrap="square" rtlCol="0">
            <a:spAutoFit/>
          </a:bodyPr>
          <a:lstStyle/>
          <a:p>
            <a:pPr algn="dist"/>
            <a:r>
              <a:rPr lang="zh-CN" alt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彩色图像可视密码</a:t>
            </a:r>
            <a:endParaRPr 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11" name="Rectangle 2"/>
          <p:cNvSpPr/>
          <p:nvPr/>
        </p:nvSpPr>
        <p:spPr>
          <a:xfrm>
            <a:off x="931223" y="1648493"/>
            <a:ext cx="825500" cy="767069"/>
          </a:xfrm>
          <a:prstGeom prst="rect">
            <a:avLst/>
          </a:prstGeom>
          <a:noFill/>
        </p:spPr>
        <p:txBody>
          <a:bodyPr wrap="square" rtlCol="0">
            <a:spAutoFit/>
          </a:bodyPr>
          <a:lstStyle/>
          <a:p>
            <a:pPr algn="ctr">
              <a:lnSpc>
                <a:spcPts val="6000"/>
              </a:lnSpc>
            </a:pPr>
            <a:r>
              <a:rPr lang="en-US" altLang="zh-CN" sz="3200" b="1" dirty="0">
                <a:solidFill>
                  <a:schemeClr val="tx1">
                    <a:lumMod val="95000"/>
                    <a:lumOff val="5000"/>
                  </a:schemeClr>
                </a:solidFill>
                <a:latin typeface="方正细圆简体" panose="02010601030101010101" pitchFamily="2" charset="-122"/>
                <a:ea typeface="方正细圆简体" panose="02010601030101010101" pitchFamily="2" charset="-122"/>
                <a:sym typeface="+mn-lt"/>
              </a:rPr>
              <a:t>03</a:t>
            </a:r>
            <a:endParaRPr lang="zh-CN" altLang="en-US" sz="3200" b="1" dirty="0">
              <a:solidFill>
                <a:schemeClr val="tx1">
                  <a:lumMod val="95000"/>
                  <a:lumOff val="5000"/>
                </a:schemeClr>
              </a:solidFill>
              <a:latin typeface="方正细圆简体" panose="02010601030101010101" pitchFamily="2" charset="-122"/>
              <a:ea typeface="方正细圆简体" panose="02010601030101010101" pitchFamily="2" charset="-122"/>
              <a:sym typeface="+mn-lt"/>
            </a:endParaRPr>
          </a:p>
        </p:txBody>
      </p:sp>
      <p:pic>
        <p:nvPicPr>
          <p:cNvPr id="13" name="图片 12" descr="bw1">
            <a:extLst>
              <a:ext uri="{FF2B5EF4-FFF2-40B4-BE49-F238E27FC236}">
                <a16:creationId xmlns:a16="http://schemas.microsoft.com/office/drawing/2014/main" id="{F29E60B9-2CD4-4B53-90A1-155683DF3069}"/>
              </a:ext>
            </a:extLst>
          </p:cNvPr>
          <p:cNvPicPr/>
          <p:nvPr/>
        </p:nvPicPr>
        <p:blipFill>
          <a:blip r:embed="rId6"/>
          <a:stretch>
            <a:fillRect/>
          </a:stretch>
        </p:blipFill>
        <p:spPr>
          <a:xfrm>
            <a:off x="6158640" y="809485"/>
            <a:ext cx="2175511" cy="2175511"/>
          </a:xfrm>
          <a:prstGeom prst="rect">
            <a:avLst/>
          </a:prstGeom>
        </p:spPr>
      </p:pic>
      <p:pic>
        <p:nvPicPr>
          <p:cNvPr id="14" name="图片 13" descr="bw2">
            <a:extLst>
              <a:ext uri="{FF2B5EF4-FFF2-40B4-BE49-F238E27FC236}">
                <a16:creationId xmlns:a16="http://schemas.microsoft.com/office/drawing/2014/main" id="{E5514F97-9496-4464-B300-02ECE2319A4E}"/>
              </a:ext>
            </a:extLst>
          </p:cNvPr>
          <p:cNvPicPr/>
          <p:nvPr/>
        </p:nvPicPr>
        <p:blipFill>
          <a:blip r:embed="rId7"/>
          <a:stretch>
            <a:fillRect/>
          </a:stretch>
        </p:blipFill>
        <p:spPr>
          <a:xfrm>
            <a:off x="8961660" y="809485"/>
            <a:ext cx="2175511" cy="2175511"/>
          </a:xfrm>
          <a:prstGeom prst="rect">
            <a:avLst/>
          </a:prstGeom>
        </p:spPr>
      </p:pic>
      <p:pic>
        <p:nvPicPr>
          <p:cNvPr id="15" name="图片 14" descr="bw3">
            <a:extLst>
              <a:ext uri="{FF2B5EF4-FFF2-40B4-BE49-F238E27FC236}">
                <a16:creationId xmlns:a16="http://schemas.microsoft.com/office/drawing/2014/main" id="{72FDB6A8-8E7E-439B-AF56-E5AD44E80868}"/>
              </a:ext>
            </a:extLst>
          </p:cNvPr>
          <p:cNvPicPr/>
          <p:nvPr/>
        </p:nvPicPr>
        <p:blipFill>
          <a:blip r:embed="rId8"/>
          <a:stretch>
            <a:fillRect/>
          </a:stretch>
        </p:blipFill>
        <p:spPr>
          <a:xfrm>
            <a:off x="6174332" y="3329038"/>
            <a:ext cx="2175511" cy="2175511"/>
          </a:xfrm>
          <a:prstGeom prst="rect">
            <a:avLst/>
          </a:prstGeom>
        </p:spPr>
      </p:pic>
      <p:pic>
        <p:nvPicPr>
          <p:cNvPr id="19" name="图片 18" descr="bw4">
            <a:extLst>
              <a:ext uri="{FF2B5EF4-FFF2-40B4-BE49-F238E27FC236}">
                <a16:creationId xmlns:a16="http://schemas.microsoft.com/office/drawing/2014/main" id="{7CD0A661-079A-4612-8D53-39114900B212}"/>
              </a:ext>
            </a:extLst>
          </p:cNvPr>
          <p:cNvPicPr/>
          <p:nvPr/>
        </p:nvPicPr>
        <p:blipFill>
          <a:blip r:embed="rId9"/>
          <a:stretch>
            <a:fillRect/>
          </a:stretch>
        </p:blipFill>
        <p:spPr>
          <a:xfrm>
            <a:off x="8961661" y="3329039"/>
            <a:ext cx="2175510" cy="2175510"/>
          </a:xfrm>
          <a:prstGeom prst="rect">
            <a:avLst/>
          </a:prstGeom>
        </p:spPr>
      </p:pic>
      <p:pic>
        <p:nvPicPr>
          <p:cNvPr id="5" name="图片 4">
            <a:extLst>
              <a:ext uri="{FF2B5EF4-FFF2-40B4-BE49-F238E27FC236}">
                <a16:creationId xmlns:a16="http://schemas.microsoft.com/office/drawing/2014/main" id="{843C29D3-9C46-46E6-8CE3-723C2C0BF8C2}"/>
              </a:ext>
            </a:extLst>
          </p:cNvPr>
          <p:cNvPicPr>
            <a:picLocks noChangeAspect="1"/>
          </p:cNvPicPr>
          <p:nvPr/>
        </p:nvPicPr>
        <p:blipFill>
          <a:blip r:embed="rId10"/>
          <a:stretch>
            <a:fillRect/>
          </a:stretch>
        </p:blipFill>
        <p:spPr>
          <a:xfrm>
            <a:off x="1897061" y="2469396"/>
            <a:ext cx="3867150" cy="2828925"/>
          </a:xfrm>
          <a:prstGeom prst="rect">
            <a:avLst/>
          </a:prstGeom>
        </p:spPr>
      </p:pic>
      <p:sp>
        <p:nvSpPr>
          <p:cNvPr id="20" name="文本框 19">
            <a:extLst>
              <a:ext uri="{FF2B5EF4-FFF2-40B4-BE49-F238E27FC236}">
                <a16:creationId xmlns:a16="http://schemas.microsoft.com/office/drawing/2014/main" id="{B30CEA23-4DB9-4AA0-9FE6-16AB6114DD55}"/>
              </a:ext>
            </a:extLst>
          </p:cNvPr>
          <p:cNvSpPr txBox="1"/>
          <p:nvPr/>
        </p:nvSpPr>
        <p:spPr>
          <a:xfrm>
            <a:off x="1826963" y="1587857"/>
            <a:ext cx="4249127" cy="1763078"/>
          </a:xfrm>
          <a:prstGeom prst="rect">
            <a:avLst/>
          </a:prstGeom>
          <a:noFill/>
        </p:spPr>
        <p:txBody>
          <a:bodyPr wrap="square" rtlCol="0">
            <a:noAutofit/>
          </a:bodyPr>
          <a:lstStyle/>
          <a:p>
            <a:r>
              <a:rPr lang="zh-CN" altLang="en-US" sz="2400" dirty="0">
                <a:sym typeface="+mn-ea"/>
              </a:rPr>
              <a:t>接下来就可以采用对二值图像处理的思路进行。代码如下。</a:t>
            </a:r>
          </a:p>
        </p:txBody>
      </p:sp>
      <p:sp>
        <p:nvSpPr>
          <p:cNvPr id="21" name="文本框 20">
            <a:extLst>
              <a:ext uri="{FF2B5EF4-FFF2-40B4-BE49-F238E27FC236}">
                <a16:creationId xmlns:a16="http://schemas.microsoft.com/office/drawing/2014/main" id="{69BD61EF-DF12-4336-A446-523158526107}"/>
              </a:ext>
            </a:extLst>
          </p:cNvPr>
          <p:cNvSpPr txBox="1"/>
          <p:nvPr/>
        </p:nvSpPr>
        <p:spPr>
          <a:xfrm>
            <a:off x="6476751" y="2972351"/>
            <a:ext cx="1577340" cy="369332"/>
          </a:xfrm>
          <a:prstGeom prst="rect">
            <a:avLst/>
          </a:prstGeom>
          <a:noFill/>
        </p:spPr>
        <p:txBody>
          <a:bodyPr wrap="square">
            <a:spAutoFit/>
          </a:bodyPr>
          <a:lstStyle/>
          <a:p>
            <a:pPr algn="dist"/>
            <a:r>
              <a:rPr lang="zh-CN" altLang="en-US"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伪装图像</a:t>
            </a:r>
            <a:r>
              <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1</a:t>
            </a:r>
            <a:endPar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22" name="文本框 21">
            <a:extLst>
              <a:ext uri="{FF2B5EF4-FFF2-40B4-BE49-F238E27FC236}">
                <a16:creationId xmlns:a16="http://schemas.microsoft.com/office/drawing/2014/main" id="{1C7E4C31-6263-4A00-AA87-050B7A0B4D59}"/>
              </a:ext>
            </a:extLst>
          </p:cNvPr>
          <p:cNvSpPr txBox="1"/>
          <p:nvPr/>
        </p:nvSpPr>
        <p:spPr>
          <a:xfrm>
            <a:off x="9299700" y="2981603"/>
            <a:ext cx="1577340" cy="369332"/>
          </a:xfrm>
          <a:prstGeom prst="rect">
            <a:avLst/>
          </a:prstGeom>
          <a:noFill/>
        </p:spPr>
        <p:txBody>
          <a:bodyPr wrap="square">
            <a:spAutoFit/>
          </a:bodyPr>
          <a:lstStyle/>
          <a:p>
            <a:pPr algn="dist"/>
            <a:r>
              <a:rPr lang="zh-CN" altLang="en-US"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伪装图像</a:t>
            </a:r>
            <a:r>
              <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2</a:t>
            </a:r>
            <a:endPar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23" name="文本框 22">
            <a:extLst>
              <a:ext uri="{FF2B5EF4-FFF2-40B4-BE49-F238E27FC236}">
                <a16:creationId xmlns:a16="http://schemas.microsoft.com/office/drawing/2014/main" id="{61A8D9E2-2A8C-4431-9698-D131D191273E}"/>
              </a:ext>
            </a:extLst>
          </p:cNvPr>
          <p:cNvSpPr txBox="1"/>
          <p:nvPr/>
        </p:nvSpPr>
        <p:spPr>
          <a:xfrm>
            <a:off x="6452838" y="5465417"/>
            <a:ext cx="1577340" cy="369332"/>
          </a:xfrm>
          <a:prstGeom prst="rect">
            <a:avLst/>
          </a:prstGeom>
          <a:noFill/>
        </p:spPr>
        <p:txBody>
          <a:bodyPr wrap="square">
            <a:spAutoFit/>
          </a:bodyPr>
          <a:lstStyle/>
          <a:p>
            <a:pPr algn="dist"/>
            <a:r>
              <a:rPr lang="zh-CN" altLang="en-US"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叠加后图像</a:t>
            </a:r>
            <a:endPar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24" name="文本框 23">
            <a:extLst>
              <a:ext uri="{FF2B5EF4-FFF2-40B4-BE49-F238E27FC236}">
                <a16:creationId xmlns:a16="http://schemas.microsoft.com/office/drawing/2014/main" id="{257014CE-7834-443A-8802-FA7EAFEBAC50}"/>
              </a:ext>
            </a:extLst>
          </p:cNvPr>
          <p:cNvSpPr txBox="1"/>
          <p:nvPr/>
        </p:nvSpPr>
        <p:spPr>
          <a:xfrm>
            <a:off x="9299700" y="5465417"/>
            <a:ext cx="1577340" cy="369332"/>
          </a:xfrm>
          <a:prstGeom prst="rect">
            <a:avLst/>
          </a:prstGeom>
          <a:noFill/>
        </p:spPr>
        <p:txBody>
          <a:bodyPr wrap="square">
            <a:spAutoFit/>
          </a:bodyPr>
          <a:lstStyle/>
          <a:p>
            <a:pPr algn="dist"/>
            <a:r>
              <a:rPr lang="zh-CN" altLang="en-US"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压缩后图像</a:t>
            </a:r>
            <a:endPar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Tree>
    <p:extLst>
      <p:ext uri="{BB962C8B-B14F-4D97-AF65-F5344CB8AC3E}">
        <p14:creationId xmlns:p14="http://schemas.microsoft.com/office/powerpoint/2010/main" val="4018433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42913" y="428624"/>
            <a:ext cx="11280774" cy="5962652"/>
            <a:chOff x="442913" y="428624"/>
            <a:chExt cx="11280774" cy="5962652"/>
          </a:xfrm>
        </p:grpSpPr>
        <p:sp>
          <p:nvSpPr>
            <p:cNvPr id="9" name="矩形: 圆角 8"/>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3647498">
            <a:off x="438505" y="765585"/>
            <a:ext cx="1452625" cy="1160134"/>
            <a:chOff x="3427504" y="564966"/>
            <a:chExt cx="2219438" cy="1772546"/>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478155" flipH="1">
              <a:off x="3650950" y="341520"/>
              <a:ext cx="1772546" cy="2219438"/>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50612" flipH="1">
              <a:off x="4051643" y="712184"/>
              <a:ext cx="1392582" cy="911893"/>
            </a:xfrm>
            <a:prstGeom prst="rect">
              <a:avLst/>
            </a:prstGeom>
          </p:spPr>
        </p:pic>
      </p:grpSp>
      <p:sp>
        <p:nvSpPr>
          <p:cNvPr id="18" name="TextBox 10"/>
          <p:cNvSpPr txBox="1"/>
          <p:nvPr/>
        </p:nvSpPr>
        <p:spPr>
          <a:xfrm>
            <a:off x="1126796" y="2393402"/>
            <a:ext cx="430887" cy="3119038"/>
          </a:xfrm>
          <a:prstGeom prst="rect">
            <a:avLst/>
          </a:prstGeom>
          <a:noFill/>
        </p:spPr>
        <p:txBody>
          <a:bodyPr vert="eaVert" wrap="square" rtlCol="0">
            <a:spAutoFit/>
          </a:bodyPr>
          <a:lstStyle/>
          <a:p>
            <a:pPr algn="dist"/>
            <a:r>
              <a:rPr lang="zh-CN" alt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彩色图像可视密码</a:t>
            </a:r>
            <a:endParaRPr 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11" name="Rectangle 2"/>
          <p:cNvSpPr/>
          <p:nvPr/>
        </p:nvSpPr>
        <p:spPr>
          <a:xfrm>
            <a:off x="931223" y="1648493"/>
            <a:ext cx="825500" cy="767069"/>
          </a:xfrm>
          <a:prstGeom prst="rect">
            <a:avLst/>
          </a:prstGeom>
          <a:noFill/>
        </p:spPr>
        <p:txBody>
          <a:bodyPr wrap="square" rtlCol="0">
            <a:spAutoFit/>
          </a:bodyPr>
          <a:lstStyle/>
          <a:p>
            <a:pPr algn="ctr">
              <a:lnSpc>
                <a:spcPts val="6000"/>
              </a:lnSpc>
            </a:pPr>
            <a:r>
              <a:rPr lang="en-US" altLang="zh-CN" sz="3200" b="1" dirty="0">
                <a:solidFill>
                  <a:schemeClr val="tx1">
                    <a:lumMod val="95000"/>
                    <a:lumOff val="5000"/>
                  </a:schemeClr>
                </a:solidFill>
                <a:latin typeface="方正细圆简体" panose="02010601030101010101" pitchFamily="2" charset="-122"/>
                <a:ea typeface="方正细圆简体" panose="02010601030101010101" pitchFamily="2" charset="-122"/>
                <a:sym typeface="+mn-lt"/>
              </a:rPr>
              <a:t>03</a:t>
            </a:r>
            <a:endParaRPr lang="zh-CN" altLang="en-US" sz="3200" b="1" dirty="0">
              <a:solidFill>
                <a:schemeClr val="tx1">
                  <a:lumMod val="95000"/>
                  <a:lumOff val="5000"/>
                </a:schemeClr>
              </a:solidFill>
              <a:latin typeface="方正细圆简体" panose="02010601030101010101" pitchFamily="2" charset="-122"/>
              <a:ea typeface="方正细圆简体" panose="02010601030101010101" pitchFamily="2" charset="-122"/>
              <a:sym typeface="+mn-lt"/>
            </a:endParaRPr>
          </a:p>
        </p:txBody>
      </p:sp>
      <p:sp>
        <p:nvSpPr>
          <p:cNvPr id="20" name="文本框 19">
            <a:extLst>
              <a:ext uri="{FF2B5EF4-FFF2-40B4-BE49-F238E27FC236}">
                <a16:creationId xmlns:a16="http://schemas.microsoft.com/office/drawing/2014/main" id="{B30CEA23-4DB9-4AA0-9FE6-16AB6114DD55}"/>
              </a:ext>
            </a:extLst>
          </p:cNvPr>
          <p:cNvSpPr txBox="1"/>
          <p:nvPr/>
        </p:nvSpPr>
        <p:spPr>
          <a:xfrm>
            <a:off x="2011379" y="1887076"/>
            <a:ext cx="2901791" cy="3924583"/>
          </a:xfrm>
          <a:prstGeom prst="rect">
            <a:avLst/>
          </a:prstGeom>
          <a:noFill/>
        </p:spPr>
        <p:txBody>
          <a:bodyPr wrap="square" rtlCol="0">
            <a:noAutofit/>
          </a:bodyPr>
          <a:lstStyle/>
          <a:p>
            <a:r>
              <a:rPr lang="zh-CN" altLang="en-US" sz="2400" dirty="0">
                <a:sym typeface="+mn-ea"/>
              </a:rPr>
              <a:t>彩色图像可以视作三张灰度图像的叠加，所以对</a:t>
            </a:r>
            <a:r>
              <a:rPr lang="en-US" altLang="zh-CN" sz="2400" dirty="0">
                <a:sym typeface="+mn-ea"/>
              </a:rPr>
              <a:t>RGB</a:t>
            </a:r>
            <a:r>
              <a:rPr lang="zh-CN" altLang="en-US" sz="2400" dirty="0">
                <a:sym typeface="+mn-ea"/>
              </a:rPr>
              <a:t>三个维度分别处理即可，代码如下所示，</a:t>
            </a:r>
            <a:r>
              <a:rPr lang="en-US" altLang="zh-CN" sz="2400" dirty="0">
                <a:sym typeface="+mn-ea"/>
              </a:rPr>
              <a:t>for</a:t>
            </a:r>
            <a:r>
              <a:rPr lang="zh-CN" altLang="en-US" sz="2400" dirty="0">
                <a:sym typeface="+mn-ea"/>
              </a:rPr>
              <a:t>每次对</a:t>
            </a:r>
            <a:r>
              <a:rPr lang="en-US" altLang="zh-CN" sz="2400" dirty="0">
                <a:sym typeface="+mn-ea"/>
              </a:rPr>
              <a:t>RGB</a:t>
            </a:r>
            <a:r>
              <a:rPr lang="zh-CN" altLang="en-US" sz="2400" dirty="0">
                <a:sym typeface="+mn-ea"/>
              </a:rPr>
              <a:t>的一个维度先半色调化处理，再进行划分、叠加和压缩。</a:t>
            </a:r>
          </a:p>
        </p:txBody>
      </p:sp>
      <p:pic>
        <p:nvPicPr>
          <p:cNvPr id="4" name="图片 3">
            <a:extLst>
              <a:ext uri="{FF2B5EF4-FFF2-40B4-BE49-F238E27FC236}">
                <a16:creationId xmlns:a16="http://schemas.microsoft.com/office/drawing/2014/main" id="{69A3D6ED-BDAF-46F7-933A-554D713E10F4}"/>
              </a:ext>
            </a:extLst>
          </p:cNvPr>
          <p:cNvPicPr>
            <a:picLocks noChangeAspect="1"/>
          </p:cNvPicPr>
          <p:nvPr/>
        </p:nvPicPr>
        <p:blipFill>
          <a:blip r:embed="rId6"/>
          <a:stretch>
            <a:fillRect/>
          </a:stretch>
        </p:blipFill>
        <p:spPr>
          <a:xfrm>
            <a:off x="5067787" y="641350"/>
            <a:ext cx="6451113" cy="5575300"/>
          </a:xfrm>
          <a:prstGeom prst="rect">
            <a:avLst/>
          </a:prstGeom>
        </p:spPr>
      </p:pic>
    </p:spTree>
    <p:extLst>
      <p:ext uri="{BB962C8B-B14F-4D97-AF65-F5344CB8AC3E}">
        <p14:creationId xmlns:p14="http://schemas.microsoft.com/office/powerpoint/2010/main" val="2589851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42913" y="428624"/>
            <a:ext cx="11280774" cy="5962652"/>
            <a:chOff x="442913" y="428624"/>
            <a:chExt cx="11280774" cy="5962652"/>
          </a:xfrm>
        </p:grpSpPr>
        <p:sp>
          <p:nvSpPr>
            <p:cNvPr id="9" name="矩形: 圆角 8"/>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3647498">
            <a:off x="438505" y="765585"/>
            <a:ext cx="1452625" cy="1160134"/>
            <a:chOff x="3427504" y="564966"/>
            <a:chExt cx="2219438" cy="1772546"/>
          </a:xfrm>
        </p:grpSpPr>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478155" flipH="1">
              <a:off x="3650950" y="341520"/>
              <a:ext cx="1772546" cy="2219438"/>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50612" flipH="1">
              <a:off x="4051643" y="712184"/>
              <a:ext cx="1392582" cy="911893"/>
            </a:xfrm>
            <a:prstGeom prst="rect">
              <a:avLst/>
            </a:prstGeom>
          </p:spPr>
        </p:pic>
      </p:grpSp>
      <p:sp>
        <p:nvSpPr>
          <p:cNvPr id="18" name="TextBox 10"/>
          <p:cNvSpPr txBox="1"/>
          <p:nvPr/>
        </p:nvSpPr>
        <p:spPr>
          <a:xfrm>
            <a:off x="1126796" y="2393402"/>
            <a:ext cx="430887" cy="3119038"/>
          </a:xfrm>
          <a:prstGeom prst="rect">
            <a:avLst/>
          </a:prstGeom>
          <a:noFill/>
        </p:spPr>
        <p:txBody>
          <a:bodyPr vert="eaVert" wrap="square" rtlCol="0">
            <a:spAutoFit/>
          </a:bodyPr>
          <a:lstStyle/>
          <a:p>
            <a:pPr algn="dist"/>
            <a:r>
              <a:rPr lang="zh-CN" alt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彩色图像可视密码</a:t>
            </a:r>
            <a:endParaRPr lang="en-US" sz="16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11" name="Rectangle 2"/>
          <p:cNvSpPr/>
          <p:nvPr/>
        </p:nvSpPr>
        <p:spPr>
          <a:xfrm>
            <a:off x="931223" y="1648493"/>
            <a:ext cx="825500" cy="767069"/>
          </a:xfrm>
          <a:prstGeom prst="rect">
            <a:avLst/>
          </a:prstGeom>
          <a:noFill/>
        </p:spPr>
        <p:txBody>
          <a:bodyPr wrap="square" rtlCol="0">
            <a:spAutoFit/>
          </a:bodyPr>
          <a:lstStyle/>
          <a:p>
            <a:pPr algn="ctr">
              <a:lnSpc>
                <a:spcPts val="6000"/>
              </a:lnSpc>
            </a:pPr>
            <a:r>
              <a:rPr lang="en-US" altLang="zh-CN" sz="3200" b="1" dirty="0">
                <a:solidFill>
                  <a:schemeClr val="tx1">
                    <a:lumMod val="95000"/>
                    <a:lumOff val="5000"/>
                  </a:schemeClr>
                </a:solidFill>
                <a:latin typeface="方正细圆简体" panose="02010601030101010101" pitchFamily="2" charset="-122"/>
                <a:ea typeface="方正细圆简体" panose="02010601030101010101" pitchFamily="2" charset="-122"/>
                <a:sym typeface="+mn-lt"/>
              </a:rPr>
              <a:t>03</a:t>
            </a:r>
            <a:endParaRPr lang="zh-CN" altLang="en-US" sz="3200" b="1" dirty="0">
              <a:solidFill>
                <a:schemeClr val="tx1">
                  <a:lumMod val="95000"/>
                  <a:lumOff val="5000"/>
                </a:schemeClr>
              </a:solidFill>
              <a:latin typeface="方正细圆简体" panose="02010601030101010101" pitchFamily="2" charset="-122"/>
              <a:ea typeface="方正细圆简体" panose="02010601030101010101" pitchFamily="2" charset="-122"/>
              <a:sym typeface="+mn-lt"/>
            </a:endParaRPr>
          </a:p>
        </p:txBody>
      </p:sp>
      <p:pic>
        <p:nvPicPr>
          <p:cNvPr id="13" name="图片 12">
            <a:extLst>
              <a:ext uri="{FF2B5EF4-FFF2-40B4-BE49-F238E27FC236}">
                <a16:creationId xmlns:a16="http://schemas.microsoft.com/office/drawing/2014/main" id="{F29E60B9-2CD4-4B53-90A1-155683DF3069}"/>
              </a:ext>
            </a:extLst>
          </p:cNvPr>
          <p:cNvPicPr/>
          <p:nvPr/>
        </p:nvPicPr>
        <p:blipFill>
          <a:blip r:embed="rId6">
            <a:extLst>
              <a:ext uri="{28A0092B-C50C-407E-A947-70E740481C1C}">
                <a14:useLocalDpi xmlns:a14="http://schemas.microsoft.com/office/drawing/2010/main" val="0"/>
              </a:ext>
            </a:extLst>
          </a:blip>
          <a:srcRect/>
          <a:stretch/>
        </p:blipFill>
        <p:spPr>
          <a:xfrm>
            <a:off x="5060727" y="1057091"/>
            <a:ext cx="2175511" cy="2175511"/>
          </a:xfrm>
          <a:prstGeom prst="rect">
            <a:avLst/>
          </a:prstGeom>
        </p:spPr>
      </p:pic>
      <p:pic>
        <p:nvPicPr>
          <p:cNvPr id="14" name="图片 13">
            <a:extLst>
              <a:ext uri="{FF2B5EF4-FFF2-40B4-BE49-F238E27FC236}">
                <a16:creationId xmlns:a16="http://schemas.microsoft.com/office/drawing/2014/main" id="{E5514F97-9496-4464-B300-02ECE2319A4E}"/>
              </a:ext>
            </a:extLst>
          </p:cNvPr>
          <p:cNvPicPr/>
          <p:nvPr/>
        </p:nvPicPr>
        <p:blipFill>
          <a:blip r:embed="rId6">
            <a:extLst>
              <a:ext uri="{28A0092B-C50C-407E-A947-70E740481C1C}">
                <a14:useLocalDpi xmlns:a14="http://schemas.microsoft.com/office/drawing/2010/main" val="0"/>
              </a:ext>
            </a:extLst>
          </a:blip>
          <a:srcRect/>
          <a:stretch/>
        </p:blipFill>
        <p:spPr>
          <a:xfrm>
            <a:off x="7855901" y="1057091"/>
            <a:ext cx="2175511" cy="2175511"/>
          </a:xfrm>
          <a:prstGeom prst="rect">
            <a:avLst/>
          </a:prstGeom>
        </p:spPr>
      </p:pic>
      <p:pic>
        <p:nvPicPr>
          <p:cNvPr id="15" name="图片 14">
            <a:extLst>
              <a:ext uri="{FF2B5EF4-FFF2-40B4-BE49-F238E27FC236}">
                <a16:creationId xmlns:a16="http://schemas.microsoft.com/office/drawing/2014/main" id="{72FDB6A8-8E7E-439B-AF56-E5AD44E80868}"/>
              </a:ext>
            </a:extLst>
          </p:cNvPr>
          <p:cNvPicPr/>
          <p:nvPr/>
        </p:nvPicPr>
        <p:blipFill>
          <a:blip r:embed="rId7">
            <a:extLst>
              <a:ext uri="{28A0092B-C50C-407E-A947-70E740481C1C}">
                <a14:useLocalDpi xmlns:a14="http://schemas.microsoft.com/office/drawing/2010/main" val="0"/>
              </a:ext>
            </a:extLst>
          </a:blip>
          <a:srcRect/>
          <a:stretch/>
        </p:blipFill>
        <p:spPr>
          <a:xfrm>
            <a:off x="5060727" y="3576644"/>
            <a:ext cx="2175511" cy="2175511"/>
          </a:xfrm>
          <a:prstGeom prst="rect">
            <a:avLst/>
          </a:prstGeom>
        </p:spPr>
      </p:pic>
      <p:pic>
        <p:nvPicPr>
          <p:cNvPr id="19" name="图片 18">
            <a:extLst>
              <a:ext uri="{FF2B5EF4-FFF2-40B4-BE49-F238E27FC236}">
                <a16:creationId xmlns:a16="http://schemas.microsoft.com/office/drawing/2014/main" id="{7CD0A661-079A-4612-8D53-39114900B212}"/>
              </a:ext>
            </a:extLst>
          </p:cNvPr>
          <p:cNvPicPr/>
          <p:nvPr/>
        </p:nvPicPr>
        <p:blipFill>
          <a:blip r:embed="rId8">
            <a:extLst>
              <a:ext uri="{28A0092B-C50C-407E-A947-70E740481C1C}">
                <a14:useLocalDpi xmlns:a14="http://schemas.microsoft.com/office/drawing/2010/main" val="0"/>
              </a:ext>
            </a:extLst>
          </a:blip>
          <a:srcRect/>
          <a:stretch/>
        </p:blipFill>
        <p:spPr>
          <a:xfrm>
            <a:off x="7855901" y="3576645"/>
            <a:ext cx="2175510" cy="2175510"/>
          </a:xfrm>
          <a:prstGeom prst="rect">
            <a:avLst/>
          </a:prstGeom>
        </p:spPr>
      </p:pic>
      <p:sp>
        <p:nvSpPr>
          <p:cNvPr id="21" name="文本框 20">
            <a:extLst>
              <a:ext uri="{FF2B5EF4-FFF2-40B4-BE49-F238E27FC236}">
                <a16:creationId xmlns:a16="http://schemas.microsoft.com/office/drawing/2014/main" id="{69BD61EF-DF12-4336-A446-523158526107}"/>
              </a:ext>
            </a:extLst>
          </p:cNvPr>
          <p:cNvSpPr txBox="1"/>
          <p:nvPr/>
        </p:nvSpPr>
        <p:spPr>
          <a:xfrm>
            <a:off x="5359812" y="3219957"/>
            <a:ext cx="1577340" cy="369332"/>
          </a:xfrm>
          <a:prstGeom prst="rect">
            <a:avLst/>
          </a:prstGeom>
          <a:noFill/>
        </p:spPr>
        <p:txBody>
          <a:bodyPr wrap="square">
            <a:spAutoFit/>
          </a:bodyPr>
          <a:lstStyle/>
          <a:p>
            <a:pPr algn="dist"/>
            <a:r>
              <a:rPr lang="zh-CN" altLang="en-US"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伪装图像</a:t>
            </a:r>
            <a:r>
              <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1</a:t>
            </a:r>
            <a:endPar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22" name="文本框 21">
            <a:extLst>
              <a:ext uri="{FF2B5EF4-FFF2-40B4-BE49-F238E27FC236}">
                <a16:creationId xmlns:a16="http://schemas.microsoft.com/office/drawing/2014/main" id="{1C7E4C31-6263-4A00-AA87-050B7A0B4D59}"/>
              </a:ext>
            </a:extLst>
          </p:cNvPr>
          <p:cNvSpPr txBox="1"/>
          <p:nvPr/>
        </p:nvSpPr>
        <p:spPr>
          <a:xfrm>
            <a:off x="8154986" y="3229209"/>
            <a:ext cx="1577340" cy="369332"/>
          </a:xfrm>
          <a:prstGeom prst="rect">
            <a:avLst/>
          </a:prstGeom>
          <a:noFill/>
        </p:spPr>
        <p:txBody>
          <a:bodyPr wrap="square">
            <a:spAutoFit/>
          </a:bodyPr>
          <a:lstStyle/>
          <a:p>
            <a:pPr algn="dist"/>
            <a:r>
              <a:rPr lang="zh-CN" altLang="en-US"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伪装图像</a:t>
            </a:r>
            <a:r>
              <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2</a:t>
            </a:r>
            <a:endPar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23" name="文本框 22">
            <a:extLst>
              <a:ext uri="{FF2B5EF4-FFF2-40B4-BE49-F238E27FC236}">
                <a16:creationId xmlns:a16="http://schemas.microsoft.com/office/drawing/2014/main" id="{61A8D9E2-2A8C-4431-9698-D131D191273E}"/>
              </a:ext>
            </a:extLst>
          </p:cNvPr>
          <p:cNvSpPr txBox="1"/>
          <p:nvPr/>
        </p:nvSpPr>
        <p:spPr>
          <a:xfrm>
            <a:off x="5359812" y="5713023"/>
            <a:ext cx="1577340" cy="369332"/>
          </a:xfrm>
          <a:prstGeom prst="rect">
            <a:avLst/>
          </a:prstGeom>
          <a:noFill/>
        </p:spPr>
        <p:txBody>
          <a:bodyPr wrap="square">
            <a:spAutoFit/>
          </a:bodyPr>
          <a:lstStyle/>
          <a:p>
            <a:pPr algn="dist"/>
            <a:r>
              <a:rPr lang="zh-CN" altLang="en-US"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叠加后图像</a:t>
            </a:r>
            <a:endPar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
        <p:nvSpPr>
          <p:cNvPr id="24" name="文本框 23">
            <a:extLst>
              <a:ext uri="{FF2B5EF4-FFF2-40B4-BE49-F238E27FC236}">
                <a16:creationId xmlns:a16="http://schemas.microsoft.com/office/drawing/2014/main" id="{257014CE-7834-443A-8802-FA7EAFEBAC50}"/>
              </a:ext>
            </a:extLst>
          </p:cNvPr>
          <p:cNvSpPr txBox="1"/>
          <p:nvPr/>
        </p:nvSpPr>
        <p:spPr>
          <a:xfrm>
            <a:off x="8154986" y="5713023"/>
            <a:ext cx="1577340" cy="369332"/>
          </a:xfrm>
          <a:prstGeom prst="rect">
            <a:avLst/>
          </a:prstGeom>
          <a:noFill/>
        </p:spPr>
        <p:txBody>
          <a:bodyPr wrap="square">
            <a:spAutoFit/>
          </a:bodyPr>
          <a:lstStyle/>
          <a:p>
            <a:pPr algn="dist"/>
            <a:r>
              <a:rPr lang="zh-CN" altLang="en-US"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压缩后图像</a:t>
            </a:r>
            <a:endPar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pic>
        <p:nvPicPr>
          <p:cNvPr id="25" name="图片 24" descr="rgb">
            <a:extLst>
              <a:ext uri="{FF2B5EF4-FFF2-40B4-BE49-F238E27FC236}">
                <a16:creationId xmlns:a16="http://schemas.microsoft.com/office/drawing/2014/main" id="{405140D4-AB91-4FB9-9CCB-B12984530624}"/>
              </a:ext>
            </a:extLst>
          </p:cNvPr>
          <p:cNvPicPr/>
          <p:nvPr/>
        </p:nvPicPr>
        <p:blipFill>
          <a:blip r:embed="rId9"/>
          <a:stretch>
            <a:fillRect/>
          </a:stretch>
        </p:blipFill>
        <p:spPr>
          <a:xfrm>
            <a:off x="2225036" y="1057091"/>
            <a:ext cx="2162866" cy="2162866"/>
          </a:xfrm>
          <a:prstGeom prst="rect">
            <a:avLst/>
          </a:prstGeom>
        </p:spPr>
      </p:pic>
      <p:pic>
        <p:nvPicPr>
          <p:cNvPr id="26" name="图片 25" descr="bw">
            <a:extLst>
              <a:ext uri="{FF2B5EF4-FFF2-40B4-BE49-F238E27FC236}">
                <a16:creationId xmlns:a16="http://schemas.microsoft.com/office/drawing/2014/main" id="{2CDC9F25-5165-4D6E-BA00-D7080BA4C85B}"/>
              </a:ext>
            </a:extLst>
          </p:cNvPr>
          <p:cNvPicPr/>
          <p:nvPr/>
        </p:nvPicPr>
        <p:blipFill>
          <a:blip r:embed="rId10"/>
          <a:stretch>
            <a:fillRect/>
          </a:stretch>
        </p:blipFill>
        <p:spPr>
          <a:xfrm>
            <a:off x="2225036" y="3589289"/>
            <a:ext cx="2162866" cy="2162866"/>
          </a:xfrm>
          <a:prstGeom prst="rect">
            <a:avLst/>
          </a:prstGeom>
        </p:spPr>
      </p:pic>
      <p:sp>
        <p:nvSpPr>
          <p:cNvPr id="27" name="文本框 26">
            <a:extLst>
              <a:ext uri="{FF2B5EF4-FFF2-40B4-BE49-F238E27FC236}">
                <a16:creationId xmlns:a16="http://schemas.microsoft.com/office/drawing/2014/main" id="{9B1A33C9-7F13-4133-87AF-47F7F32C29DF}"/>
              </a:ext>
            </a:extLst>
          </p:cNvPr>
          <p:cNvSpPr txBox="1"/>
          <p:nvPr/>
        </p:nvSpPr>
        <p:spPr>
          <a:xfrm>
            <a:off x="2517799" y="3213024"/>
            <a:ext cx="1577340" cy="369332"/>
          </a:xfrm>
          <a:prstGeom prst="rect">
            <a:avLst/>
          </a:prstGeom>
          <a:noFill/>
        </p:spPr>
        <p:txBody>
          <a:bodyPr wrap="square">
            <a:spAutoFit/>
          </a:bodyPr>
          <a:lstStyle/>
          <a:p>
            <a:pPr algn="dist"/>
            <a:r>
              <a:rPr lang="zh-CN" altLang="en-US"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sym typeface="+mn-ea"/>
              </a:rPr>
              <a:t>秘密图像</a:t>
            </a:r>
            <a:endParaRPr lang="en-US" altLang="zh-CN"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sym typeface="+mn-ea"/>
            </a:endParaRPr>
          </a:p>
        </p:txBody>
      </p:sp>
      <p:sp>
        <p:nvSpPr>
          <p:cNvPr id="28" name="文本框 27">
            <a:extLst>
              <a:ext uri="{FF2B5EF4-FFF2-40B4-BE49-F238E27FC236}">
                <a16:creationId xmlns:a16="http://schemas.microsoft.com/office/drawing/2014/main" id="{C3E76D69-543A-44DA-B185-E4249CBD1C3B}"/>
              </a:ext>
            </a:extLst>
          </p:cNvPr>
          <p:cNvSpPr txBox="1"/>
          <p:nvPr/>
        </p:nvSpPr>
        <p:spPr>
          <a:xfrm>
            <a:off x="2275374" y="5738289"/>
            <a:ext cx="2062190" cy="369332"/>
          </a:xfrm>
          <a:prstGeom prst="rect">
            <a:avLst/>
          </a:prstGeom>
          <a:noFill/>
        </p:spPr>
        <p:txBody>
          <a:bodyPr wrap="square">
            <a:spAutoFit/>
          </a:bodyPr>
          <a:lstStyle/>
          <a:p>
            <a:pPr algn="dist"/>
            <a:r>
              <a:rPr lang="zh-CN" altLang="en-US"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Roboto condensed"/>
                <a:sym typeface="+mn-ea"/>
              </a:rPr>
              <a:t>误差扩散法处理后</a:t>
            </a:r>
            <a:endParaRPr lang="en-US" altLang="zh-CN" sz="1800" b="1" dirty="0">
              <a:solidFill>
                <a:schemeClr val="tx1">
                  <a:lumMod val="95000"/>
                  <a:lumOff val="5000"/>
                </a:schemeClr>
              </a:solidFill>
              <a:latin typeface="方正细圆简体" panose="02010601030101010101" pitchFamily="2" charset="-122"/>
              <a:ea typeface="方正细圆简体" panose="02010601030101010101" pitchFamily="2" charset="-122"/>
              <a:cs typeface="+mn-ea"/>
            </a:endParaRPr>
          </a:p>
        </p:txBody>
      </p:sp>
    </p:spTree>
    <p:extLst>
      <p:ext uri="{BB962C8B-B14F-4D97-AF65-F5344CB8AC3E}">
        <p14:creationId xmlns:p14="http://schemas.microsoft.com/office/powerpoint/2010/main" val="2272618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310</Words>
  <Application>Microsoft Office PowerPoint</Application>
  <PresentationFormat>宽屏</PresentationFormat>
  <Paragraphs>35</Paragraphs>
  <Slides>5</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方正细圆简体</vt:lpstr>
      <vt:lpstr>Arial</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文天 史</dc:creator>
  <cp:lastModifiedBy>文天 史</cp:lastModifiedBy>
  <cp:revision>2</cp:revision>
  <dcterms:created xsi:type="dcterms:W3CDTF">2024-03-24T01:53:27Z</dcterms:created>
  <dcterms:modified xsi:type="dcterms:W3CDTF">2024-03-24T02:00:21Z</dcterms:modified>
</cp:coreProperties>
</file>