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39" r:id="rId3"/>
    <p:sldId id="940" r:id="rId5"/>
    <p:sldId id="1089" r:id="rId6"/>
    <p:sldId id="944" r:id="rId7"/>
    <p:sldId id="1090" r:id="rId8"/>
    <p:sldId id="1091" r:id="rId9"/>
    <p:sldId id="1092" r:id="rId10"/>
    <p:sldId id="1095" r:id="rId11"/>
    <p:sldId id="1094" r:id="rId12"/>
    <p:sldId id="1096" r:id="rId13"/>
    <p:sldId id="1097" r:id="rId14"/>
    <p:sldId id="1098" r:id="rId15"/>
    <p:sldId id="1099" r:id="rId16"/>
    <p:sldId id="1100" r:id="rId17"/>
    <p:sldId id="1101" r:id="rId18"/>
    <p:sldId id="983" r:id="rId19"/>
    <p:sldId id="1063" r:id="rId20"/>
    <p:sldId id="1102" r:id="rId21"/>
    <p:sldId id="1104" r:id="rId22"/>
    <p:sldId id="1103" r:id="rId23"/>
    <p:sldId id="1076" r:id="rId24"/>
    <p:sldId id="103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43D"/>
    <a:srgbClr val="A2CDD2"/>
    <a:srgbClr val="7AB8BF"/>
    <a:srgbClr val="82BDFE"/>
    <a:srgbClr val="B2D6FE"/>
    <a:srgbClr val="5C92CF"/>
    <a:srgbClr val="FA938E"/>
    <a:srgbClr val="9CCBFE"/>
    <a:srgbClr val="AFD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5" autoAdjust="0"/>
    <p:restoredTop sz="90941" autoAdjust="0"/>
  </p:normalViewPr>
  <p:slideViewPr>
    <p:cSldViewPr snapToGrid="0" showGuides="1">
      <p:cViewPr varScale="1">
        <p:scale>
          <a:sx n="68" d="100"/>
          <a:sy n="68" d="100"/>
        </p:scale>
        <p:origin x="306" y="36"/>
      </p:cViewPr>
      <p:guideLst>
        <p:guide orient="horz" pos="2068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0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3E272-A017-45D1-BF50-E01C56DE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7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77230" y="427035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4"/>
          <p:cNvSpPr txBox="1"/>
          <p:nvPr/>
        </p:nvSpPr>
        <p:spPr>
          <a:xfrm>
            <a:off x="3716960" y="2072322"/>
            <a:ext cx="480131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媒体文件格式剖析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</a:endParaRPr>
          </a:p>
          <a:p>
            <a:pPr algn="ctr">
              <a:lnSpc>
                <a:spcPts val="6000"/>
              </a:lnSpc>
            </a:pPr>
            <a:r>
              <a:rPr lang="zh-CN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大作业展示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76889" y="3819904"/>
            <a:ext cx="7533249" cy="1152211"/>
            <a:chOff x="4848375" y="4570770"/>
            <a:chExt cx="2046217" cy="1152211"/>
          </a:xfrm>
        </p:grpSpPr>
        <p:sp>
          <p:nvSpPr>
            <p:cNvPr id="29" name="矩形: 圆角 28"/>
            <p:cNvSpPr/>
            <p:nvPr/>
          </p:nvSpPr>
          <p:spPr>
            <a:xfrm>
              <a:off x="4848375" y="4570770"/>
              <a:ext cx="2046217" cy="582790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022666" y="4604726"/>
              <a:ext cx="1697635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2800" baseline="-25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小组成员：刘哲泽、王伯雅、钟雨哲、史文天、王一森</a:t>
              </a:r>
              <a:endParaRPr lang="zh-CN" altLang="en-US" sz="2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: 圆顶角 34"/>
          <p:cNvSpPr/>
          <p:nvPr/>
        </p:nvSpPr>
        <p:spPr>
          <a:xfrm rot="10800000">
            <a:off x="4848375" y="402690"/>
            <a:ext cx="2504926" cy="616485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48375" y="5799125"/>
            <a:ext cx="2504926" cy="782650"/>
            <a:chOff x="4848375" y="5799125"/>
            <a:chExt cx="2504926" cy="782650"/>
          </a:xfrm>
        </p:grpSpPr>
        <p:sp>
          <p:nvSpPr>
            <p:cNvPr id="36" name="矩形 35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0588" y="1534224"/>
            <a:ext cx="7423532" cy="2298022"/>
            <a:chOff x="2400588" y="1534224"/>
            <a:chExt cx="7423532" cy="2298022"/>
          </a:xfrm>
        </p:grpSpPr>
        <p:grpSp>
          <p:nvGrpSpPr>
            <p:cNvPr id="53" name="组合 52"/>
            <p:cNvGrpSpPr/>
            <p:nvPr/>
          </p:nvGrpSpPr>
          <p:grpSpPr>
            <a:xfrm>
              <a:off x="2400588" y="1534224"/>
              <a:ext cx="1795213" cy="2238682"/>
              <a:chOff x="-1707351" y="3178155"/>
              <a:chExt cx="1338966" cy="1669729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2" name="组合 51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49" name="图片 4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组合 53"/>
            <p:cNvGrpSpPr/>
            <p:nvPr/>
          </p:nvGrpSpPr>
          <p:grpSpPr>
            <a:xfrm flipH="1">
              <a:off x="8028907" y="1593564"/>
              <a:ext cx="1795213" cy="2238682"/>
              <a:chOff x="-1707351" y="3178155"/>
              <a:chExt cx="1338966" cy="1669729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6" name="组合 55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508885"/>
            <a:ext cx="428625" cy="3260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MP3文件结构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音频数据解析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1887855"/>
            <a:ext cx="8735695" cy="1511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每个帧都有帧头，长度为四个字节，后面可能有2字节的CRC校验，附加信息长度可变，标准MP3文件为32字节，接着是压缩的声音数据。解码器在读取到这些数据时进行解码。帧头的第16位决定了是否进行校验。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60" y="3698875"/>
            <a:ext cx="8667750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508885"/>
            <a:ext cx="428625" cy="3260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MP3文件结构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音频数据解析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0755" y="966470"/>
            <a:ext cx="8735695" cy="62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如图所示，为第一帧音频数据，解释如下表内容：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8" name="图片 38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20" y="1417955"/>
            <a:ext cx="6182995" cy="3093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185" y="4610100"/>
            <a:ext cx="6450330" cy="143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509520"/>
            <a:ext cx="428625" cy="3312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MP3文件结构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——ID3V1解析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2145030"/>
            <a:ext cx="8935720" cy="2567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ID3 V1.0标准并不周全，存放的信息少，无法存放歌词，无法录入专辑封面、图片等。V2.0是一个相当完备的标准，但给编写软件带来困难，虽然赞成此格式的人很多，在软件中真正实现的却极少。绝大多数MP3仍使用ID3 V1.0标准。此标准是将MP3文件尾的最后128个字节用来存放ID3信息。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508885"/>
            <a:ext cx="428625" cy="3279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流载体的LSB信息隐藏方法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02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1031875"/>
            <a:ext cx="8735695" cy="486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LSB（Least Significant Bit，最不重要位/最低有效位）方法是一种隐写术方法，可以被用于在音频等流载体中隐藏秘密信息。该方法通过在流载体的最低有效位（即最不重要位）中嵌入秘密信息，以实现信息隐藏的目的。在LSB方法中，将秘密信息的比特逐一替换到流载体的最低有效位中，这样可以在听觉上不影响原始音频的质量，同时又能够隐藏秘密信息。在提取秘密信息时，只需将音频的最低有效位提取出来即可恢复隐藏的信息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SB方法的优点是简单，易实现，容量大；缺点是安全性不高，不能抵抗叠加噪声，有损压缩等破坏。我们可以使用一些方法来提高安全性：对秘密信息先加密后隐藏，多次重复嵌入或引入纠错编码技术（先进行纠错编码，再进行隐藏）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要隐藏的数据为“我是爱南开的; I Love NKU !”，它的Unicode编码共32*8=256 Bit。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998220" y="2508885"/>
            <a:ext cx="428625" cy="3279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流载体的LSB信息隐藏方法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02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922655"/>
            <a:ext cx="8735695" cy="486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选择音频文件的一个子集元素，元素数量为n个，用于隐藏秘密信息的比特。然后在子集上执行替换操作，将最低的比特用来替换。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于Ship.mp3文件，第一个数据帧的声音数据起始字节位置为467H（转换为十进制为1127），终止字节位置为857H（转换为十进制为2135）。因此，可以利用这1008字节的位置来隐藏数据。由于使用的是LSB信息隐藏方法，每个字节可以隐藏一个位的数据，因此总共可以隐藏1008位的数据。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例如，“我”字的Unicode编码为230，二进制形式为11100110，需要8 Byte的声音数据来隐藏。在本例中，隐藏前的声音数据的二进制形式为（1128-1135）：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01001101  0100 0101  00110011  00101110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00111001  0011 1001  00101110  00110101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将“我”的Unicode编码使用LSB方法隐藏，隐藏之后的声音数据的二进制形式为：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01001101  0100 0101  00110011  00101110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sz="21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00111000  0011 1001  00101111  00110100</a:t>
            </a:r>
            <a:endParaRPr sz="21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845" y="3577590"/>
            <a:ext cx="551815" cy="864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/>
              <a:t>嵌入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998220" y="2508885"/>
            <a:ext cx="428625" cy="3279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流载体的LSB信息隐藏方法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02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2642235"/>
            <a:ext cx="8735695" cy="1440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找到嵌入信息的伪装元素的子集，把这些伪装对象抽出它们的最低比特位，排列之后组成秘密信息。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该过程为上一步骤的逆过程，在此不再赘述。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845" y="3577590"/>
            <a:ext cx="551815" cy="864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/>
              <a:t>提取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Rectangle 1"/>
          <p:cNvSpPr/>
          <p:nvPr/>
        </p:nvSpPr>
        <p:spPr bwMode="auto">
          <a:xfrm>
            <a:off x="2014215" y="1314801"/>
            <a:ext cx="2088232" cy="4140460"/>
          </a:xfrm>
          <a:prstGeom prst="rect">
            <a:avLst/>
          </a:prstGeom>
          <a:noFill/>
          <a:ln w="76200">
            <a:solidFill>
              <a:schemeClr val="accent3"/>
            </a:solidFill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3278505" y="2202815"/>
            <a:ext cx="1648460" cy="1226820"/>
          </a:xfrm>
          <a:prstGeom prst="rect">
            <a:avLst/>
          </a:prstGeom>
          <a:solidFill>
            <a:srgbClr val="FD7B77"/>
          </a:solidFill>
        </p:spPr>
        <p:txBody>
          <a:bodyPr wrap="square"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spc="3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信息隐藏及</a:t>
            </a:r>
            <a:endParaRPr lang="zh-CN" altLang="en-US" sz="2400" b="1" spc="3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zh-CN" altLang="en-US" sz="2400" b="1" spc="3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信息提取</a:t>
            </a:r>
            <a:endParaRPr lang="zh-CN" altLang="en-US" sz="2400" b="1" spc="3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1166065" y="1674841"/>
            <a:ext cx="2594341" cy="400110"/>
          </a:xfrm>
          <a:prstGeom prst="rect">
            <a:avLst/>
          </a:prstGeom>
          <a:solidFill>
            <a:srgbClr val="A6CFFC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PART THREE</a:t>
            </a:r>
            <a:endParaRPr lang="en-US" altLang="zh-CN" sz="2000" b="1" spc="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47" name="Rectangle 4"/>
          <p:cNvSpPr/>
          <p:nvPr/>
        </p:nvSpPr>
        <p:spPr bwMode="auto">
          <a:xfrm>
            <a:off x="3738245" y="3352863"/>
            <a:ext cx="683895" cy="76200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48" name="Group 5"/>
          <p:cNvGrpSpPr/>
          <p:nvPr>
            <p:custDataLst>
              <p:tags r:id="rId2"/>
            </p:custDataLst>
          </p:nvPr>
        </p:nvGrpSpPr>
        <p:grpSpPr>
          <a:xfrm>
            <a:off x="5408699" y="2333234"/>
            <a:ext cx="4430626" cy="707886"/>
            <a:chOff x="1598315" y="1418185"/>
            <a:chExt cx="4430626" cy="707886"/>
          </a:xfrm>
        </p:grpSpPr>
        <p:sp>
          <p:nvSpPr>
            <p:cNvPr id="49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746778"/>
                  </a:solidFill>
                  <a:latin typeface="钟齐陈伟勋硬笔行书字库" panose="02010600030101010101" pitchFamily="2" charset="-122"/>
                  <a:ea typeface="钟齐陈伟勋硬笔行书字库" panose="02010600030101010101" pitchFamily="2" charset="-122"/>
                  <a:cs typeface="+mn-ea"/>
                  <a:sym typeface="+mn-lt"/>
                </a:rPr>
                <a:t>01</a:t>
              </a:r>
              <a:endParaRPr lang="en-US" altLang="zh-CN" sz="4000" dirty="0">
                <a:solidFill>
                  <a:srgbClr val="746778"/>
                </a:solidFill>
                <a:latin typeface="钟齐陈伟勋硬笔行书字库" panose="02010600030101010101" pitchFamily="2" charset="-122"/>
                <a:ea typeface="钟齐陈伟勋硬笔行书字库" panose="02010600030101010101" pitchFamily="2" charset="-122"/>
                <a:cs typeface="+mn-ea"/>
                <a:sym typeface="+mn-lt"/>
              </a:endParaRP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066367" y="1644834"/>
              <a:ext cx="3962574" cy="447662"/>
              <a:chOff x="3943834" y="819979"/>
              <a:chExt cx="3962574" cy="447662"/>
            </a:xfrm>
          </p:grpSpPr>
          <p:sp>
            <p:nvSpPr>
              <p:cNvPr id="51" name="TextBox 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943834" y="819979"/>
                <a:ext cx="3962400" cy="303530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pPr algn="l"/>
                <a:r>
                  <a:rPr lang="zh-CN" altLang="en-US" sz="2400" dirty="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信息隐藏</a:t>
                </a:r>
                <a:endParaRPr lang="zh-CN" altLang="en-US" sz="2400" dirty="0">
                  <a:solidFill>
                    <a:schemeClr val="tx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TextBox 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tx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Group 10"/>
          <p:cNvGrpSpPr/>
          <p:nvPr>
            <p:custDataLst>
              <p:tags r:id="rId6"/>
            </p:custDataLst>
          </p:nvPr>
        </p:nvGrpSpPr>
        <p:grpSpPr>
          <a:xfrm>
            <a:off x="5408699" y="3047005"/>
            <a:ext cx="4430395" cy="707886"/>
            <a:chOff x="1598315" y="2786337"/>
            <a:chExt cx="4430395" cy="707886"/>
          </a:xfrm>
        </p:grpSpPr>
        <p:sp>
          <p:nvSpPr>
            <p:cNvPr id="54" name="TextBox 11"/>
            <p:cNvSpPr txBox="1"/>
            <p:nvPr>
              <p:custDataLst>
                <p:tags r:id="rId7"/>
              </p:custDataLst>
            </p:nvPr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746778"/>
                  </a:solidFill>
                  <a:latin typeface="钟齐陈伟勋硬笔行书字库" panose="02010600030101010101" pitchFamily="2" charset="-122"/>
                  <a:ea typeface="钟齐陈伟勋硬笔行书字库" panose="02010600030101010101" pitchFamily="2" charset="-122"/>
                  <a:cs typeface="+mn-ea"/>
                  <a:sym typeface="+mn-lt"/>
                </a:rPr>
                <a:t>02</a:t>
              </a:r>
              <a:endParaRPr lang="en-US" altLang="zh-CN" sz="4000" dirty="0">
                <a:solidFill>
                  <a:srgbClr val="746778"/>
                </a:solidFill>
                <a:latin typeface="钟齐陈伟勋硬笔行书字库" panose="02010600030101010101" pitchFamily="2" charset="-122"/>
                <a:ea typeface="钟齐陈伟勋硬笔行书字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extBox 13"/>
            <p:cNvSpPr txBox="1"/>
            <p:nvPr>
              <p:custDataLst>
                <p:tags r:id="rId8"/>
              </p:custDataLst>
            </p:nvPr>
          </p:nvSpPr>
          <p:spPr>
            <a:xfrm>
              <a:off x="2066310" y="3015572"/>
              <a:ext cx="3962400" cy="28384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</a:defRPr>
              </a:lvl1pPr>
            </a:lstStyle>
            <a:p>
              <a:pPr algn="l"/>
              <a:r>
                <a:rPr lang="zh-CN" altLang="en-US" sz="2400" dirty="0"/>
                <a:t>信息提取</a:t>
              </a:r>
              <a:endParaRPr lang="zh-CN" altLang="en-US" sz="2400" dirty="0"/>
            </a:p>
          </p:txBody>
        </p:sp>
      </p:grpSp>
      <p:grpSp>
        <p:nvGrpSpPr>
          <p:cNvPr id="58" name="Group 15"/>
          <p:cNvGrpSpPr/>
          <p:nvPr>
            <p:custDataLst>
              <p:tags r:id="rId9"/>
            </p:custDataLst>
          </p:nvPr>
        </p:nvGrpSpPr>
        <p:grpSpPr>
          <a:xfrm>
            <a:off x="5408699" y="3786951"/>
            <a:ext cx="4430395" cy="707886"/>
            <a:chOff x="1598315" y="4154489"/>
            <a:chExt cx="4430395" cy="707886"/>
          </a:xfrm>
        </p:grpSpPr>
        <p:sp>
          <p:nvSpPr>
            <p:cNvPr id="69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746778"/>
                  </a:solidFill>
                  <a:latin typeface="钟齐陈伟勋硬笔行书字库" panose="02010600030101010101" pitchFamily="2" charset="-122"/>
                  <a:ea typeface="钟齐陈伟勋硬笔行书字库" panose="02010600030101010101" pitchFamily="2" charset="-122"/>
                  <a:cs typeface="+mn-ea"/>
                  <a:sym typeface="+mn-lt"/>
                </a:rPr>
                <a:t>03</a:t>
              </a:r>
              <a:endParaRPr lang="en-US" altLang="zh-CN" sz="4000" dirty="0">
                <a:solidFill>
                  <a:srgbClr val="746778"/>
                </a:solidFill>
                <a:latin typeface="钟齐陈伟勋硬笔行书字库" panose="02010600030101010101" pitchFamily="2" charset="-122"/>
                <a:ea typeface="钟齐陈伟勋硬笔行书字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1" name="TextBox 18"/>
            <p:cNvSpPr txBox="1"/>
            <p:nvPr>
              <p:custDataLst>
                <p:tags r:id="rId11"/>
              </p:custDataLst>
            </p:nvPr>
          </p:nvSpPr>
          <p:spPr>
            <a:xfrm>
              <a:off x="2066310" y="4365944"/>
              <a:ext cx="3962400" cy="31750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l"/>
              <a:r>
                <a:rPr lang="zh-CN" altLang="en-US" sz="2400" dirty="0">
                  <a:solidFill>
                    <a:schemeClr val="tx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</a:rPr>
                <a:t>结果对比</a:t>
              </a:r>
              <a:endParaRPr lang="zh-CN" altLang="en-US" sz="2400" dirty="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95082">
            <a:off x="2100420" y="4053238"/>
            <a:ext cx="1652010" cy="2053212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67574" y="3282229"/>
            <a:ext cx="1792833" cy="23896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8313" y="3921510"/>
            <a:ext cx="1333804" cy="1880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615565"/>
            <a:ext cx="428625" cy="1887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读取音频文件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0905" y="2145030"/>
            <a:ext cx="4559935" cy="1025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首先，以二进制形式读取音频文件，得到对应数据data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35809"/>
          <a:stretch>
            <a:fillRect/>
          </a:stretch>
        </p:blipFill>
        <p:spPr>
          <a:xfrm>
            <a:off x="1838960" y="3429000"/>
            <a:ext cx="5203190" cy="1524000"/>
          </a:xfrm>
          <a:prstGeom prst="rect">
            <a:avLst/>
          </a:prstGeom>
        </p:spPr>
      </p:pic>
      <p:pic>
        <p:nvPicPr>
          <p:cNvPr id="6" name="图片 2" descr="aud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150" y="1929130"/>
            <a:ext cx="4032250" cy="3023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61680" y="4953000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原始音频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856865"/>
            <a:ext cx="428625" cy="1892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信息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隐藏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7730" y="862965"/>
            <a:ext cx="8907780" cy="1609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将“我是爱南开的; I Love NKU !”的这几个字隐藏进音频数据中，使用unicode2native将Unicode编码的字符串转化为Unicode码，使用 bitget 获取inf_uni(i)的第j比特，bitset将data(index)的最低比特位设置为相应的数据。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r="20510"/>
          <a:stretch>
            <a:fillRect/>
          </a:stretch>
        </p:blipFill>
        <p:spPr>
          <a:xfrm>
            <a:off x="1756410" y="2472690"/>
            <a:ext cx="5681980" cy="2999740"/>
          </a:xfrm>
          <a:prstGeom prst="rect">
            <a:avLst/>
          </a:prstGeom>
        </p:spPr>
      </p:pic>
      <p:pic>
        <p:nvPicPr>
          <p:cNvPr id="6" name="图片 3" descr="audio_hidd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595" y="2472690"/>
            <a:ext cx="3933190" cy="29502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39785" y="5445760"/>
            <a:ext cx="190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隐藏信息的音频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856865"/>
            <a:ext cx="428625" cy="1892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信息提取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02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1134110"/>
            <a:ext cx="8735695" cy="1609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从隐藏信息的data中恢复出原始的信息，使用bitget提取data(index)的最低比特位，使用bitset设置inf_uni_recover(i)的第j位为对应的比特，使用native2unicode将Unicode码转为其对应的Unicode字符。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最终结果如下所示，inf_recover即为提取得到的信息：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4" name="图片 1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745" y="3144520"/>
            <a:ext cx="8014970" cy="2811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442913" y="5232043"/>
            <a:ext cx="1223962" cy="1159233"/>
          </a:xfrm>
          <a:prstGeom prst="roundRect">
            <a:avLst/>
          </a:prstGeom>
          <a:solidFill>
            <a:srgbClr val="F74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10499725" y="428624"/>
            <a:ext cx="1223962" cy="1159233"/>
          </a:xfrm>
          <a:prstGeom prst="roundRect">
            <a:avLst/>
          </a:prstGeom>
          <a:solidFill>
            <a:srgbClr val="F74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100" y="622300"/>
            <a:ext cx="10858500" cy="557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/>
        </p:nvSpPr>
        <p:spPr>
          <a:xfrm rot="5400000">
            <a:off x="8526100" y="3639666"/>
            <a:ext cx="2903650" cy="80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6000"/>
              </a:lnSpc>
            </a:pP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CONTENT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23247" y="1779800"/>
            <a:ext cx="1702157" cy="1664097"/>
            <a:chOff x="1616765" y="2616579"/>
            <a:chExt cx="1702157" cy="1664097"/>
          </a:xfrm>
        </p:grpSpPr>
        <p:sp>
          <p:nvSpPr>
            <p:cNvPr id="27" name="矩形 26"/>
            <p:cNvSpPr/>
            <p:nvPr/>
          </p:nvSpPr>
          <p:spPr>
            <a:xfrm>
              <a:off x="1616765" y="2932688"/>
              <a:ext cx="1702157" cy="12208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12505" y="2616579"/>
              <a:ext cx="1130716" cy="64516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01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实验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完成内容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17836" flipH="1">
              <a:off x="2077697" y="3159842"/>
              <a:ext cx="787150" cy="112083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075986" y="3538612"/>
            <a:ext cx="1702157" cy="1656159"/>
            <a:chOff x="8831322" y="2615422"/>
            <a:chExt cx="1702157" cy="1656159"/>
          </a:xfrm>
        </p:grpSpPr>
        <p:sp>
          <p:nvSpPr>
            <p:cNvPr id="33" name="矩形 32"/>
            <p:cNvSpPr/>
            <p:nvPr/>
          </p:nvSpPr>
          <p:spPr>
            <a:xfrm>
              <a:off x="8831322" y="2932688"/>
              <a:ext cx="1702157" cy="12208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12728" y="2615422"/>
              <a:ext cx="1130716" cy="64516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04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实验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  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  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心得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782164">
              <a:off x="9358891" y="3150747"/>
              <a:ext cx="787150" cy="1120834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6058068" y="1779800"/>
            <a:ext cx="1702157" cy="1583572"/>
            <a:chOff x="3977844" y="2616579"/>
            <a:chExt cx="1702157" cy="1583572"/>
          </a:xfrm>
        </p:grpSpPr>
        <p:sp>
          <p:nvSpPr>
            <p:cNvPr id="40" name="矩形 39"/>
            <p:cNvSpPr/>
            <p:nvPr/>
          </p:nvSpPr>
          <p:spPr>
            <a:xfrm>
              <a:off x="3977844" y="2932688"/>
              <a:ext cx="1702157" cy="12208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51985" y="2616579"/>
              <a:ext cx="1130716" cy="9220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02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  <a:sym typeface="+mn-ea"/>
                </a:rPr>
                <a:t>实验原理介绍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36996">
              <a:off x="4462105" y="3118759"/>
              <a:ext cx="831840" cy="1081392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613902" y="3551175"/>
            <a:ext cx="1702157" cy="1569796"/>
            <a:chOff x="6483392" y="2628748"/>
            <a:chExt cx="1702157" cy="1569796"/>
          </a:xfrm>
        </p:grpSpPr>
        <p:sp>
          <p:nvSpPr>
            <p:cNvPr id="44" name="矩形 43"/>
            <p:cNvSpPr/>
            <p:nvPr/>
          </p:nvSpPr>
          <p:spPr>
            <a:xfrm>
              <a:off x="6483392" y="2932688"/>
              <a:ext cx="1702157" cy="12208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85627" y="2628748"/>
              <a:ext cx="1510030" cy="58356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03 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信息隐藏及信息提取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3004" flipH="1">
              <a:off x="6939561" y="3117152"/>
              <a:ext cx="831840" cy="1081392"/>
            </a:xfrm>
            <a:prstGeom prst="rect">
              <a:avLst/>
            </a:prstGeom>
          </p:spPr>
        </p:pic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097" y="2095909"/>
            <a:ext cx="969395" cy="1366385"/>
          </a:xfrm>
          <a:prstGeom prst="rect">
            <a:avLst/>
          </a:prstGeom>
        </p:spPr>
      </p:pic>
      <p:sp>
        <p:nvSpPr>
          <p:cNvPr id="24" name="Rectangle 2"/>
          <p:cNvSpPr/>
          <p:nvPr/>
        </p:nvSpPr>
        <p:spPr>
          <a:xfrm>
            <a:off x="10053656" y="1225449"/>
            <a:ext cx="11843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目录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856865"/>
            <a:ext cx="428625" cy="1892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结果对比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03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1134110"/>
            <a:ext cx="8735695" cy="1010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如下两图，分别为原始音频和嵌入秘密信息的音频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可以看出两者几乎没有区别，说明可以起到很好的信息隐藏效果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  <p:pic>
        <p:nvPicPr>
          <p:cNvPr id="8" name="图片 2" descr="aud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80" y="2152650"/>
            <a:ext cx="4556125" cy="3416935"/>
          </a:xfrm>
          <a:prstGeom prst="rect">
            <a:avLst/>
          </a:prstGeom>
        </p:spPr>
      </p:pic>
      <p:pic>
        <p:nvPicPr>
          <p:cNvPr id="13" name="图片 3" descr="audio_hidd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2152650"/>
            <a:ext cx="4544695" cy="34093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94075" y="5569585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原始音频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36230" y="556958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隐藏信息的音频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Rectangle 1"/>
          <p:cNvSpPr/>
          <p:nvPr/>
        </p:nvSpPr>
        <p:spPr bwMode="auto">
          <a:xfrm>
            <a:off x="2014215" y="1314801"/>
            <a:ext cx="2088232" cy="4140460"/>
          </a:xfrm>
          <a:prstGeom prst="rect">
            <a:avLst/>
          </a:prstGeom>
          <a:noFill/>
          <a:ln w="76200">
            <a:solidFill>
              <a:schemeClr val="accent3"/>
            </a:solidFill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3278505" y="2359025"/>
            <a:ext cx="1648460" cy="1231265"/>
          </a:xfrm>
          <a:prstGeom prst="rect">
            <a:avLst/>
          </a:prstGeom>
          <a:solidFill>
            <a:srgbClr val="FD7B77"/>
          </a:solidFill>
        </p:spPr>
        <p:txBody>
          <a:bodyPr wrap="square" tIns="215900" bIns="71755"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700" b="1" spc="3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实验</a:t>
            </a:r>
            <a:endParaRPr lang="zh-CN" altLang="en-US" sz="2700" b="1" spc="3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zh-CN" altLang="en-US" sz="2700" b="1" spc="3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心得</a:t>
            </a:r>
            <a:endParaRPr lang="zh-CN" altLang="en-US" sz="2700" b="1" spc="3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1166065" y="1674841"/>
            <a:ext cx="2594341" cy="400110"/>
          </a:xfrm>
          <a:prstGeom prst="rect">
            <a:avLst/>
          </a:prstGeom>
          <a:solidFill>
            <a:srgbClr val="A6CFFC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PART FOUR</a:t>
            </a:r>
            <a:endParaRPr lang="en-US" altLang="zh-CN" sz="2000" b="1" spc="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47" name="Rectangle 4"/>
          <p:cNvSpPr/>
          <p:nvPr/>
        </p:nvSpPr>
        <p:spPr bwMode="auto">
          <a:xfrm>
            <a:off x="3760470" y="3514725"/>
            <a:ext cx="683895" cy="76200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082">
            <a:off x="2100420" y="4053238"/>
            <a:ext cx="1652010" cy="2053212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7574" y="3282229"/>
            <a:ext cx="1792833" cy="23896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313" y="3921510"/>
            <a:ext cx="1333804" cy="1880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11140" y="2166620"/>
            <a:ext cx="49695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经过本次实验，小组同学对MP3文件格式有了一定的了解，并找到了MP3中可以用于信息隐藏的数据部分，然后尝试在MP3文件的数据帧的声音数据部分隐藏一个字符串信息“我是爱南开的; I Love NKU !”，并取得成功。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结果表明，隐藏信息前后的音频几乎没有区别，可以起到很好的信息隐藏效果。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4"/>
          <p:cNvSpPr txBox="1"/>
          <p:nvPr/>
        </p:nvSpPr>
        <p:spPr>
          <a:xfrm>
            <a:off x="3683035" y="2235150"/>
            <a:ext cx="4801314" cy="79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感谢您的聆听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</a:endParaRPr>
          </a:p>
        </p:txBody>
      </p:sp>
      <p:sp>
        <p:nvSpPr>
          <p:cNvPr id="35" name="矩形: 圆顶角 34"/>
          <p:cNvSpPr/>
          <p:nvPr/>
        </p:nvSpPr>
        <p:spPr>
          <a:xfrm rot="10800000">
            <a:off x="4848375" y="402690"/>
            <a:ext cx="2504926" cy="616485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48375" y="5799125"/>
            <a:ext cx="2504926" cy="782650"/>
            <a:chOff x="4848375" y="5799125"/>
            <a:chExt cx="2504926" cy="782650"/>
          </a:xfrm>
        </p:grpSpPr>
        <p:sp>
          <p:nvSpPr>
            <p:cNvPr id="36" name="矩形 35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0588" y="1534224"/>
            <a:ext cx="7423532" cy="2298022"/>
            <a:chOff x="2400588" y="1534224"/>
            <a:chExt cx="7423532" cy="2298022"/>
          </a:xfrm>
        </p:grpSpPr>
        <p:grpSp>
          <p:nvGrpSpPr>
            <p:cNvPr id="53" name="组合 52"/>
            <p:cNvGrpSpPr/>
            <p:nvPr/>
          </p:nvGrpSpPr>
          <p:grpSpPr>
            <a:xfrm>
              <a:off x="2400588" y="1534224"/>
              <a:ext cx="1795213" cy="2238682"/>
              <a:chOff x="-1707351" y="3178155"/>
              <a:chExt cx="1338966" cy="1669729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2" name="组合 51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49" name="图片 4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组合 53"/>
            <p:cNvGrpSpPr/>
            <p:nvPr/>
          </p:nvGrpSpPr>
          <p:grpSpPr>
            <a:xfrm flipH="1">
              <a:off x="8028907" y="1593564"/>
              <a:ext cx="1795213" cy="2238682"/>
              <a:chOff x="-1707351" y="3178155"/>
              <a:chExt cx="1338966" cy="1669729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6" name="组合 55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" name="组合 11"/>
          <p:cNvGrpSpPr/>
          <p:nvPr/>
        </p:nvGrpSpPr>
        <p:grpSpPr>
          <a:xfrm>
            <a:off x="2569345" y="3802836"/>
            <a:ext cx="7066009" cy="1152211"/>
            <a:chOff x="4848375" y="4570770"/>
            <a:chExt cx="2046217" cy="1152211"/>
          </a:xfrm>
        </p:grpSpPr>
        <p:sp>
          <p:nvSpPr>
            <p:cNvPr id="13" name="矩形: 圆角 12"/>
            <p:cNvSpPr/>
            <p:nvPr/>
          </p:nvSpPr>
          <p:spPr>
            <a:xfrm>
              <a:off x="4848375" y="4570770"/>
              <a:ext cx="2046217" cy="582790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aseline="-25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22666" y="4604726"/>
              <a:ext cx="1697635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2800" baseline="-25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小组成员：刘哲泽、王伯雅、钟雨哲、史文天、王一森</a:t>
              </a:r>
              <a:endParaRPr lang="zh-CN" altLang="en-US" sz="2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Rectangle 1"/>
          <p:cNvSpPr/>
          <p:nvPr/>
        </p:nvSpPr>
        <p:spPr bwMode="auto">
          <a:xfrm>
            <a:off x="2014215" y="1314801"/>
            <a:ext cx="2088232" cy="4140460"/>
          </a:xfrm>
          <a:prstGeom prst="rect">
            <a:avLst/>
          </a:prstGeom>
          <a:noFill/>
          <a:ln w="76200">
            <a:solidFill>
              <a:schemeClr val="accent3"/>
            </a:solidFill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3278301" y="2358917"/>
            <a:ext cx="1648291" cy="1044116"/>
          </a:xfrm>
          <a:prstGeom prst="rect">
            <a:avLst/>
          </a:prstGeom>
          <a:solidFill>
            <a:srgbClr val="FD7B77"/>
          </a:solidFill>
        </p:spPr>
        <p:txBody>
          <a:bodyPr wrap="square">
            <a:normAutofit fontScale="50000"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实验完成内容</a:t>
            </a:r>
            <a:endParaRPr lang="en-US" altLang="zh-CN" sz="5400" b="1" spc="3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1166066" y="1674841"/>
            <a:ext cx="2088232" cy="400110"/>
          </a:xfrm>
          <a:prstGeom prst="rect">
            <a:avLst/>
          </a:prstGeom>
          <a:solidFill>
            <a:srgbClr val="A6CFFC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PART ONE</a:t>
            </a:r>
            <a:endParaRPr lang="en-US" altLang="zh-CN" sz="2000" b="1" spc="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47" name="Rectangle 4"/>
          <p:cNvSpPr/>
          <p:nvPr/>
        </p:nvSpPr>
        <p:spPr bwMode="auto">
          <a:xfrm>
            <a:off x="3760408" y="3331025"/>
            <a:ext cx="684076" cy="72008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53" name="Group 10"/>
          <p:cNvGrpSpPr/>
          <p:nvPr>
            <p:custDataLst>
              <p:tags r:id="rId2"/>
            </p:custDataLst>
          </p:nvPr>
        </p:nvGrpSpPr>
        <p:grpSpPr>
          <a:xfrm>
            <a:off x="5211849" y="2356760"/>
            <a:ext cx="6318885" cy="903605"/>
            <a:chOff x="1419245" y="2590757"/>
            <a:chExt cx="6318885" cy="903605"/>
          </a:xfrm>
        </p:grpSpPr>
        <p:sp>
          <p:nvSpPr>
            <p:cNvPr id="54" name="TextBox 11"/>
            <p:cNvSpPr txBox="1"/>
            <p:nvPr>
              <p:custDataLst>
                <p:tags r:id="rId3"/>
              </p:custDataLst>
            </p:nvPr>
          </p:nvSpPr>
          <p:spPr>
            <a:xfrm>
              <a:off x="1419245" y="2590757"/>
              <a:ext cx="765810" cy="90360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746778"/>
                  </a:solidFill>
                  <a:latin typeface="钟齐陈伟勋硬笔行书字库" panose="02010600030101010101" pitchFamily="2" charset="-122"/>
                  <a:ea typeface="钟齐陈伟勋硬笔行书字库" panose="02010600030101010101" pitchFamily="2" charset="-122"/>
                  <a:cs typeface="+mn-ea"/>
                  <a:sym typeface="+mn-lt"/>
                </a:rPr>
                <a:t>01</a:t>
              </a:r>
              <a:endParaRPr lang="en-US" altLang="zh-CN" sz="4000" dirty="0">
                <a:solidFill>
                  <a:srgbClr val="746778"/>
                </a:solidFill>
                <a:latin typeface="钟齐陈伟勋硬笔行书字库" panose="02010600030101010101" pitchFamily="2" charset="-122"/>
                <a:ea typeface="钟齐陈伟勋硬笔行书字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extBox 13"/>
            <p:cNvSpPr txBox="1"/>
            <p:nvPr>
              <p:custDataLst>
                <p:tags r:id="rId4"/>
              </p:custDataLst>
            </p:nvPr>
          </p:nvSpPr>
          <p:spPr>
            <a:xfrm>
              <a:off x="2066310" y="2695532"/>
              <a:ext cx="5671820" cy="74041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任选一种媒体文件，进行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  <a:p>
              <a:pPr algn="l"/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格式剖析（建议用UltraEdit）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  <p:grpSp>
        <p:nvGrpSpPr>
          <p:cNvPr id="58" name="Group 15"/>
          <p:cNvGrpSpPr/>
          <p:nvPr>
            <p:custDataLst>
              <p:tags r:id="rId5"/>
            </p:custDataLst>
          </p:nvPr>
        </p:nvGrpSpPr>
        <p:grpSpPr>
          <a:xfrm>
            <a:off x="5211849" y="3428811"/>
            <a:ext cx="9251950" cy="822325"/>
            <a:chOff x="1419245" y="4064319"/>
            <a:chExt cx="9251950" cy="822325"/>
          </a:xfrm>
        </p:grpSpPr>
        <p:sp>
          <p:nvSpPr>
            <p:cNvPr id="69" name="TextBox 16"/>
            <p:cNvSpPr txBox="1"/>
            <p:nvPr>
              <p:custDataLst>
                <p:tags r:id="rId6"/>
              </p:custDataLst>
            </p:nvPr>
          </p:nvSpPr>
          <p:spPr>
            <a:xfrm>
              <a:off x="1419245" y="4064319"/>
              <a:ext cx="685165" cy="79819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746778"/>
                  </a:solidFill>
                  <a:latin typeface="钟齐陈伟勋硬笔行书字库" panose="02010600030101010101" pitchFamily="2" charset="-122"/>
                  <a:ea typeface="钟齐陈伟勋硬笔行书字库" panose="02010600030101010101" pitchFamily="2" charset="-122"/>
                  <a:cs typeface="+mn-ea"/>
                  <a:sym typeface="+mn-lt"/>
                </a:rPr>
                <a:t>02</a:t>
              </a:r>
              <a:endParaRPr lang="en-US" altLang="zh-CN" sz="4000" dirty="0">
                <a:solidFill>
                  <a:srgbClr val="746778"/>
                </a:solidFill>
                <a:latin typeface="钟齐陈伟勋硬笔行书字库" panose="02010600030101010101" pitchFamily="2" charset="-122"/>
                <a:ea typeface="钟齐陈伟勋硬笔行书字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1" name="TextBox 18"/>
            <p:cNvSpPr txBox="1"/>
            <p:nvPr>
              <p:custDataLst>
                <p:tags r:id="rId7"/>
              </p:custDataLst>
            </p:nvPr>
          </p:nvSpPr>
          <p:spPr>
            <a:xfrm>
              <a:off x="2066310" y="4122739"/>
              <a:ext cx="8604885" cy="76390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针对该类型的文件，讨论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  <a:p>
              <a:pPr algn="l"/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可能的隐藏位置和隐藏方法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</p:grpSp>
      <p:grpSp>
        <p:nvGrpSpPr>
          <p:cNvPr id="73" name="Group 20"/>
          <p:cNvGrpSpPr/>
          <p:nvPr>
            <p:custDataLst>
              <p:tags r:id="rId8"/>
            </p:custDataLst>
          </p:nvPr>
        </p:nvGrpSpPr>
        <p:grpSpPr>
          <a:xfrm>
            <a:off x="5211849" y="4537348"/>
            <a:ext cx="4860925" cy="720090"/>
            <a:chOff x="1419245" y="5510576"/>
            <a:chExt cx="4860925" cy="720090"/>
          </a:xfrm>
        </p:grpSpPr>
        <p:sp>
          <p:nvSpPr>
            <p:cNvPr id="74" name="TextBox 21"/>
            <p:cNvSpPr txBox="1"/>
            <p:nvPr>
              <p:custDataLst>
                <p:tags r:id="rId9"/>
              </p:custDataLst>
            </p:nvPr>
          </p:nvSpPr>
          <p:spPr>
            <a:xfrm>
              <a:off x="1419245" y="5510576"/>
              <a:ext cx="765810" cy="72009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746778"/>
                  </a:solidFill>
                  <a:latin typeface="钟齐陈伟勋硬笔行书字库" panose="02010600030101010101" pitchFamily="2" charset="-122"/>
                  <a:ea typeface="钟齐陈伟勋硬笔行书字库" panose="02010600030101010101" pitchFamily="2" charset="-122"/>
                  <a:cs typeface="+mn-ea"/>
                  <a:sym typeface="+mn-lt"/>
                </a:rPr>
                <a:t>03</a:t>
              </a:r>
              <a:endParaRPr lang="en-US" altLang="zh-CN" sz="4000" dirty="0">
                <a:solidFill>
                  <a:srgbClr val="746778"/>
                </a:solidFill>
                <a:latin typeface="钟齐陈伟勋硬笔行书字库" panose="02010600030101010101" pitchFamily="2" charset="-122"/>
                <a:ea typeface="钟齐陈伟勋硬笔行书字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6" name="TextBox 23"/>
            <p:cNvSpPr txBox="1"/>
            <p:nvPr>
              <p:custDataLst>
                <p:tags r:id="rId10"/>
              </p:custDataLst>
            </p:nvPr>
          </p:nvSpPr>
          <p:spPr>
            <a:xfrm>
              <a:off x="2066310" y="5510576"/>
              <a:ext cx="4213860" cy="52578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实现秘密信息的隐藏和提取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082">
            <a:off x="2100420" y="4053238"/>
            <a:ext cx="1652010" cy="2053212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74" y="3282229"/>
            <a:ext cx="1792833" cy="23896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13" y="3921510"/>
            <a:ext cx="1333804" cy="1880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2175" y="1124585"/>
            <a:ext cx="673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本次实验，选择对MP3（MPEG Audio Layer 3）进行介绍，所使用的mp3文件来自https://www.aigei.com/，在网站中的名称为“船舶, 汽车渡轮, 17,400 吨, Sir”。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7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3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4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4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8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5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51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3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55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56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6" grpId="0" bldLvl="0" animBg="1"/>
          <p:bldP spid="37" grpId="0" bldLvl="0" animBg="1"/>
          <p:bldP spid="4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7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6" grpId="0" bldLvl="0" animBg="1"/>
          <p:bldP spid="37" grpId="0" bldLvl="0" animBg="1"/>
          <p:bldP spid="47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Rectangle 1"/>
          <p:cNvSpPr/>
          <p:nvPr/>
        </p:nvSpPr>
        <p:spPr bwMode="auto">
          <a:xfrm>
            <a:off x="2014215" y="1314801"/>
            <a:ext cx="2088232" cy="4140460"/>
          </a:xfrm>
          <a:prstGeom prst="rect">
            <a:avLst/>
          </a:prstGeom>
          <a:noFill/>
          <a:ln w="76200">
            <a:solidFill>
              <a:schemeClr val="accent3"/>
            </a:solidFill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3278301" y="2358917"/>
            <a:ext cx="1648291" cy="1044116"/>
          </a:xfrm>
          <a:prstGeom prst="rect">
            <a:avLst/>
          </a:prstGeom>
          <a:solidFill>
            <a:srgbClr val="FD7B77"/>
          </a:solidFill>
        </p:spPr>
        <p:txBody>
          <a:bodyPr wrap="square"/>
          <a:lstStyle/>
          <a:p>
            <a:pPr algn="ctr"/>
            <a:r>
              <a:rPr lang="zh-CN" altLang="en-US" sz="2700" b="1" spc="3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实验原理介绍</a:t>
            </a:r>
            <a:endParaRPr lang="zh-CN" altLang="en-US" sz="2700" b="1" spc="3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1166066" y="1674841"/>
            <a:ext cx="2088232" cy="400110"/>
          </a:xfrm>
          <a:prstGeom prst="rect">
            <a:avLst/>
          </a:prstGeom>
          <a:solidFill>
            <a:srgbClr val="A6CFFC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PART TWO</a:t>
            </a:r>
            <a:endParaRPr lang="en-US" altLang="zh-CN" sz="2000" b="1" spc="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47" name="Rectangle 4"/>
          <p:cNvSpPr/>
          <p:nvPr/>
        </p:nvSpPr>
        <p:spPr bwMode="auto">
          <a:xfrm>
            <a:off x="3760408" y="3331025"/>
            <a:ext cx="684076" cy="72008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082">
            <a:off x="2100420" y="4053238"/>
            <a:ext cx="1652010" cy="2053212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7574" y="3282229"/>
            <a:ext cx="1792833" cy="23896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313" y="3921510"/>
            <a:ext cx="1333804" cy="1880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11140" y="2166620"/>
            <a:ext cx="49695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  <a:cs typeface="+mn-ea"/>
                <a:sym typeface="+mn-lt"/>
              </a:rPr>
              <a:t>MP3文件格式：</a:t>
            </a:r>
            <a:endParaRPr lang="zh-CN" altLang="en-US" dirty="0">
              <a:solidFill>
                <a:schemeClr val="tx2"/>
              </a:solidFill>
              <a:latin typeface="华文新魏" panose="02010800040101010101" charset="-122"/>
              <a:ea typeface="华文新魏" panose="02010800040101010101" charset="-122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1.编码和解码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2.MP3文件结构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  <a:p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流载体的LSB信息隐藏方法：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1.嵌入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时尚中黑简体" charset="0"/>
                <a:ea typeface="华文新魏" panose="02010800040101010101" charset="-122"/>
                <a:cs typeface="时尚中黑简体" charset="0"/>
              </a:rPr>
              <a:t>2.提取</a:t>
            </a:r>
            <a:endParaRPr lang="zh-CN" altLang="en-US" dirty="0">
              <a:solidFill>
                <a:schemeClr val="tx2"/>
              </a:solidFill>
              <a:latin typeface="时尚中黑简体" charset="0"/>
              <a:ea typeface="华文新魏" panose="02010800040101010101" charset="-122"/>
              <a:cs typeface="时尚中黑简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793365"/>
            <a:ext cx="428625" cy="1998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MP3文件格式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1301115"/>
            <a:ext cx="8735695" cy="155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MP3全称为MPEG Audio Layer 3，它是一种高效的计算机音频编码方案，它以较大的压缩比将音频文件转换成较小的扩展名为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.mp3的文件，基本保持源文件的音质，MP3是ISO/MPEG标准的一部分。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370" y="3001010"/>
            <a:ext cx="7538085" cy="304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793365"/>
            <a:ext cx="428625" cy="1998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编码和解码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1739265"/>
            <a:ext cx="8735695" cy="3051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MP3音频压缩包含编码和解码两部分，编码是将原始信号转换成电平信号的过程，解码即是逆过程，MP3 采用了感知音频编码（PerceptualAudio Coding）这一失真算法。人耳感受声音的频率范围是20Hz-20kHz，MP3截掉了大量的冗余信号和无关的信号，编码器通过混合滤波器组将原始声音变换到频率域，利用心理声学模型，估算刚好能被察觉到的噪声水平，再经过量化，转换成Huffman编码，形成MP3位流。解码器要简单得多，它的任务是从编码后的谱线成分中，经过反量化和逆变换，提取出声音信号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957830"/>
            <a:ext cx="428625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MP3文件结构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997585"/>
            <a:ext cx="8735695" cy="197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P3文件数据由多个帧组成，帧是MP3文件最小组成单位。每个帧又由帧头、附加信息和声音数据组成。每个帧播放时间是0.026秒，其长度随位率的不同而不等。有些MP3文件末尾有些额外字节存放非声音数据的说明信息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MP3文件大体上分为三个部分：ID3V2，音频数据，ID3V1。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40" y="2968625"/>
            <a:ext cx="7670165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509520"/>
            <a:ext cx="428625" cy="3312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MP3文件结构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——ID3V2解析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997585"/>
            <a:ext cx="8735695" cy="197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ID3V2通常记录在文件的首部，由一个标签头和若干个标签帧或者一个扩展标签头组成，至少要有一个标签帧，每一个标签帧记录一种信息，例如作曲、标题等。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）标签头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如下图所示，深蓝色的即为标签头，对应内容为下表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6" name="图片 36" descr="C:/Users/LZZ/Documents/my-file/大三下/信息隐藏技术/Lab/lab4/fig/1.png1"/>
          <p:cNvPicPr>
            <a:picLocks noChangeAspect="1"/>
          </p:cNvPicPr>
          <p:nvPr/>
        </p:nvPicPr>
        <p:blipFill>
          <a:blip r:embed="rId4"/>
          <a:srcRect t="488" b="488"/>
          <a:stretch>
            <a:fillRect/>
          </a:stretch>
        </p:blipFill>
        <p:spPr>
          <a:xfrm>
            <a:off x="3173730" y="2875915"/>
            <a:ext cx="7159625" cy="1068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10" y="4057650"/>
            <a:ext cx="8648700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8" name="TextBox 10"/>
          <p:cNvSpPr txBox="1"/>
          <p:nvPr/>
        </p:nvSpPr>
        <p:spPr>
          <a:xfrm>
            <a:off x="1129030" y="2647315"/>
            <a:ext cx="428625" cy="3291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MP3文件结构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  <a:sym typeface="+mn-ea"/>
              </a:rPr>
              <a:t>——ID3V2解析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  <a:sym typeface="+mn-ea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931223" y="1648493"/>
            <a:ext cx="8255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815" y="997585"/>
            <a:ext cx="8735695" cy="197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）标签帧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每个标签帧都有10个字节的帧头(标签头只有一个，每个标签帧都有一个帧头)和至少一个字节的内容构成，标签帧与标签头/其他标签帧无特殊字节分割，仅通过帧头信息来确定帧内容的大小。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如下图所示，深蓝色的即为TSSE标签帧，对应内容为下表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7" descr="C:/Users/LZZ/Documents/my-file/大三下/信息隐藏技术/Lab/lab4/fig/2.png2"/>
          <p:cNvPicPr>
            <a:picLocks noChangeAspect="1"/>
          </p:cNvPicPr>
          <p:nvPr/>
        </p:nvPicPr>
        <p:blipFill>
          <a:blip r:embed="rId4"/>
          <a:srcRect l="346" r="346"/>
          <a:stretch>
            <a:fillRect/>
          </a:stretch>
        </p:blipFill>
        <p:spPr>
          <a:xfrm>
            <a:off x="3302635" y="2968625"/>
            <a:ext cx="6789420" cy="1062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815" y="4272915"/>
            <a:ext cx="8658225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10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1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2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3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4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5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6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7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8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19.xml><?xml version="1.0" encoding="utf-8"?>
<p:tagLst xmlns:p="http://schemas.openxmlformats.org/presentationml/2006/main">
  <p:tag name="KSO_WM_DIAGRAM_VIRTUALLY_FRAME" val="{&quot;height&quot;:170.20496062992123,&quot;left&quot;:425.88181102362205,&quot;top&quot;:183.7192125984252,&quot;width&quot;:348.86818897637795}"/>
</p:tagLst>
</file>

<file path=ppt/tags/tag2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20.xml><?xml version="1.0" encoding="utf-8"?>
<p:tagLst xmlns:p="http://schemas.openxmlformats.org/presentationml/2006/main">
  <p:tag name="KSO_WPP_MARK_KEY" val="6a3d7468-7ae3-4297-a81c-fce44ff77f44"/>
  <p:tag name="COMMONDATA" val="eyJoZGlkIjoiMGU3NTExZTc2Y2FhYjc3Nzc0NDZjZjRjNjg5ZWY0MGIifQ=="/>
  <p:tag name="commondata" val="eyJoZGlkIjoiNzU3YmQxODMxYzQwZGUyMDcxZWExNTE4MzQ2ZGM4MGIifQ=="/>
</p:tagLst>
</file>

<file path=ppt/tags/tag3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4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5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6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7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8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ags/tag9.xml><?xml version="1.0" encoding="utf-8"?>
<p:tagLst xmlns:p="http://schemas.openxmlformats.org/presentationml/2006/main">
  <p:tag name="KSO_WM_DIAGRAM_VIRTUALLY_FRAME" val="{&quot;height&quot;:269.2022834645669,&quot;left&quot;:378.3,&quot;top&quot;:144.7692125984252,&quot;width&quot;:760.581811023622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演示</Application>
  <PresentationFormat>宽屏</PresentationFormat>
  <Paragraphs>202</Paragraphs>
  <Slides>22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方正细圆简体</vt:lpstr>
      <vt:lpstr>微软雅黑</vt:lpstr>
      <vt:lpstr>钟齐陈伟勋硬笔行书字库</vt:lpstr>
      <vt:lpstr>楷体</vt:lpstr>
      <vt:lpstr>时尚中黑简体</vt:lpstr>
      <vt:lpstr>黑体</vt:lpstr>
      <vt:lpstr>Roboto condensed</vt:lpstr>
      <vt:lpstr>华文新魏</vt:lpstr>
      <vt:lpstr>时尚中黑简体</vt:lpstr>
      <vt:lpstr>等线</vt:lpstr>
      <vt:lpstr>Arial Unicode MS</vt:lpstr>
      <vt:lpstr>等线 Light</vt:lpstr>
      <vt:lpstr>Calibri</vt:lpstr>
      <vt:lpstr>Sarasa UI J Akujo</vt:lpstr>
      <vt:lpstr>仿宋</vt:lpstr>
      <vt:lpstr>华文彩云</vt:lpstr>
      <vt:lpstr>华文楷体</vt:lpstr>
      <vt:lpstr>华文细黑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小清新毕业答辩</dc:title>
  <dc:creator>zjc</dc:creator>
  <cp:lastModifiedBy>。</cp:lastModifiedBy>
  <cp:revision>512</cp:revision>
  <dcterms:created xsi:type="dcterms:W3CDTF">2018-11-08T00:35:00Z</dcterms:created>
  <dcterms:modified xsi:type="dcterms:W3CDTF">2024-04-23T16:56:50Z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F359C64674DC40088B3A2DAE52DFB4C6_12</vt:lpwstr>
  </property>
</Properties>
</file>