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1" r:id="rId2"/>
    <p:sldId id="286" r:id="rId3"/>
    <p:sldId id="317" r:id="rId4"/>
    <p:sldId id="318" r:id="rId5"/>
    <p:sldId id="319" r:id="rId6"/>
    <p:sldId id="320" r:id="rId7"/>
    <p:sldId id="321" r:id="rId8"/>
    <p:sldId id="324" r:id="rId9"/>
    <p:sldId id="325" r:id="rId10"/>
    <p:sldId id="326" r:id="rId11"/>
    <p:sldId id="327" r:id="rId12"/>
    <p:sldId id="322" r:id="rId13"/>
    <p:sldId id="328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3B3838"/>
    <a:srgbClr val="767171"/>
    <a:srgbClr val="75757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-84"/>
      </p:cViewPr>
      <p:guideLst>
        <p:guide orient="horz" pos="3974"/>
        <p:guide pos="551"/>
        <p:guide orient="horz" pos="368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8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6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0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13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83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119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6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0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4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9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0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1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41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9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2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3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4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4C87E-67D7-4747-B03D-6F045E1AC05D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6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5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90216" y="175048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51568" y="2194391"/>
            <a:ext cx="2203079" cy="2203079"/>
          </a:xfrm>
          <a:prstGeom prst="round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-圆角矩形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554647" y="2329881"/>
            <a:ext cx="5129502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-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34703" y="2656877"/>
            <a:ext cx="4828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Lab6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展示内容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90166" y="4270737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圆角矩形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81243" y="3691758"/>
            <a:ext cx="2918378" cy="210974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-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34703" y="3364026"/>
            <a:ext cx="30022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展示人：史文天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F1A999-9624-14FB-EEB9-D1FB05A476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92" y="2542215"/>
            <a:ext cx="1507430" cy="150743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23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4231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ac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15" grpId="0" animBg="1"/>
      <p:bldP spid="18" grpId="0" animBg="1"/>
      <p:bldP spid="18" grpId="1" animBg="1"/>
      <p:bldP spid="14" grpId="0"/>
      <p:bldP spid="14" grpId="1"/>
      <p:bldP spid="9" grpId="0" animBg="1"/>
      <p:bldP spid="9" grpId="1" animBg="1"/>
      <p:bldP spid="19" grpId="0" animBg="1"/>
      <p:bldP spid="19" grpId="1" animBg="1"/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Lab6-4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436862" y="942809"/>
            <a:ext cx="9130031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 indent="266700">
              <a:lnSpc>
                <a:spcPct val="150000"/>
              </a:lnSpc>
            </a:pP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arg_0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是从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函数中传入的计数器（</a:t>
            </a:r>
            <a:r>
              <a:rPr lang="en-US" altLang="zh-CN" sz="18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var_C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arg_0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与一个格式化字符串及一个目标地址一起被压入栈，然后可以看到调用了</a:t>
            </a:r>
            <a:r>
              <a:rPr lang="en-US" altLang="zh-CN" sz="18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sprintf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，后者创建一个字符串，并将其存储在局部变量</a:t>
            </a:r>
            <a:r>
              <a:rPr lang="en-US" altLang="zh-CN" sz="18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szAgent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szAgent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被传给了</a:t>
            </a:r>
            <a:r>
              <a:rPr lang="en-US" altLang="zh-CN" sz="18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InternetOpenA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，也就是说，每次计数器递增了，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User-Agent</a:t>
            </a:r>
            <a:r>
              <a:rPr lang="zh-CN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也会随之改变。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642B33-6A17-4FC8-BC31-A436C17351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9895" y="2651840"/>
            <a:ext cx="5133975" cy="9620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66E3FF4-BB63-4535-B5F8-54D896257A60}"/>
              </a:ext>
            </a:extLst>
          </p:cNvPr>
          <p:cNvSpPr txBox="1"/>
          <p:nvPr/>
        </p:nvSpPr>
        <p:spPr>
          <a:xfrm>
            <a:off x="387432" y="3643165"/>
            <a:ext cx="8495311" cy="1980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 indent="266700">
              <a:lnSpc>
                <a:spcPct val="150000"/>
              </a:lnSpc>
            </a:pP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该恶意代码会检查是否存在可用的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连接，如果连接不存在，程序终止运行，否则，程序使用一个独特的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User-Agent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下载一个网页，这个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User-Agent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中包含了一个循环结构的计数器，该计数器中是程序已经运行的时间，下载的网页里包含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注释，会被读到一个字符数组里，并与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”&lt;!--“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进行比较，然后从注释中抽取下一个字符，用于一个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结构来决定接下来在本地系统的行为，这些行为是已经硬编码的，包括删除一个文件、创建一个文件夹、设置一个注册表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键、复制一个文件以及休眠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60s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。该程序会运行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1440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分钟后终止。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8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Yara</a:t>
              </a:r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规则编写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基于以上分析编写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yara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规则。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01548-55F6-4234-97DA-0B4A77C1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05" y="1477876"/>
            <a:ext cx="5194526" cy="43845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2EE7035-364F-4656-B872-FED9E7750C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8315" y="2384178"/>
            <a:ext cx="4675752" cy="12103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E6640D-C774-477B-8BAE-73FCA0B1B5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08276" y="3976749"/>
            <a:ext cx="473583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1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3142661" cy="400110"/>
            <a:chOff x="1148080" y="833460"/>
            <a:chExt cx="3142661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893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IDA Python</a:t>
              </a:r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遍历所有函数，排除库函数或简单跳转函数，当反汇编的助记符为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call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或者</a:t>
            </a:r>
            <a:r>
              <a:rPr lang="en-US" altLang="zh-CN" sz="1800" b="1" kern="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jmp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且操作数为寄存器类型时，输出该行反汇编指令。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57D159-F031-43D4-B307-73AD31D9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05" y="2441678"/>
            <a:ext cx="4762500" cy="22002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61D42FE-8D28-4FF0-8702-600153A894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7188" y="2749446"/>
            <a:ext cx="398526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7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/>
        </p:nvSpPr>
        <p:spPr>
          <a:xfrm>
            <a:off x="7020351" y="4291157"/>
            <a:ext cx="1950929" cy="42926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/>
        </p:nvSpPr>
        <p:spPr>
          <a:xfrm>
            <a:off x="8575040" y="3361767"/>
            <a:ext cx="2174466" cy="157195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/>
        </p:nvSpPr>
        <p:spPr>
          <a:xfrm>
            <a:off x="3017976" y="174032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/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/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/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/>
        </p:nvSpPr>
        <p:spPr>
          <a:xfrm>
            <a:off x="3479328" y="218423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/>
        </p:nvSpPr>
        <p:spPr>
          <a:xfrm>
            <a:off x="5682407" y="2319721"/>
            <a:ext cx="3288873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/>
        </p:nvSpPr>
        <p:spPr>
          <a:xfrm>
            <a:off x="4035875" y="2608116"/>
            <a:ext cx="4120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/>
        </p:nvSpPr>
        <p:spPr>
          <a:xfrm>
            <a:off x="5941693" y="3423920"/>
            <a:ext cx="3288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 YOUR LISTENING</a:t>
            </a:r>
            <a:endParaRPr lang="zh-CN" altLang="en-US" sz="2400" b="1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4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700000" y="7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231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7" grpId="0" animBg="1"/>
      <p:bldP spid="4" grpId="0" animBg="1"/>
      <p:bldP spid="6" grpId="0" animBg="1"/>
      <p:bldP spid="8" grpId="0" animBg="1"/>
      <p:bldP spid="15" grpId="0" animBg="1"/>
      <p:bldP spid="15" grpId="1" animBg="1"/>
      <p:bldP spid="18" grpId="0" animBg="1"/>
      <p:bldP spid="14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Lab6-1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使用图视图打开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该文件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67316F-05FA-447D-89F7-D0CEC51546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4810" y="1604444"/>
            <a:ext cx="4302379" cy="47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Lab6-1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跳转到调用的子过程，看到如下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AAB585-3CB6-462B-9923-AF7207464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7560" y="1477876"/>
            <a:ext cx="8176879" cy="46879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00C86C4-FBC6-4417-8DDA-9DFE89E11714}"/>
              </a:ext>
            </a:extLst>
          </p:cNvPr>
          <p:cNvSpPr txBox="1"/>
          <p:nvPr/>
        </p:nvSpPr>
        <p:spPr>
          <a:xfrm>
            <a:off x="4335828" y="1526418"/>
            <a:ext cx="6095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若本地有网络连接，则该过程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会输出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"Success: Internet Connection\n"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并返回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，否则会输出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"Error 1.1: No Internet\n"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并返回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8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Lab6-2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使用图视图打开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该文件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。发现新增了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sub_401040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的调用。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B03445-5A1A-4593-9687-FA9E998E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34" y="1477876"/>
            <a:ext cx="5759532" cy="48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Lab6-2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286D60E-42EC-4ACA-AC94-16CA45C4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601" y="1477876"/>
            <a:ext cx="6021237" cy="4853744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跳转到调用的子过程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sub_401040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，看到如下结构。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16E768-8DF8-442E-8E7E-2BE61F4C38B5}"/>
              </a:ext>
            </a:extLst>
          </p:cNvPr>
          <p:cNvSpPr txBox="1"/>
          <p:nvPr/>
        </p:nvSpPr>
        <p:spPr>
          <a:xfrm>
            <a:off x="6293923" y="2230489"/>
            <a:ext cx="4694370" cy="2304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 indent="266700">
              <a:lnSpc>
                <a:spcPct val="150000"/>
              </a:lnSpc>
            </a:pP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首先该进程以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"Internet Explorer 7.5/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pma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参数调用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InternetOpenA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函数，又以“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http://www.practicalmalwareanalysis.com/cc.htm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”为参数调用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InternetOpenUrlA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函数，之后将结果“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hFile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”和数组“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Buffer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”作为参数传给函数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InternetReadFile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，从该</a:t>
            </a:r>
            <a:r>
              <a:rPr lang="en-US" altLang="zh-CN" sz="1400" b="1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读取数据并以字符形式存储在</a:t>
            </a:r>
            <a:r>
              <a:rPr lang="en-US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Buffer</a:t>
            </a:r>
            <a:r>
              <a:rPr lang="zh-CN" altLang="zh-CN" sz="14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5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Lab6-2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F403708-9A15-49AC-B4E9-BA769475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87" y="1477876"/>
            <a:ext cx="10099274" cy="479229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1586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跳转到调用的子过程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sub_401040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，看到如下结构。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首先判断是否存在一个可用的</a:t>
            </a:r>
            <a:r>
              <a:rPr lang="en-US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Internet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连接，如果不存在就终止运行；如果存在</a:t>
            </a:r>
            <a:r>
              <a:rPr lang="zh-CN" altLang="en-US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则会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尝试下载一个网页。</a:t>
            </a:r>
            <a:endParaRPr lang="en-US" altLang="zh-CN" sz="1200" b="1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该网页包含了一段由</a:t>
            </a:r>
            <a:r>
              <a:rPr lang="en-US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“&lt;!--”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开始的</a:t>
            </a:r>
            <a:r>
              <a:rPr lang="en-US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注释</a:t>
            </a:r>
            <a:r>
              <a:rPr lang="zh-CN" altLang="zh-CN" sz="1200" b="1" kern="0" dirty="0">
                <a:ea typeface="宋体" panose="02010600030101010101" pitchFamily="2" charset="-122"/>
                <a:cs typeface="宋体" panose="02010600030101010101" pitchFamily="2" charset="-122"/>
              </a:rPr>
              <a:t>，程序进行逐字比对，解析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之后的那个字符，</a:t>
            </a:r>
            <a:endParaRPr lang="en-US" altLang="zh-CN" sz="1200" b="1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并打印</a:t>
            </a:r>
            <a:r>
              <a:rPr lang="en-US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“Success: Parsed command is %c\n”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lang="en-US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%c</a:t>
            </a:r>
            <a:r>
              <a:rPr lang="zh-CN" altLang="zh-CN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就是该字符。</a:t>
            </a:r>
            <a:r>
              <a:rPr lang="zh-CN" altLang="en-US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200" b="1" kern="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netcat</a:t>
            </a:r>
            <a:r>
              <a:rPr lang="zh-CN" altLang="en-US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等工具监测，</a:t>
            </a:r>
            <a:endParaRPr lang="en-US" altLang="zh-CN" sz="1200" b="1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                                                               很容易发现该文件访问了上述</a:t>
            </a:r>
            <a:r>
              <a:rPr lang="en-US" altLang="zh-CN" sz="1200" b="1" kern="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url</a:t>
            </a:r>
            <a:r>
              <a:rPr lang="zh-CN" altLang="en-US" sz="12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F0A8C5-D319-4338-A7C3-EA9B1A05B7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0522" y="2344074"/>
            <a:ext cx="3622675" cy="15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3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Lab6-3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打开文件。新增了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sub_401130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的调用。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07891B-70EF-439B-82F8-B918D0E1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62" y="1435108"/>
            <a:ext cx="5041076" cy="494442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1B6BAF3-459C-48A9-B680-A18C70E78CED}"/>
              </a:ext>
            </a:extLst>
          </p:cNvPr>
          <p:cNvSpPr/>
          <p:nvPr/>
        </p:nvSpPr>
        <p:spPr>
          <a:xfrm>
            <a:off x="5717968" y="4954980"/>
            <a:ext cx="997528" cy="25235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3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Lab6-3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692D978-F1CB-43CE-B9F6-4D9C657C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6" y="1435108"/>
            <a:ext cx="9733808" cy="492422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120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跳转到调用的子过程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sub_401130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，看到如下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lang="en-US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switch</a:t>
            </a: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语句</a:t>
            </a:r>
            <a:r>
              <a:rPr lang="zh-CN" altLang="en-US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用注释的第一个字符</a:t>
            </a: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来决定程序在本地系统运行的下一步行为，</a:t>
            </a:r>
            <a:endParaRPr lang="en-US" altLang="zh-CN" sz="1050" b="1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包括是否删除一个文件、创建一个目录、设置一个注册表</a:t>
            </a:r>
            <a:r>
              <a:rPr lang="en-US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run</a:t>
            </a: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键、</a:t>
            </a:r>
            <a:endParaRPr lang="en-US" altLang="zh-CN" sz="1050" b="1" kern="0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复制一个文件或者休眠</a:t>
            </a:r>
            <a:r>
              <a:rPr lang="en-US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zh-CN" sz="105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秒。</a:t>
            </a:r>
            <a:endParaRPr lang="zh-CN" altLang="zh-CN" sz="105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96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2BD19-3E15-4EB1-B463-CAC8EC82C203}"/>
              </a:ext>
            </a:extLst>
          </p:cNvPr>
          <p:cNvGrpSpPr/>
          <p:nvPr/>
        </p:nvGrpSpPr>
        <p:grpSpPr>
          <a:xfrm>
            <a:off x="1055266" y="634888"/>
            <a:ext cx="2670067" cy="400110"/>
            <a:chOff x="1148080" y="833460"/>
            <a:chExt cx="2670067" cy="400110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0E1A69A-9450-46DB-96C5-4313F4E4AD4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89836EFF-2007-493D-9FEB-8D5DD22CA761}"/>
                  </a:ext>
                </a:extLst>
              </p:cNvPr>
              <p:cNvSpPr/>
              <p:nvPr/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D703BA9-7AA6-402B-82D1-E69CD270F9A0}"/>
                  </a:ext>
                </a:extLst>
              </p:cNvPr>
              <p:cNvSpPr/>
              <p:nvPr/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F44D-B95C-4B75-AEE6-BEC56C6FB184}"/>
                </a:ext>
              </a:extLst>
            </p:cNvPr>
            <p:cNvSpPr txBox="1"/>
            <p:nvPr/>
          </p:nvSpPr>
          <p:spPr>
            <a:xfrm>
              <a:off x="1396987" y="833460"/>
              <a:ext cx="2421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Lab6-4</a:t>
              </a:r>
              <a:endPara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DDCB38-92D4-43A5-B96A-4C3F912D6D71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94F5D72-00FA-4A64-BDB4-724CDECA462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DC98828-A148-48F6-B4DC-ABB9475A3C82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8F90E939-518A-4709-A347-1CCBF473A5E8}"/>
              </a:ext>
            </a:extLst>
          </p:cNvPr>
          <p:cNvSpPr txBox="1"/>
          <p:nvPr/>
        </p:nvSpPr>
        <p:spPr>
          <a:xfrm>
            <a:off x="1547205" y="1034998"/>
            <a:ext cx="9130031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打开文件，看到明显的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循环结构。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循环次数由</a:t>
            </a:r>
            <a:r>
              <a:rPr lang="en-US" altLang="zh-CN" sz="1800" b="1" kern="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var_C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记录，当</a:t>
            </a:r>
            <a:r>
              <a:rPr lang="en-US" altLang="zh-CN" sz="1800" b="1" kern="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var_C</a:t>
            </a:r>
            <a:r>
              <a:rPr lang="en-US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&lt; 1440</a:t>
            </a:r>
            <a:r>
              <a:rPr lang="zh-CN" altLang="zh-CN" sz="1800" b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时继续运行。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CA7331-6BDB-4C88-9A21-AAF5A507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39" y="1417295"/>
            <a:ext cx="6143190" cy="4920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A2345F-BBA5-4A0F-968F-3243920A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73" y="1970635"/>
            <a:ext cx="3746025" cy="255319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B0DD923-B000-4A46-A2B0-7F134F019D86}"/>
              </a:ext>
            </a:extLst>
          </p:cNvPr>
          <p:cNvSpPr/>
          <p:nvPr/>
        </p:nvSpPr>
        <p:spPr>
          <a:xfrm>
            <a:off x="5264727" y="4744193"/>
            <a:ext cx="1092530" cy="2731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0F5536-C5BA-47FA-816D-484BC4A15BBE}"/>
              </a:ext>
            </a:extLst>
          </p:cNvPr>
          <p:cNvSpPr txBox="1"/>
          <p:nvPr/>
        </p:nvSpPr>
        <p:spPr>
          <a:xfrm>
            <a:off x="6345381" y="4611816"/>
            <a:ext cx="1031719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lang="en-US" altLang="zh-CN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6-3</a:t>
            </a:r>
            <a:endParaRPr lang="zh-CN" altLang="zh-CN" sz="1800" dirty="0">
              <a:solidFill>
                <a:schemeClr val="accent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DDCC9D8-A956-4CD9-BAE7-BE8B3A309C3E}"/>
              </a:ext>
            </a:extLst>
          </p:cNvPr>
          <p:cNvSpPr/>
          <p:nvPr/>
        </p:nvSpPr>
        <p:spPr>
          <a:xfrm>
            <a:off x="7105403" y="2974100"/>
            <a:ext cx="1092530" cy="2731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329FAF-2CE9-42B4-8204-5F2687B83FB1}"/>
              </a:ext>
            </a:extLst>
          </p:cNvPr>
          <p:cNvSpPr txBox="1"/>
          <p:nvPr/>
        </p:nvSpPr>
        <p:spPr>
          <a:xfrm>
            <a:off x="8245434" y="2819880"/>
            <a:ext cx="1031719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lang="en-US" altLang="zh-CN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6-2</a:t>
            </a:r>
            <a:endParaRPr lang="zh-CN" altLang="zh-CN" sz="1800" dirty="0">
              <a:solidFill>
                <a:schemeClr val="accent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520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2960</TotalTime>
  <Words>672</Words>
  <Application>Microsoft Office PowerPoint</Application>
  <PresentationFormat>宽屏</PresentationFormat>
  <Paragraphs>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思源黑体 CN Bold</vt:lpstr>
      <vt:lpstr>思源黑体 CN Light</vt:lpstr>
      <vt:lpstr>宋体</vt:lpstr>
      <vt:lpstr>微软雅黑</vt:lpstr>
      <vt:lpstr>Arial</vt:lpstr>
      <vt:lpstr>Garamond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 雷</dc:creator>
  <cp:lastModifiedBy>文天 史</cp:lastModifiedBy>
  <cp:revision>117</cp:revision>
  <dcterms:created xsi:type="dcterms:W3CDTF">2021-08-22T12:17:40Z</dcterms:created>
  <dcterms:modified xsi:type="dcterms:W3CDTF">2023-10-23T00:06:05Z</dcterms:modified>
</cp:coreProperties>
</file>