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1" r:id="rId2"/>
    <p:sldId id="286" r:id="rId3"/>
    <p:sldId id="329"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5" r:id="rId19"/>
    <p:sldId id="363" r:id="rId20"/>
    <p:sldId id="364"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28" r:id="rId37"/>
  </p:sldIdLst>
  <p:sldSz cx="12192000" cy="6858000"/>
  <p:notesSz cx="6858000" cy="9144000"/>
  <p:custDataLst>
    <p:tags r:id="rId3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74" userDrawn="1">
          <p15:clr>
            <a:srgbClr val="A4A3A4"/>
          </p15:clr>
        </p15:guide>
        <p15:guide id="2" pos="551" userDrawn="1">
          <p15:clr>
            <a:srgbClr val="A4A3A4"/>
          </p15:clr>
        </p15:guide>
        <p15:guide id="3" orient="horz" pos="368" userDrawn="1">
          <p15:clr>
            <a:srgbClr val="A4A3A4"/>
          </p15:clr>
        </p15:guide>
        <p15:guide id="4" pos="71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5C5"/>
    <a:srgbClr val="3B3838"/>
    <a:srgbClr val="767171"/>
    <a:srgbClr val="75757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4" autoAdjust="0"/>
    <p:restoredTop sz="94660"/>
  </p:normalViewPr>
  <p:slideViewPr>
    <p:cSldViewPr snapToGrid="0" showGuides="1">
      <p:cViewPr varScale="1">
        <p:scale>
          <a:sx n="108" d="100"/>
          <a:sy n="108" d="100"/>
        </p:scale>
        <p:origin x="114" y="204"/>
      </p:cViewPr>
      <p:guideLst>
        <p:guide orient="horz" pos="3974"/>
        <p:guide pos="551"/>
        <p:guide orient="horz" pos="368"/>
        <p:guide pos="71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9F4C87E-67D7-4747-B03D-6F045E1AC05D}" type="datetimeFigureOut">
              <a:rPr lang="zh-CN" altLang="en-US" smtClean="0"/>
              <a:t>2023/10/31</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9EA121A2-D50F-4B25-8F1A-A2545C492347}"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6082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A121A2-D50F-4B25-8F1A-A2545C492347}" type="slidenum">
              <a:rPr lang="zh-CN" altLang="en-US" smtClean="0"/>
              <a:t>‹#›</a:t>
            </a:fld>
            <a:endParaRPr lang="zh-CN" altLang="en-US"/>
          </a:p>
        </p:txBody>
      </p:sp>
    </p:spTree>
    <p:extLst>
      <p:ext uri="{BB962C8B-B14F-4D97-AF65-F5344CB8AC3E}">
        <p14:creationId xmlns:p14="http://schemas.microsoft.com/office/powerpoint/2010/main" val="1359760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9105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6113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spTree>
    <p:extLst>
      <p:ext uri="{BB962C8B-B14F-4D97-AF65-F5344CB8AC3E}">
        <p14:creationId xmlns:p14="http://schemas.microsoft.com/office/powerpoint/2010/main" val="4122383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0119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5069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2203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154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spTree>
    <p:extLst>
      <p:ext uri="{BB962C8B-B14F-4D97-AF65-F5344CB8AC3E}">
        <p14:creationId xmlns:p14="http://schemas.microsoft.com/office/powerpoint/2010/main" val="876899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390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A121A2-D50F-4B25-8F1A-A2545C492347}" type="slidenum">
              <a:rPr lang="zh-CN" altLang="en-US" smtClean="0"/>
              <a:t>‹#›</a:t>
            </a:fld>
            <a:endParaRPr lang="zh-CN" altLang="en-US"/>
          </a:p>
        </p:txBody>
      </p:sp>
    </p:spTree>
    <p:extLst>
      <p:ext uri="{BB962C8B-B14F-4D97-AF65-F5344CB8AC3E}">
        <p14:creationId xmlns:p14="http://schemas.microsoft.com/office/powerpoint/2010/main" val="177481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741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579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A121A2-D50F-4B25-8F1A-A2545C492347}" type="slidenum">
              <a:rPr lang="zh-CN" altLang="en-US" smtClean="0"/>
              <a:t>‹#›</a:t>
            </a:fld>
            <a:endParaRPr lang="zh-CN" altLang="en-US"/>
          </a:p>
        </p:txBody>
      </p:sp>
    </p:spTree>
    <p:extLst>
      <p:ext uri="{BB962C8B-B14F-4D97-AF65-F5344CB8AC3E}">
        <p14:creationId xmlns:p14="http://schemas.microsoft.com/office/powerpoint/2010/main" val="1840826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233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A121A2-D50F-4B25-8F1A-A2545C492347}" type="slidenum">
              <a:rPr lang="zh-CN" altLang="en-US" smtClean="0"/>
              <a:t>‹#›</a:t>
            </a:fld>
            <a:endParaRPr lang="zh-CN" altLang="en-US"/>
          </a:p>
        </p:txBody>
      </p:sp>
    </p:spTree>
    <p:extLst>
      <p:ext uri="{BB962C8B-B14F-4D97-AF65-F5344CB8AC3E}">
        <p14:creationId xmlns:p14="http://schemas.microsoft.com/office/powerpoint/2010/main" val="2177647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F4C87E-67D7-4747-B03D-6F045E1AC05D}" type="datetimeFigureOut">
              <a:rPr lang="zh-CN" altLang="en-US" smtClean="0"/>
              <a:t>2023/10/31</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A121A2-D50F-4B25-8F1A-A2545C492347}" type="slidenum">
              <a:rPr lang="zh-CN" altLang="en-US" smtClean="0"/>
              <a:t>‹#›</a:t>
            </a:fld>
            <a:endParaRPr lang="zh-CN" altLang="en-US"/>
          </a:p>
        </p:txBody>
      </p:sp>
    </p:spTree>
    <p:extLst>
      <p:ext uri="{BB962C8B-B14F-4D97-AF65-F5344CB8AC3E}">
        <p14:creationId xmlns:p14="http://schemas.microsoft.com/office/powerpoint/2010/main" val="283446363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5.jpe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7" name="PA-圆角矩形 6">
            <a:extLst>
              <a:ext uri="{FF2B5EF4-FFF2-40B4-BE49-F238E27FC236}">
                <a16:creationId xmlns:a16="http://schemas.microsoft.com/office/drawing/2014/main" id="{CA1D04B1-561C-427F-A69C-418146F033E1}"/>
              </a:ext>
            </a:extLst>
          </p:cNvPr>
          <p:cNvSpPr/>
          <p:nvPr>
            <p:custDataLst>
              <p:tags r:id="rId1"/>
            </p:custDataLst>
          </p:nvPr>
        </p:nvSpPr>
        <p:spPr>
          <a:xfrm>
            <a:off x="1890216" y="1750488"/>
            <a:ext cx="2646983" cy="2646982"/>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PA-AutoShape 2">
            <a:extLst>
              <a:ext uri="{FF2B5EF4-FFF2-40B4-BE49-F238E27FC236}">
                <a16:creationId xmlns:a16="http://schemas.microsoft.com/office/drawing/2014/main" id="{DDF01370-10EF-410F-8B87-ACE304D75DDC}"/>
              </a:ext>
            </a:extLst>
          </p:cNvPr>
          <p:cNvSpPr>
            <a:spLocks noChangeAspect="1" noChangeArrowheads="1"/>
          </p:cNvSpPr>
          <p:nvPr>
            <p:custDataLst>
              <p:tags r:id="rId2"/>
            </p:custDataLst>
          </p:nvPr>
        </p:nvSpPr>
        <p:spPr bwMode="auto">
          <a:xfrm>
            <a:off x="837235" y="2786976"/>
            <a:ext cx="191688" cy="1916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PA-圆角矩形 3">
            <a:extLst>
              <a:ext uri="{FF2B5EF4-FFF2-40B4-BE49-F238E27FC236}">
                <a16:creationId xmlns:a16="http://schemas.microsoft.com/office/drawing/2014/main" id="{128046FA-F4E0-4BA1-A2BB-1ED170AF322F}"/>
              </a:ext>
            </a:extLst>
          </p:cNvPr>
          <p:cNvSpPr/>
          <p:nvPr>
            <p:custDataLst>
              <p:tags r:id="rId3"/>
            </p:custDataLst>
          </p:nvPr>
        </p:nvSpPr>
        <p:spPr>
          <a:xfrm>
            <a:off x="2384541" y="1036899"/>
            <a:ext cx="485609" cy="485609"/>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圆角矩形 5">
            <a:extLst>
              <a:ext uri="{FF2B5EF4-FFF2-40B4-BE49-F238E27FC236}">
                <a16:creationId xmlns:a16="http://schemas.microsoft.com/office/drawing/2014/main" id="{11A08D04-3124-48C1-9669-36C1BEC47014}"/>
              </a:ext>
            </a:extLst>
          </p:cNvPr>
          <p:cNvSpPr/>
          <p:nvPr>
            <p:custDataLst>
              <p:tags r:id="rId4"/>
            </p:custDataLst>
          </p:nvPr>
        </p:nvSpPr>
        <p:spPr>
          <a:xfrm>
            <a:off x="1174801" y="5311792"/>
            <a:ext cx="715415" cy="715415"/>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圆角矩形 7">
            <a:extLst>
              <a:ext uri="{FF2B5EF4-FFF2-40B4-BE49-F238E27FC236}">
                <a16:creationId xmlns:a16="http://schemas.microsoft.com/office/drawing/2014/main" id="{4C94711A-F1EC-48D3-B3D5-1CC00A21989F}"/>
              </a:ext>
            </a:extLst>
          </p:cNvPr>
          <p:cNvSpPr/>
          <p:nvPr>
            <p:custDataLst>
              <p:tags r:id="rId5"/>
            </p:custDataLst>
          </p:nvPr>
        </p:nvSpPr>
        <p:spPr>
          <a:xfrm>
            <a:off x="3453107" y="836166"/>
            <a:ext cx="715415" cy="715415"/>
          </a:xfrm>
          <a:prstGeom prst="roundRect">
            <a:avLst>
              <a:gd name="adj" fmla="val 17797"/>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圆角矩形 14">
            <a:extLst>
              <a:ext uri="{FF2B5EF4-FFF2-40B4-BE49-F238E27FC236}">
                <a16:creationId xmlns:a16="http://schemas.microsoft.com/office/drawing/2014/main" id="{28E04C6A-65BD-4DAA-9677-E9B4128E044B}"/>
              </a:ext>
            </a:extLst>
          </p:cNvPr>
          <p:cNvSpPr/>
          <p:nvPr>
            <p:custDataLst>
              <p:tags r:id="rId6"/>
            </p:custDataLst>
          </p:nvPr>
        </p:nvSpPr>
        <p:spPr>
          <a:xfrm>
            <a:off x="2351568" y="2194391"/>
            <a:ext cx="2203079" cy="2203079"/>
          </a:xfrm>
          <a:prstGeom prst="roundRect">
            <a:avLst/>
          </a:prstGeom>
          <a:solidFill>
            <a:srgbClr val="7030A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PA-圆角矩形 17">
            <a:extLst>
              <a:ext uri="{FF2B5EF4-FFF2-40B4-BE49-F238E27FC236}">
                <a16:creationId xmlns:a16="http://schemas.microsoft.com/office/drawing/2014/main" id="{31AF2055-48A7-4C54-A11C-925E241CAAAD}"/>
              </a:ext>
            </a:extLst>
          </p:cNvPr>
          <p:cNvSpPr/>
          <p:nvPr>
            <p:custDataLst>
              <p:tags r:id="rId7"/>
            </p:custDataLst>
          </p:nvPr>
        </p:nvSpPr>
        <p:spPr>
          <a:xfrm>
            <a:off x="4554647" y="2329881"/>
            <a:ext cx="5129502" cy="1775747"/>
          </a:xfrm>
          <a:prstGeom prst="round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文本框 13">
            <a:extLst>
              <a:ext uri="{FF2B5EF4-FFF2-40B4-BE49-F238E27FC236}">
                <a16:creationId xmlns:a16="http://schemas.microsoft.com/office/drawing/2014/main" id="{73722EF1-500F-4A6B-B673-277906A77619}"/>
              </a:ext>
            </a:extLst>
          </p:cNvPr>
          <p:cNvSpPr txBox="1"/>
          <p:nvPr>
            <p:custDataLst>
              <p:tags r:id="rId8"/>
            </p:custDataLst>
          </p:nvPr>
        </p:nvSpPr>
        <p:spPr>
          <a:xfrm>
            <a:off x="4834703" y="2656877"/>
            <a:ext cx="4828569" cy="707886"/>
          </a:xfrm>
          <a:prstGeom prst="rect">
            <a:avLst/>
          </a:prstGeom>
          <a:noFill/>
        </p:spPr>
        <p:txBody>
          <a:bodyPr wrap="square" rtlCol="0">
            <a:spAutoFit/>
          </a:bodyPr>
          <a:lstStyle/>
          <a:p>
            <a:r>
              <a:rPr lang="en-US" altLang="zh-CN" sz="4000" b="1" dirty="0">
                <a:solidFill>
                  <a:schemeClr val="tx1">
                    <a:lumMod val="75000"/>
                    <a:lumOff val="25000"/>
                  </a:schemeClr>
                </a:solidFill>
                <a:latin typeface="思源黑体 CN Bold" panose="020B0800000000000000" pitchFamily="34" charset="-122"/>
                <a:ea typeface="思源黑体 CN Bold" panose="020B0800000000000000" pitchFamily="34" charset="-122"/>
              </a:rPr>
              <a:t>Lab9</a:t>
            </a:r>
            <a:r>
              <a:rPr lang="zh-CN" altLang="en-US" sz="4000" b="1" dirty="0">
                <a:solidFill>
                  <a:schemeClr val="tx1">
                    <a:lumMod val="75000"/>
                    <a:lumOff val="25000"/>
                  </a:schemeClr>
                </a:solidFill>
                <a:latin typeface="思源黑体 CN Bold" panose="020B0800000000000000" pitchFamily="34" charset="-122"/>
                <a:ea typeface="思源黑体 CN Bold" panose="020B0800000000000000" pitchFamily="34" charset="-122"/>
              </a:rPr>
              <a:t>展示内容</a:t>
            </a:r>
            <a:endParaRPr lang="zh-CN" altLang="en-US" sz="2000" b="1"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9" name="PA-圆角矩形 8">
            <a:extLst>
              <a:ext uri="{FF2B5EF4-FFF2-40B4-BE49-F238E27FC236}">
                <a16:creationId xmlns:a16="http://schemas.microsoft.com/office/drawing/2014/main" id="{E9D98FD9-23F9-4849-8ABD-4B3194E83D3E}"/>
              </a:ext>
            </a:extLst>
          </p:cNvPr>
          <p:cNvSpPr/>
          <p:nvPr>
            <p:custDataLst>
              <p:tags r:id="rId9"/>
            </p:custDataLst>
          </p:nvPr>
        </p:nvSpPr>
        <p:spPr>
          <a:xfrm>
            <a:off x="6690166" y="4270737"/>
            <a:ext cx="2407535" cy="529731"/>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A-圆角矩形 18">
            <a:extLst>
              <a:ext uri="{FF2B5EF4-FFF2-40B4-BE49-F238E27FC236}">
                <a16:creationId xmlns:a16="http://schemas.microsoft.com/office/drawing/2014/main" id="{D960B0CF-F4D4-4B1F-B9B3-B3A5012EF2CC}"/>
              </a:ext>
            </a:extLst>
          </p:cNvPr>
          <p:cNvSpPr/>
          <p:nvPr>
            <p:custDataLst>
              <p:tags r:id="rId10"/>
            </p:custDataLst>
          </p:nvPr>
        </p:nvSpPr>
        <p:spPr>
          <a:xfrm>
            <a:off x="8381243" y="3691758"/>
            <a:ext cx="2918378" cy="2109744"/>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PA-文本框 19">
            <a:extLst>
              <a:ext uri="{FF2B5EF4-FFF2-40B4-BE49-F238E27FC236}">
                <a16:creationId xmlns:a16="http://schemas.microsoft.com/office/drawing/2014/main" id="{815E989A-CE85-4769-8F1E-A915BD662E8E}"/>
              </a:ext>
            </a:extLst>
          </p:cNvPr>
          <p:cNvSpPr txBox="1"/>
          <p:nvPr>
            <p:custDataLst>
              <p:tags r:id="rId11"/>
            </p:custDataLst>
          </p:nvPr>
        </p:nvSpPr>
        <p:spPr>
          <a:xfrm>
            <a:off x="4834703" y="3364026"/>
            <a:ext cx="3002238" cy="369332"/>
          </a:xfrm>
          <a:prstGeom prst="rect">
            <a:avLst/>
          </a:prstGeom>
          <a:noFill/>
          <a:ln>
            <a:noFill/>
          </a:ln>
        </p:spPr>
        <p:txBody>
          <a:bodyPr wrap="square">
            <a:spAutoFit/>
          </a:bodyPr>
          <a:lstStyle/>
          <a:p>
            <a:r>
              <a:rPr lang="zh-CN" altLang="en-US" dirty="0">
                <a:latin typeface="思源黑体 CN Light" panose="020B0300000000000000" pitchFamily="34" charset="-122"/>
                <a:ea typeface="思源黑体 CN Light" panose="020B0300000000000000" pitchFamily="34" charset="-122"/>
              </a:rPr>
              <a:t>展示人：史文天</a:t>
            </a:r>
          </a:p>
        </p:txBody>
      </p:sp>
      <p:pic>
        <p:nvPicPr>
          <p:cNvPr id="5" name="图片 4">
            <a:extLst>
              <a:ext uri="{FF2B5EF4-FFF2-40B4-BE49-F238E27FC236}">
                <a16:creationId xmlns:a16="http://schemas.microsoft.com/office/drawing/2014/main" id="{A8F1A999-9624-14FB-EEB9-D1FB05A4768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99392" y="2542215"/>
            <a:ext cx="1507430" cy="1507430"/>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9234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5"/>
                                        </p:tgtEl>
                                        <p:attrNameLst>
                                          <p:attrName>r</p:attrName>
                                        </p:attrNameLst>
                                      </p:cBhvr>
                                    </p:animRo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par>
                                <p:cTn id="10" presetID="10" presetClass="entr" presetSubtype="0" fill="hold" grpId="0" nodeType="withEffect">
                                  <p:stCondLst>
                                    <p:cond delay="5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50"/>
                                        <p:tgtEl>
                                          <p:spTgt spid="7"/>
                                        </p:tgtEl>
                                      </p:cBhvr>
                                    </p:animEffect>
                                  </p:childTnLst>
                                </p:cTn>
                              </p:par>
                              <p:par>
                                <p:cTn id="13" presetID="10" presetClass="entr" presetSubtype="0" fill="hold" grpId="0" nodeType="withEffect">
                                  <p:stCondLst>
                                    <p:cond delay="75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10" presetClass="entr" presetSubtype="0" fill="hold" grpId="0" nodeType="withEffect">
                                  <p:stCondLst>
                                    <p:cond delay="120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75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750"/>
                                        <p:tgtEl>
                                          <p:spTgt spid="6"/>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750"/>
                                        <p:tgtEl>
                                          <p:spTgt spid="19"/>
                                        </p:tgtEl>
                                      </p:cBhvr>
                                    </p:animEffect>
                                  </p:childTnLst>
                                </p:cTn>
                              </p:par>
                              <p:par>
                                <p:cTn id="25" presetID="10" presetClass="entr" presetSubtype="0" fill="hold" grpId="0" nodeType="withEffect">
                                  <p:stCondLst>
                                    <p:cond delay="13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750"/>
                                        <p:tgtEl>
                                          <p:spTgt spid="9"/>
                                        </p:tgtEl>
                                      </p:cBhvr>
                                    </p:animEffect>
                                  </p:childTnLst>
                                </p:cTn>
                              </p:par>
                              <p:par>
                                <p:cTn id="28" presetID="22" presetClass="entr" presetSubtype="8" fill="hold" grpId="0" nodeType="withEffect">
                                  <p:stCondLst>
                                    <p:cond delay="150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1100"/>
                                        <p:tgtEl>
                                          <p:spTgt spid="18"/>
                                        </p:tgtEl>
                                      </p:cBhvr>
                                    </p:animEffect>
                                  </p:childTnLst>
                                </p:cTn>
                              </p:par>
                              <p:par>
                                <p:cTn id="31" presetID="53" presetClass="entr" presetSubtype="16" fill="hold" grpId="0" nodeType="withEffect">
                                  <p:stCondLst>
                                    <p:cond delay="1900"/>
                                  </p:stCondLst>
                                  <p:iterate type="lt">
                                    <p:tmPct val="10000"/>
                                  </p:iterate>
                                  <p:childTnLst>
                                    <p:set>
                                      <p:cBhvr>
                                        <p:cTn id="32" dur="1" fill="hold">
                                          <p:stCondLst>
                                            <p:cond delay="0"/>
                                          </p:stCondLst>
                                        </p:cTn>
                                        <p:tgtEl>
                                          <p:spTgt spid="14"/>
                                        </p:tgtEl>
                                        <p:attrNameLst>
                                          <p:attrName>style.visibility</p:attrName>
                                        </p:attrNameLst>
                                      </p:cBhvr>
                                      <p:to>
                                        <p:strVal val="visible"/>
                                      </p:to>
                                    </p:set>
                                    <p:anim calcmode="lin" valueType="num">
                                      <p:cBhvr>
                                        <p:cTn id="33" dur="750" fill="hold"/>
                                        <p:tgtEl>
                                          <p:spTgt spid="14"/>
                                        </p:tgtEl>
                                        <p:attrNameLst>
                                          <p:attrName>ppt_w</p:attrName>
                                        </p:attrNameLst>
                                      </p:cBhvr>
                                      <p:tavLst>
                                        <p:tav tm="0">
                                          <p:val>
                                            <p:fltVal val="0"/>
                                          </p:val>
                                        </p:tav>
                                        <p:tav tm="100000">
                                          <p:val>
                                            <p:strVal val="#ppt_w"/>
                                          </p:val>
                                        </p:tav>
                                      </p:tavLst>
                                    </p:anim>
                                    <p:anim calcmode="lin" valueType="num">
                                      <p:cBhvr>
                                        <p:cTn id="34" dur="750" fill="hold"/>
                                        <p:tgtEl>
                                          <p:spTgt spid="14"/>
                                        </p:tgtEl>
                                        <p:attrNameLst>
                                          <p:attrName>ppt_h</p:attrName>
                                        </p:attrNameLst>
                                      </p:cBhvr>
                                      <p:tavLst>
                                        <p:tav tm="0">
                                          <p:val>
                                            <p:fltVal val="0"/>
                                          </p:val>
                                        </p:tav>
                                        <p:tav tm="100000">
                                          <p:val>
                                            <p:strVal val="#ppt_h"/>
                                          </p:val>
                                        </p:tav>
                                      </p:tavLst>
                                    </p:anim>
                                    <p:animEffect transition="in" filter="fade">
                                      <p:cBhvr>
                                        <p:cTn id="35" dur="750"/>
                                        <p:tgtEl>
                                          <p:spTgt spid="14"/>
                                        </p:tgtEl>
                                      </p:cBhvr>
                                    </p:animEffect>
                                  </p:childTnLst>
                                </p:cTn>
                              </p:par>
                              <p:par>
                                <p:cTn id="36" presetID="53" presetClass="entr" presetSubtype="16" fill="hold" grpId="0" nodeType="withEffect">
                                  <p:stCondLst>
                                    <p:cond delay="1900"/>
                                  </p:stCondLst>
                                  <p:iterate type="lt">
                                    <p:tmPct val="4231"/>
                                  </p:iterate>
                                  <p:childTnLst>
                                    <p:set>
                                      <p:cBhvr>
                                        <p:cTn id="37" dur="1" fill="hold">
                                          <p:stCondLst>
                                            <p:cond delay="0"/>
                                          </p:stCondLst>
                                        </p:cTn>
                                        <p:tgtEl>
                                          <p:spTgt spid="20"/>
                                        </p:tgtEl>
                                        <p:attrNameLst>
                                          <p:attrName>style.visibility</p:attrName>
                                        </p:attrNameLst>
                                      </p:cBhvr>
                                      <p:to>
                                        <p:strVal val="visible"/>
                                      </p:to>
                                    </p:set>
                                    <p:anim calcmode="lin" valueType="num">
                                      <p:cBhvr>
                                        <p:cTn id="38" dur="650" fill="hold"/>
                                        <p:tgtEl>
                                          <p:spTgt spid="20"/>
                                        </p:tgtEl>
                                        <p:attrNameLst>
                                          <p:attrName>ppt_w</p:attrName>
                                        </p:attrNameLst>
                                      </p:cBhvr>
                                      <p:tavLst>
                                        <p:tav tm="0">
                                          <p:val>
                                            <p:fltVal val="0"/>
                                          </p:val>
                                        </p:tav>
                                        <p:tav tm="100000">
                                          <p:val>
                                            <p:strVal val="#ppt_w"/>
                                          </p:val>
                                        </p:tav>
                                      </p:tavLst>
                                    </p:anim>
                                    <p:anim calcmode="lin" valueType="num">
                                      <p:cBhvr>
                                        <p:cTn id="39" dur="650" fill="hold"/>
                                        <p:tgtEl>
                                          <p:spTgt spid="20"/>
                                        </p:tgtEl>
                                        <p:attrNameLst>
                                          <p:attrName>ppt_h</p:attrName>
                                        </p:attrNameLst>
                                      </p:cBhvr>
                                      <p:tavLst>
                                        <p:tav tm="0">
                                          <p:val>
                                            <p:fltVal val="0"/>
                                          </p:val>
                                        </p:tav>
                                        <p:tav tm="100000">
                                          <p:val>
                                            <p:strVal val="#ppt_h"/>
                                          </p:val>
                                        </p:tav>
                                      </p:tavLst>
                                    </p:anim>
                                    <p:animEffect transition="in" filter="fade">
                                      <p:cBhvr>
                                        <p:cTn id="40" dur="650"/>
                                        <p:tgtEl>
                                          <p:spTgt spid="20"/>
                                        </p:tgtEl>
                                      </p:cBhvr>
                                    </p:animEffect>
                                  </p:childTnLst>
                                </p:cTn>
                              </p:par>
                              <p:par>
                                <p:cTn id="41" presetID="2" presetClass="exit" presetSubtype="4" accel="60000" fill="hold" grpId="1" nodeType="withEffect">
                                  <p:stCondLst>
                                    <p:cond delay="0"/>
                                  </p:stCondLst>
                                  <p:childTnLst>
                                    <p:anim calcmode="lin" valueType="num">
                                      <p:cBhvr additive="base">
                                        <p:cTn id="42" dur="500"/>
                                        <p:tgtEl>
                                          <p:spTgt spid="7"/>
                                        </p:tgtEl>
                                        <p:attrNameLst>
                                          <p:attrName>ppt_x</p:attrName>
                                        </p:attrNameLst>
                                      </p:cBhvr>
                                      <p:tavLst>
                                        <p:tav tm="0">
                                          <p:val>
                                            <p:strVal val="ppt_x"/>
                                          </p:val>
                                        </p:tav>
                                        <p:tav tm="100000">
                                          <p:val>
                                            <p:strVal val="ppt_x"/>
                                          </p:val>
                                        </p:tav>
                                      </p:tavLst>
                                    </p:anim>
                                    <p:anim calcmode="lin" valueType="num">
                                      <p:cBhvr additive="base">
                                        <p:cTn id="43" dur="500"/>
                                        <p:tgtEl>
                                          <p:spTgt spid="7"/>
                                        </p:tgtEl>
                                        <p:attrNameLst>
                                          <p:attrName>ppt_y</p:attrName>
                                        </p:attrNameLst>
                                      </p:cBhvr>
                                      <p:tavLst>
                                        <p:tav tm="0">
                                          <p:val>
                                            <p:strVal val="ppt_y"/>
                                          </p:val>
                                        </p:tav>
                                        <p:tav tm="100000">
                                          <p:val>
                                            <p:strVal val="1+ppt_h/2"/>
                                          </p:val>
                                        </p:tav>
                                      </p:tavLst>
                                    </p:anim>
                                    <p:set>
                                      <p:cBhvr>
                                        <p:cTn id="44" dur="1" fill="hold">
                                          <p:stCondLst>
                                            <p:cond delay="499"/>
                                          </p:stCondLst>
                                        </p:cTn>
                                        <p:tgtEl>
                                          <p:spTgt spid="7"/>
                                        </p:tgtEl>
                                        <p:attrNameLst>
                                          <p:attrName>style.visibility</p:attrName>
                                        </p:attrNameLst>
                                      </p:cBhvr>
                                      <p:to>
                                        <p:strVal val="hidden"/>
                                      </p:to>
                                    </p:set>
                                  </p:childTnLst>
                                </p:cTn>
                              </p:par>
                              <p:par>
                                <p:cTn id="45" presetID="2" presetClass="exit" presetSubtype="4" accel="60000" fill="hold" grpId="1" nodeType="withEffect">
                                  <p:stCondLst>
                                    <p:cond delay="0"/>
                                  </p:stCondLst>
                                  <p:childTnLst>
                                    <p:anim calcmode="lin" valueType="num">
                                      <p:cBhvr additive="base">
                                        <p:cTn id="46" dur="500"/>
                                        <p:tgtEl>
                                          <p:spTgt spid="8"/>
                                        </p:tgtEl>
                                        <p:attrNameLst>
                                          <p:attrName>ppt_x</p:attrName>
                                        </p:attrNameLst>
                                      </p:cBhvr>
                                      <p:tavLst>
                                        <p:tav tm="0">
                                          <p:val>
                                            <p:strVal val="ppt_x"/>
                                          </p:val>
                                        </p:tav>
                                        <p:tav tm="100000">
                                          <p:val>
                                            <p:strVal val="ppt_x"/>
                                          </p:val>
                                        </p:tav>
                                      </p:tavLst>
                                    </p:anim>
                                    <p:anim calcmode="lin" valueType="num">
                                      <p:cBhvr additive="base">
                                        <p:cTn id="47" dur="500"/>
                                        <p:tgtEl>
                                          <p:spTgt spid="8"/>
                                        </p:tgtEl>
                                        <p:attrNameLst>
                                          <p:attrName>ppt_y</p:attrName>
                                        </p:attrNameLst>
                                      </p:cBhvr>
                                      <p:tavLst>
                                        <p:tav tm="0">
                                          <p:val>
                                            <p:strVal val="ppt_y"/>
                                          </p:val>
                                        </p:tav>
                                        <p:tav tm="100000">
                                          <p:val>
                                            <p:strVal val="1+ppt_h/2"/>
                                          </p:val>
                                        </p:tav>
                                      </p:tavLst>
                                    </p:anim>
                                    <p:set>
                                      <p:cBhvr>
                                        <p:cTn id="48" dur="1" fill="hold">
                                          <p:stCondLst>
                                            <p:cond delay="499"/>
                                          </p:stCondLst>
                                        </p:cTn>
                                        <p:tgtEl>
                                          <p:spTgt spid="8"/>
                                        </p:tgtEl>
                                        <p:attrNameLst>
                                          <p:attrName>style.visibility</p:attrName>
                                        </p:attrNameLst>
                                      </p:cBhvr>
                                      <p:to>
                                        <p:strVal val="hidden"/>
                                      </p:to>
                                    </p:set>
                                  </p:childTnLst>
                                </p:cTn>
                              </p:par>
                              <p:par>
                                <p:cTn id="49" presetID="2" presetClass="exit" presetSubtype="4" accel="60000" fill="hold" grpId="1" nodeType="withEffect">
                                  <p:stCondLst>
                                    <p:cond delay="0"/>
                                  </p:stCondLst>
                                  <p:childTnLst>
                                    <p:anim calcmode="lin" valueType="num">
                                      <p:cBhvr additive="base">
                                        <p:cTn id="50" dur="500"/>
                                        <p:tgtEl>
                                          <p:spTgt spid="4"/>
                                        </p:tgtEl>
                                        <p:attrNameLst>
                                          <p:attrName>ppt_x</p:attrName>
                                        </p:attrNameLst>
                                      </p:cBhvr>
                                      <p:tavLst>
                                        <p:tav tm="0">
                                          <p:val>
                                            <p:strVal val="ppt_x"/>
                                          </p:val>
                                        </p:tav>
                                        <p:tav tm="100000">
                                          <p:val>
                                            <p:strVal val="ppt_x"/>
                                          </p:val>
                                        </p:tav>
                                      </p:tavLst>
                                    </p:anim>
                                    <p:anim calcmode="lin" valueType="num">
                                      <p:cBhvr additive="base">
                                        <p:cTn id="51" dur="500"/>
                                        <p:tgtEl>
                                          <p:spTgt spid="4"/>
                                        </p:tgtEl>
                                        <p:attrNameLst>
                                          <p:attrName>ppt_y</p:attrName>
                                        </p:attrNameLst>
                                      </p:cBhvr>
                                      <p:tavLst>
                                        <p:tav tm="0">
                                          <p:val>
                                            <p:strVal val="ppt_y"/>
                                          </p:val>
                                        </p:tav>
                                        <p:tav tm="100000">
                                          <p:val>
                                            <p:strVal val="1+ppt_h/2"/>
                                          </p:val>
                                        </p:tav>
                                      </p:tavLst>
                                    </p:anim>
                                    <p:set>
                                      <p:cBhvr>
                                        <p:cTn id="52" dur="1" fill="hold">
                                          <p:stCondLst>
                                            <p:cond delay="499"/>
                                          </p:stCondLst>
                                        </p:cTn>
                                        <p:tgtEl>
                                          <p:spTgt spid="4"/>
                                        </p:tgtEl>
                                        <p:attrNameLst>
                                          <p:attrName>style.visibility</p:attrName>
                                        </p:attrNameLst>
                                      </p:cBhvr>
                                      <p:to>
                                        <p:strVal val="hidden"/>
                                      </p:to>
                                    </p:set>
                                  </p:childTnLst>
                                </p:cTn>
                              </p:par>
                              <p:par>
                                <p:cTn id="53" presetID="2" presetClass="exit" presetSubtype="4" accel="60000" fill="hold" grpId="1" nodeType="withEffect">
                                  <p:stCondLst>
                                    <p:cond delay="0"/>
                                  </p:stCondLst>
                                  <p:childTnLst>
                                    <p:anim calcmode="lin" valueType="num">
                                      <p:cBhvr additive="base">
                                        <p:cTn id="54" dur="500"/>
                                        <p:tgtEl>
                                          <p:spTgt spid="6"/>
                                        </p:tgtEl>
                                        <p:attrNameLst>
                                          <p:attrName>ppt_x</p:attrName>
                                        </p:attrNameLst>
                                      </p:cBhvr>
                                      <p:tavLst>
                                        <p:tav tm="0">
                                          <p:val>
                                            <p:strVal val="ppt_x"/>
                                          </p:val>
                                        </p:tav>
                                        <p:tav tm="100000">
                                          <p:val>
                                            <p:strVal val="ppt_x"/>
                                          </p:val>
                                        </p:tav>
                                      </p:tavLst>
                                    </p:anim>
                                    <p:anim calcmode="lin" valueType="num">
                                      <p:cBhvr additive="base">
                                        <p:cTn id="55" dur="500"/>
                                        <p:tgtEl>
                                          <p:spTgt spid="6"/>
                                        </p:tgtEl>
                                        <p:attrNameLst>
                                          <p:attrName>ppt_y</p:attrName>
                                        </p:attrNameLst>
                                      </p:cBhvr>
                                      <p:tavLst>
                                        <p:tav tm="0">
                                          <p:val>
                                            <p:strVal val="ppt_y"/>
                                          </p:val>
                                        </p:tav>
                                        <p:tav tm="100000">
                                          <p:val>
                                            <p:strVal val="1+ppt_h/2"/>
                                          </p:val>
                                        </p:tav>
                                      </p:tavLst>
                                    </p:anim>
                                    <p:set>
                                      <p:cBhvr>
                                        <p:cTn id="56" dur="1" fill="hold">
                                          <p:stCondLst>
                                            <p:cond delay="499"/>
                                          </p:stCondLst>
                                        </p:cTn>
                                        <p:tgtEl>
                                          <p:spTgt spid="6"/>
                                        </p:tgtEl>
                                        <p:attrNameLst>
                                          <p:attrName>style.visibility</p:attrName>
                                        </p:attrNameLst>
                                      </p:cBhvr>
                                      <p:to>
                                        <p:strVal val="hidden"/>
                                      </p:to>
                                    </p:set>
                                  </p:childTnLst>
                                </p:cTn>
                              </p:par>
                              <p:par>
                                <p:cTn id="57" presetID="2" presetClass="exit" presetSubtype="4" accel="60000" fill="hold" grpId="1" nodeType="withEffect">
                                  <p:stCondLst>
                                    <p:cond delay="0"/>
                                  </p:stCondLst>
                                  <p:childTnLst>
                                    <p:anim calcmode="lin" valueType="num">
                                      <p:cBhvr additive="base">
                                        <p:cTn id="58" dur="500"/>
                                        <p:tgtEl>
                                          <p:spTgt spid="19"/>
                                        </p:tgtEl>
                                        <p:attrNameLst>
                                          <p:attrName>ppt_x</p:attrName>
                                        </p:attrNameLst>
                                      </p:cBhvr>
                                      <p:tavLst>
                                        <p:tav tm="0">
                                          <p:val>
                                            <p:strVal val="ppt_x"/>
                                          </p:val>
                                        </p:tav>
                                        <p:tav tm="100000">
                                          <p:val>
                                            <p:strVal val="ppt_x"/>
                                          </p:val>
                                        </p:tav>
                                      </p:tavLst>
                                    </p:anim>
                                    <p:anim calcmode="lin" valueType="num">
                                      <p:cBhvr additive="base">
                                        <p:cTn id="59" dur="500"/>
                                        <p:tgtEl>
                                          <p:spTgt spid="19"/>
                                        </p:tgtEl>
                                        <p:attrNameLst>
                                          <p:attrName>ppt_y</p:attrName>
                                        </p:attrNameLst>
                                      </p:cBhvr>
                                      <p:tavLst>
                                        <p:tav tm="0">
                                          <p:val>
                                            <p:strVal val="ppt_y"/>
                                          </p:val>
                                        </p:tav>
                                        <p:tav tm="100000">
                                          <p:val>
                                            <p:strVal val="1+ppt_h/2"/>
                                          </p:val>
                                        </p:tav>
                                      </p:tavLst>
                                    </p:anim>
                                    <p:set>
                                      <p:cBhvr>
                                        <p:cTn id="60" dur="1" fill="hold">
                                          <p:stCondLst>
                                            <p:cond delay="499"/>
                                          </p:stCondLst>
                                        </p:cTn>
                                        <p:tgtEl>
                                          <p:spTgt spid="19"/>
                                        </p:tgtEl>
                                        <p:attrNameLst>
                                          <p:attrName>style.visibility</p:attrName>
                                        </p:attrNameLst>
                                      </p:cBhvr>
                                      <p:to>
                                        <p:strVal val="hidden"/>
                                      </p:to>
                                    </p:set>
                                  </p:childTnLst>
                                </p:cTn>
                              </p:par>
                              <p:par>
                                <p:cTn id="61" presetID="2" presetClass="exit" presetSubtype="4" accel="60000" fill="hold" grpId="1" nodeType="withEffect">
                                  <p:stCondLst>
                                    <p:cond delay="0"/>
                                  </p:stCondLst>
                                  <p:childTnLst>
                                    <p:anim calcmode="lin" valueType="num">
                                      <p:cBhvr additive="base">
                                        <p:cTn id="62" dur="500"/>
                                        <p:tgtEl>
                                          <p:spTgt spid="9"/>
                                        </p:tgtEl>
                                        <p:attrNameLst>
                                          <p:attrName>ppt_x</p:attrName>
                                        </p:attrNameLst>
                                      </p:cBhvr>
                                      <p:tavLst>
                                        <p:tav tm="0">
                                          <p:val>
                                            <p:strVal val="ppt_x"/>
                                          </p:val>
                                        </p:tav>
                                        <p:tav tm="100000">
                                          <p:val>
                                            <p:strVal val="ppt_x"/>
                                          </p:val>
                                        </p:tav>
                                      </p:tavLst>
                                    </p:anim>
                                    <p:anim calcmode="lin" valueType="num">
                                      <p:cBhvr additive="base">
                                        <p:cTn id="63" dur="500"/>
                                        <p:tgtEl>
                                          <p:spTgt spid="9"/>
                                        </p:tgtEl>
                                        <p:attrNameLst>
                                          <p:attrName>ppt_y</p:attrName>
                                        </p:attrNameLst>
                                      </p:cBhvr>
                                      <p:tavLst>
                                        <p:tav tm="0">
                                          <p:val>
                                            <p:strVal val="ppt_y"/>
                                          </p:val>
                                        </p:tav>
                                        <p:tav tm="100000">
                                          <p:val>
                                            <p:strVal val="1+ppt_h/2"/>
                                          </p:val>
                                        </p:tav>
                                      </p:tavLst>
                                    </p:anim>
                                    <p:set>
                                      <p:cBhvr>
                                        <p:cTn id="64" dur="1" fill="hold">
                                          <p:stCondLst>
                                            <p:cond delay="499"/>
                                          </p:stCondLst>
                                        </p:cTn>
                                        <p:tgtEl>
                                          <p:spTgt spid="9"/>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8"/>
                                        </p:tgtEl>
                                      </p:cBhvr>
                                    </p:animEffect>
                                    <p:set>
                                      <p:cBhvr>
                                        <p:cTn id="67" dur="1" fill="hold">
                                          <p:stCondLst>
                                            <p:cond delay="499"/>
                                          </p:stCondLst>
                                        </p:cTn>
                                        <p:tgtEl>
                                          <p:spTgt spid="18"/>
                                        </p:tgtEl>
                                        <p:attrNameLst>
                                          <p:attrName>style.visibility</p:attrName>
                                        </p:attrNameLst>
                                      </p:cBhvr>
                                      <p:to>
                                        <p:strVal val="hidden"/>
                                      </p:to>
                                    </p:set>
                                  </p:childTnLst>
                                </p:cTn>
                              </p:par>
                              <p:par>
                                <p:cTn id="68" presetID="10" presetClass="exit" presetSubtype="0" fill="hold" grpId="1" nodeType="withEffect">
                                  <p:stCondLst>
                                    <p:cond delay="0"/>
                                  </p:stCondLst>
                                  <p:iterate type="lt">
                                    <p:tmPct val="0"/>
                                  </p:iterate>
                                  <p:childTnLst>
                                    <p:animEffect transition="out" filter="fad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par>
                                <p:cTn id="71" presetID="10" presetClass="exit" presetSubtype="0" fill="hold" grpId="1" nodeType="withEffect">
                                  <p:stCondLst>
                                    <p:cond delay="0"/>
                                  </p:stCondLst>
                                  <p:iterate type="lt">
                                    <p:tmPct val="0"/>
                                  </p:iterate>
                                  <p:childTnLst>
                                    <p:animEffect transition="out" filter="fade">
                                      <p:cBhvr>
                                        <p:cTn id="72" dur="500"/>
                                        <p:tgtEl>
                                          <p:spTgt spid="20"/>
                                        </p:tgtEl>
                                      </p:cBhvr>
                                    </p:animEffect>
                                    <p:set>
                                      <p:cBhvr>
                                        <p:cTn id="73"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4" grpId="0" animBg="1"/>
      <p:bldP spid="4" grpId="1" animBg="1"/>
      <p:bldP spid="6" grpId="0" animBg="1"/>
      <p:bldP spid="6" grpId="1" animBg="1"/>
      <p:bldP spid="8" grpId="0" animBg="1"/>
      <p:bldP spid="8" grpId="1" animBg="1"/>
      <p:bldP spid="15" grpId="0" animBg="1"/>
      <p:bldP spid="18" grpId="0" animBg="1"/>
      <p:bldP spid="18" grpId="1" animBg="1"/>
      <p:bldP spid="14" grpId="0"/>
      <p:bldP spid="14" grpId="1"/>
      <p:bldP spid="9" grpId="0" animBg="1"/>
      <p:bldP spid="9" grpId="1" animBg="1"/>
      <p:bldP spid="19" grpId="0" animBg="1"/>
      <p:bldP spid="19" grpId="1" animBg="1"/>
      <p:bldP spid="20" grpId="0"/>
      <p:bldP spid="20"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跟入该函数，发现该函数为一个网络数据发送和接受函数；其中网络数据包的相关参数来着前面函数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sub_401470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和</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sub_401D80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从指定注册表的键值中获取。</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64DFE3C7-4D7D-4572-8C9F-2F2AE4DCE893}"/>
              </a:ext>
            </a:extLst>
          </p:cNvPr>
          <p:cNvPicPr/>
          <p:nvPr/>
        </p:nvPicPr>
        <p:blipFill>
          <a:blip r:embed="rId2"/>
          <a:stretch>
            <a:fillRect/>
          </a:stretch>
        </p:blipFill>
        <p:spPr>
          <a:xfrm>
            <a:off x="3057524" y="2293485"/>
            <a:ext cx="6076951" cy="2332567"/>
          </a:xfrm>
          <a:prstGeom prst="rect">
            <a:avLst/>
          </a:prstGeom>
        </p:spPr>
      </p:pic>
    </p:spTree>
    <p:extLst>
      <p:ext uri="{BB962C8B-B14F-4D97-AF65-F5344CB8AC3E}">
        <p14:creationId xmlns:p14="http://schemas.microsoft.com/office/powerpoint/2010/main" val="2154375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689373"/>
          </a:xfrm>
          <a:prstGeom prst="rect">
            <a:avLst/>
          </a:prstGeom>
          <a:noFill/>
        </p:spPr>
        <p:txBody>
          <a:bodyPr wrap="square">
            <a:spAutoFit/>
          </a:bodyPr>
          <a:lstStyle/>
          <a:p>
            <a:pPr marL="742950" indent="30607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右边分支发现一个函数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sub_402510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调用，此函数的调用直接影响下面的逻辑跳转，跟进去分析，发现该函数是一个程序执行密码的检测函数，通过参数输入的字符串，挨个比较，从而决定下一步的跳转逻辑：先检查密码的长度是否为</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4</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，再依次检查第一位是否为</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，第二位是否是</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b</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，第三位是否是</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c</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，第四位是否是</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5902E1C7-76D2-486A-85B6-12E50ABAA137}"/>
              </a:ext>
            </a:extLst>
          </p:cNvPr>
          <p:cNvPicPr/>
          <p:nvPr/>
        </p:nvPicPr>
        <p:blipFill>
          <a:blip r:embed="rId2"/>
          <a:stretch>
            <a:fillRect/>
          </a:stretch>
        </p:blipFill>
        <p:spPr>
          <a:xfrm>
            <a:off x="565072" y="3003673"/>
            <a:ext cx="3565946" cy="3143138"/>
          </a:xfrm>
          <a:prstGeom prst="rect">
            <a:avLst/>
          </a:prstGeom>
        </p:spPr>
      </p:pic>
      <p:pic>
        <p:nvPicPr>
          <p:cNvPr id="12" name="图片 11">
            <a:extLst>
              <a:ext uri="{FF2B5EF4-FFF2-40B4-BE49-F238E27FC236}">
                <a16:creationId xmlns:a16="http://schemas.microsoft.com/office/drawing/2014/main" id="{3C8E46A9-593D-4DD0-A498-0ECEF1422321}"/>
              </a:ext>
            </a:extLst>
          </p:cNvPr>
          <p:cNvPicPr/>
          <p:nvPr/>
        </p:nvPicPr>
        <p:blipFill>
          <a:blip r:embed="rId3"/>
          <a:stretch>
            <a:fillRect/>
          </a:stretch>
        </p:blipFill>
        <p:spPr>
          <a:xfrm>
            <a:off x="4226890" y="3935165"/>
            <a:ext cx="2000250" cy="2152650"/>
          </a:xfrm>
          <a:prstGeom prst="rect">
            <a:avLst/>
          </a:prstGeom>
        </p:spPr>
      </p:pic>
      <p:pic>
        <p:nvPicPr>
          <p:cNvPr id="13" name="图片 12">
            <a:extLst>
              <a:ext uri="{FF2B5EF4-FFF2-40B4-BE49-F238E27FC236}">
                <a16:creationId xmlns:a16="http://schemas.microsoft.com/office/drawing/2014/main" id="{F68EFC63-544A-462B-BD3E-CF6A88C0952C}"/>
              </a:ext>
            </a:extLst>
          </p:cNvPr>
          <p:cNvPicPr/>
          <p:nvPr/>
        </p:nvPicPr>
        <p:blipFill>
          <a:blip r:embed="rId4"/>
          <a:stretch>
            <a:fillRect/>
          </a:stretch>
        </p:blipFill>
        <p:spPr>
          <a:xfrm>
            <a:off x="6323013" y="4124387"/>
            <a:ext cx="2390775" cy="2000250"/>
          </a:xfrm>
          <a:prstGeom prst="rect">
            <a:avLst/>
          </a:prstGeom>
        </p:spPr>
      </p:pic>
      <p:pic>
        <p:nvPicPr>
          <p:cNvPr id="14" name="图片 13">
            <a:extLst>
              <a:ext uri="{FF2B5EF4-FFF2-40B4-BE49-F238E27FC236}">
                <a16:creationId xmlns:a16="http://schemas.microsoft.com/office/drawing/2014/main" id="{E74FE905-41A9-40A6-9FB1-81124E91E350}"/>
              </a:ext>
            </a:extLst>
          </p:cNvPr>
          <p:cNvPicPr/>
          <p:nvPr/>
        </p:nvPicPr>
        <p:blipFill>
          <a:blip r:embed="rId5"/>
          <a:stretch>
            <a:fillRect/>
          </a:stretch>
        </p:blipFill>
        <p:spPr>
          <a:xfrm>
            <a:off x="8713788" y="4133630"/>
            <a:ext cx="2381250" cy="1838325"/>
          </a:xfrm>
          <a:prstGeom prst="rect">
            <a:avLst/>
          </a:prstGeom>
        </p:spPr>
      </p:pic>
    </p:spTree>
    <p:extLst>
      <p:ext uri="{BB962C8B-B14F-4D97-AF65-F5344CB8AC3E}">
        <p14:creationId xmlns:p14="http://schemas.microsoft.com/office/powerpoint/2010/main" val="3031645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再根据逻辑往下分析，发现程序将根据命令行输入的另一个参数进行不同的代码执行，分别有几种模式 </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‘-in’, ‘-re’, ‘-c’, ‘-cc’</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5335314D-9594-449B-92DE-3D3C95F5D62E}"/>
              </a:ext>
            </a:extLst>
          </p:cNvPr>
          <p:cNvPicPr/>
          <p:nvPr/>
        </p:nvPicPr>
        <p:blipFill>
          <a:blip r:embed="rId2"/>
          <a:stretch>
            <a:fillRect/>
          </a:stretch>
        </p:blipFill>
        <p:spPr>
          <a:xfrm>
            <a:off x="3609022" y="1893375"/>
            <a:ext cx="4973955" cy="4423023"/>
          </a:xfrm>
          <a:prstGeom prst="rect">
            <a:avLst/>
          </a:prstGeom>
        </p:spPr>
      </p:pic>
    </p:spTree>
    <p:extLst>
      <p:ext uri="{BB962C8B-B14F-4D97-AF65-F5344CB8AC3E}">
        <p14:creationId xmlns:p14="http://schemas.microsoft.com/office/powerpoint/2010/main" val="3345279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273875"/>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分析</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“-in”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的模块，该模块又会进行参数个数的判断，但是在参数个数为</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3</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和为</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4</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的两个分支中都会调用同一个函数，经过分析，我们可以确定该函数为恶意程序的安装代码部分。</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225B3F23-E1EB-4A57-B007-020F4EE15D22}"/>
              </a:ext>
            </a:extLst>
          </p:cNvPr>
          <p:cNvPicPr/>
          <p:nvPr/>
        </p:nvPicPr>
        <p:blipFill>
          <a:blip r:embed="rId2"/>
          <a:stretch>
            <a:fillRect/>
          </a:stretch>
        </p:blipFill>
        <p:spPr>
          <a:xfrm>
            <a:off x="1304173" y="2548466"/>
            <a:ext cx="9686113" cy="2788285"/>
          </a:xfrm>
          <a:prstGeom prst="rect">
            <a:avLst/>
          </a:prstGeom>
        </p:spPr>
      </p:pic>
    </p:spTree>
    <p:extLst>
      <p:ext uri="{BB962C8B-B14F-4D97-AF65-F5344CB8AC3E}">
        <p14:creationId xmlns:p14="http://schemas.microsoft.com/office/powerpoint/2010/main" val="1868810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跳转到调用的过程，发现这段代码会进行服务的创建和程序的自我复制到系统目录文件下。</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6C682550-BCA0-43BF-A52C-F4F2074C2623}"/>
              </a:ext>
            </a:extLst>
          </p:cNvPr>
          <p:cNvPicPr/>
          <p:nvPr/>
        </p:nvPicPr>
        <p:blipFill>
          <a:blip r:embed="rId2"/>
          <a:stretch>
            <a:fillRect/>
          </a:stretch>
        </p:blipFill>
        <p:spPr>
          <a:xfrm>
            <a:off x="1177339" y="2729865"/>
            <a:ext cx="5274310" cy="1398270"/>
          </a:xfrm>
          <a:prstGeom prst="rect">
            <a:avLst/>
          </a:prstGeom>
        </p:spPr>
      </p:pic>
      <p:pic>
        <p:nvPicPr>
          <p:cNvPr id="12" name="图片 11">
            <a:extLst>
              <a:ext uri="{FF2B5EF4-FFF2-40B4-BE49-F238E27FC236}">
                <a16:creationId xmlns:a16="http://schemas.microsoft.com/office/drawing/2014/main" id="{57BBC0CD-1D5E-41F2-BAC3-6DDF02D24592}"/>
              </a:ext>
            </a:extLst>
          </p:cNvPr>
          <p:cNvPicPr/>
          <p:nvPr/>
        </p:nvPicPr>
        <p:blipFill>
          <a:blip r:embed="rId3"/>
          <a:stretch>
            <a:fillRect/>
          </a:stretch>
        </p:blipFill>
        <p:spPr>
          <a:xfrm>
            <a:off x="6450886" y="1659996"/>
            <a:ext cx="5207713" cy="4297627"/>
          </a:xfrm>
          <a:prstGeom prst="rect">
            <a:avLst/>
          </a:prstGeom>
        </p:spPr>
      </p:pic>
    </p:spTree>
    <p:extLst>
      <p:ext uri="{BB962C8B-B14F-4D97-AF65-F5344CB8AC3E}">
        <p14:creationId xmlns:p14="http://schemas.microsoft.com/office/powerpoint/2010/main" val="913006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2161636" y="1830865"/>
            <a:ext cx="3033261" cy="2935868"/>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该段代码的一个分支调用了一个函数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sub_4015B0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，跟进该函数后发现该函数修改该新复制的文件的时间戳与系统文件一样。</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049DED90-4892-4421-AA65-92A9CB64F529}"/>
              </a:ext>
            </a:extLst>
          </p:cNvPr>
          <p:cNvPicPr/>
          <p:nvPr/>
        </p:nvPicPr>
        <p:blipFill>
          <a:blip r:embed="rId2"/>
          <a:stretch>
            <a:fillRect/>
          </a:stretch>
        </p:blipFill>
        <p:spPr>
          <a:xfrm>
            <a:off x="5775441" y="516880"/>
            <a:ext cx="4254923" cy="5824240"/>
          </a:xfrm>
          <a:prstGeom prst="rect">
            <a:avLst/>
          </a:prstGeom>
        </p:spPr>
      </p:pic>
    </p:spTree>
    <p:extLst>
      <p:ext uri="{BB962C8B-B14F-4D97-AF65-F5344CB8AC3E}">
        <p14:creationId xmlns:p14="http://schemas.microsoft.com/office/powerpoint/2010/main" val="4097876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273875"/>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同时该段代码还会跳转到下一个模块调用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sub_401070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函数，同时出现了可疑的字符串</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“60”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“80”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和 </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“http://www.practicalmalwareanalyss.com”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被作为参数传入到该函数。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52FE2979-9949-412C-B13A-789710CC95DE}"/>
              </a:ext>
            </a:extLst>
          </p:cNvPr>
          <p:cNvPicPr/>
          <p:nvPr/>
        </p:nvPicPr>
        <p:blipFill>
          <a:blip r:embed="rId2"/>
          <a:stretch>
            <a:fillRect/>
          </a:stretch>
        </p:blipFill>
        <p:spPr>
          <a:xfrm>
            <a:off x="2400511" y="2471916"/>
            <a:ext cx="8044571" cy="2701217"/>
          </a:xfrm>
          <a:prstGeom prst="rect">
            <a:avLst/>
          </a:prstGeom>
        </p:spPr>
      </p:pic>
    </p:spTree>
    <p:extLst>
      <p:ext uri="{BB962C8B-B14F-4D97-AF65-F5344CB8AC3E}">
        <p14:creationId xmlns:p14="http://schemas.microsoft.com/office/powerpoint/2010/main" val="1527388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273875"/>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跟入该函数进行分析，发现该函数会创建一个注册表项</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“HKLM\SOFTWARE\Microsoft\XPS”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“configuration”</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键，并且修改相应的键值为输入的参数即上面的字符串。</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E371C8EE-69BF-41A6-B67F-91FAC64081A3}"/>
              </a:ext>
            </a:extLst>
          </p:cNvPr>
          <p:cNvPicPr/>
          <p:nvPr/>
        </p:nvPicPr>
        <p:blipFill>
          <a:blip r:embed="rId2"/>
          <a:stretch>
            <a:fillRect/>
          </a:stretch>
        </p:blipFill>
        <p:spPr>
          <a:xfrm>
            <a:off x="1333931" y="2708983"/>
            <a:ext cx="9343305" cy="2779594"/>
          </a:xfrm>
          <a:prstGeom prst="rect">
            <a:avLst/>
          </a:prstGeom>
        </p:spPr>
      </p:pic>
    </p:spTree>
    <p:extLst>
      <p:ext uri="{BB962C8B-B14F-4D97-AF65-F5344CB8AC3E}">
        <p14:creationId xmlns:p14="http://schemas.microsoft.com/office/powerpoint/2010/main" val="2096483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30984" y="584199"/>
            <a:ext cx="9130031" cy="2520370"/>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分析</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‘-re‘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模块，与</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’-in‘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模块一样，该模块同样会判断参数的个数，三个参数和四个参数会跳转到不同的逻辑，但最终也会调用同一个函数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sub_402900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，右边函数在调用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sub_402900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之前还调用了</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sub_4025B0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函数，该函数非常简单，用于获取当前程序的执行的绝对路径从而得到函数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sub_402900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的输入参数；而在左边的部分，该参数是由命令行输入提供的，也就是说两个分支会根据命令行输入参数的个数来获取调用函数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sub_402900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的参数。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2921C67C-B554-41C9-BE86-24618BC48C80}"/>
              </a:ext>
            </a:extLst>
          </p:cNvPr>
          <p:cNvPicPr/>
          <p:nvPr/>
        </p:nvPicPr>
        <p:blipFill>
          <a:blip r:embed="rId2"/>
          <a:stretch>
            <a:fillRect/>
          </a:stretch>
        </p:blipFill>
        <p:spPr>
          <a:xfrm>
            <a:off x="3458844" y="3104569"/>
            <a:ext cx="5274310" cy="3190875"/>
          </a:xfrm>
          <a:prstGeom prst="rect">
            <a:avLst/>
          </a:prstGeom>
        </p:spPr>
      </p:pic>
    </p:spTree>
    <p:extLst>
      <p:ext uri="{BB962C8B-B14F-4D97-AF65-F5344CB8AC3E}">
        <p14:creationId xmlns:p14="http://schemas.microsoft.com/office/powerpoint/2010/main" val="269220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跟进函数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sub_402900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进行分析：发现该函数会根据传入的服务名删除程序创建的服务，同时根据指定路径进行程序的自我删除。</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60E9AC38-1D37-48A8-A64A-3D3F3DBFA052}"/>
              </a:ext>
            </a:extLst>
          </p:cNvPr>
          <p:cNvPicPr/>
          <p:nvPr/>
        </p:nvPicPr>
        <p:blipFill>
          <a:blip r:embed="rId2"/>
          <a:stretch>
            <a:fillRect/>
          </a:stretch>
        </p:blipFill>
        <p:spPr>
          <a:xfrm>
            <a:off x="1816311" y="2357120"/>
            <a:ext cx="5274310" cy="2296160"/>
          </a:xfrm>
          <a:prstGeom prst="rect">
            <a:avLst/>
          </a:prstGeom>
        </p:spPr>
      </p:pic>
      <p:pic>
        <p:nvPicPr>
          <p:cNvPr id="12" name="图片 11">
            <a:extLst>
              <a:ext uri="{FF2B5EF4-FFF2-40B4-BE49-F238E27FC236}">
                <a16:creationId xmlns:a16="http://schemas.microsoft.com/office/drawing/2014/main" id="{329B7908-70F0-4ABC-B832-B5A822A33F5F}"/>
              </a:ext>
            </a:extLst>
          </p:cNvPr>
          <p:cNvPicPr/>
          <p:nvPr/>
        </p:nvPicPr>
        <p:blipFill>
          <a:blip r:embed="rId3"/>
          <a:stretch>
            <a:fillRect/>
          </a:stretch>
        </p:blipFill>
        <p:spPr>
          <a:xfrm>
            <a:off x="7502525" y="3119967"/>
            <a:ext cx="3028950" cy="1447800"/>
          </a:xfrm>
          <a:prstGeom prst="rect">
            <a:avLst/>
          </a:prstGeom>
        </p:spPr>
      </p:pic>
    </p:spTree>
    <p:extLst>
      <p:ext uri="{BB962C8B-B14F-4D97-AF65-F5344CB8AC3E}">
        <p14:creationId xmlns:p14="http://schemas.microsoft.com/office/powerpoint/2010/main" val="2056595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294200"/>
          </a:xfrm>
          <a:prstGeom prst="rect">
            <a:avLst/>
          </a:prstGeom>
          <a:noFill/>
        </p:spPr>
        <p:txBody>
          <a:bodyPr wrap="square">
            <a:spAutoFit/>
          </a:bodyPr>
          <a:lstStyle/>
          <a:p>
            <a:pPr lvl="0">
              <a:lnSpc>
                <a:spcPct val="150000"/>
              </a:lnSpc>
            </a:pPr>
            <a:r>
              <a:rPr lang="zh-CN" altLang="zh-CN" sz="1800" b="1" kern="0" dirty="0">
                <a:effectLst/>
                <a:ea typeface="宋体" panose="02010600030101010101" pitchFamily="2" charset="-122"/>
                <a:cs typeface="宋体" panose="02010600030101010101" pitchFamily="2" charset="-122"/>
              </a:rPr>
              <a:t>查看导入函数，看到调用了</a:t>
            </a:r>
            <a:r>
              <a:rPr lang="en-US" altLang="zh-CN" sz="1800" b="1" kern="0" dirty="0">
                <a:effectLst/>
                <a:ea typeface="宋体" panose="02010600030101010101" pitchFamily="2" charset="-122"/>
                <a:cs typeface="宋体" panose="02010600030101010101" pitchFamily="2" charset="-122"/>
              </a:rPr>
              <a:t>KERNEL32.DLL</a:t>
            </a:r>
            <a:r>
              <a:rPr lang="zh-CN" altLang="zh-CN" sz="1800" b="1" kern="0" dirty="0">
                <a:effectLst/>
                <a:ea typeface="宋体" panose="02010600030101010101" pitchFamily="2" charset="-122"/>
                <a:cs typeface="宋体" panose="02010600030101010101" pitchFamily="2" charset="-122"/>
              </a:rPr>
              <a:t>和</a:t>
            </a:r>
            <a:r>
              <a:rPr lang="en-US" altLang="zh-CN" sz="1800" b="1" kern="0" dirty="0">
                <a:effectLst/>
                <a:ea typeface="宋体" panose="02010600030101010101" pitchFamily="2" charset="-122"/>
                <a:cs typeface="宋体" panose="02010600030101010101" pitchFamily="2" charset="-122"/>
              </a:rPr>
              <a:t>ADVAPI.DLL</a:t>
            </a:r>
            <a:r>
              <a:rPr lang="zh-CN" altLang="zh-CN" sz="1800" b="1" kern="0" dirty="0">
                <a:effectLst/>
                <a:ea typeface="宋体" panose="02010600030101010101" pitchFamily="2" charset="-122"/>
                <a:cs typeface="宋体" panose="02010600030101010101" pitchFamily="2" charset="-122"/>
              </a:rPr>
              <a:t>中许多关于文件、服务的函数，还有</a:t>
            </a:r>
            <a:r>
              <a:rPr lang="en-US" altLang="zh-CN" sz="1800" b="1" kern="0" dirty="0">
                <a:effectLst/>
                <a:ea typeface="宋体" panose="02010600030101010101" pitchFamily="2" charset="-122"/>
                <a:cs typeface="宋体" panose="02010600030101010101" pitchFamily="2" charset="-122"/>
              </a:rPr>
              <a:t>SHELL32.DLL</a:t>
            </a:r>
            <a:r>
              <a:rPr lang="zh-CN" altLang="zh-CN" sz="1800" b="1" kern="0" dirty="0">
                <a:effectLst/>
                <a:ea typeface="宋体" panose="02010600030101010101" pitchFamily="2" charset="-122"/>
                <a:cs typeface="宋体" panose="02010600030101010101" pitchFamily="2" charset="-122"/>
              </a:rPr>
              <a:t>中的</a:t>
            </a:r>
            <a:r>
              <a:rPr lang="en-US" altLang="zh-CN" sz="1800" b="1" kern="0" dirty="0" err="1">
                <a:effectLst/>
                <a:ea typeface="宋体" panose="02010600030101010101" pitchFamily="2" charset="-122"/>
                <a:cs typeface="宋体" panose="02010600030101010101" pitchFamily="2" charset="-122"/>
              </a:rPr>
              <a:t>ShellExecuteA</a:t>
            </a:r>
            <a:r>
              <a:rPr lang="zh-CN" altLang="zh-CN" sz="1800" b="1" kern="0" dirty="0">
                <a:effectLst/>
                <a:ea typeface="宋体" panose="02010600030101010101" pitchFamily="2" charset="-122"/>
                <a:cs typeface="宋体" panose="02010600030101010101" pitchFamily="2" charset="-122"/>
              </a:rPr>
              <a:t>函数，查找资料后知道该函数可用于运行可执行文件或用浏览器链接一个</a:t>
            </a:r>
            <a:r>
              <a:rPr lang="en-US" altLang="zh-CN" sz="1800" b="1" kern="0" dirty="0" err="1">
                <a:effectLst/>
                <a:ea typeface="宋体" panose="02010600030101010101" pitchFamily="2" charset="-122"/>
                <a:cs typeface="宋体" panose="02010600030101010101" pitchFamily="2" charset="-122"/>
              </a:rPr>
              <a:t>url</a:t>
            </a:r>
            <a:r>
              <a:rPr lang="zh-CN" altLang="zh-CN" sz="1800" b="1" kern="0" dirty="0">
                <a:effectLst/>
                <a:ea typeface="宋体" panose="02010600030101010101" pitchFamily="2" charset="-122"/>
                <a:cs typeface="宋体" panose="02010600030101010101" pitchFamily="2" charset="-122"/>
              </a:rPr>
              <a:t>。除此之外还调用</a:t>
            </a:r>
            <a:r>
              <a:rPr lang="en-US" altLang="zh-CN" sz="1800" b="1" kern="0" dirty="0">
                <a:effectLst/>
                <a:ea typeface="宋体" panose="02010600030101010101" pitchFamily="2" charset="-122"/>
                <a:cs typeface="宋体" panose="02010600030101010101" pitchFamily="2" charset="-122"/>
              </a:rPr>
              <a:t>WS3_32.DLL</a:t>
            </a:r>
            <a:r>
              <a:rPr lang="zh-CN" altLang="zh-CN" sz="1800" b="1" kern="0" dirty="0">
                <a:effectLst/>
                <a:ea typeface="宋体" panose="02010600030101010101" pitchFamily="2" charset="-122"/>
                <a:cs typeface="宋体" panose="02010600030101010101" pitchFamily="2" charset="-122"/>
              </a:rPr>
              <a:t>，进行网络连接和数据传输。</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3" name="图片 12">
            <a:extLst>
              <a:ext uri="{FF2B5EF4-FFF2-40B4-BE49-F238E27FC236}">
                <a16:creationId xmlns:a16="http://schemas.microsoft.com/office/drawing/2014/main" id="{D31D6227-0A7A-4CBA-BADA-F1058FE210BF}"/>
              </a:ext>
            </a:extLst>
          </p:cNvPr>
          <p:cNvPicPr/>
          <p:nvPr/>
        </p:nvPicPr>
        <p:blipFill>
          <a:blip r:embed="rId2"/>
          <a:stretch>
            <a:fillRect/>
          </a:stretch>
        </p:blipFill>
        <p:spPr>
          <a:xfrm>
            <a:off x="1158168" y="2584238"/>
            <a:ext cx="4981575" cy="2536190"/>
          </a:xfrm>
          <a:prstGeom prst="rect">
            <a:avLst/>
          </a:prstGeom>
        </p:spPr>
      </p:pic>
      <p:pic>
        <p:nvPicPr>
          <p:cNvPr id="14" name="图片 13">
            <a:extLst>
              <a:ext uri="{FF2B5EF4-FFF2-40B4-BE49-F238E27FC236}">
                <a16:creationId xmlns:a16="http://schemas.microsoft.com/office/drawing/2014/main" id="{72472A4C-7A3B-4B71-96A6-18DF5D5EA0C3}"/>
              </a:ext>
            </a:extLst>
          </p:cNvPr>
          <p:cNvPicPr/>
          <p:nvPr/>
        </p:nvPicPr>
        <p:blipFill>
          <a:blip r:embed="rId3"/>
          <a:stretch>
            <a:fillRect/>
          </a:stretch>
        </p:blipFill>
        <p:spPr>
          <a:xfrm>
            <a:off x="6310736" y="2584238"/>
            <a:ext cx="5090795" cy="1098550"/>
          </a:xfrm>
          <a:prstGeom prst="rect">
            <a:avLst/>
          </a:prstGeom>
        </p:spPr>
      </p:pic>
      <p:pic>
        <p:nvPicPr>
          <p:cNvPr id="15" name="图片 14">
            <a:extLst>
              <a:ext uri="{FF2B5EF4-FFF2-40B4-BE49-F238E27FC236}">
                <a16:creationId xmlns:a16="http://schemas.microsoft.com/office/drawing/2014/main" id="{5ABA248D-0E9C-4D30-A2E1-8B5685E32E6B}"/>
              </a:ext>
            </a:extLst>
          </p:cNvPr>
          <p:cNvPicPr/>
          <p:nvPr/>
        </p:nvPicPr>
        <p:blipFill>
          <a:blip r:embed="rId4"/>
          <a:stretch>
            <a:fillRect/>
          </a:stretch>
        </p:blipFill>
        <p:spPr>
          <a:xfrm>
            <a:off x="6218978" y="4369858"/>
            <a:ext cx="5274310" cy="750570"/>
          </a:xfrm>
          <a:prstGeom prst="rect">
            <a:avLst/>
          </a:prstGeom>
        </p:spPr>
      </p:pic>
    </p:spTree>
    <p:extLst>
      <p:ext uri="{BB962C8B-B14F-4D97-AF65-F5344CB8AC3E}">
        <p14:creationId xmlns:p14="http://schemas.microsoft.com/office/powerpoint/2010/main" val="2239794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273875"/>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分析</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“-c”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模块，该模块有两个逻辑分支，一个指向</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“-cc”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模块，此处分析另一个模块，该模块需要</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7</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个参数，同时该函数还调用了</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sub_401070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函数来修改指定的键值。</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8052B990-3A9D-470A-85BB-FCF982F7A75D}"/>
              </a:ext>
            </a:extLst>
          </p:cNvPr>
          <p:cNvPicPr/>
          <p:nvPr/>
        </p:nvPicPr>
        <p:blipFill>
          <a:blip r:embed="rId2"/>
          <a:stretch>
            <a:fillRect/>
          </a:stretch>
        </p:blipFill>
        <p:spPr>
          <a:xfrm>
            <a:off x="2324311" y="2308873"/>
            <a:ext cx="5274310" cy="3744595"/>
          </a:xfrm>
          <a:prstGeom prst="rect">
            <a:avLst/>
          </a:prstGeom>
        </p:spPr>
      </p:pic>
      <p:pic>
        <p:nvPicPr>
          <p:cNvPr id="12" name="图片 11">
            <a:extLst>
              <a:ext uri="{FF2B5EF4-FFF2-40B4-BE49-F238E27FC236}">
                <a16:creationId xmlns:a16="http://schemas.microsoft.com/office/drawing/2014/main" id="{003F077D-46F0-4C67-B465-3EBCA4018D82}"/>
              </a:ext>
            </a:extLst>
          </p:cNvPr>
          <p:cNvPicPr/>
          <p:nvPr/>
        </p:nvPicPr>
        <p:blipFill>
          <a:blip r:embed="rId3"/>
          <a:stretch>
            <a:fillRect/>
          </a:stretch>
        </p:blipFill>
        <p:spPr>
          <a:xfrm>
            <a:off x="7829550" y="3233737"/>
            <a:ext cx="2171700" cy="1609725"/>
          </a:xfrm>
          <a:prstGeom prst="rect">
            <a:avLst/>
          </a:prstGeom>
        </p:spPr>
      </p:pic>
    </p:spTree>
    <p:extLst>
      <p:ext uri="{BB962C8B-B14F-4D97-AF65-F5344CB8AC3E}">
        <p14:creationId xmlns:p14="http://schemas.microsoft.com/office/powerpoint/2010/main" val="2873021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再分析</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“-cc”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模块，除了一些自我删除的函数调用逻辑模块外，另一个逻辑分支调用了函数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sub_401280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和</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sub_402E7E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5D61E5B6-EB86-4417-8BE7-EE7383F905F1}"/>
              </a:ext>
            </a:extLst>
          </p:cNvPr>
          <p:cNvPicPr/>
          <p:nvPr/>
        </p:nvPicPr>
        <p:blipFill>
          <a:blip r:embed="rId2"/>
          <a:stretch>
            <a:fillRect/>
          </a:stretch>
        </p:blipFill>
        <p:spPr>
          <a:xfrm>
            <a:off x="3818466" y="1893375"/>
            <a:ext cx="4792134" cy="4466348"/>
          </a:xfrm>
          <a:prstGeom prst="rect">
            <a:avLst/>
          </a:prstGeom>
        </p:spPr>
      </p:pic>
    </p:spTree>
    <p:extLst>
      <p:ext uri="{BB962C8B-B14F-4D97-AF65-F5344CB8AC3E}">
        <p14:creationId xmlns:p14="http://schemas.microsoft.com/office/powerpoint/2010/main" val="2841877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273875"/>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其中</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sub_401280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会获取指定注册项下的键值对，并且放入指定的缓存区中。</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另一个函数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sub_402E7E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输入参数为一个字符串和四个变量，这个与</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printf</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函数的格式非常相似，为字符串打印函数。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E93F0A2E-C0B1-4443-A203-4FF3768F4C65}"/>
              </a:ext>
            </a:extLst>
          </p:cNvPr>
          <p:cNvPicPr/>
          <p:nvPr/>
        </p:nvPicPr>
        <p:blipFill>
          <a:blip r:embed="rId2"/>
          <a:stretch>
            <a:fillRect/>
          </a:stretch>
        </p:blipFill>
        <p:spPr>
          <a:xfrm>
            <a:off x="3109127" y="2616729"/>
            <a:ext cx="5973745" cy="2810405"/>
          </a:xfrm>
          <a:prstGeom prst="rect">
            <a:avLst/>
          </a:prstGeom>
        </p:spPr>
      </p:pic>
    </p:spTree>
    <p:extLst>
      <p:ext uri="{BB962C8B-B14F-4D97-AF65-F5344CB8AC3E}">
        <p14:creationId xmlns:p14="http://schemas.microsoft.com/office/powerpoint/2010/main" val="2792662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2520370"/>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综上分析，</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nSpc>
                <a:spcPct val="150000"/>
              </a:lnSpc>
              <a:buFont typeface="Wingdings" panose="05000000000000000000" pitchFamily="2" charset="2"/>
              <a:buChar char=""/>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该恶意程序需要命令行</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‘-in’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进行安装，同时安装需要密码</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abcd</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nSpc>
                <a:spcPct val="150000"/>
              </a:lnSpc>
              <a:buFont typeface="Wingdings" panose="05000000000000000000" pitchFamily="2" charset="2"/>
              <a:buChar char=""/>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该恶意程序还能能执行多种指令</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‘-in’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进行安装，</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‘-re’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进行恶意程序的彻底清楚，</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‘-cc’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进行注册表打印，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‘-c’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进行注册表配置。</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nSpc>
                <a:spcPct val="150000"/>
              </a:lnSpc>
              <a:buFont typeface="Wingdings" panose="05000000000000000000" pitchFamily="2" charset="2"/>
              <a:buChar char=""/>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此恶意程序在成功安装后自我复制到指定系统目录下，并且创建服务进行自启动。</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nSpc>
                <a:spcPct val="150000"/>
              </a:lnSpc>
              <a:buFont typeface="Wingdings" panose="05000000000000000000" pitchFamily="2" charset="2"/>
              <a:buChar char=""/>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另外，该程序还会创建后门与</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C&amp;C</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通信，执行任意命令。</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733187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496564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639459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361035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941092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994181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792369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802138" y="1072609"/>
            <a:ext cx="9925128" cy="442878"/>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查看字符串，看到一个可能会连接的网址，一个系统路径可能用于存放其他恶意文件。</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3" name="图片 12">
            <a:extLst>
              <a:ext uri="{FF2B5EF4-FFF2-40B4-BE49-F238E27FC236}">
                <a16:creationId xmlns:a16="http://schemas.microsoft.com/office/drawing/2014/main" id="{7CA352BA-EA7F-421F-9876-8A97321BA3AF}"/>
              </a:ext>
            </a:extLst>
          </p:cNvPr>
          <p:cNvPicPr/>
          <p:nvPr/>
        </p:nvPicPr>
        <p:blipFill>
          <a:blip r:embed="rId2"/>
          <a:stretch>
            <a:fillRect/>
          </a:stretch>
        </p:blipFill>
        <p:spPr>
          <a:xfrm>
            <a:off x="3237805" y="2526067"/>
            <a:ext cx="5716390" cy="2622982"/>
          </a:xfrm>
          <a:prstGeom prst="rect">
            <a:avLst/>
          </a:prstGeom>
        </p:spPr>
      </p:pic>
    </p:spTree>
    <p:extLst>
      <p:ext uri="{BB962C8B-B14F-4D97-AF65-F5344CB8AC3E}">
        <p14:creationId xmlns:p14="http://schemas.microsoft.com/office/powerpoint/2010/main" val="3355875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250378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621768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726130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439126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017526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245442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E9D98FD9-23F9-4849-8ABD-4B3194E83D3E}"/>
              </a:ext>
            </a:extLst>
          </p:cNvPr>
          <p:cNvSpPr/>
          <p:nvPr/>
        </p:nvSpPr>
        <p:spPr>
          <a:xfrm>
            <a:off x="7020351" y="4291157"/>
            <a:ext cx="1950929" cy="429264"/>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D960B0CF-F4D4-4B1F-B9B3-B3A5012EF2CC}"/>
              </a:ext>
            </a:extLst>
          </p:cNvPr>
          <p:cNvSpPr/>
          <p:nvPr/>
        </p:nvSpPr>
        <p:spPr>
          <a:xfrm>
            <a:off x="8575040" y="3361767"/>
            <a:ext cx="2174466" cy="1571958"/>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CA1D04B1-561C-427F-A69C-418146F033E1}"/>
              </a:ext>
            </a:extLst>
          </p:cNvPr>
          <p:cNvSpPr/>
          <p:nvPr/>
        </p:nvSpPr>
        <p:spPr>
          <a:xfrm>
            <a:off x="3017976" y="1740328"/>
            <a:ext cx="2646983" cy="2646982"/>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2">
            <a:extLst>
              <a:ext uri="{FF2B5EF4-FFF2-40B4-BE49-F238E27FC236}">
                <a16:creationId xmlns:a16="http://schemas.microsoft.com/office/drawing/2014/main" id="{DDF01370-10EF-410F-8B87-ACE304D75DDC}"/>
              </a:ext>
            </a:extLst>
          </p:cNvPr>
          <p:cNvSpPr>
            <a:spLocks noChangeAspect="1" noChangeArrowheads="1"/>
          </p:cNvSpPr>
          <p:nvPr/>
        </p:nvSpPr>
        <p:spPr bwMode="auto">
          <a:xfrm>
            <a:off x="837235" y="2786976"/>
            <a:ext cx="191688" cy="1916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矩形: 圆角 3">
            <a:extLst>
              <a:ext uri="{FF2B5EF4-FFF2-40B4-BE49-F238E27FC236}">
                <a16:creationId xmlns:a16="http://schemas.microsoft.com/office/drawing/2014/main" id="{128046FA-F4E0-4BA1-A2BB-1ED170AF322F}"/>
              </a:ext>
            </a:extLst>
          </p:cNvPr>
          <p:cNvSpPr/>
          <p:nvPr/>
        </p:nvSpPr>
        <p:spPr>
          <a:xfrm>
            <a:off x="2384541" y="1036899"/>
            <a:ext cx="485609" cy="485609"/>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11A08D04-3124-48C1-9669-36C1BEC47014}"/>
              </a:ext>
            </a:extLst>
          </p:cNvPr>
          <p:cNvSpPr/>
          <p:nvPr/>
        </p:nvSpPr>
        <p:spPr>
          <a:xfrm>
            <a:off x="1174801" y="5311792"/>
            <a:ext cx="715415" cy="715415"/>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4C94711A-F1EC-48D3-B3D5-1CC00A21989F}"/>
              </a:ext>
            </a:extLst>
          </p:cNvPr>
          <p:cNvSpPr/>
          <p:nvPr/>
        </p:nvSpPr>
        <p:spPr>
          <a:xfrm>
            <a:off x="3453107" y="836166"/>
            <a:ext cx="715415" cy="715415"/>
          </a:xfrm>
          <a:prstGeom prst="roundRect">
            <a:avLst>
              <a:gd name="adj" fmla="val 17797"/>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28E04C6A-65BD-4DAA-9677-E9B4128E044B}"/>
              </a:ext>
            </a:extLst>
          </p:cNvPr>
          <p:cNvSpPr/>
          <p:nvPr/>
        </p:nvSpPr>
        <p:spPr>
          <a:xfrm>
            <a:off x="3479328" y="2184231"/>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31AF2055-48A7-4C54-A11C-925E241CAAAD}"/>
              </a:ext>
            </a:extLst>
          </p:cNvPr>
          <p:cNvSpPr/>
          <p:nvPr/>
        </p:nvSpPr>
        <p:spPr>
          <a:xfrm>
            <a:off x="5682407" y="2319721"/>
            <a:ext cx="3288873" cy="1775747"/>
          </a:xfrm>
          <a:prstGeom prst="round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73722EF1-500F-4A6B-B673-277906A77619}"/>
              </a:ext>
            </a:extLst>
          </p:cNvPr>
          <p:cNvSpPr txBox="1"/>
          <p:nvPr/>
        </p:nvSpPr>
        <p:spPr>
          <a:xfrm>
            <a:off x="4035875" y="2608116"/>
            <a:ext cx="4120249" cy="1015663"/>
          </a:xfrm>
          <a:prstGeom prst="rect">
            <a:avLst/>
          </a:prstGeom>
          <a:noFill/>
        </p:spPr>
        <p:txBody>
          <a:bodyPr wrap="square" rtlCol="0">
            <a:spAutoFit/>
          </a:bodyPr>
          <a:lstStyle/>
          <a:p>
            <a:r>
              <a:rPr lang="en-US" altLang="zh-CN" sz="6000" dirty="0">
                <a:solidFill>
                  <a:schemeClr val="bg1"/>
                </a:solidFill>
                <a:latin typeface="思源黑体 CN Bold" panose="020B0800000000000000" pitchFamily="34" charset="-122"/>
                <a:ea typeface="思源黑体 CN Bold" panose="020B0800000000000000" pitchFamily="34" charset="-122"/>
              </a:rPr>
              <a:t>THANKS</a:t>
            </a:r>
            <a:r>
              <a:rPr lang="en-US" altLang="zh-CN" sz="6000" dirty="0">
                <a:latin typeface="思源黑体 CN Bold" panose="020B0800000000000000" pitchFamily="34" charset="-122"/>
                <a:ea typeface="思源黑体 CN Bold" panose="020B0800000000000000" pitchFamily="34" charset="-122"/>
              </a:rPr>
              <a:t>  </a:t>
            </a:r>
            <a:r>
              <a:rPr lang="zh-CN" altLang="en-US" sz="6000" dirty="0">
                <a:latin typeface="思源黑体 CN Bold" panose="020B0800000000000000" pitchFamily="34" charset="-122"/>
                <a:ea typeface="思源黑体 CN Bold" panose="020B0800000000000000" pitchFamily="34" charset="-122"/>
              </a:rPr>
              <a:t> </a:t>
            </a:r>
          </a:p>
        </p:txBody>
      </p:sp>
      <p:sp>
        <p:nvSpPr>
          <p:cNvPr id="20" name="文本框 19">
            <a:extLst>
              <a:ext uri="{FF2B5EF4-FFF2-40B4-BE49-F238E27FC236}">
                <a16:creationId xmlns:a16="http://schemas.microsoft.com/office/drawing/2014/main" id="{815E989A-CE85-4769-8F1E-A915BD662E8E}"/>
              </a:ext>
            </a:extLst>
          </p:cNvPr>
          <p:cNvSpPr txBox="1"/>
          <p:nvPr/>
        </p:nvSpPr>
        <p:spPr>
          <a:xfrm>
            <a:off x="5941693" y="3423920"/>
            <a:ext cx="3288873" cy="461665"/>
          </a:xfrm>
          <a:prstGeom prst="rect">
            <a:avLst/>
          </a:prstGeom>
          <a:noFill/>
        </p:spPr>
        <p:txBody>
          <a:bodyPr wrap="square">
            <a:spAutoFit/>
          </a:bodyPr>
          <a:lstStyle/>
          <a:p>
            <a:r>
              <a:rPr lang="en-US" altLang="zh-CN" sz="2400" b="1" dirty="0">
                <a:latin typeface="思源黑体 CN Light" panose="020B0300000000000000" pitchFamily="34" charset="-122"/>
                <a:ea typeface="思源黑体 CN Light" panose="020B0300000000000000" pitchFamily="34" charset="-122"/>
              </a:rPr>
              <a:t>FOR YOUR LISTENING</a:t>
            </a:r>
            <a:endParaRPr lang="zh-CN" altLang="en-US" sz="2400" b="1" dirty="0">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151942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Scale>
                                      <p:cBhvr>
                                        <p:cTn id="8" dur="500" decel="50000" fill="hold">
                                          <p:stCondLst>
                                            <p:cond delay="0"/>
                                          </p:stCondLst>
                                        </p:cTn>
                                        <p:tgtEl>
                                          <p:spTgt spid="15"/>
                                        </p:tgtEl>
                                      </p:cBhvr>
                                      <p:from x="700000" y="700000"/>
                                      <p:to x="100000" y="100000"/>
                                    </p:animScale>
                                  </p:childTnLst>
                                </p:cTn>
                              </p:par>
                              <p:par>
                                <p:cTn id="9" presetID="8" presetClass="emph" presetSubtype="0" fill="hold" grpId="1" nodeType="withEffect">
                                  <p:stCondLst>
                                    <p:cond delay="0"/>
                                  </p:stCondLst>
                                  <p:childTnLst>
                                    <p:animRot by="5400000">
                                      <p:cBhvr>
                                        <p:cTn id="10" dur="600" fill="hold"/>
                                        <p:tgtEl>
                                          <p:spTgt spid="15"/>
                                        </p:tgtEl>
                                        <p:attrNameLst>
                                          <p:attrName>r</p:attrName>
                                        </p:attrNameLst>
                                      </p:cBhvr>
                                    </p:animRot>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750"/>
                                        <p:tgtEl>
                                          <p:spTgt spid="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53" presetClass="entr" presetSubtype="16" fill="hold" grpId="0" nodeType="withEffect">
                                  <p:stCondLst>
                                    <p:cond delay="1900"/>
                                  </p:stCondLst>
                                  <p:iterate type="lt">
                                    <p:tmPct val="10000"/>
                                  </p:iterate>
                                  <p:childTnLst>
                                    <p:set>
                                      <p:cBhvr>
                                        <p:cTn id="24" dur="1" fill="hold">
                                          <p:stCondLst>
                                            <p:cond delay="0"/>
                                          </p:stCondLst>
                                        </p:cTn>
                                        <p:tgtEl>
                                          <p:spTgt spid="14"/>
                                        </p:tgtEl>
                                        <p:attrNameLst>
                                          <p:attrName>style.visibility</p:attrName>
                                        </p:attrNameLst>
                                      </p:cBhvr>
                                      <p:to>
                                        <p:strVal val="visible"/>
                                      </p:to>
                                    </p:set>
                                    <p:anim calcmode="lin" valueType="num">
                                      <p:cBhvr>
                                        <p:cTn id="25" dur="750" fill="hold"/>
                                        <p:tgtEl>
                                          <p:spTgt spid="14"/>
                                        </p:tgtEl>
                                        <p:attrNameLst>
                                          <p:attrName>ppt_w</p:attrName>
                                        </p:attrNameLst>
                                      </p:cBhvr>
                                      <p:tavLst>
                                        <p:tav tm="0">
                                          <p:val>
                                            <p:fltVal val="0"/>
                                          </p:val>
                                        </p:tav>
                                        <p:tav tm="100000">
                                          <p:val>
                                            <p:strVal val="#ppt_w"/>
                                          </p:val>
                                        </p:tav>
                                      </p:tavLst>
                                    </p:anim>
                                    <p:anim calcmode="lin" valueType="num">
                                      <p:cBhvr>
                                        <p:cTn id="26" dur="750" fill="hold"/>
                                        <p:tgtEl>
                                          <p:spTgt spid="14"/>
                                        </p:tgtEl>
                                        <p:attrNameLst>
                                          <p:attrName>ppt_h</p:attrName>
                                        </p:attrNameLst>
                                      </p:cBhvr>
                                      <p:tavLst>
                                        <p:tav tm="0">
                                          <p:val>
                                            <p:fltVal val="0"/>
                                          </p:val>
                                        </p:tav>
                                        <p:tav tm="100000">
                                          <p:val>
                                            <p:strVal val="#ppt_h"/>
                                          </p:val>
                                        </p:tav>
                                      </p:tavLst>
                                    </p:anim>
                                    <p:animEffect transition="in" filter="fade">
                                      <p:cBhvr>
                                        <p:cTn id="27" dur="750"/>
                                        <p:tgtEl>
                                          <p:spTgt spid="14"/>
                                        </p:tgtEl>
                                      </p:cBhvr>
                                    </p:animEffect>
                                  </p:childTnLst>
                                </p:cTn>
                              </p:par>
                              <p:par>
                                <p:cTn id="28" presetID="53" presetClass="entr" presetSubtype="16" fill="hold" grpId="0" nodeType="withEffect">
                                  <p:stCondLst>
                                    <p:cond delay="2000"/>
                                  </p:stCondLst>
                                  <p:iterate type="lt">
                                    <p:tmPct val="4231"/>
                                  </p:iterate>
                                  <p:childTnLst>
                                    <p:set>
                                      <p:cBhvr>
                                        <p:cTn id="29" dur="1" fill="hold">
                                          <p:stCondLst>
                                            <p:cond delay="0"/>
                                          </p:stCondLst>
                                        </p:cTn>
                                        <p:tgtEl>
                                          <p:spTgt spid="20"/>
                                        </p:tgtEl>
                                        <p:attrNameLst>
                                          <p:attrName>style.visibility</p:attrName>
                                        </p:attrNameLst>
                                      </p:cBhvr>
                                      <p:to>
                                        <p:strVal val="visible"/>
                                      </p:to>
                                    </p:set>
                                    <p:anim calcmode="lin" valueType="num">
                                      <p:cBhvr>
                                        <p:cTn id="30" dur="650" fill="hold"/>
                                        <p:tgtEl>
                                          <p:spTgt spid="20"/>
                                        </p:tgtEl>
                                        <p:attrNameLst>
                                          <p:attrName>ppt_w</p:attrName>
                                        </p:attrNameLst>
                                      </p:cBhvr>
                                      <p:tavLst>
                                        <p:tav tm="0">
                                          <p:val>
                                            <p:fltVal val="0"/>
                                          </p:val>
                                        </p:tav>
                                        <p:tav tm="100000">
                                          <p:val>
                                            <p:strVal val="#ppt_w"/>
                                          </p:val>
                                        </p:tav>
                                      </p:tavLst>
                                    </p:anim>
                                    <p:anim calcmode="lin" valueType="num">
                                      <p:cBhvr>
                                        <p:cTn id="31" dur="650" fill="hold"/>
                                        <p:tgtEl>
                                          <p:spTgt spid="20"/>
                                        </p:tgtEl>
                                        <p:attrNameLst>
                                          <p:attrName>ppt_h</p:attrName>
                                        </p:attrNameLst>
                                      </p:cBhvr>
                                      <p:tavLst>
                                        <p:tav tm="0">
                                          <p:val>
                                            <p:fltVal val="0"/>
                                          </p:val>
                                        </p:tav>
                                        <p:tav tm="100000">
                                          <p:val>
                                            <p:strVal val="#ppt_h"/>
                                          </p:val>
                                        </p:tav>
                                      </p:tavLst>
                                    </p:anim>
                                    <p:animEffect transition="in" filter="fade">
                                      <p:cBhvr>
                                        <p:cTn id="32" dur="650"/>
                                        <p:tgtEl>
                                          <p:spTgt spid="20"/>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750"/>
                                        <p:tgtEl>
                                          <p:spTgt spid="19"/>
                                        </p:tgtEl>
                                      </p:cBhvr>
                                    </p:animEffect>
                                  </p:childTnLst>
                                </p:cTn>
                              </p:par>
                              <p:par>
                                <p:cTn id="36" presetID="10" presetClass="entr" presetSubtype="0" fill="hold" grpId="0" nodeType="withEffect">
                                  <p:stCondLst>
                                    <p:cond delay="130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750"/>
                                        <p:tgtEl>
                                          <p:spTgt spid="9"/>
                                        </p:tgtEl>
                                      </p:cBhvr>
                                    </p:animEffect>
                                  </p:childTnLst>
                                </p:cTn>
                              </p:par>
                              <p:par>
                                <p:cTn id="39" presetID="22" presetClass="entr" presetSubtype="8" fill="hold" grpId="0" nodeType="withEffect">
                                  <p:stCondLst>
                                    <p:cond delay="150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11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7" grpId="0" animBg="1"/>
      <p:bldP spid="4" grpId="0" animBg="1"/>
      <p:bldP spid="6" grpId="0" animBg="1"/>
      <p:bldP spid="8" grpId="0" animBg="1"/>
      <p:bldP spid="15" grpId="0" animBg="1"/>
      <p:bldP spid="15" grpId="1" animBg="1"/>
      <p:bldP spid="18" grpId="0" animBg="1"/>
      <p:bldP spid="14"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819071" y="1055675"/>
            <a:ext cx="10123163" cy="1273875"/>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打开</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分析，观察整体的流程图，发现会根据程序的参数进行跳转，发现当仅仅只有默认参数（即双击程序）时程序的逻辑会非常简单，不会有特别的代码执行；另一个多参数的分支则逻辑更加就复杂。</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30148214-BB23-4CBC-B656-6BEA76428CD5}"/>
              </a:ext>
            </a:extLst>
          </p:cNvPr>
          <p:cNvPicPr/>
          <p:nvPr/>
        </p:nvPicPr>
        <p:blipFill>
          <a:blip r:embed="rId2"/>
          <a:stretch>
            <a:fillRect/>
          </a:stretch>
        </p:blipFill>
        <p:spPr>
          <a:xfrm>
            <a:off x="1249765" y="2492150"/>
            <a:ext cx="9692469" cy="3857850"/>
          </a:xfrm>
          <a:prstGeom prst="rect">
            <a:avLst/>
          </a:prstGeom>
        </p:spPr>
      </p:pic>
    </p:spTree>
    <p:extLst>
      <p:ext uri="{BB962C8B-B14F-4D97-AF65-F5344CB8AC3E}">
        <p14:creationId xmlns:p14="http://schemas.microsoft.com/office/powerpoint/2010/main" val="33478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821267" y="1034998"/>
            <a:ext cx="9855969"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左边的逻辑分支会进行指定注册表的获取和分析，如果该键值不存在则直接会调用一个函数进行自我删除，如果存在的话，则会调用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sub_402360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函数，然后结束。</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B70934E0-4FAE-4C98-923E-51AB80C8C7A2}"/>
              </a:ext>
            </a:extLst>
          </p:cNvPr>
          <p:cNvPicPr/>
          <p:nvPr/>
        </p:nvPicPr>
        <p:blipFill>
          <a:blip r:embed="rId2"/>
          <a:stretch>
            <a:fillRect/>
          </a:stretch>
        </p:blipFill>
        <p:spPr>
          <a:xfrm>
            <a:off x="1607953" y="3247955"/>
            <a:ext cx="3539893" cy="1174673"/>
          </a:xfrm>
          <a:prstGeom prst="rect">
            <a:avLst/>
          </a:prstGeom>
        </p:spPr>
      </p:pic>
      <p:pic>
        <p:nvPicPr>
          <p:cNvPr id="12" name="图片 11">
            <a:extLst>
              <a:ext uri="{FF2B5EF4-FFF2-40B4-BE49-F238E27FC236}">
                <a16:creationId xmlns:a16="http://schemas.microsoft.com/office/drawing/2014/main" id="{846E1A4C-8EAD-416F-BABF-F078A783547F}"/>
              </a:ext>
            </a:extLst>
          </p:cNvPr>
          <p:cNvPicPr/>
          <p:nvPr/>
        </p:nvPicPr>
        <p:blipFill>
          <a:blip r:embed="rId3"/>
          <a:stretch>
            <a:fillRect/>
          </a:stretch>
        </p:blipFill>
        <p:spPr>
          <a:xfrm>
            <a:off x="6665384" y="3105332"/>
            <a:ext cx="3533198" cy="1420207"/>
          </a:xfrm>
          <a:prstGeom prst="rect">
            <a:avLst/>
          </a:prstGeom>
        </p:spPr>
      </p:pic>
    </p:spTree>
    <p:extLst>
      <p:ext uri="{BB962C8B-B14F-4D97-AF65-F5344CB8AC3E}">
        <p14:creationId xmlns:p14="http://schemas.microsoft.com/office/powerpoint/2010/main" val="130386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跟进</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sub_402360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函数进行分析，发现存在一个死循环，其中仅调用了两个函数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sub_401280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和</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sub_402020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404070F0-693A-4796-86FE-B502CA7A7B3B}"/>
              </a:ext>
            </a:extLst>
          </p:cNvPr>
          <p:cNvPicPr/>
          <p:nvPr/>
        </p:nvPicPr>
        <p:blipFill>
          <a:blip r:embed="rId2"/>
          <a:stretch>
            <a:fillRect/>
          </a:stretch>
        </p:blipFill>
        <p:spPr>
          <a:xfrm>
            <a:off x="2001309" y="1983846"/>
            <a:ext cx="6084358" cy="4137830"/>
          </a:xfrm>
          <a:prstGeom prst="rect">
            <a:avLst/>
          </a:prstGeom>
        </p:spPr>
      </p:pic>
    </p:spTree>
    <p:extLst>
      <p:ext uri="{BB962C8B-B14F-4D97-AF65-F5344CB8AC3E}">
        <p14:creationId xmlns:p14="http://schemas.microsoft.com/office/powerpoint/2010/main" val="610112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先分析</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sub_401280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，发现该函数会获取指定注册表下的键值对，并且放入指定的缓存中。</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3D28D0B2-F8A2-4B8B-B646-009CA30577BB}"/>
              </a:ext>
            </a:extLst>
          </p:cNvPr>
          <p:cNvPicPr/>
          <p:nvPr/>
        </p:nvPicPr>
        <p:blipFill>
          <a:blip r:embed="rId2"/>
          <a:stretch>
            <a:fillRect/>
          </a:stretch>
        </p:blipFill>
        <p:spPr>
          <a:xfrm>
            <a:off x="3507728" y="1587240"/>
            <a:ext cx="5685155" cy="4635872"/>
          </a:xfrm>
          <a:prstGeom prst="rect">
            <a:avLst/>
          </a:prstGeom>
        </p:spPr>
      </p:pic>
    </p:spTree>
    <p:extLst>
      <p:ext uri="{BB962C8B-B14F-4D97-AF65-F5344CB8AC3E}">
        <p14:creationId xmlns:p14="http://schemas.microsoft.com/office/powerpoint/2010/main" val="2751238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6" y="1034998"/>
            <a:ext cx="3473528" cy="335136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再分析</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sub_402020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函数，发现该函数是一个后门执行的函数，其中包括</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“sleep”, “upload”, “download”, “</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cmd</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等指令；其中获取的指令是通过函数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sub_401E60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获得的。</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48D707AA-0200-41C3-A2B4-4380E263D697}"/>
              </a:ext>
            </a:extLst>
          </p:cNvPr>
          <p:cNvPicPr/>
          <p:nvPr/>
        </p:nvPicPr>
        <p:blipFill>
          <a:blip r:embed="rId2"/>
          <a:stretch>
            <a:fillRect/>
          </a:stretch>
        </p:blipFill>
        <p:spPr>
          <a:xfrm>
            <a:off x="6364244" y="567171"/>
            <a:ext cx="3845455" cy="5723657"/>
          </a:xfrm>
          <a:prstGeom prst="rect">
            <a:avLst/>
          </a:prstGeom>
        </p:spPr>
      </p:pic>
    </p:spTree>
    <p:extLst>
      <p:ext uri="{BB962C8B-B14F-4D97-AF65-F5344CB8AC3E}">
        <p14:creationId xmlns:p14="http://schemas.microsoft.com/office/powerpoint/2010/main" val="370460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304173" y="1276944"/>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再跟入函数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sub_401E60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进行分析，发现其中的</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sub_401AF0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函数非常可疑，传给它的参数带有</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hosts</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和</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name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等关键词，猜测该函数可能涉及网络数据发送。</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FDD617C6-214A-4A5B-B88A-8103953A3EFC}"/>
              </a:ext>
            </a:extLst>
          </p:cNvPr>
          <p:cNvPicPr/>
          <p:nvPr/>
        </p:nvPicPr>
        <p:blipFill>
          <a:blip r:embed="rId2"/>
          <a:stretch>
            <a:fillRect/>
          </a:stretch>
        </p:blipFill>
        <p:spPr>
          <a:xfrm>
            <a:off x="1547205" y="3033807"/>
            <a:ext cx="4579994" cy="1780138"/>
          </a:xfrm>
          <a:prstGeom prst="rect">
            <a:avLst/>
          </a:prstGeom>
        </p:spPr>
      </p:pic>
      <p:pic>
        <p:nvPicPr>
          <p:cNvPr id="12" name="图片 11">
            <a:extLst>
              <a:ext uri="{FF2B5EF4-FFF2-40B4-BE49-F238E27FC236}">
                <a16:creationId xmlns:a16="http://schemas.microsoft.com/office/drawing/2014/main" id="{64CADFA1-7282-4491-9445-9ED2764ED833}"/>
              </a:ext>
            </a:extLst>
          </p:cNvPr>
          <p:cNvPicPr/>
          <p:nvPr/>
        </p:nvPicPr>
        <p:blipFill>
          <a:blip r:embed="rId3"/>
          <a:stretch>
            <a:fillRect/>
          </a:stretch>
        </p:blipFill>
        <p:spPr>
          <a:xfrm>
            <a:off x="6096000" y="3275753"/>
            <a:ext cx="5051341" cy="1296247"/>
          </a:xfrm>
          <a:prstGeom prst="rect">
            <a:avLst/>
          </a:prstGeom>
        </p:spPr>
      </p:pic>
    </p:spTree>
    <p:extLst>
      <p:ext uri="{BB962C8B-B14F-4D97-AF65-F5344CB8AC3E}">
        <p14:creationId xmlns:p14="http://schemas.microsoft.com/office/powerpoint/2010/main" val="17448215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Lst>
</file>

<file path=ppt/tags/tag10.xml><?xml version="1.0" encoding="utf-8"?>
<p:tagLst xmlns:a="http://schemas.openxmlformats.org/drawingml/2006/main" xmlns:r="http://schemas.openxmlformats.org/officeDocument/2006/relationships" xmlns:p="http://schemas.openxmlformats.org/presentationml/2006/main">
  <p:tag name="PA" val="v5.2.11"/>
</p:tagLst>
</file>

<file path=ppt/tags/tag11.xml><?xml version="1.0" encoding="utf-8"?>
<p:tagLst xmlns:a="http://schemas.openxmlformats.org/drawingml/2006/main" xmlns:r="http://schemas.openxmlformats.org/officeDocument/2006/relationships" xmlns:p="http://schemas.openxmlformats.org/presentationml/2006/main">
  <p:tag name="PA" val="v5.2.11"/>
</p:tagLst>
</file>

<file path=ppt/tags/tag12.xml><?xml version="1.0" encoding="utf-8"?>
<p:tagLst xmlns:a="http://schemas.openxmlformats.org/drawingml/2006/main" xmlns:r="http://schemas.openxmlformats.org/officeDocument/2006/relationships" xmlns:p="http://schemas.openxmlformats.org/presentationml/2006/main">
  <p:tag name="PA" val="v5.2.11"/>
</p:tagLst>
</file>

<file path=ppt/tags/tag2.xml><?xml version="1.0" encoding="utf-8"?>
<p:tagLst xmlns:a="http://schemas.openxmlformats.org/drawingml/2006/main" xmlns:r="http://schemas.openxmlformats.org/officeDocument/2006/relationships" xmlns:p="http://schemas.openxmlformats.org/presentationml/2006/main">
  <p:tag name="PA" val="v5.2.11"/>
</p:tagLst>
</file>

<file path=ppt/tags/tag3.xml><?xml version="1.0" encoding="utf-8"?>
<p:tagLst xmlns:a="http://schemas.openxmlformats.org/drawingml/2006/main" xmlns:r="http://schemas.openxmlformats.org/officeDocument/2006/relationships" xmlns:p="http://schemas.openxmlformats.org/presentationml/2006/main">
  <p:tag name="PA" val="v5.2.11"/>
</p:tagLst>
</file>

<file path=ppt/tags/tag4.xml><?xml version="1.0" encoding="utf-8"?>
<p:tagLst xmlns:a="http://schemas.openxmlformats.org/drawingml/2006/main" xmlns:r="http://schemas.openxmlformats.org/officeDocument/2006/relationships" xmlns:p="http://schemas.openxmlformats.org/presentationml/2006/main">
  <p:tag name="PA" val="v5.2.11"/>
</p:tagLst>
</file>

<file path=ppt/tags/tag5.xml><?xml version="1.0" encoding="utf-8"?>
<p:tagLst xmlns:a="http://schemas.openxmlformats.org/drawingml/2006/main" xmlns:r="http://schemas.openxmlformats.org/officeDocument/2006/relationships" xmlns:p="http://schemas.openxmlformats.org/presentationml/2006/main">
  <p:tag name="PA" val="v5.2.11"/>
</p:tagLst>
</file>

<file path=ppt/tags/tag6.xml><?xml version="1.0" encoding="utf-8"?>
<p:tagLst xmlns:a="http://schemas.openxmlformats.org/drawingml/2006/main" xmlns:r="http://schemas.openxmlformats.org/officeDocument/2006/relationships" xmlns:p="http://schemas.openxmlformats.org/presentationml/2006/main">
  <p:tag name="PA" val="v5.2.11"/>
</p:tagLst>
</file>

<file path=ppt/tags/tag7.xml><?xml version="1.0" encoding="utf-8"?>
<p:tagLst xmlns:a="http://schemas.openxmlformats.org/drawingml/2006/main" xmlns:r="http://schemas.openxmlformats.org/officeDocument/2006/relationships" xmlns:p="http://schemas.openxmlformats.org/presentationml/2006/main">
  <p:tag name="PA" val="v5.2.11"/>
</p:tagLst>
</file>

<file path=ppt/tags/tag8.xml><?xml version="1.0" encoding="utf-8"?>
<p:tagLst xmlns:a="http://schemas.openxmlformats.org/drawingml/2006/main" xmlns:r="http://schemas.openxmlformats.org/officeDocument/2006/relationships" xmlns:p="http://schemas.openxmlformats.org/presentationml/2006/main">
  <p:tag name="PA" val="v5.2.11"/>
</p:tagLst>
</file>

<file path=ppt/tags/tag9.xml><?xml version="1.0" encoding="utf-8"?>
<p:tagLst xmlns:a="http://schemas.openxmlformats.org/drawingml/2006/main" xmlns:r="http://schemas.openxmlformats.org/officeDocument/2006/relationships" xmlns:p="http://schemas.openxmlformats.org/presentationml/2006/main">
  <p:tag name="PA" val="v5.2.11"/>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3975</TotalTime>
  <Words>1282</Words>
  <Application>Microsoft Office PowerPoint</Application>
  <PresentationFormat>宽屏</PresentationFormat>
  <Paragraphs>77</Paragraphs>
  <Slides>36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思源黑体 CN Bold</vt:lpstr>
      <vt:lpstr>思源黑体 CN Light</vt:lpstr>
      <vt:lpstr>宋体</vt:lpstr>
      <vt:lpstr>微软雅黑</vt:lpstr>
      <vt:lpstr>Arial</vt:lpstr>
      <vt:lpstr>Garamond</vt:lpstr>
      <vt:lpstr>Wingdings</vt:lpstr>
      <vt:lpstr>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雪 雷</dc:creator>
  <cp:lastModifiedBy>文天 史</cp:lastModifiedBy>
  <cp:revision>120</cp:revision>
  <dcterms:created xsi:type="dcterms:W3CDTF">2021-08-22T12:17:40Z</dcterms:created>
  <dcterms:modified xsi:type="dcterms:W3CDTF">2023-11-01T01:04:23Z</dcterms:modified>
</cp:coreProperties>
</file>