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61" r:id="rId2"/>
    <p:sldId id="286" r:id="rId3"/>
    <p:sldId id="329"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5" r:id="rId19"/>
    <p:sldId id="363" r:id="rId20"/>
    <p:sldId id="364"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81" r:id="rId35"/>
    <p:sldId id="382" r:id="rId36"/>
    <p:sldId id="383" r:id="rId37"/>
    <p:sldId id="384" r:id="rId38"/>
    <p:sldId id="385" r:id="rId39"/>
    <p:sldId id="386" r:id="rId40"/>
    <p:sldId id="387" r:id="rId41"/>
    <p:sldId id="388" r:id="rId42"/>
    <p:sldId id="389" r:id="rId43"/>
    <p:sldId id="390" r:id="rId44"/>
    <p:sldId id="391" r:id="rId45"/>
    <p:sldId id="392" r:id="rId46"/>
    <p:sldId id="393" r:id="rId47"/>
    <p:sldId id="394" r:id="rId48"/>
    <p:sldId id="395" r:id="rId49"/>
    <p:sldId id="396" r:id="rId50"/>
    <p:sldId id="397" r:id="rId51"/>
    <p:sldId id="398" r:id="rId52"/>
    <p:sldId id="399" r:id="rId53"/>
    <p:sldId id="400" r:id="rId54"/>
    <p:sldId id="401" r:id="rId55"/>
    <p:sldId id="402" r:id="rId56"/>
    <p:sldId id="328" r:id="rId57"/>
  </p:sldIdLst>
  <p:sldSz cx="12192000" cy="6858000"/>
  <p:notesSz cx="6858000" cy="9144000"/>
  <p:custDataLst>
    <p:tags r:id="rId5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74" userDrawn="1">
          <p15:clr>
            <a:srgbClr val="A4A3A4"/>
          </p15:clr>
        </p15:guide>
        <p15:guide id="2" pos="551" userDrawn="1">
          <p15:clr>
            <a:srgbClr val="A4A3A4"/>
          </p15:clr>
        </p15:guide>
        <p15:guide id="3" orient="horz" pos="368" userDrawn="1">
          <p15:clr>
            <a:srgbClr val="A4A3A4"/>
          </p15:clr>
        </p15:guide>
        <p15:guide id="4" pos="71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5C5"/>
    <a:srgbClr val="3B3838"/>
    <a:srgbClr val="767171"/>
    <a:srgbClr val="75757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60"/>
  </p:normalViewPr>
  <p:slideViewPr>
    <p:cSldViewPr snapToGrid="0" showGuides="1">
      <p:cViewPr varScale="1">
        <p:scale>
          <a:sx n="64" d="100"/>
          <a:sy n="64" d="100"/>
        </p:scale>
        <p:origin x="96" y="1146"/>
      </p:cViewPr>
      <p:guideLst>
        <p:guide orient="horz" pos="3974"/>
        <p:guide pos="551"/>
        <p:guide orient="horz" pos="368"/>
        <p:guide pos="71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9F4C87E-67D7-4747-B03D-6F045E1AC05D}" type="datetimeFigureOut">
              <a:rPr lang="zh-CN" altLang="en-US" smtClean="0"/>
              <a:t>2023/11/5</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9EA121A2-D50F-4B25-8F1A-A2545C492347}"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6082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F4C87E-67D7-4747-B03D-6F045E1AC05D}" type="datetimeFigureOut">
              <a:rPr lang="zh-CN" altLang="en-US" smtClean="0"/>
              <a:t>2023/11/5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A121A2-D50F-4B25-8F1A-A2545C492347}" type="slidenum">
              <a:rPr lang="zh-CN" altLang="en-US" smtClean="0"/>
              <a:t>‹#›</a:t>
            </a:fld>
            <a:endParaRPr lang="zh-CN" altLang="en-US"/>
          </a:p>
        </p:txBody>
      </p:sp>
    </p:spTree>
    <p:extLst>
      <p:ext uri="{BB962C8B-B14F-4D97-AF65-F5344CB8AC3E}">
        <p14:creationId xmlns:p14="http://schemas.microsoft.com/office/powerpoint/2010/main" val="1359760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9105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6113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spTree>
    <p:extLst>
      <p:ext uri="{BB962C8B-B14F-4D97-AF65-F5344CB8AC3E}">
        <p14:creationId xmlns:p14="http://schemas.microsoft.com/office/powerpoint/2010/main" val="4122383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0119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5069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2203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154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spTree>
    <p:extLst>
      <p:ext uri="{BB962C8B-B14F-4D97-AF65-F5344CB8AC3E}">
        <p14:creationId xmlns:p14="http://schemas.microsoft.com/office/powerpoint/2010/main" val="876899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3902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9F4C87E-67D7-4747-B03D-6F045E1AC05D}" type="datetimeFigureOut">
              <a:rPr lang="zh-CN" altLang="en-US" smtClean="0"/>
              <a:t>2023/11/5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A121A2-D50F-4B25-8F1A-A2545C492347}" type="slidenum">
              <a:rPr lang="zh-CN" altLang="en-US" smtClean="0"/>
              <a:t>‹#›</a:t>
            </a:fld>
            <a:endParaRPr lang="zh-CN" altLang="en-US"/>
          </a:p>
        </p:txBody>
      </p:sp>
    </p:spTree>
    <p:extLst>
      <p:ext uri="{BB962C8B-B14F-4D97-AF65-F5344CB8AC3E}">
        <p14:creationId xmlns:p14="http://schemas.microsoft.com/office/powerpoint/2010/main" val="1774818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9F4C87E-67D7-4747-B03D-6F045E1AC05D}" type="datetimeFigureOut">
              <a:rPr lang="zh-CN" altLang="en-US" smtClean="0"/>
              <a:t>2023/11/5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741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F4C87E-67D7-4747-B03D-6F045E1AC05D}" type="datetimeFigureOut">
              <a:rPr lang="zh-CN" altLang="en-US" smtClean="0"/>
              <a:t>2023/11/5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579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F4C87E-67D7-4747-B03D-6F045E1AC05D}" type="datetimeFigureOut">
              <a:rPr lang="zh-CN" altLang="en-US" smtClean="0"/>
              <a:t>2023/11/5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EA121A2-D50F-4B25-8F1A-A2545C492347}" type="slidenum">
              <a:rPr lang="zh-CN" altLang="en-US" smtClean="0"/>
              <a:t>‹#›</a:t>
            </a:fld>
            <a:endParaRPr lang="zh-CN" altLang="en-US"/>
          </a:p>
        </p:txBody>
      </p:sp>
    </p:spTree>
    <p:extLst>
      <p:ext uri="{BB962C8B-B14F-4D97-AF65-F5344CB8AC3E}">
        <p14:creationId xmlns:p14="http://schemas.microsoft.com/office/powerpoint/2010/main" val="1840826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F4C87E-67D7-4747-B03D-6F045E1AC05D}" type="datetimeFigureOut">
              <a:rPr lang="zh-CN" altLang="en-US" smtClean="0"/>
              <a:t>2023/11/5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233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F4C87E-67D7-4747-B03D-6F045E1AC05D}" type="datetimeFigureOut">
              <a:rPr lang="zh-CN" altLang="en-US" smtClean="0"/>
              <a:t>2023/11/5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A121A2-D50F-4B25-8F1A-A2545C492347}" type="slidenum">
              <a:rPr lang="zh-CN" altLang="en-US" smtClean="0"/>
              <a:t>‹#›</a:t>
            </a:fld>
            <a:endParaRPr lang="zh-CN" altLang="en-US"/>
          </a:p>
        </p:txBody>
      </p:sp>
    </p:spTree>
    <p:extLst>
      <p:ext uri="{BB962C8B-B14F-4D97-AF65-F5344CB8AC3E}">
        <p14:creationId xmlns:p14="http://schemas.microsoft.com/office/powerpoint/2010/main" val="2177647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F4C87E-67D7-4747-B03D-6F045E1AC05D}" type="datetimeFigureOut">
              <a:rPr lang="zh-CN" altLang="en-US" smtClean="0"/>
              <a:t>2023/11/5</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A121A2-D50F-4B25-8F1A-A2545C492347}" type="slidenum">
              <a:rPr lang="zh-CN" altLang="en-US" smtClean="0"/>
              <a:t>‹#›</a:t>
            </a:fld>
            <a:endParaRPr lang="zh-CN" altLang="en-US"/>
          </a:p>
        </p:txBody>
      </p:sp>
    </p:spTree>
    <p:extLst>
      <p:ext uri="{BB962C8B-B14F-4D97-AF65-F5344CB8AC3E}">
        <p14:creationId xmlns:p14="http://schemas.microsoft.com/office/powerpoint/2010/main" val="283446363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5.jpe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hyperlink" Target="http://www.malwareanalysisbook.com/"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7" name="PA-圆角矩形 6">
            <a:extLst>
              <a:ext uri="{FF2B5EF4-FFF2-40B4-BE49-F238E27FC236}">
                <a16:creationId xmlns:a16="http://schemas.microsoft.com/office/drawing/2014/main" id="{CA1D04B1-561C-427F-A69C-418146F033E1}"/>
              </a:ext>
            </a:extLst>
          </p:cNvPr>
          <p:cNvSpPr/>
          <p:nvPr>
            <p:custDataLst>
              <p:tags r:id="rId1"/>
            </p:custDataLst>
          </p:nvPr>
        </p:nvSpPr>
        <p:spPr>
          <a:xfrm>
            <a:off x="1890216" y="1750488"/>
            <a:ext cx="2646983" cy="2646982"/>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PA-AutoShape 2">
            <a:extLst>
              <a:ext uri="{FF2B5EF4-FFF2-40B4-BE49-F238E27FC236}">
                <a16:creationId xmlns:a16="http://schemas.microsoft.com/office/drawing/2014/main" id="{DDF01370-10EF-410F-8B87-ACE304D75DDC}"/>
              </a:ext>
            </a:extLst>
          </p:cNvPr>
          <p:cNvSpPr>
            <a:spLocks noChangeAspect="1" noChangeArrowheads="1"/>
          </p:cNvSpPr>
          <p:nvPr>
            <p:custDataLst>
              <p:tags r:id="rId2"/>
            </p:custDataLst>
          </p:nvPr>
        </p:nvSpPr>
        <p:spPr bwMode="auto">
          <a:xfrm>
            <a:off x="837235" y="2786976"/>
            <a:ext cx="191688" cy="1916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PA-圆角矩形 3">
            <a:extLst>
              <a:ext uri="{FF2B5EF4-FFF2-40B4-BE49-F238E27FC236}">
                <a16:creationId xmlns:a16="http://schemas.microsoft.com/office/drawing/2014/main" id="{128046FA-F4E0-4BA1-A2BB-1ED170AF322F}"/>
              </a:ext>
            </a:extLst>
          </p:cNvPr>
          <p:cNvSpPr/>
          <p:nvPr>
            <p:custDataLst>
              <p:tags r:id="rId3"/>
            </p:custDataLst>
          </p:nvPr>
        </p:nvSpPr>
        <p:spPr>
          <a:xfrm>
            <a:off x="2384541" y="1036899"/>
            <a:ext cx="485609" cy="485609"/>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圆角矩形 5">
            <a:extLst>
              <a:ext uri="{FF2B5EF4-FFF2-40B4-BE49-F238E27FC236}">
                <a16:creationId xmlns:a16="http://schemas.microsoft.com/office/drawing/2014/main" id="{11A08D04-3124-48C1-9669-36C1BEC47014}"/>
              </a:ext>
            </a:extLst>
          </p:cNvPr>
          <p:cNvSpPr/>
          <p:nvPr>
            <p:custDataLst>
              <p:tags r:id="rId4"/>
            </p:custDataLst>
          </p:nvPr>
        </p:nvSpPr>
        <p:spPr>
          <a:xfrm>
            <a:off x="1174801" y="5311792"/>
            <a:ext cx="715415" cy="715415"/>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圆角矩形 7">
            <a:extLst>
              <a:ext uri="{FF2B5EF4-FFF2-40B4-BE49-F238E27FC236}">
                <a16:creationId xmlns:a16="http://schemas.microsoft.com/office/drawing/2014/main" id="{4C94711A-F1EC-48D3-B3D5-1CC00A21989F}"/>
              </a:ext>
            </a:extLst>
          </p:cNvPr>
          <p:cNvSpPr/>
          <p:nvPr>
            <p:custDataLst>
              <p:tags r:id="rId5"/>
            </p:custDataLst>
          </p:nvPr>
        </p:nvSpPr>
        <p:spPr>
          <a:xfrm>
            <a:off x="3453107" y="836166"/>
            <a:ext cx="715415" cy="715415"/>
          </a:xfrm>
          <a:prstGeom prst="roundRect">
            <a:avLst>
              <a:gd name="adj" fmla="val 17797"/>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圆角矩形 14">
            <a:extLst>
              <a:ext uri="{FF2B5EF4-FFF2-40B4-BE49-F238E27FC236}">
                <a16:creationId xmlns:a16="http://schemas.microsoft.com/office/drawing/2014/main" id="{28E04C6A-65BD-4DAA-9677-E9B4128E044B}"/>
              </a:ext>
            </a:extLst>
          </p:cNvPr>
          <p:cNvSpPr/>
          <p:nvPr>
            <p:custDataLst>
              <p:tags r:id="rId6"/>
            </p:custDataLst>
          </p:nvPr>
        </p:nvSpPr>
        <p:spPr>
          <a:xfrm>
            <a:off x="2351568" y="2194391"/>
            <a:ext cx="2203079" cy="2203079"/>
          </a:xfrm>
          <a:prstGeom prst="roundRect">
            <a:avLst/>
          </a:prstGeom>
          <a:solidFill>
            <a:srgbClr val="7030A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PA-圆角矩形 17">
            <a:extLst>
              <a:ext uri="{FF2B5EF4-FFF2-40B4-BE49-F238E27FC236}">
                <a16:creationId xmlns:a16="http://schemas.microsoft.com/office/drawing/2014/main" id="{31AF2055-48A7-4C54-A11C-925E241CAAAD}"/>
              </a:ext>
            </a:extLst>
          </p:cNvPr>
          <p:cNvSpPr/>
          <p:nvPr>
            <p:custDataLst>
              <p:tags r:id="rId7"/>
            </p:custDataLst>
          </p:nvPr>
        </p:nvSpPr>
        <p:spPr>
          <a:xfrm>
            <a:off x="4554647" y="2329881"/>
            <a:ext cx="5129502" cy="1775747"/>
          </a:xfrm>
          <a:prstGeom prst="round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文本框 13">
            <a:extLst>
              <a:ext uri="{FF2B5EF4-FFF2-40B4-BE49-F238E27FC236}">
                <a16:creationId xmlns:a16="http://schemas.microsoft.com/office/drawing/2014/main" id="{73722EF1-500F-4A6B-B673-277906A77619}"/>
              </a:ext>
            </a:extLst>
          </p:cNvPr>
          <p:cNvSpPr txBox="1"/>
          <p:nvPr>
            <p:custDataLst>
              <p:tags r:id="rId8"/>
            </p:custDataLst>
          </p:nvPr>
        </p:nvSpPr>
        <p:spPr>
          <a:xfrm>
            <a:off x="4834703" y="2656877"/>
            <a:ext cx="4828569" cy="707886"/>
          </a:xfrm>
          <a:prstGeom prst="rect">
            <a:avLst/>
          </a:prstGeom>
          <a:noFill/>
        </p:spPr>
        <p:txBody>
          <a:bodyPr wrap="square" rtlCol="0">
            <a:spAutoFit/>
          </a:bodyPr>
          <a:lstStyle/>
          <a:p>
            <a:r>
              <a:rPr lang="en-US" altLang="zh-CN" sz="4000" b="1" dirty="0">
                <a:solidFill>
                  <a:schemeClr val="tx1">
                    <a:lumMod val="75000"/>
                    <a:lumOff val="25000"/>
                  </a:schemeClr>
                </a:solidFill>
                <a:latin typeface="思源黑体 CN Bold" panose="020B0800000000000000" pitchFamily="34" charset="-122"/>
                <a:ea typeface="思源黑体 CN Bold" panose="020B0800000000000000" pitchFamily="34" charset="-122"/>
              </a:rPr>
              <a:t>Lab9</a:t>
            </a:r>
            <a:r>
              <a:rPr lang="zh-CN" altLang="en-US" sz="4000" b="1" dirty="0">
                <a:solidFill>
                  <a:schemeClr val="tx1">
                    <a:lumMod val="75000"/>
                    <a:lumOff val="25000"/>
                  </a:schemeClr>
                </a:solidFill>
                <a:latin typeface="思源黑体 CN Bold" panose="020B0800000000000000" pitchFamily="34" charset="-122"/>
                <a:ea typeface="思源黑体 CN Bold" panose="020B0800000000000000" pitchFamily="34" charset="-122"/>
              </a:rPr>
              <a:t>展示内容</a:t>
            </a:r>
            <a:endParaRPr lang="zh-CN" altLang="en-US" sz="2000" b="1"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9" name="PA-圆角矩形 8">
            <a:extLst>
              <a:ext uri="{FF2B5EF4-FFF2-40B4-BE49-F238E27FC236}">
                <a16:creationId xmlns:a16="http://schemas.microsoft.com/office/drawing/2014/main" id="{E9D98FD9-23F9-4849-8ABD-4B3194E83D3E}"/>
              </a:ext>
            </a:extLst>
          </p:cNvPr>
          <p:cNvSpPr/>
          <p:nvPr>
            <p:custDataLst>
              <p:tags r:id="rId9"/>
            </p:custDataLst>
          </p:nvPr>
        </p:nvSpPr>
        <p:spPr>
          <a:xfrm>
            <a:off x="6690166" y="4270737"/>
            <a:ext cx="2407535" cy="529731"/>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A-圆角矩形 18">
            <a:extLst>
              <a:ext uri="{FF2B5EF4-FFF2-40B4-BE49-F238E27FC236}">
                <a16:creationId xmlns:a16="http://schemas.microsoft.com/office/drawing/2014/main" id="{D960B0CF-F4D4-4B1F-B9B3-B3A5012EF2CC}"/>
              </a:ext>
            </a:extLst>
          </p:cNvPr>
          <p:cNvSpPr/>
          <p:nvPr>
            <p:custDataLst>
              <p:tags r:id="rId10"/>
            </p:custDataLst>
          </p:nvPr>
        </p:nvSpPr>
        <p:spPr>
          <a:xfrm>
            <a:off x="8381243" y="3691758"/>
            <a:ext cx="2918378" cy="2109744"/>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PA-文本框 19">
            <a:extLst>
              <a:ext uri="{FF2B5EF4-FFF2-40B4-BE49-F238E27FC236}">
                <a16:creationId xmlns:a16="http://schemas.microsoft.com/office/drawing/2014/main" id="{815E989A-CE85-4769-8F1E-A915BD662E8E}"/>
              </a:ext>
            </a:extLst>
          </p:cNvPr>
          <p:cNvSpPr txBox="1"/>
          <p:nvPr>
            <p:custDataLst>
              <p:tags r:id="rId11"/>
            </p:custDataLst>
          </p:nvPr>
        </p:nvSpPr>
        <p:spPr>
          <a:xfrm>
            <a:off x="4834703" y="3364026"/>
            <a:ext cx="3002238" cy="369332"/>
          </a:xfrm>
          <a:prstGeom prst="rect">
            <a:avLst/>
          </a:prstGeom>
          <a:noFill/>
          <a:ln>
            <a:noFill/>
          </a:ln>
        </p:spPr>
        <p:txBody>
          <a:bodyPr wrap="square">
            <a:spAutoFit/>
          </a:bodyPr>
          <a:lstStyle/>
          <a:p>
            <a:r>
              <a:rPr lang="zh-CN" altLang="en-US" dirty="0">
                <a:latin typeface="思源黑体 CN Light" panose="020B0300000000000000" pitchFamily="34" charset="-122"/>
                <a:ea typeface="思源黑体 CN Light" panose="020B0300000000000000" pitchFamily="34" charset="-122"/>
              </a:rPr>
              <a:t>展示人：史文天</a:t>
            </a:r>
          </a:p>
        </p:txBody>
      </p:sp>
      <p:pic>
        <p:nvPicPr>
          <p:cNvPr id="5" name="图片 4">
            <a:extLst>
              <a:ext uri="{FF2B5EF4-FFF2-40B4-BE49-F238E27FC236}">
                <a16:creationId xmlns:a16="http://schemas.microsoft.com/office/drawing/2014/main" id="{A8F1A999-9624-14FB-EEB9-D1FB05A4768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99392" y="2542215"/>
            <a:ext cx="1507430" cy="1507430"/>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9234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5"/>
                                        </p:tgtEl>
                                        <p:attrNameLst>
                                          <p:attrName>r</p:attrName>
                                        </p:attrNameLst>
                                      </p:cBhvr>
                                    </p:animRo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par>
                                <p:cTn id="10" presetID="10" presetClass="entr" presetSubtype="0" fill="hold" grpId="0" nodeType="withEffect">
                                  <p:stCondLst>
                                    <p:cond delay="5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50"/>
                                        <p:tgtEl>
                                          <p:spTgt spid="7"/>
                                        </p:tgtEl>
                                      </p:cBhvr>
                                    </p:animEffect>
                                  </p:childTnLst>
                                </p:cTn>
                              </p:par>
                              <p:par>
                                <p:cTn id="13" presetID="10" presetClass="entr" presetSubtype="0" fill="hold" grpId="0" nodeType="withEffect">
                                  <p:stCondLst>
                                    <p:cond delay="75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10" presetClass="entr" presetSubtype="0" fill="hold" grpId="0" nodeType="withEffect">
                                  <p:stCondLst>
                                    <p:cond delay="120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75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750"/>
                                        <p:tgtEl>
                                          <p:spTgt spid="6"/>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750"/>
                                        <p:tgtEl>
                                          <p:spTgt spid="19"/>
                                        </p:tgtEl>
                                      </p:cBhvr>
                                    </p:animEffect>
                                  </p:childTnLst>
                                </p:cTn>
                              </p:par>
                              <p:par>
                                <p:cTn id="25" presetID="10" presetClass="entr" presetSubtype="0" fill="hold" grpId="0" nodeType="withEffect">
                                  <p:stCondLst>
                                    <p:cond delay="13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750"/>
                                        <p:tgtEl>
                                          <p:spTgt spid="9"/>
                                        </p:tgtEl>
                                      </p:cBhvr>
                                    </p:animEffect>
                                  </p:childTnLst>
                                </p:cTn>
                              </p:par>
                              <p:par>
                                <p:cTn id="28" presetID="22" presetClass="entr" presetSubtype="8" fill="hold" grpId="0" nodeType="withEffect">
                                  <p:stCondLst>
                                    <p:cond delay="150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1100"/>
                                        <p:tgtEl>
                                          <p:spTgt spid="18"/>
                                        </p:tgtEl>
                                      </p:cBhvr>
                                    </p:animEffect>
                                  </p:childTnLst>
                                </p:cTn>
                              </p:par>
                              <p:par>
                                <p:cTn id="31" presetID="53" presetClass="entr" presetSubtype="16" fill="hold" grpId="0" nodeType="withEffect">
                                  <p:stCondLst>
                                    <p:cond delay="1900"/>
                                  </p:stCondLst>
                                  <p:iterate type="lt">
                                    <p:tmPct val="10000"/>
                                  </p:iterate>
                                  <p:childTnLst>
                                    <p:set>
                                      <p:cBhvr>
                                        <p:cTn id="32" dur="1" fill="hold">
                                          <p:stCondLst>
                                            <p:cond delay="0"/>
                                          </p:stCondLst>
                                        </p:cTn>
                                        <p:tgtEl>
                                          <p:spTgt spid="14"/>
                                        </p:tgtEl>
                                        <p:attrNameLst>
                                          <p:attrName>style.visibility</p:attrName>
                                        </p:attrNameLst>
                                      </p:cBhvr>
                                      <p:to>
                                        <p:strVal val="visible"/>
                                      </p:to>
                                    </p:set>
                                    <p:anim calcmode="lin" valueType="num">
                                      <p:cBhvr>
                                        <p:cTn id="33" dur="750" fill="hold"/>
                                        <p:tgtEl>
                                          <p:spTgt spid="14"/>
                                        </p:tgtEl>
                                        <p:attrNameLst>
                                          <p:attrName>ppt_w</p:attrName>
                                        </p:attrNameLst>
                                      </p:cBhvr>
                                      <p:tavLst>
                                        <p:tav tm="0">
                                          <p:val>
                                            <p:fltVal val="0"/>
                                          </p:val>
                                        </p:tav>
                                        <p:tav tm="100000">
                                          <p:val>
                                            <p:strVal val="#ppt_w"/>
                                          </p:val>
                                        </p:tav>
                                      </p:tavLst>
                                    </p:anim>
                                    <p:anim calcmode="lin" valueType="num">
                                      <p:cBhvr>
                                        <p:cTn id="34" dur="750" fill="hold"/>
                                        <p:tgtEl>
                                          <p:spTgt spid="14"/>
                                        </p:tgtEl>
                                        <p:attrNameLst>
                                          <p:attrName>ppt_h</p:attrName>
                                        </p:attrNameLst>
                                      </p:cBhvr>
                                      <p:tavLst>
                                        <p:tav tm="0">
                                          <p:val>
                                            <p:fltVal val="0"/>
                                          </p:val>
                                        </p:tav>
                                        <p:tav tm="100000">
                                          <p:val>
                                            <p:strVal val="#ppt_h"/>
                                          </p:val>
                                        </p:tav>
                                      </p:tavLst>
                                    </p:anim>
                                    <p:animEffect transition="in" filter="fade">
                                      <p:cBhvr>
                                        <p:cTn id="35" dur="750"/>
                                        <p:tgtEl>
                                          <p:spTgt spid="14"/>
                                        </p:tgtEl>
                                      </p:cBhvr>
                                    </p:animEffect>
                                  </p:childTnLst>
                                </p:cTn>
                              </p:par>
                              <p:par>
                                <p:cTn id="36" presetID="53" presetClass="entr" presetSubtype="16" fill="hold" grpId="0" nodeType="withEffect">
                                  <p:stCondLst>
                                    <p:cond delay="1900"/>
                                  </p:stCondLst>
                                  <p:iterate type="lt">
                                    <p:tmPct val="4231"/>
                                  </p:iterate>
                                  <p:childTnLst>
                                    <p:set>
                                      <p:cBhvr>
                                        <p:cTn id="37" dur="1" fill="hold">
                                          <p:stCondLst>
                                            <p:cond delay="0"/>
                                          </p:stCondLst>
                                        </p:cTn>
                                        <p:tgtEl>
                                          <p:spTgt spid="20"/>
                                        </p:tgtEl>
                                        <p:attrNameLst>
                                          <p:attrName>style.visibility</p:attrName>
                                        </p:attrNameLst>
                                      </p:cBhvr>
                                      <p:to>
                                        <p:strVal val="visible"/>
                                      </p:to>
                                    </p:set>
                                    <p:anim calcmode="lin" valueType="num">
                                      <p:cBhvr>
                                        <p:cTn id="38" dur="650" fill="hold"/>
                                        <p:tgtEl>
                                          <p:spTgt spid="20"/>
                                        </p:tgtEl>
                                        <p:attrNameLst>
                                          <p:attrName>ppt_w</p:attrName>
                                        </p:attrNameLst>
                                      </p:cBhvr>
                                      <p:tavLst>
                                        <p:tav tm="0">
                                          <p:val>
                                            <p:fltVal val="0"/>
                                          </p:val>
                                        </p:tav>
                                        <p:tav tm="100000">
                                          <p:val>
                                            <p:strVal val="#ppt_w"/>
                                          </p:val>
                                        </p:tav>
                                      </p:tavLst>
                                    </p:anim>
                                    <p:anim calcmode="lin" valueType="num">
                                      <p:cBhvr>
                                        <p:cTn id="39" dur="650" fill="hold"/>
                                        <p:tgtEl>
                                          <p:spTgt spid="20"/>
                                        </p:tgtEl>
                                        <p:attrNameLst>
                                          <p:attrName>ppt_h</p:attrName>
                                        </p:attrNameLst>
                                      </p:cBhvr>
                                      <p:tavLst>
                                        <p:tav tm="0">
                                          <p:val>
                                            <p:fltVal val="0"/>
                                          </p:val>
                                        </p:tav>
                                        <p:tav tm="100000">
                                          <p:val>
                                            <p:strVal val="#ppt_h"/>
                                          </p:val>
                                        </p:tav>
                                      </p:tavLst>
                                    </p:anim>
                                    <p:animEffect transition="in" filter="fade">
                                      <p:cBhvr>
                                        <p:cTn id="40" dur="650"/>
                                        <p:tgtEl>
                                          <p:spTgt spid="20"/>
                                        </p:tgtEl>
                                      </p:cBhvr>
                                    </p:animEffect>
                                  </p:childTnLst>
                                </p:cTn>
                              </p:par>
                              <p:par>
                                <p:cTn id="41" presetID="2" presetClass="exit" presetSubtype="4" accel="60000" fill="hold" grpId="1" nodeType="withEffect">
                                  <p:stCondLst>
                                    <p:cond delay="0"/>
                                  </p:stCondLst>
                                  <p:childTnLst>
                                    <p:anim calcmode="lin" valueType="num">
                                      <p:cBhvr additive="base">
                                        <p:cTn id="42" dur="500"/>
                                        <p:tgtEl>
                                          <p:spTgt spid="7"/>
                                        </p:tgtEl>
                                        <p:attrNameLst>
                                          <p:attrName>ppt_x</p:attrName>
                                        </p:attrNameLst>
                                      </p:cBhvr>
                                      <p:tavLst>
                                        <p:tav tm="0">
                                          <p:val>
                                            <p:strVal val="ppt_x"/>
                                          </p:val>
                                        </p:tav>
                                        <p:tav tm="100000">
                                          <p:val>
                                            <p:strVal val="ppt_x"/>
                                          </p:val>
                                        </p:tav>
                                      </p:tavLst>
                                    </p:anim>
                                    <p:anim calcmode="lin" valueType="num">
                                      <p:cBhvr additive="base">
                                        <p:cTn id="43" dur="500"/>
                                        <p:tgtEl>
                                          <p:spTgt spid="7"/>
                                        </p:tgtEl>
                                        <p:attrNameLst>
                                          <p:attrName>ppt_y</p:attrName>
                                        </p:attrNameLst>
                                      </p:cBhvr>
                                      <p:tavLst>
                                        <p:tav tm="0">
                                          <p:val>
                                            <p:strVal val="ppt_y"/>
                                          </p:val>
                                        </p:tav>
                                        <p:tav tm="100000">
                                          <p:val>
                                            <p:strVal val="1+ppt_h/2"/>
                                          </p:val>
                                        </p:tav>
                                      </p:tavLst>
                                    </p:anim>
                                    <p:set>
                                      <p:cBhvr>
                                        <p:cTn id="44" dur="1" fill="hold">
                                          <p:stCondLst>
                                            <p:cond delay="499"/>
                                          </p:stCondLst>
                                        </p:cTn>
                                        <p:tgtEl>
                                          <p:spTgt spid="7"/>
                                        </p:tgtEl>
                                        <p:attrNameLst>
                                          <p:attrName>style.visibility</p:attrName>
                                        </p:attrNameLst>
                                      </p:cBhvr>
                                      <p:to>
                                        <p:strVal val="hidden"/>
                                      </p:to>
                                    </p:set>
                                  </p:childTnLst>
                                </p:cTn>
                              </p:par>
                              <p:par>
                                <p:cTn id="45" presetID="2" presetClass="exit" presetSubtype="4" accel="60000" fill="hold" grpId="1" nodeType="withEffect">
                                  <p:stCondLst>
                                    <p:cond delay="0"/>
                                  </p:stCondLst>
                                  <p:childTnLst>
                                    <p:anim calcmode="lin" valueType="num">
                                      <p:cBhvr additive="base">
                                        <p:cTn id="46" dur="500"/>
                                        <p:tgtEl>
                                          <p:spTgt spid="8"/>
                                        </p:tgtEl>
                                        <p:attrNameLst>
                                          <p:attrName>ppt_x</p:attrName>
                                        </p:attrNameLst>
                                      </p:cBhvr>
                                      <p:tavLst>
                                        <p:tav tm="0">
                                          <p:val>
                                            <p:strVal val="ppt_x"/>
                                          </p:val>
                                        </p:tav>
                                        <p:tav tm="100000">
                                          <p:val>
                                            <p:strVal val="ppt_x"/>
                                          </p:val>
                                        </p:tav>
                                      </p:tavLst>
                                    </p:anim>
                                    <p:anim calcmode="lin" valueType="num">
                                      <p:cBhvr additive="base">
                                        <p:cTn id="47" dur="500"/>
                                        <p:tgtEl>
                                          <p:spTgt spid="8"/>
                                        </p:tgtEl>
                                        <p:attrNameLst>
                                          <p:attrName>ppt_y</p:attrName>
                                        </p:attrNameLst>
                                      </p:cBhvr>
                                      <p:tavLst>
                                        <p:tav tm="0">
                                          <p:val>
                                            <p:strVal val="ppt_y"/>
                                          </p:val>
                                        </p:tav>
                                        <p:tav tm="100000">
                                          <p:val>
                                            <p:strVal val="1+ppt_h/2"/>
                                          </p:val>
                                        </p:tav>
                                      </p:tavLst>
                                    </p:anim>
                                    <p:set>
                                      <p:cBhvr>
                                        <p:cTn id="48" dur="1" fill="hold">
                                          <p:stCondLst>
                                            <p:cond delay="499"/>
                                          </p:stCondLst>
                                        </p:cTn>
                                        <p:tgtEl>
                                          <p:spTgt spid="8"/>
                                        </p:tgtEl>
                                        <p:attrNameLst>
                                          <p:attrName>style.visibility</p:attrName>
                                        </p:attrNameLst>
                                      </p:cBhvr>
                                      <p:to>
                                        <p:strVal val="hidden"/>
                                      </p:to>
                                    </p:set>
                                  </p:childTnLst>
                                </p:cTn>
                              </p:par>
                              <p:par>
                                <p:cTn id="49" presetID="2" presetClass="exit" presetSubtype="4" accel="60000" fill="hold" grpId="1" nodeType="withEffect">
                                  <p:stCondLst>
                                    <p:cond delay="0"/>
                                  </p:stCondLst>
                                  <p:childTnLst>
                                    <p:anim calcmode="lin" valueType="num">
                                      <p:cBhvr additive="base">
                                        <p:cTn id="50" dur="500"/>
                                        <p:tgtEl>
                                          <p:spTgt spid="4"/>
                                        </p:tgtEl>
                                        <p:attrNameLst>
                                          <p:attrName>ppt_x</p:attrName>
                                        </p:attrNameLst>
                                      </p:cBhvr>
                                      <p:tavLst>
                                        <p:tav tm="0">
                                          <p:val>
                                            <p:strVal val="ppt_x"/>
                                          </p:val>
                                        </p:tav>
                                        <p:tav tm="100000">
                                          <p:val>
                                            <p:strVal val="ppt_x"/>
                                          </p:val>
                                        </p:tav>
                                      </p:tavLst>
                                    </p:anim>
                                    <p:anim calcmode="lin" valueType="num">
                                      <p:cBhvr additive="base">
                                        <p:cTn id="51" dur="500"/>
                                        <p:tgtEl>
                                          <p:spTgt spid="4"/>
                                        </p:tgtEl>
                                        <p:attrNameLst>
                                          <p:attrName>ppt_y</p:attrName>
                                        </p:attrNameLst>
                                      </p:cBhvr>
                                      <p:tavLst>
                                        <p:tav tm="0">
                                          <p:val>
                                            <p:strVal val="ppt_y"/>
                                          </p:val>
                                        </p:tav>
                                        <p:tav tm="100000">
                                          <p:val>
                                            <p:strVal val="1+ppt_h/2"/>
                                          </p:val>
                                        </p:tav>
                                      </p:tavLst>
                                    </p:anim>
                                    <p:set>
                                      <p:cBhvr>
                                        <p:cTn id="52" dur="1" fill="hold">
                                          <p:stCondLst>
                                            <p:cond delay="499"/>
                                          </p:stCondLst>
                                        </p:cTn>
                                        <p:tgtEl>
                                          <p:spTgt spid="4"/>
                                        </p:tgtEl>
                                        <p:attrNameLst>
                                          <p:attrName>style.visibility</p:attrName>
                                        </p:attrNameLst>
                                      </p:cBhvr>
                                      <p:to>
                                        <p:strVal val="hidden"/>
                                      </p:to>
                                    </p:set>
                                  </p:childTnLst>
                                </p:cTn>
                              </p:par>
                              <p:par>
                                <p:cTn id="53" presetID="2" presetClass="exit" presetSubtype="4" accel="60000" fill="hold" grpId="1" nodeType="withEffect">
                                  <p:stCondLst>
                                    <p:cond delay="0"/>
                                  </p:stCondLst>
                                  <p:childTnLst>
                                    <p:anim calcmode="lin" valueType="num">
                                      <p:cBhvr additive="base">
                                        <p:cTn id="54" dur="500"/>
                                        <p:tgtEl>
                                          <p:spTgt spid="6"/>
                                        </p:tgtEl>
                                        <p:attrNameLst>
                                          <p:attrName>ppt_x</p:attrName>
                                        </p:attrNameLst>
                                      </p:cBhvr>
                                      <p:tavLst>
                                        <p:tav tm="0">
                                          <p:val>
                                            <p:strVal val="ppt_x"/>
                                          </p:val>
                                        </p:tav>
                                        <p:tav tm="100000">
                                          <p:val>
                                            <p:strVal val="ppt_x"/>
                                          </p:val>
                                        </p:tav>
                                      </p:tavLst>
                                    </p:anim>
                                    <p:anim calcmode="lin" valueType="num">
                                      <p:cBhvr additive="base">
                                        <p:cTn id="55" dur="500"/>
                                        <p:tgtEl>
                                          <p:spTgt spid="6"/>
                                        </p:tgtEl>
                                        <p:attrNameLst>
                                          <p:attrName>ppt_y</p:attrName>
                                        </p:attrNameLst>
                                      </p:cBhvr>
                                      <p:tavLst>
                                        <p:tav tm="0">
                                          <p:val>
                                            <p:strVal val="ppt_y"/>
                                          </p:val>
                                        </p:tav>
                                        <p:tav tm="100000">
                                          <p:val>
                                            <p:strVal val="1+ppt_h/2"/>
                                          </p:val>
                                        </p:tav>
                                      </p:tavLst>
                                    </p:anim>
                                    <p:set>
                                      <p:cBhvr>
                                        <p:cTn id="56" dur="1" fill="hold">
                                          <p:stCondLst>
                                            <p:cond delay="499"/>
                                          </p:stCondLst>
                                        </p:cTn>
                                        <p:tgtEl>
                                          <p:spTgt spid="6"/>
                                        </p:tgtEl>
                                        <p:attrNameLst>
                                          <p:attrName>style.visibility</p:attrName>
                                        </p:attrNameLst>
                                      </p:cBhvr>
                                      <p:to>
                                        <p:strVal val="hidden"/>
                                      </p:to>
                                    </p:set>
                                  </p:childTnLst>
                                </p:cTn>
                              </p:par>
                              <p:par>
                                <p:cTn id="57" presetID="2" presetClass="exit" presetSubtype="4" accel="60000" fill="hold" grpId="1" nodeType="withEffect">
                                  <p:stCondLst>
                                    <p:cond delay="0"/>
                                  </p:stCondLst>
                                  <p:childTnLst>
                                    <p:anim calcmode="lin" valueType="num">
                                      <p:cBhvr additive="base">
                                        <p:cTn id="58" dur="500"/>
                                        <p:tgtEl>
                                          <p:spTgt spid="19"/>
                                        </p:tgtEl>
                                        <p:attrNameLst>
                                          <p:attrName>ppt_x</p:attrName>
                                        </p:attrNameLst>
                                      </p:cBhvr>
                                      <p:tavLst>
                                        <p:tav tm="0">
                                          <p:val>
                                            <p:strVal val="ppt_x"/>
                                          </p:val>
                                        </p:tav>
                                        <p:tav tm="100000">
                                          <p:val>
                                            <p:strVal val="ppt_x"/>
                                          </p:val>
                                        </p:tav>
                                      </p:tavLst>
                                    </p:anim>
                                    <p:anim calcmode="lin" valueType="num">
                                      <p:cBhvr additive="base">
                                        <p:cTn id="59" dur="500"/>
                                        <p:tgtEl>
                                          <p:spTgt spid="19"/>
                                        </p:tgtEl>
                                        <p:attrNameLst>
                                          <p:attrName>ppt_y</p:attrName>
                                        </p:attrNameLst>
                                      </p:cBhvr>
                                      <p:tavLst>
                                        <p:tav tm="0">
                                          <p:val>
                                            <p:strVal val="ppt_y"/>
                                          </p:val>
                                        </p:tav>
                                        <p:tav tm="100000">
                                          <p:val>
                                            <p:strVal val="1+ppt_h/2"/>
                                          </p:val>
                                        </p:tav>
                                      </p:tavLst>
                                    </p:anim>
                                    <p:set>
                                      <p:cBhvr>
                                        <p:cTn id="60" dur="1" fill="hold">
                                          <p:stCondLst>
                                            <p:cond delay="499"/>
                                          </p:stCondLst>
                                        </p:cTn>
                                        <p:tgtEl>
                                          <p:spTgt spid="19"/>
                                        </p:tgtEl>
                                        <p:attrNameLst>
                                          <p:attrName>style.visibility</p:attrName>
                                        </p:attrNameLst>
                                      </p:cBhvr>
                                      <p:to>
                                        <p:strVal val="hidden"/>
                                      </p:to>
                                    </p:set>
                                  </p:childTnLst>
                                </p:cTn>
                              </p:par>
                              <p:par>
                                <p:cTn id="61" presetID="2" presetClass="exit" presetSubtype="4" accel="60000" fill="hold" grpId="1" nodeType="withEffect">
                                  <p:stCondLst>
                                    <p:cond delay="0"/>
                                  </p:stCondLst>
                                  <p:childTnLst>
                                    <p:anim calcmode="lin" valueType="num">
                                      <p:cBhvr additive="base">
                                        <p:cTn id="62" dur="500"/>
                                        <p:tgtEl>
                                          <p:spTgt spid="9"/>
                                        </p:tgtEl>
                                        <p:attrNameLst>
                                          <p:attrName>ppt_x</p:attrName>
                                        </p:attrNameLst>
                                      </p:cBhvr>
                                      <p:tavLst>
                                        <p:tav tm="0">
                                          <p:val>
                                            <p:strVal val="ppt_x"/>
                                          </p:val>
                                        </p:tav>
                                        <p:tav tm="100000">
                                          <p:val>
                                            <p:strVal val="ppt_x"/>
                                          </p:val>
                                        </p:tav>
                                      </p:tavLst>
                                    </p:anim>
                                    <p:anim calcmode="lin" valueType="num">
                                      <p:cBhvr additive="base">
                                        <p:cTn id="63" dur="500"/>
                                        <p:tgtEl>
                                          <p:spTgt spid="9"/>
                                        </p:tgtEl>
                                        <p:attrNameLst>
                                          <p:attrName>ppt_y</p:attrName>
                                        </p:attrNameLst>
                                      </p:cBhvr>
                                      <p:tavLst>
                                        <p:tav tm="0">
                                          <p:val>
                                            <p:strVal val="ppt_y"/>
                                          </p:val>
                                        </p:tav>
                                        <p:tav tm="100000">
                                          <p:val>
                                            <p:strVal val="1+ppt_h/2"/>
                                          </p:val>
                                        </p:tav>
                                      </p:tavLst>
                                    </p:anim>
                                    <p:set>
                                      <p:cBhvr>
                                        <p:cTn id="64" dur="1" fill="hold">
                                          <p:stCondLst>
                                            <p:cond delay="499"/>
                                          </p:stCondLst>
                                        </p:cTn>
                                        <p:tgtEl>
                                          <p:spTgt spid="9"/>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8"/>
                                        </p:tgtEl>
                                      </p:cBhvr>
                                    </p:animEffect>
                                    <p:set>
                                      <p:cBhvr>
                                        <p:cTn id="67" dur="1" fill="hold">
                                          <p:stCondLst>
                                            <p:cond delay="499"/>
                                          </p:stCondLst>
                                        </p:cTn>
                                        <p:tgtEl>
                                          <p:spTgt spid="18"/>
                                        </p:tgtEl>
                                        <p:attrNameLst>
                                          <p:attrName>style.visibility</p:attrName>
                                        </p:attrNameLst>
                                      </p:cBhvr>
                                      <p:to>
                                        <p:strVal val="hidden"/>
                                      </p:to>
                                    </p:set>
                                  </p:childTnLst>
                                </p:cTn>
                              </p:par>
                              <p:par>
                                <p:cTn id="68" presetID="10" presetClass="exit" presetSubtype="0" fill="hold" grpId="1" nodeType="withEffect">
                                  <p:stCondLst>
                                    <p:cond delay="0"/>
                                  </p:stCondLst>
                                  <p:iterate type="lt">
                                    <p:tmPct val="0"/>
                                  </p:iterate>
                                  <p:childTnLst>
                                    <p:animEffect transition="out" filter="fad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par>
                                <p:cTn id="71" presetID="10" presetClass="exit" presetSubtype="0" fill="hold" grpId="1" nodeType="withEffect">
                                  <p:stCondLst>
                                    <p:cond delay="0"/>
                                  </p:stCondLst>
                                  <p:iterate type="lt">
                                    <p:tmPct val="0"/>
                                  </p:iterate>
                                  <p:childTnLst>
                                    <p:animEffect transition="out" filter="fade">
                                      <p:cBhvr>
                                        <p:cTn id="72" dur="500"/>
                                        <p:tgtEl>
                                          <p:spTgt spid="20"/>
                                        </p:tgtEl>
                                      </p:cBhvr>
                                    </p:animEffect>
                                    <p:set>
                                      <p:cBhvr>
                                        <p:cTn id="73"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4" grpId="0" animBg="1"/>
      <p:bldP spid="4" grpId="1" animBg="1"/>
      <p:bldP spid="6" grpId="0" animBg="1"/>
      <p:bldP spid="6" grpId="1" animBg="1"/>
      <p:bldP spid="8" grpId="0" animBg="1"/>
      <p:bldP spid="8" grpId="1" animBg="1"/>
      <p:bldP spid="15" grpId="0" animBg="1"/>
      <p:bldP spid="18" grpId="0" animBg="1"/>
      <p:bldP spid="18" grpId="1" animBg="1"/>
      <p:bldP spid="14" grpId="0"/>
      <p:bldP spid="14" grpId="1"/>
      <p:bldP spid="9" grpId="0" animBg="1"/>
      <p:bldP spid="9" grpId="1" animBg="1"/>
      <p:bldP spid="19" grpId="0" animBg="1"/>
      <p:bldP spid="19" grpId="1" animBg="1"/>
      <p:bldP spid="20" grpId="0"/>
      <p:bldP spid="20"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跟入该函数，发现该函数为一个网络数据发送和接受函数；其中网络数据包的相关参数来着前面函数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sub_401470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和</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sub_401D80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从指定注册表的键值中获取。</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64DFE3C7-4D7D-4572-8C9F-2F2AE4DCE893}"/>
              </a:ext>
            </a:extLst>
          </p:cNvPr>
          <p:cNvPicPr/>
          <p:nvPr/>
        </p:nvPicPr>
        <p:blipFill>
          <a:blip r:embed="rId2"/>
          <a:stretch>
            <a:fillRect/>
          </a:stretch>
        </p:blipFill>
        <p:spPr>
          <a:xfrm>
            <a:off x="3057524" y="2293485"/>
            <a:ext cx="6076951" cy="2332567"/>
          </a:xfrm>
          <a:prstGeom prst="rect">
            <a:avLst/>
          </a:prstGeom>
        </p:spPr>
      </p:pic>
    </p:spTree>
    <p:extLst>
      <p:ext uri="{BB962C8B-B14F-4D97-AF65-F5344CB8AC3E}">
        <p14:creationId xmlns:p14="http://schemas.microsoft.com/office/powerpoint/2010/main" val="2154375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689373"/>
          </a:xfrm>
          <a:prstGeom prst="rect">
            <a:avLst/>
          </a:prstGeom>
          <a:noFill/>
        </p:spPr>
        <p:txBody>
          <a:bodyPr wrap="square">
            <a:spAutoFit/>
          </a:bodyPr>
          <a:lstStyle/>
          <a:p>
            <a:pPr marL="742950" indent="30607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右边分支发现一个函数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sub_402510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调用，此函数的调用直接影响下面的逻辑跳转，跟进去分析，发现该函数是一个程序执行密码的检测函数，通过参数输入的字符串，挨个比较，从而决定下一步的跳转逻辑：先检查密码的长度是否为</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4</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，再依次检查第一位是否为</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a</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，第二位是否是</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b</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，第三位是否是</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c</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，第四位是否是</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5902E1C7-76D2-486A-85B6-12E50ABAA137}"/>
              </a:ext>
            </a:extLst>
          </p:cNvPr>
          <p:cNvPicPr/>
          <p:nvPr/>
        </p:nvPicPr>
        <p:blipFill>
          <a:blip r:embed="rId2"/>
          <a:stretch>
            <a:fillRect/>
          </a:stretch>
        </p:blipFill>
        <p:spPr>
          <a:xfrm>
            <a:off x="565072" y="3003673"/>
            <a:ext cx="3565946" cy="3143138"/>
          </a:xfrm>
          <a:prstGeom prst="rect">
            <a:avLst/>
          </a:prstGeom>
        </p:spPr>
      </p:pic>
      <p:pic>
        <p:nvPicPr>
          <p:cNvPr id="12" name="图片 11">
            <a:extLst>
              <a:ext uri="{FF2B5EF4-FFF2-40B4-BE49-F238E27FC236}">
                <a16:creationId xmlns:a16="http://schemas.microsoft.com/office/drawing/2014/main" id="{3C8E46A9-593D-4DD0-A498-0ECEF1422321}"/>
              </a:ext>
            </a:extLst>
          </p:cNvPr>
          <p:cNvPicPr/>
          <p:nvPr/>
        </p:nvPicPr>
        <p:blipFill>
          <a:blip r:embed="rId3"/>
          <a:stretch>
            <a:fillRect/>
          </a:stretch>
        </p:blipFill>
        <p:spPr>
          <a:xfrm>
            <a:off x="4226890" y="3935165"/>
            <a:ext cx="2000250" cy="2152650"/>
          </a:xfrm>
          <a:prstGeom prst="rect">
            <a:avLst/>
          </a:prstGeom>
        </p:spPr>
      </p:pic>
      <p:pic>
        <p:nvPicPr>
          <p:cNvPr id="13" name="图片 12">
            <a:extLst>
              <a:ext uri="{FF2B5EF4-FFF2-40B4-BE49-F238E27FC236}">
                <a16:creationId xmlns:a16="http://schemas.microsoft.com/office/drawing/2014/main" id="{F68EFC63-544A-462B-BD3E-CF6A88C0952C}"/>
              </a:ext>
            </a:extLst>
          </p:cNvPr>
          <p:cNvPicPr/>
          <p:nvPr/>
        </p:nvPicPr>
        <p:blipFill>
          <a:blip r:embed="rId4"/>
          <a:stretch>
            <a:fillRect/>
          </a:stretch>
        </p:blipFill>
        <p:spPr>
          <a:xfrm>
            <a:off x="6323013" y="4124387"/>
            <a:ext cx="2390775" cy="2000250"/>
          </a:xfrm>
          <a:prstGeom prst="rect">
            <a:avLst/>
          </a:prstGeom>
        </p:spPr>
      </p:pic>
      <p:pic>
        <p:nvPicPr>
          <p:cNvPr id="14" name="图片 13">
            <a:extLst>
              <a:ext uri="{FF2B5EF4-FFF2-40B4-BE49-F238E27FC236}">
                <a16:creationId xmlns:a16="http://schemas.microsoft.com/office/drawing/2014/main" id="{E74FE905-41A9-40A6-9FB1-81124E91E350}"/>
              </a:ext>
            </a:extLst>
          </p:cNvPr>
          <p:cNvPicPr/>
          <p:nvPr/>
        </p:nvPicPr>
        <p:blipFill>
          <a:blip r:embed="rId5"/>
          <a:stretch>
            <a:fillRect/>
          </a:stretch>
        </p:blipFill>
        <p:spPr>
          <a:xfrm>
            <a:off x="8713788" y="4133630"/>
            <a:ext cx="2381250" cy="1838325"/>
          </a:xfrm>
          <a:prstGeom prst="rect">
            <a:avLst/>
          </a:prstGeom>
        </p:spPr>
      </p:pic>
    </p:spTree>
    <p:extLst>
      <p:ext uri="{BB962C8B-B14F-4D97-AF65-F5344CB8AC3E}">
        <p14:creationId xmlns:p14="http://schemas.microsoft.com/office/powerpoint/2010/main" val="3031645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再根据逻辑往下分析，发现程序将根据命令行输入的另一个参数进行不同的代码执行，分别有几种模式 </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‘-in’, ‘-re’, ‘-c’, ‘-cc’</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5335314D-9594-449B-92DE-3D3C95F5D62E}"/>
              </a:ext>
            </a:extLst>
          </p:cNvPr>
          <p:cNvPicPr/>
          <p:nvPr/>
        </p:nvPicPr>
        <p:blipFill>
          <a:blip r:embed="rId2"/>
          <a:stretch>
            <a:fillRect/>
          </a:stretch>
        </p:blipFill>
        <p:spPr>
          <a:xfrm>
            <a:off x="3609022" y="1893375"/>
            <a:ext cx="4973955" cy="4423023"/>
          </a:xfrm>
          <a:prstGeom prst="rect">
            <a:avLst/>
          </a:prstGeom>
        </p:spPr>
      </p:pic>
    </p:spTree>
    <p:extLst>
      <p:ext uri="{BB962C8B-B14F-4D97-AF65-F5344CB8AC3E}">
        <p14:creationId xmlns:p14="http://schemas.microsoft.com/office/powerpoint/2010/main" val="3345279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273875"/>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分析</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“-in”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的模块，该模块又会进行参数个数的判断，但是在参数个数为</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3</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和为</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4</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的两个分支中都会调用同一个函数，经过分析，我们可以确定该函数为恶意程序的安装代码部分。</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225B3F23-E1EB-4A57-B007-020F4EE15D22}"/>
              </a:ext>
            </a:extLst>
          </p:cNvPr>
          <p:cNvPicPr/>
          <p:nvPr/>
        </p:nvPicPr>
        <p:blipFill>
          <a:blip r:embed="rId2"/>
          <a:stretch>
            <a:fillRect/>
          </a:stretch>
        </p:blipFill>
        <p:spPr>
          <a:xfrm>
            <a:off x="1304173" y="2548466"/>
            <a:ext cx="9686113" cy="2788285"/>
          </a:xfrm>
          <a:prstGeom prst="rect">
            <a:avLst/>
          </a:prstGeom>
        </p:spPr>
      </p:pic>
    </p:spTree>
    <p:extLst>
      <p:ext uri="{BB962C8B-B14F-4D97-AF65-F5344CB8AC3E}">
        <p14:creationId xmlns:p14="http://schemas.microsoft.com/office/powerpoint/2010/main" val="1868810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跳转到调用的过程，发现这段代码会进行服务的创建和程序的自我复制到系统目录文件下。</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6C682550-BCA0-43BF-A52C-F4F2074C2623}"/>
              </a:ext>
            </a:extLst>
          </p:cNvPr>
          <p:cNvPicPr/>
          <p:nvPr/>
        </p:nvPicPr>
        <p:blipFill>
          <a:blip r:embed="rId2"/>
          <a:stretch>
            <a:fillRect/>
          </a:stretch>
        </p:blipFill>
        <p:spPr>
          <a:xfrm>
            <a:off x="1177339" y="2729865"/>
            <a:ext cx="5274310" cy="1398270"/>
          </a:xfrm>
          <a:prstGeom prst="rect">
            <a:avLst/>
          </a:prstGeom>
        </p:spPr>
      </p:pic>
      <p:pic>
        <p:nvPicPr>
          <p:cNvPr id="12" name="图片 11">
            <a:extLst>
              <a:ext uri="{FF2B5EF4-FFF2-40B4-BE49-F238E27FC236}">
                <a16:creationId xmlns:a16="http://schemas.microsoft.com/office/drawing/2014/main" id="{57BBC0CD-1D5E-41F2-BAC3-6DDF02D24592}"/>
              </a:ext>
            </a:extLst>
          </p:cNvPr>
          <p:cNvPicPr/>
          <p:nvPr/>
        </p:nvPicPr>
        <p:blipFill>
          <a:blip r:embed="rId3"/>
          <a:stretch>
            <a:fillRect/>
          </a:stretch>
        </p:blipFill>
        <p:spPr>
          <a:xfrm>
            <a:off x="6450886" y="1659996"/>
            <a:ext cx="5207713" cy="4297627"/>
          </a:xfrm>
          <a:prstGeom prst="rect">
            <a:avLst/>
          </a:prstGeom>
        </p:spPr>
      </p:pic>
    </p:spTree>
    <p:extLst>
      <p:ext uri="{BB962C8B-B14F-4D97-AF65-F5344CB8AC3E}">
        <p14:creationId xmlns:p14="http://schemas.microsoft.com/office/powerpoint/2010/main" val="913006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2161636" y="1830865"/>
            <a:ext cx="3033261" cy="2935868"/>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该段代码的一个分支调用了一个函数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sub_4015B0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，跟进该函数后发现该函数修改该新复制的文件的时间戳与系统文件一样。</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049DED90-4892-4421-AA65-92A9CB64F529}"/>
              </a:ext>
            </a:extLst>
          </p:cNvPr>
          <p:cNvPicPr/>
          <p:nvPr/>
        </p:nvPicPr>
        <p:blipFill>
          <a:blip r:embed="rId2"/>
          <a:stretch>
            <a:fillRect/>
          </a:stretch>
        </p:blipFill>
        <p:spPr>
          <a:xfrm>
            <a:off x="5775441" y="516880"/>
            <a:ext cx="4254923" cy="5824240"/>
          </a:xfrm>
          <a:prstGeom prst="rect">
            <a:avLst/>
          </a:prstGeom>
        </p:spPr>
      </p:pic>
    </p:spTree>
    <p:extLst>
      <p:ext uri="{BB962C8B-B14F-4D97-AF65-F5344CB8AC3E}">
        <p14:creationId xmlns:p14="http://schemas.microsoft.com/office/powerpoint/2010/main" val="4097876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273875"/>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同时该段代码还会跳转到下一个模块调用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sub_401070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函数，同时出现了可疑的字符串</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“60”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“80”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和 </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“http://www.practicalmalwareanalyss.com”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被作为参数传入到该函数。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52FE2979-9949-412C-B13A-789710CC95DE}"/>
              </a:ext>
            </a:extLst>
          </p:cNvPr>
          <p:cNvPicPr/>
          <p:nvPr/>
        </p:nvPicPr>
        <p:blipFill>
          <a:blip r:embed="rId2"/>
          <a:stretch>
            <a:fillRect/>
          </a:stretch>
        </p:blipFill>
        <p:spPr>
          <a:xfrm>
            <a:off x="2400511" y="2471916"/>
            <a:ext cx="8044571" cy="2701217"/>
          </a:xfrm>
          <a:prstGeom prst="rect">
            <a:avLst/>
          </a:prstGeom>
        </p:spPr>
      </p:pic>
    </p:spTree>
    <p:extLst>
      <p:ext uri="{BB962C8B-B14F-4D97-AF65-F5344CB8AC3E}">
        <p14:creationId xmlns:p14="http://schemas.microsoft.com/office/powerpoint/2010/main" val="1527388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273875"/>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跟入该函数进行分析，发现该函数会创建一个注册表项</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“HKLM\SOFTWARE\Microsoft\XPS”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“configuration”</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键，并且修改相应的键值为输入的参数即上面的字符串。</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E371C8EE-69BF-41A6-B67F-91FAC64081A3}"/>
              </a:ext>
            </a:extLst>
          </p:cNvPr>
          <p:cNvPicPr/>
          <p:nvPr/>
        </p:nvPicPr>
        <p:blipFill>
          <a:blip r:embed="rId2"/>
          <a:stretch>
            <a:fillRect/>
          </a:stretch>
        </p:blipFill>
        <p:spPr>
          <a:xfrm>
            <a:off x="1333931" y="2708983"/>
            <a:ext cx="9343305" cy="2779594"/>
          </a:xfrm>
          <a:prstGeom prst="rect">
            <a:avLst/>
          </a:prstGeom>
        </p:spPr>
      </p:pic>
    </p:spTree>
    <p:extLst>
      <p:ext uri="{BB962C8B-B14F-4D97-AF65-F5344CB8AC3E}">
        <p14:creationId xmlns:p14="http://schemas.microsoft.com/office/powerpoint/2010/main" val="2096483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30984" y="584199"/>
            <a:ext cx="9130031" cy="2520370"/>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分析</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‘-re‘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模块，与</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’-in‘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模块一样，该模块同样会判断参数的个数，三个参数和四个参数会跳转到不同的逻辑，但最终也会调用同一个函数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sub_402900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，右边函数在调用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sub_402900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之前还调用了</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sub_4025B0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函数，该函数非常简单，用于获取当前程序的执行的绝对路径从而得到函数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sub_402900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的输入参数；而在左边的部分，该参数是由命令行输入提供的，也就是说两个分支会根据命令行输入参数的个数来获取调用函数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sub_402900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的参数。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2921C67C-B554-41C9-BE86-24618BC48C80}"/>
              </a:ext>
            </a:extLst>
          </p:cNvPr>
          <p:cNvPicPr/>
          <p:nvPr/>
        </p:nvPicPr>
        <p:blipFill>
          <a:blip r:embed="rId2"/>
          <a:stretch>
            <a:fillRect/>
          </a:stretch>
        </p:blipFill>
        <p:spPr>
          <a:xfrm>
            <a:off x="3458844" y="3104569"/>
            <a:ext cx="5274310" cy="3190875"/>
          </a:xfrm>
          <a:prstGeom prst="rect">
            <a:avLst/>
          </a:prstGeom>
        </p:spPr>
      </p:pic>
    </p:spTree>
    <p:extLst>
      <p:ext uri="{BB962C8B-B14F-4D97-AF65-F5344CB8AC3E}">
        <p14:creationId xmlns:p14="http://schemas.microsoft.com/office/powerpoint/2010/main" val="269220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跟进函数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sub_402900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进行分析：发现该函数会根据传入的服务名删除程序创建的服务，同时根据指定路径进行程序的自我删除。</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60E9AC38-1D37-48A8-A64A-3D3F3DBFA052}"/>
              </a:ext>
            </a:extLst>
          </p:cNvPr>
          <p:cNvPicPr/>
          <p:nvPr/>
        </p:nvPicPr>
        <p:blipFill>
          <a:blip r:embed="rId2"/>
          <a:stretch>
            <a:fillRect/>
          </a:stretch>
        </p:blipFill>
        <p:spPr>
          <a:xfrm>
            <a:off x="1816311" y="2357120"/>
            <a:ext cx="5274310" cy="2296160"/>
          </a:xfrm>
          <a:prstGeom prst="rect">
            <a:avLst/>
          </a:prstGeom>
        </p:spPr>
      </p:pic>
      <p:pic>
        <p:nvPicPr>
          <p:cNvPr id="12" name="图片 11">
            <a:extLst>
              <a:ext uri="{FF2B5EF4-FFF2-40B4-BE49-F238E27FC236}">
                <a16:creationId xmlns:a16="http://schemas.microsoft.com/office/drawing/2014/main" id="{329B7908-70F0-4ABC-B832-B5A822A33F5F}"/>
              </a:ext>
            </a:extLst>
          </p:cNvPr>
          <p:cNvPicPr/>
          <p:nvPr/>
        </p:nvPicPr>
        <p:blipFill>
          <a:blip r:embed="rId3"/>
          <a:stretch>
            <a:fillRect/>
          </a:stretch>
        </p:blipFill>
        <p:spPr>
          <a:xfrm>
            <a:off x="7502525" y="3119967"/>
            <a:ext cx="3028950" cy="1447800"/>
          </a:xfrm>
          <a:prstGeom prst="rect">
            <a:avLst/>
          </a:prstGeom>
        </p:spPr>
      </p:pic>
    </p:spTree>
    <p:extLst>
      <p:ext uri="{BB962C8B-B14F-4D97-AF65-F5344CB8AC3E}">
        <p14:creationId xmlns:p14="http://schemas.microsoft.com/office/powerpoint/2010/main" val="2056595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294200"/>
          </a:xfrm>
          <a:prstGeom prst="rect">
            <a:avLst/>
          </a:prstGeom>
          <a:noFill/>
        </p:spPr>
        <p:txBody>
          <a:bodyPr wrap="square">
            <a:spAutoFit/>
          </a:bodyPr>
          <a:lstStyle/>
          <a:p>
            <a:pPr lvl="0">
              <a:lnSpc>
                <a:spcPct val="150000"/>
              </a:lnSpc>
            </a:pPr>
            <a:r>
              <a:rPr lang="zh-CN" altLang="zh-CN" sz="1800" b="1" kern="0" dirty="0">
                <a:effectLst/>
                <a:ea typeface="宋体" panose="02010600030101010101" pitchFamily="2" charset="-122"/>
                <a:cs typeface="宋体" panose="02010600030101010101" pitchFamily="2" charset="-122"/>
              </a:rPr>
              <a:t>查看导入函数，看到调用了</a:t>
            </a:r>
            <a:r>
              <a:rPr lang="en-US" altLang="zh-CN" sz="1800" b="1" kern="0" dirty="0">
                <a:effectLst/>
                <a:ea typeface="宋体" panose="02010600030101010101" pitchFamily="2" charset="-122"/>
                <a:cs typeface="宋体" panose="02010600030101010101" pitchFamily="2" charset="-122"/>
              </a:rPr>
              <a:t>KERNEL32.DLL</a:t>
            </a:r>
            <a:r>
              <a:rPr lang="zh-CN" altLang="zh-CN" sz="1800" b="1" kern="0" dirty="0">
                <a:effectLst/>
                <a:ea typeface="宋体" panose="02010600030101010101" pitchFamily="2" charset="-122"/>
                <a:cs typeface="宋体" panose="02010600030101010101" pitchFamily="2" charset="-122"/>
              </a:rPr>
              <a:t>和</a:t>
            </a:r>
            <a:r>
              <a:rPr lang="en-US" altLang="zh-CN" sz="1800" b="1" kern="0" dirty="0">
                <a:effectLst/>
                <a:ea typeface="宋体" panose="02010600030101010101" pitchFamily="2" charset="-122"/>
                <a:cs typeface="宋体" panose="02010600030101010101" pitchFamily="2" charset="-122"/>
              </a:rPr>
              <a:t>ADVAPI.DLL</a:t>
            </a:r>
            <a:r>
              <a:rPr lang="zh-CN" altLang="zh-CN" sz="1800" b="1" kern="0" dirty="0">
                <a:effectLst/>
                <a:ea typeface="宋体" panose="02010600030101010101" pitchFamily="2" charset="-122"/>
                <a:cs typeface="宋体" panose="02010600030101010101" pitchFamily="2" charset="-122"/>
              </a:rPr>
              <a:t>中许多关于文件、服务的函数，还有</a:t>
            </a:r>
            <a:r>
              <a:rPr lang="en-US" altLang="zh-CN" sz="1800" b="1" kern="0" dirty="0">
                <a:effectLst/>
                <a:ea typeface="宋体" panose="02010600030101010101" pitchFamily="2" charset="-122"/>
                <a:cs typeface="宋体" panose="02010600030101010101" pitchFamily="2" charset="-122"/>
              </a:rPr>
              <a:t>SHELL32.DLL</a:t>
            </a:r>
            <a:r>
              <a:rPr lang="zh-CN" altLang="zh-CN" sz="1800" b="1" kern="0" dirty="0">
                <a:effectLst/>
                <a:ea typeface="宋体" panose="02010600030101010101" pitchFamily="2" charset="-122"/>
                <a:cs typeface="宋体" panose="02010600030101010101" pitchFamily="2" charset="-122"/>
              </a:rPr>
              <a:t>中的</a:t>
            </a:r>
            <a:r>
              <a:rPr lang="en-US" altLang="zh-CN" sz="1800" b="1" kern="0" dirty="0" err="1">
                <a:effectLst/>
                <a:ea typeface="宋体" panose="02010600030101010101" pitchFamily="2" charset="-122"/>
                <a:cs typeface="宋体" panose="02010600030101010101" pitchFamily="2" charset="-122"/>
              </a:rPr>
              <a:t>ShellExecuteA</a:t>
            </a:r>
            <a:r>
              <a:rPr lang="zh-CN" altLang="zh-CN" sz="1800" b="1" kern="0" dirty="0">
                <a:effectLst/>
                <a:ea typeface="宋体" panose="02010600030101010101" pitchFamily="2" charset="-122"/>
                <a:cs typeface="宋体" panose="02010600030101010101" pitchFamily="2" charset="-122"/>
              </a:rPr>
              <a:t>函数，查找资料后知道该函数可用于运行可执行文件或用浏览器链接一个</a:t>
            </a:r>
            <a:r>
              <a:rPr lang="en-US" altLang="zh-CN" sz="1800" b="1" kern="0" dirty="0" err="1">
                <a:effectLst/>
                <a:ea typeface="宋体" panose="02010600030101010101" pitchFamily="2" charset="-122"/>
                <a:cs typeface="宋体" panose="02010600030101010101" pitchFamily="2" charset="-122"/>
              </a:rPr>
              <a:t>url</a:t>
            </a:r>
            <a:r>
              <a:rPr lang="zh-CN" altLang="zh-CN" sz="1800" b="1" kern="0" dirty="0">
                <a:effectLst/>
                <a:ea typeface="宋体" panose="02010600030101010101" pitchFamily="2" charset="-122"/>
                <a:cs typeface="宋体" panose="02010600030101010101" pitchFamily="2" charset="-122"/>
              </a:rPr>
              <a:t>。除此之外还调用</a:t>
            </a:r>
            <a:r>
              <a:rPr lang="en-US" altLang="zh-CN" sz="1800" b="1" kern="0" dirty="0">
                <a:effectLst/>
                <a:ea typeface="宋体" panose="02010600030101010101" pitchFamily="2" charset="-122"/>
                <a:cs typeface="宋体" panose="02010600030101010101" pitchFamily="2" charset="-122"/>
              </a:rPr>
              <a:t>WS3_32.DLL</a:t>
            </a:r>
            <a:r>
              <a:rPr lang="zh-CN" altLang="zh-CN" sz="1800" b="1" kern="0" dirty="0">
                <a:effectLst/>
                <a:ea typeface="宋体" panose="02010600030101010101" pitchFamily="2" charset="-122"/>
                <a:cs typeface="宋体" panose="02010600030101010101" pitchFamily="2" charset="-122"/>
              </a:rPr>
              <a:t>，进行网络连接和数据传输。</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3" name="图片 12">
            <a:extLst>
              <a:ext uri="{FF2B5EF4-FFF2-40B4-BE49-F238E27FC236}">
                <a16:creationId xmlns:a16="http://schemas.microsoft.com/office/drawing/2014/main" id="{D31D6227-0A7A-4CBA-BADA-F1058FE210BF}"/>
              </a:ext>
            </a:extLst>
          </p:cNvPr>
          <p:cNvPicPr/>
          <p:nvPr/>
        </p:nvPicPr>
        <p:blipFill>
          <a:blip r:embed="rId2"/>
          <a:stretch>
            <a:fillRect/>
          </a:stretch>
        </p:blipFill>
        <p:spPr>
          <a:xfrm>
            <a:off x="1158168" y="2584238"/>
            <a:ext cx="4981575" cy="2536190"/>
          </a:xfrm>
          <a:prstGeom prst="rect">
            <a:avLst/>
          </a:prstGeom>
        </p:spPr>
      </p:pic>
      <p:pic>
        <p:nvPicPr>
          <p:cNvPr id="14" name="图片 13">
            <a:extLst>
              <a:ext uri="{FF2B5EF4-FFF2-40B4-BE49-F238E27FC236}">
                <a16:creationId xmlns:a16="http://schemas.microsoft.com/office/drawing/2014/main" id="{72472A4C-7A3B-4B71-96A6-18DF5D5EA0C3}"/>
              </a:ext>
            </a:extLst>
          </p:cNvPr>
          <p:cNvPicPr/>
          <p:nvPr/>
        </p:nvPicPr>
        <p:blipFill>
          <a:blip r:embed="rId3"/>
          <a:stretch>
            <a:fillRect/>
          </a:stretch>
        </p:blipFill>
        <p:spPr>
          <a:xfrm>
            <a:off x="6310736" y="2584238"/>
            <a:ext cx="5090795" cy="1098550"/>
          </a:xfrm>
          <a:prstGeom prst="rect">
            <a:avLst/>
          </a:prstGeom>
        </p:spPr>
      </p:pic>
      <p:pic>
        <p:nvPicPr>
          <p:cNvPr id="15" name="图片 14">
            <a:extLst>
              <a:ext uri="{FF2B5EF4-FFF2-40B4-BE49-F238E27FC236}">
                <a16:creationId xmlns:a16="http://schemas.microsoft.com/office/drawing/2014/main" id="{5ABA248D-0E9C-4D30-A2E1-8B5685E32E6B}"/>
              </a:ext>
            </a:extLst>
          </p:cNvPr>
          <p:cNvPicPr/>
          <p:nvPr/>
        </p:nvPicPr>
        <p:blipFill>
          <a:blip r:embed="rId4"/>
          <a:stretch>
            <a:fillRect/>
          </a:stretch>
        </p:blipFill>
        <p:spPr>
          <a:xfrm>
            <a:off x="6218978" y="4369858"/>
            <a:ext cx="5274310" cy="750570"/>
          </a:xfrm>
          <a:prstGeom prst="rect">
            <a:avLst/>
          </a:prstGeom>
        </p:spPr>
      </p:pic>
    </p:spTree>
    <p:extLst>
      <p:ext uri="{BB962C8B-B14F-4D97-AF65-F5344CB8AC3E}">
        <p14:creationId xmlns:p14="http://schemas.microsoft.com/office/powerpoint/2010/main" val="2239794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273875"/>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分析</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“-c”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模块，该模块有两个逻辑分支，一个指向</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“-cc”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模块，此处分析另一个模块，该模块需要</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7</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个参数，同时该函数还调用了</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sub_401070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函数来修改指定的键值。</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8052B990-3A9D-470A-85BB-FCF982F7A75D}"/>
              </a:ext>
            </a:extLst>
          </p:cNvPr>
          <p:cNvPicPr/>
          <p:nvPr/>
        </p:nvPicPr>
        <p:blipFill>
          <a:blip r:embed="rId2"/>
          <a:stretch>
            <a:fillRect/>
          </a:stretch>
        </p:blipFill>
        <p:spPr>
          <a:xfrm>
            <a:off x="2324311" y="2308873"/>
            <a:ext cx="5274310" cy="3744595"/>
          </a:xfrm>
          <a:prstGeom prst="rect">
            <a:avLst/>
          </a:prstGeom>
        </p:spPr>
      </p:pic>
      <p:pic>
        <p:nvPicPr>
          <p:cNvPr id="12" name="图片 11">
            <a:extLst>
              <a:ext uri="{FF2B5EF4-FFF2-40B4-BE49-F238E27FC236}">
                <a16:creationId xmlns:a16="http://schemas.microsoft.com/office/drawing/2014/main" id="{003F077D-46F0-4C67-B465-3EBCA4018D82}"/>
              </a:ext>
            </a:extLst>
          </p:cNvPr>
          <p:cNvPicPr/>
          <p:nvPr/>
        </p:nvPicPr>
        <p:blipFill>
          <a:blip r:embed="rId3"/>
          <a:stretch>
            <a:fillRect/>
          </a:stretch>
        </p:blipFill>
        <p:spPr>
          <a:xfrm>
            <a:off x="7829550" y="3233737"/>
            <a:ext cx="2171700" cy="1609725"/>
          </a:xfrm>
          <a:prstGeom prst="rect">
            <a:avLst/>
          </a:prstGeom>
        </p:spPr>
      </p:pic>
    </p:spTree>
    <p:extLst>
      <p:ext uri="{BB962C8B-B14F-4D97-AF65-F5344CB8AC3E}">
        <p14:creationId xmlns:p14="http://schemas.microsoft.com/office/powerpoint/2010/main" val="2873021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再分析</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“-cc”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模块，除了一些自我删除的函数调用逻辑模块外，另一个逻辑分支调用了函数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sub_401280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和</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sub_402E7E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5D61E5B6-EB86-4417-8BE7-EE7383F905F1}"/>
              </a:ext>
            </a:extLst>
          </p:cNvPr>
          <p:cNvPicPr/>
          <p:nvPr/>
        </p:nvPicPr>
        <p:blipFill>
          <a:blip r:embed="rId2"/>
          <a:stretch>
            <a:fillRect/>
          </a:stretch>
        </p:blipFill>
        <p:spPr>
          <a:xfrm>
            <a:off x="3818466" y="1893375"/>
            <a:ext cx="4792134" cy="4466348"/>
          </a:xfrm>
          <a:prstGeom prst="rect">
            <a:avLst/>
          </a:prstGeom>
        </p:spPr>
      </p:pic>
    </p:spTree>
    <p:extLst>
      <p:ext uri="{BB962C8B-B14F-4D97-AF65-F5344CB8AC3E}">
        <p14:creationId xmlns:p14="http://schemas.microsoft.com/office/powerpoint/2010/main" val="2841877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273875"/>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其中</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sub_401280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会获取指定注册项下的键值对，并且放入指定的缓存区中。</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另一个函数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sub_402E7E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输入参数为一个字符串和四个变量，这个与</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printf</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函数的格式非常相似，为字符串打印函数。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E93F0A2E-C0B1-4443-A203-4FF3768F4C65}"/>
              </a:ext>
            </a:extLst>
          </p:cNvPr>
          <p:cNvPicPr/>
          <p:nvPr/>
        </p:nvPicPr>
        <p:blipFill>
          <a:blip r:embed="rId2"/>
          <a:stretch>
            <a:fillRect/>
          </a:stretch>
        </p:blipFill>
        <p:spPr>
          <a:xfrm>
            <a:off x="3109127" y="2616729"/>
            <a:ext cx="5973745" cy="2810405"/>
          </a:xfrm>
          <a:prstGeom prst="rect">
            <a:avLst/>
          </a:prstGeom>
        </p:spPr>
      </p:pic>
    </p:spTree>
    <p:extLst>
      <p:ext uri="{BB962C8B-B14F-4D97-AF65-F5344CB8AC3E}">
        <p14:creationId xmlns:p14="http://schemas.microsoft.com/office/powerpoint/2010/main" val="2792662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2520370"/>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综上分析，</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nSpc>
                <a:spcPct val="150000"/>
              </a:lnSpc>
              <a:buFont typeface="Wingdings" panose="05000000000000000000" pitchFamily="2" charset="2"/>
              <a:buChar char=""/>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该恶意程序需要命令行</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‘-in’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进行安装，同时安装需要密码</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abcd</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nSpc>
                <a:spcPct val="150000"/>
              </a:lnSpc>
              <a:buFont typeface="Wingdings" panose="05000000000000000000" pitchFamily="2" charset="2"/>
              <a:buChar char=""/>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该恶意程序还能能执行多种指令</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‘-in’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进行安装，</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‘-re’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进行恶意程序的彻底清楚，</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‘-cc’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进行注册表打印，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‘-c’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进行注册表配置。</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nSpc>
                <a:spcPct val="150000"/>
              </a:lnSpc>
              <a:buFont typeface="Wingdings" panose="05000000000000000000" pitchFamily="2" charset="2"/>
              <a:buChar char=""/>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此恶意程序在成功安装后自我复制到指定系统目录下，并且创建服务进行自启动。</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nSpc>
                <a:spcPct val="150000"/>
              </a:lnSpc>
              <a:buFont typeface="Wingdings" panose="05000000000000000000" pitchFamily="2" charset="2"/>
              <a:buChar char=""/>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另外，该程序还会创建后门与</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C&amp;C</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通信，执行任意命令。</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733187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查看导入函数，看到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KERNEL32.DLL</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中许多重要的系统函数，并调用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WS3_32.DLL</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，进行网络连接和数据传输。</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95EAB3B0-7374-44A8-8BCE-45099B4B45A9}"/>
              </a:ext>
            </a:extLst>
          </p:cNvPr>
          <p:cNvPicPr/>
          <p:nvPr/>
        </p:nvPicPr>
        <p:blipFill>
          <a:blip r:embed="rId2"/>
          <a:stretch>
            <a:fillRect/>
          </a:stretch>
        </p:blipFill>
        <p:spPr>
          <a:xfrm>
            <a:off x="1962147" y="1893375"/>
            <a:ext cx="8267705" cy="3962604"/>
          </a:xfrm>
          <a:prstGeom prst="rect">
            <a:avLst/>
          </a:prstGeom>
        </p:spPr>
      </p:pic>
    </p:spTree>
    <p:extLst>
      <p:ext uri="{BB962C8B-B14F-4D97-AF65-F5344CB8AC3E}">
        <p14:creationId xmlns:p14="http://schemas.microsoft.com/office/powerpoint/2010/main" val="3496564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查看字符串，看到这些导入函数与</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cmd</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的字符串。</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1E3B660F-3D4E-41AC-8142-8DE7051465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14753" y="1517568"/>
            <a:ext cx="2912970" cy="4305434"/>
          </a:xfrm>
          <a:prstGeom prst="rect">
            <a:avLst/>
          </a:prstGeom>
          <a:noFill/>
          <a:ln>
            <a:noFill/>
          </a:ln>
        </p:spPr>
      </p:pic>
    </p:spTree>
    <p:extLst>
      <p:ext uri="{BB962C8B-B14F-4D97-AF65-F5344CB8AC3E}">
        <p14:creationId xmlns:p14="http://schemas.microsoft.com/office/powerpoint/2010/main" val="2639459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在</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Ollydbg</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中跳转到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中显示的</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main</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位置</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401128</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9116D542-4DEA-446C-9B7A-8A63BF2D281E}"/>
              </a:ext>
            </a:extLst>
          </p:cNvPr>
          <p:cNvPicPr/>
          <p:nvPr/>
        </p:nvPicPr>
        <p:blipFill>
          <a:blip r:embed="rId2"/>
          <a:stretch>
            <a:fillRect/>
          </a:stretch>
        </p:blipFill>
        <p:spPr>
          <a:xfrm>
            <a:off x="2339501" y="1676249"/>
            <a:ext cx="6804499" cy="4546863"/>
          </a:xfrm>
          <a:prstGeom prst="rect">
            <a:avLst/>
          </a:prstGeom>
        </p:spPr>
      </p:pic>
    </p:spTree>
    <p:extLst>
      <p:ext uri="{BB962C8B-B14F-4D97-AF65-F5344CB8AC3E}">
        <p14:creationId xmlns:p14="http://schemas.microsoft.com/office/powerpoint/2010/main" val="3361035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看到一系列的</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mov</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指令给一个字符数组赋值。</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C9EF82D1-E3C4-4667-B4BA-E96286F62AB6}"/>
              </a:ext>
            </a:extLst>
          </p:cNvPr>
          <p:cNvPicPr/>
          <p:nvPr/>
        </p:nvPicPr>
        <p:blipFill>
          <a:blip r:embed="rId2"/>
          <a:stretch>
            <a:fillRect/>
          </a:stretch>
        </p:blipFill>
        <p:spPr>
          <a:xfrm>
            <a:off x="775464" y="1739461"/>
            <a:ext cx="10941255" cy="4083541"/>
          </a:xfrm>
          <a:prstGeom prst="rect">
            <a:avLst/>
          </a:prstGeom>
        </p:spPr>
      </p:pic>
    </p:spTree>
    <p:extLst>
      <p:ext uri="{BB962C8B-B14F-4D97-AF65-F5344CB8AC3E}">
        <p14:creationId xmlns:p14="http://schemas.microsoft.com/office/powerpoint/2010/main" val="2941092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中转换后看到这是两个字符串，分别为</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1qaz2wsx3edc</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和</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ocl.exe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E6EB3706-5F6F-4269-9050-8B8A6353415A}"/>
              </a:ext>
            </a:extLst>
          </p:cNvPr>
          <p:cNvPicPr/>
          <p:nvPr/>
        </p:nvPicPr>
        <p:blipFill>
          <a:blip r:embed="rId2"/>
          <a:stretch>
            <a:fillRect/>
          </a:stretch>
        </p:blipFill>
        <p:spPr>
          <a:xfrm>
            <a:off x="2267192" y="1477876"/>
            <a:ext cx="3188212" cy="4824111"/>
          </a:xfrm>
          <a:prstGeom prst="rect">
            <a:avLst/>
          </a:prstGeom>
        </p:spPr>
      </p:pic>
    </p:spTree>
    <p:extLst>
      <p:ext uri="{BB962C8B-B14F-4D97-AF65-F5344CB8AC3E}">
        <p14:creationId xmlns:p14="http://schemas.microsoft.com/office/powerpoint/2010/main" val="2994181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从主函数入口开始单步执行，看到调用了</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401550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955B5CBE-E61E-4E7E-82B5-BA35E96403A9}"/>
              </a:ext>
            </a:extLst>
          </p:cNvPr>
          <p:cNvPicPr/>
          <p:nvPr/>
        </p:nvPicPr>
        <p:blipFill>
          <a:blip r:embed="rId2"/>
          <a:stretch>
            <a:fillRect/>
          </a:stretch>
        </p:blipFill>
        <p:spPr>
          <a:xfrm>
            <a:off x="2468258" y="1640284"/>
            <a:ext cx="5598010" cy="1361160"/>
          </a:xfrm>
          <a:prstGeom prst="rect">
            <a:avLst/>
          </a:prstGeom>
        </p:spPr>
      </p:pic>
      <p:sp>
        <p:nvSpPr>
          <p:cNvPr id="12" name="文本框 11">
            <a:extLst>
              <a:ext uri="{FF2B5EF4-FFF2-40B4-BE49-F238E27FC236}">
                <a16:creationId xmlns:a16="http://schemas.microsoft.com/office/drawing/2014/main" id="{B4389DEC-B3A6-4268-A87A-6638C51E5D75}"/>
              </a:ext>
            </a:extLst>
          </p:cNvPr>
          <p:cNvSpPr txBox="1"/>
          <p:nvPr/>
        </p:nvSpPr>
        <p:spPr>
          <a:xfrm>
            <a:off x="1304173" y="3045403"/>
            <a:ext cx="9130031" cy="1273875"/>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中转到该函数，看到传入了参数‘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’和</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Filename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，这个函数在这里就是用于查找最后一次出现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的位置，并返回从</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开始往后的所有字符，换句话说，就是用于获取当前文件的名称。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3" name="图片 12">
            <a:extLst>
              <a:ext uri="{FF2B5EF4-FFF2-40B4-BE49-F238E27FC236}">
                <a16:creationId xmlns:a16="http://schemas.microsoft.com/office/drawing/2014/main" id="{63BDFF97-1C55-4655-B4F1-B24C8DC155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14753" y="4363237"/>
            <a:ext cx="4298844" cy="962762"/>
          </a:xfrm>
          <a:prstGeom prst="rect">
            <a:avLst/>
          </a:prstGeom>
          <a:noFill/>
          <a:ln>
            <a:noFill/>
          </a:ln>
        </p:spPr>
      </p:pic>
    </p:spTree>
    <p:extLst>
      <p:ext uri="{BB962C8B-B14F-4D97-AF65-F5344CB8AC3E}">
        <p14:creationId xmlns:p14="http://schemas.microsoft.com/office/powerpoint/2010/main" val="1792369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802138" y="1072609"/>
            <a:ext cx="9925128" cy="442878"/>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查看字符串，看到一个可能会连接的网址，一个系统路径可能用于存放其他恶意文件。</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3" name="图片 12">
            <a:extLst>
              <a:ext uri="{FF2B5EF4-FFF2-40B4-BE49-F238E27FC236}">
                <a16:creationId xmlns:a16="http://schemas.microsoft.com/office/drawing/2014/main" id="{7CA352BA-EA7F-421F-9876-8A97321BA3AF}"/>
              </a:ext>
            </a:extLst>
          </p:cNvPr>
          <p:cNvPicPr/>
          <p:nvPr/>
        </p:nvPicPr>
        <p:blipFill>
          <a:blip r:embed="rId2"/>
          <a:stretch>
            <a:fillRect/>
          </a:stretch>
        </p:blipFill>
        <p:spPr>
          <a:xfrm>
            <a:off x="3237805" y="2526067"/>
            <a:ext cx="5716390" cy="2622982"/>
          </a:xfrm>
          <a:prstGeom prst="rect">
            <a:avLst/>
          </a:prstGeom>
        </p:spPr>
      </p:pic>
    </p:spTree>
    <p:extLst>
      <p:ext uri="{BB962C8B-B14F-4D97-AF65-F5344CB8AC3E}">
        <p14:creationId xmlns:p14="http://schemas.microsoft.com/office/powerpoint/2010/main" val="3355875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375173" y="3573324"/>
            <a:ext cx="9130031" cy="442878"/>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中看到是</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_</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strcmp</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026" name="图片 31">
            <a:extLst>
              <a:ext uri="{FF2B5EF4-FFF2-40B4-BE49-F238E27FC236}">
                <a16:creationId xmlns:a16="http://schemas.microsoft.com/office/drawing/2014/main" id="{CFDB55FD-0183-417F-B816-4C4AAD13D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753" y="1601022"/>
            <a:ext cx="3997160" cy="1876218"/>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33">
            <a:extLst>
              <a:ext uri="{FF2B5EF4-FFF2-40B4-BE49-F238E27FC236}">
                <a16:creationId xmlns:a16="http://schemas.microsoft.com/office/drawing/2014/main" id="{29E3FAB9-3BFF-42CC-952F-8DF10C9C69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3171" y="4215245"/>
            <a:ext cx="5002139" cy="150973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ECA19673-1199-473C-9942-0FAB93F9FA3F}"/>
              </a:ext>
            </a:extLst>
          </p:cNvPr>
          <p:cNvSpPr>
            <a:spLocks noChangeArrowheads="1"/>
          </p:cNvSpPr>
          <p:nvPr/>
        </p:nvSpPr>
        <p:spPr bwMode="auto">
          <a:xfrm>
            <a:off x="1477108" y="1081915"/>
            <a:ext cx="4463081" cy="442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继续执行，发现调用了</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4014C0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Rectangle 5">
            <a:extLst>
              <a:ext uri="{FF2B5EF4-FFF2-40B4-BE49-F238E27FC236}">
                <a16:creationId xmlns:a16="http://schemas.microsoft.com/office/drawing/2014/main" id="{C361FAD9-E409-43E2-8271-195C864F7238}"/>
              </a:ext>
            </a:extLst>
          </p:cNvPr>
          <p:cNvSpPr>
            <a:spLocks noChangeArrowheads="1"/>
          </p:cNvSpPr>
          <p:nvPr/>
        </p:nvSpPr>
        <p:spPr bwMode="auto">
          <a:xfrm>
            <a:off x="3315669" y="49701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250378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而传入的两个参数一个是文件名，即</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Lab09-02.exe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，另一个是</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ocl.exe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，不相等。</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a:extLst>
              <a:ext uri="{FF2B5EF4-FFF2-40B4-BE49-F238E27FC236}">
                <a16:creationId xmlns:a16="http://schemas.microsoft.com/office/drawing/2014/main" id="{9AAFA633-AB56-4845-8F25-B704BF7E8673}"/>
              </a:ext>
            </a:extLst>
          </p:cNvPr>
          <p:cNvSpPr txBox="1"/>
          <p:nvPr/>
        </p:nvSpPr>
        <p:spPr>
          <a:xfrm>
            <a:off x="1304173" y="3207561"/>
            <a:ext cx="9130031" cy="442878"/>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中查看，发现如果结果不相等，则会直接结束程序。</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2" name="图片 11">
            <a:extLst>
              <a:ext uri="{FF2B5EF4-FFF2-40B4-BE49-F238E27FC236}">
                <a16:creationId xmlns:a16="http://schemas.microsoft.com/office/drawing/2014/main" id="{5A1D60CA-AF4B-4CA2-B1FB-2B4F849706EC}"/>
              </a:ext>
            </a:extLst>
          </p:cNvPr>
          <p:cNvPicPr/>
          <p:nvPr/>
        </p:nvPicPr>
        <p:blipFill>
          <a:blip r:embed="rId2"/>
          <a:stretch>
            <a:fillRect/>
          </a:stretch>
        </p:blipFill>
        <p:spPr>
          <a:xfrm>
            <a:off x="2265900" y="2006283"/>
            <a:ext cx="7391190" cy="1201277"/>
          </a:xfrm>
          <a:prstGeom prst="rect">
            <a:avLst/>
          </a:prstGeom>
        </p:spPr>
      </p:pic>
      <p:pic>
        <p:nvPicPr>
          <p:cNvPr id="13" name="图片 12">
            <a:extLst>
              <a:ext uri="{FF2B5EF4-FFF2-40B4-BE49-F238E27FC236}">
                <a16:creationId xmlns:a16="http://schemas.microsoft.com/office/drawing/2014/main" id="{456A8FCE-60A7-4D5E-BD9E-918A5D8718C1}"/>
              </a:ext>
            </a:extLst>
          </p:cNvPr>
          <p:cNvPicPr/>
          <p:nvPr/>
        </p:nvPicPr>
        <p:blipFill>
          <a:blip r:embed="rId3"/>
          <a:stretch>
            <a:fillRect/>
          </a:stretch>
        </p:blipFill>
        <p:spPr>
          <a:xfrm>
            <a:off x="2378994" y="3650440"/>
            <a:ext cx="2131013" cy="2632428"/>
          </a:xfrm>
          <a:prstGeom prst="rect">
            <a:avLst/>
          </a:prstGeom>
        </p:spPr>
      </p:pic>
    </p:spTree>
    <p:extLst>
      <p:ext uri="{BB962C8B-B14F-4D97-AF65-F5344CB8AC3E}">
        <p14:creationId xmlns:p14="http://schemas.microsoft.com/office/powerpoint/2010/main" val="3621768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30984" y="1034998"/>
            <a:ext cx="9130031" cy="442878"/>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中查看另外的分支，首先调用</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WSAStartup</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，准备通过网络传输。</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620BD140-8B6A-4B81-86D5-94E79F13CC1A}"/>
              </a:ext>
            </a:extLst>
          </p:cNvPr>
          <p:cNvPicPr/>
          <p:nvPr/>
        </p:nvPicPr>
        <p:blipFill rotWithShape="1">
          <a:blip r:embed="rId2"/>
          <a:srcRect r="44938" b="76282"/>
          <a:stretch/>
        </p:blipFill>
        <p:spPr bwMode="auto">
          <a:xfrm>
            <a:off x="2160336" y="1477876"/>
            <a:ext cx="6487971" cy="28602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26130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264150" y="104710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之后调用</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WSASocketA</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，结果若非全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1</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，则会将得到的缓冲区结果和字符串</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1qaz2wsx3edc</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传入</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sub_401089</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013F52A7-F4BC-4DAD-A058-4948F5DD79E7}"/>
              </a:ext>
            </a:extLst>
          </p:cNvPr>
          <p:cNvPicPr/>
          <p:nvPr/>
        </p:nvPicPr>
        <p:blipFill>
          <a:blip r:embed="rId2"/>
          <a:stretch>
            <a:fillRect/>
          </a:stretch>
        </p:blipFill>
        <p:spPr>
          <a:xfrm>
            <a:off x="3013851" y="1969770"/>
            <a:ext cx="6164298" cy="4343412"/>
          </a:xfrm>
          <a:prstGeom prst="rect">
            <a:avLst/>
          </a:prstGeom>
        </p:spPr>
      </p:pic>
    </p:spTree>
    <p:extLst>
      <p:ext uri="{BB962C8B-B14F-4D97-AF65-F5344CB8AC3E}">
        <p14:creationId xmlns:p14="http://schemas.microsoft.com/office/powerpoint/2010/main" val="439126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查看该函数，看到该函数的作用是将传入的两个字符串逐个进行异或。</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4E7D53F8-1706-4E79-83AE-9EE28D5512AA}"/>
              </a:ext>
            </a:extLst>
          </p:cNvPr>
          <p:cNvPicPr/>
          <p:nvPr/>
        </p:nvPicPr>
        <p:blipFill>
          <a:blip r:embed="rId2"/>
          <a:stretch>
            <a:fillRect/>
          </a:stretch>
        </p:blipFill>
        <p:spPr>
          <a:xfrm>
            <a:off x="2890832" y="1541180"/>
            <a:ext cx="6442775" cy="4681932"/>
          </a:xfrm>
          <a:prstGeom prst="rect">
            <a:avLst/>
          </a:prstGeom>
        </p:spPr>
      </p:pic>
    </p:spTree>
    <p:extLst>
      <p:ext uri="{BB962C8B-B14F-4D97-AF65-F5344CB8AC3E}">
        <p14:creationId xmlns:p14="http://schemas.microsoft.com/office/powerpoint/2010/main" val="1701856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325411" y="992230"/>
            <a:ext cx="9130031" cy="442878"/>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下断点执行，看到结果为一个网址。</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5D2E6759-9C71-4B3D-9095-7F28D7D9EFEA}"/>
              </a:ext>
            </a:extLst>
          </p:cNvPr>
          <p:cNvPicPr/>
          <p:nvPr/>
        </p:nvPicPr>
        <p:blipFill>
          <a:blip r:embed="rId2"/>
          <a:stretch>
            <a:fillRect/>
          </a:stretch>
        </p:blipFill>
        <p:spPr>
          <a:xfrm>
            <a:off x="2348143" y="1413519"/>
            <a:ext cx="3747857" cy="992116"/>
          </a:xfrm>
          <a:prstGeom prst="rect">
            <a:avLst/>
          </a:prstGeom>
        </p:spPr>
      </p:pic>
      <p:sp>
        <p:nvSpPr>
          <p:cNvPr id="12" name="文本框 11">
            <a:extLst>
              <a:ext uri="{FF2B5EF4-FFF2-40B4-BE49-F238E27FC236}">
                <a16:creationId xmlns:a16="http://schemas.microsoft.com/office/drawing/2014/main" id="{E857CDF0-B4F8-45B2-AD04-B3F91CE87F25}"/>
              </a:ext>
            </a:extLst>
          </p:cNvPr>
          <p:cNvSpPr txBox="1"/>
          <p:nvPr/>
        </p:nvSpPr>
        <p:spPr>
          <a:xfrm>
            <a:off x="1325411" y="2562717"/>
            <a:ext cx="9130031" cy="442878"/>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该网址被用在</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gethostbyname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中作为</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name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参数，而结果会返回一个</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ip</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地址。</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3" name="图片 12">
            <a:extLst>
              <a:ext uri="{FF2B5EF4-FFF2-40B4-BE49-F238E27FC236}">
                <a16:creationId xmlns:a16="http://schemas.microsoft.com/office/drawing/2014/main" id="{DCA0F7F5-B9D1-4F1A-8EA0-E6224575EE9D}"/>
              </a:ext>
            </a:extLst>
          </p:cNvPr>
          <p:cNvPicPr/>
          <p:nvPr/>
        </p:nvPicPr>
        <p:blipFill>
          <a:blip r:embed="rId3"/>
          <a:stretch>
            <a:fillRect/>
          </a:stretch>
        </p:blipFill>
        <p:spPr>
          <a:xfrm>
            <a:off x="2220284" y="3162677"/>
            <a:ext cx="4908935" cy="2699914"/>
          </a:xfrm>
          <a:prstGeom prst="rect">
            <a:avLst/>
          </a:prstGeom>
        </p:spPr>
      </p:pic>
    </p:spTree>
    <p:extLst>
      <p:ext uri="{BB962C8B-B14F-4D97-AF65-F5344CB8AC3E}">
        <p14:creationId xmlns:p14="http://schemas.microsoft.com/office/powerpoint/2010/main" val="1290853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获取成功后会调用</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connet</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进行连接。</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1AD252B6-527D-4DF9-B9A4-37EBCECA5AA3}"/>
              </a:ext>
            </a:extLst>
          </p:cNvPr>
          <p:cNvPicPr/>
          <p:nvPr/>
        </p:nvPicPr>
        <p:blipFill>
          <a:blip r:embed="rId2"/>
          <a:stretch>
            <a:fillRect/>
          </a:stretch>
        </p:blipFill>
        <p:spPr>
          <a:xfrm>
            <a:off x="2225944" y="1477876"/>
            <a:ext cx="4484822" cy="4784679"/>
          </a:xfrm>
          <a:prstGeom prst="rect">
            <a:avLst/>
          </a:prstGeom>
        </p:spPr>
      </p:pic>
    </p:spTree>
    <p:extLst>
      <p:ext uri="{BB962C8B-B14F-4D97-AF65-F5344CB8AC3E}">
        <p14:creationId xmlns:p14="http://schemas.microsoft.com/office/powerpoint/2010/main" val="1761449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连接后会将</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cmd.exe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为参数调用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sub_401000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08D59FEB-E306-4C59-AF8B-02F06513B2C9}"/>
              </a:ext>
            </a:extLst>
          </p:cNvPr>
          <p:cNvPicPr/>
          <p:nvPr/>
        </p:nvPicPr>
        <p:blipFill>
          <a:blip r:embed="rId2"/>
          <a:stretch>
            <a:fillRect/>
          </a:stretch>
        </p:blipFill>
        <p:spPr>
          <a:xfrm>
            <a:off x="2450907" y="1537516"/>
            <a:ext cx="4151371" cy="4685596"/>
          </a:xfrm>
          <a:prstGeom prst="rect">
            <a:avLst/>
          </a:prstGeom>
        </p:spPr>
      </p:pic>
    </p:spTree>
    <p:extLst>
      <p:ext uri="{BB962C8B-B14F-4D97-AF65-F5344CB8AC3E}">
        <p14:creationId xmlns:p14="http://schemas.microsoft.com/office/powerpoint/2010/main" val="3437785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911775" y="997254"/>
            <a:ext cx="9130031" cy="1689373"/>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在</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createprocess</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之前的信息可以看出，这是一个反向</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shell</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传递给</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CreateProcessA</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STARTUPINTO</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结构被修改了。</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可以看到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cmd.exe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作为参数被传递，</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CreateProcesA</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将要运行</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cmd.exe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。这个结构的成员</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wShowWindow</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被设置为</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，意思就是说会以窗口隐藏的方式运行。</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067CAAD1-E1C5-43FF-9EB7-33BBF5721190}"/>
              </a:ext>
            </a:extLst>
          </p:cNvPr>
          <p:cNvPicPr/>
          <p:nvPr/>
        </p:nvPicPr>
        <p:blipFill>
          <a:blip r:embed="rId2"/>
          <a:stretch>
            <a:fillRect/>
          </a:stretch>
        </p:blipFill>
        <p:spPr>
          <a:xfrm>
            <a:off x="1530984" y="2760730"/>
            <a:ext cx="9130031" cy="3600861"/>
          </a:xfrm>
          <a:prstGeom prst="rect">
            <a:avLst/>
          </a:prstGeom>
        </p:spPr>
      </p:pic>
    </p:spTree>
    <p:extLst>
      <p:ext uri="{BB962C8B-B14F-4D97-AF65-F5344CB8AC3E}">
        <p14:creationId xmlns:p14="http://schemas.microsoft.com/office/powerpoint/2010/main" val="436756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273875"/>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注意到标准输入输出等都被设置为套接字，这样就绑定了套接字和</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cmd</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的标准流，也就是说</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cmd</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启动之后，所有经过套接字的数据都将发送给</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cmd</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cmd</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产生的输出会通过套接字发出。</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D87C1E25-E834-4FE8-9FCA-1F3DFBFD7661}"/>
              </a:ext>
            </a:extLst>
          </p:cNvPr>
          <p:cNvPicPr/>
          <p:nvPr/>
        </p:nvPicPr>
        <p:blipFill>
          <a:blip r:embed="rId2"/>
          <a:stretch>
            <a:fillRect/>
          </a:stretch>
        </p:blipFill>
        <p:spPr>
          <a:xfrm>
            <a:off x="2027815" y="2587003"/>
            <a:ext cx="8136369" cy="2719678"/>
          </a:xfrm>
          <a:prstGeom prst="rect">
            <a:avLst/>
          </a:prstGeom>
        </p:spPr>
      </p:pic>
    </p:spTree>
    <p:extLst>
      <p:ext uri="{BB962C8B-B14F-4D97-AF65-F5344CB8AC3E}">
        <p14:creationId xmlns:p14="http://schemas.microsoft.com/office/powerpoint/2010/main" val="3139544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819071" y="1055675"/>
            <a:ext cx="10123163" cy="1273875"/>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打开</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分析，观察整体的流程图，发现会根据程序的参数进行跳转，发现当仅仅只有默认参数（即双击程序）时程序的逻辑会非常简单，不会有特别的代码执行；另一个多参数的分支则逻辑更加就复杂。</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30148214-BB23-4CBC-B656-6BEA76428CD5}"/>
              </a:ext>
            </a:extLst>
          </p:cNvPr>
          <p:cNvPicPr/>
          <p:nvPr/>
        </p:nvPicPr>
        <p:blipFill>
          <a:blip r:embed="rId2"/>
          <a:stretch>
            <a:fillRect/>
          </a:stretch>
        </p:blipFill>
        <p:spPr>
          <a:xfrm>
            <a:off x="1249765" y="2492150"/>
            <a:ext cx="9692469" cy="3857850"/>
          </a:xfrm>
          <a:prstGeom prst="rect">
            <a:avLst/>
          </a:prstGeom>
        </p:spPr>
      </p:pic>
    </p:spTree>
    <p:extLst>
      <p:ext uri="{BB962C8B-B14F-4D97-AF65-F5344CB8AC3E}">
        <p14:creationId xmlns:p14="http://schemas.microsoft.com/office/powerpoint/2010/main" val="3347824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Lab9-3</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689373"/>
          </a:xfrm>
          <a:prstGeom prst="rect">
            <a:avLst/>
          </a:prstGeom>
          <a:noFill/>
        </p:spPr>
        <p:txBody>
          <a:bodyPr wrap="square">
            <a:spAutoFit/>
          </a:bodyPr>
          <a:lstStyle/>
          <a:p>
            <a:pPr marL="9715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查看导入函数，看到导入了</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4</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个</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dll</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。再用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打开，发现还使用</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LoadLibraryA</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导入了</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DLL3.dll</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。查看</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LoadLibraryA</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Xrefs</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，看到还有一个位置。</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9715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跳转到该位置，看到调用了</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user32.dll</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971550" indent="266700">
              <a:lnSpc>
                <a:spcPct val="150000"/>
              </a:lnSpc>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56D9D43B-558B-43B7-A7AB-F8B8636612EE}"/>
              </a:ext>
            </a:extLst>
          </p:cNvPr>
          <p:cNvPicPr/>
          <p:nvPr/>
        </p:nvPicPr>
        <p:blipFill>
          <a:blip r:embed="rId2"/>
          <a:stretch>
            <a:fillRect/>
          </a:stretch>
        </p:blipFill>
        <p:spPr>
          <a:xfrm>
            <a:off x="1089131" y="2490787"/>
            <a:ext cx="3498367" cy="2859661"/>
          </a:xfrm>
          <a:prstGeom prst="rect">
            <a:avLst/>
          </a:prstGeom>
        </p:spPr>
      </p:pic>
      <p:pic>
        <p:nvPicPr>
          <p:cNvPr id="12" name="图片 11">
            <a:extLst>
              <a:ext uri="{FF2B5EF4-FFF2-40B4-BE49-F238E27FC236}">
                <a16:creationId xmlns:a16="http://schemas.microsoft.com/office/drawing/2014/main" id="{59DB983A-DB26-4D11-8E9A-B77EC93143DC}"/>
              </a:ext>
            </a:extLst>
          </p:cNvPr>
          <p:cNvPicPr/>
          <p:nvPr/>
        </p:nvPicPr>
        <p:blipFill>
          <a:blip r:embed="rId3"/>
          <a:stretch>
            <a:fillRect/>
          </a:stretch>
        </p:blipFill>
        <p:spPr>
          <a:xfrm>
            <a:off x="4830530" y="2490787"/>
            <a:ext cx="4594081" cy="1273875"/>
          </a:xfrm>
          <a:prstGeom prst="rect">
            <a:avLst/>
          </a:prstGeom>
        </p:spPr>
      </p:pic>
      <p:pic>
        <p:nvPicPr>
          <p:cNvPr id="13" name="图片 12">
            <a:extLst>
              <a:ext uri="{FF2B5EF4-FFF2-40B4-BE49-F238E27FC236}">
                <a16:creationId xmlns:a16="http://schemas.microsoft.com/office/drawing/2014/main" id="{7938B491-8991-4A97-8951-50B7010E2AAB}"/>
              </a:ext>
            </a:extLst>
          </p:cNvPr>
          <p:cNvPicPr/>
          <p:nvPr/>
        </p:nvPicPr>
        <p:blipFill>
          <a:blip r:embed="rId4"/>
          <a:stretch>
            <a:fillRect/>
          </a:stretch>
        </p:blipFill>
        <p:spPr>
          <a:xfrm>
            <a:off x="4587498" y="4133630"/>
            <a:ext cx="5490459" cy="1689372"/>
          </a:xfrm>
          <a:prstGeom prst="rect">
            <a:avLst/>
          </a:prstGeom>
        </p:spPr>
      </p:pic>
    </p:spTree>
    <p:extLst>
      <p:ext uri="{BB962C8B-B14F-4D97-AF65-F5344CB8AC3E}">
        <p14:creationId xmlns:p14="http://schemas.microsoft.com/office/powerpoint/2010/main" val="3312404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Lab9-3</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784830"/>
          </a:xfrm>
          <a:prstGeom prst="rect">
            <a:avLst/>
          </a:prstGeom>
          <a:noFill/>
        </p:spPr>
        <p:txBody>
          <a:bodyPr wrap="square">
            <a:spAutoFit/>
          </a:bodyPr>
          <a:lstStyle/>
          <a:p>
            <a:pPr lvl="0">
              <a:lnSpc>
                <a:spcPct val="150000"/>
              </a:lnSpc>
            </a:pP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dll1.dll,dll2.dll,dll3.dll</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要求的基地址是多少？</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r>
              <a:rPr lang="zh-CN" altLang="zh-CN" sz="1800" b="1" kern="0" dirty="0">
                <a:effectLst/>
                <a:ea typeface="宋体" panose="02010600030101010101" pitchFamily="2" charset="-122"/>
                <a:cs typeface="宋体" panose="02010600030101010101" pitchFamily="2" charset="-122"/>
              </a:rPr>
              <a:t>用</a:t>
            </a:r>
            <a:r>
              <a:rPr lang="en-US" altLang="zh-CN" sz="1800" b="1" kern="0" dirty="0" err="1">
                <a:effectLst/>
                <a:ea typeface="宋体" panose="02010600030101010101" pitchFamily="2" charset="-122"/>
                <a:cs typeface="宋体" panose="02010600030101010101" pitchFamily="2" charset="-122"/>
              </a:rPr>
              <a:t>PEView</a:t>
            </a:r>
            <a:r>
              <a:rPr lang="zh-CN" altLang="zh-CN" sz="1800" b="1" kern="0" dirty="0">
                <a:effectLst/>
                <a:ea typeface="宋体" panose="02010600030101010101" pitchFamily="2" charset="-122"/>
                <a:cs typeface="宋体" panose="02010600030101010101" pitchFamily="2" charset="-122"/>
              </a:rPr>
              <a:t>查看，看到都是</a:t>
            </a:r>
            <a:r>
              <a:rPr lang="en-US" altLang="zh-CN" sz="1800" b="1" kern="0" dirty="0">
                <a:effectLst/>
                <a:ea typeface="宋体" panose="02010600030101010101" pitchFamily="2" charset="-122"/>
                <a:cs typeface="宋体" panose="02010600030101010101" pitchFamily="2" charset="-122"/>
              </a:rPr>
              <a:t>0x10000000.</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B34EA5AF-5879-42C6-9387-5DCEAE6B9C74}"/>
              </a:ext>
            </a:extLst>
          </p:cNvPr>
          <p:cNvPicPr/>
          <p:nvPr/>
        </p:nvPicPr>
        <p:blipFill>
          <a:blip r:embed="rId2"/>
          <a:stretch>
            <a:fillRect/>
          </a:stretch>
        </p:blipFill>
        <p:spPr>
          <a:xfrm>
            <a:off x="3006102" y="1879512"/>
            <a:ext cx="6179796" cy="4343600"/>
          </a:xfrm>
          <a:prstGeom prst="rect">
            <a:avLst/>
          </a:prstGeom>
        </p:spPr>
      </p:pic>
    </p:spTree>
    <p:extLst>
      <p:ext uri="{BB962C8B-B14F-4D97-AF65-F5344CB8AC3E}">
        <p14:creationId xmlns:p14="http://schemas.microsoft.com/office/powerpoint/2010/main" val="2493558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Lab9-3</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273875"/>
          </a:xfrm>
          <a:prstGeom prst="rect">
            <a:avLst/>
          </a:prstGeom>
          <a:noFill/>
        </p:spPr>
        <p:txBody>
          <a:bodyPr wrap="square">
            <a:spAutoFit/>
          </a:bodyPr>
          <a:lstStyle/>
          <a:p>
            <a:pPr lvl="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当使用</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Ollydbg</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调试</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Lab09-03.exe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时，为</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dll1.dll,dll2.dll,dll3.dll</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分配的基地址是什么？</a:t>
            </a:r>
            <a:endParaRPr lang="en-US" altLang="zh-CN" sz="1800" b="1" dirty="0">
              <a:effectLst/>
              <a:latin typeface="宋体" panose="02010600030101010101" pitchFamily="2" charset="-122"/>
              <a:ea typeface="宋体" panose="02010600030101010101" pitchFamily="2" charset="-122"/>
              <a:cs typeface="宋体" panose="02010600030101010101" pitchFamily="2" charset="-122"/>
            </a:endParaRPr>
          </a:p>
          <a:p>
            <a:pPr lvl="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Ollydbg</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调试，切换到内存窗口，看到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DLL1</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的是</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0x10000000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DLL2</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的是</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0x003C0000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D90211D6-F428-46A5-BB55-0A4D2D2E863E}"/>
              </a:ext>
            </a:extLst>
          </p:cNvPr>
          <p:cNvPicPr/>
          <p:nvPr/>
        </p:nvPicPr>
        <p:blipFill>
          <a:blip r:embed="rId2"/>
          <a:stretch>
            <a:fillRect/>
          </a:stretch>
        </p:blipFill>
        <p:spPr>
          <a:xfrm>
            <a:off x="3928820" y="2308873"/>
            <a:ext cx="3835831" cy="3900376"/>
          </a:xfrm>
          <a:prstGeom prst="rect">
            <a:avLst/>
          </a:prstGeom>
        </p:spPr>
      </p:pic>
    </p:spTree>
    <p:extLst>
      <p:ext uri="{BB962C8B-B14F-4D97-AF65-F5344CB8AC3E}">
        <p14:creationId xmlns:p14="http://schemas.microsoft.com/office/powerpoint/2010/main" val="25107566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Lab9-3</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273875"/>
          </a:xfrm>
          <a:prstGeom prst="rect">
            <a:avLst/>
          </a:prstGeom>
          <a:noFill/>
        </p:spPr>
        <p:txBody>
          <a:bodyPr wrap="square">
            <a:spAutoFit/>
          </a:bodyPr>
          <a:lstStyle/>
          <a:p>
            <a:pPr marL="9715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因为</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DLL3</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是在程序中动态加载的，因此找到</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LoadLibrary</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函数，在下一行下断点。运行后打开内存窗口，看到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DLL3</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基地址是</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0x00490000.</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971550" indent="266700">
              <a:lnSpc>
                <a:spcPct val="150000"/>
              </a:lnSpc>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02AC08BC-B6EF-4C3C-92F8-9C867B3127EB}"/>
              </a:ext>
            </a:extLst>
          </p:cNvPr>
          <p:cNvPicPr/>
          <p:nvPr/>
        </p:nvPicPr>
        <p:blipFill>
          <a:blip r:embed="rId2"/>
          <a:stretch>
            <a:fillRect/>
          </a:stretch>
        </p:blipFill>
        <p:spPr>
          <a:xfrm>
            <a:off x="1547205" y="1981436"/>
            <a:ext cx="9555034" cy="1707160"/>
          </a:xfrm>
          <a:prstGeom prst="rect">
            <a:avLst/>
          </a:prstGeom>
        </p:spPr>
      </p:pic>
      <p:pic>
        <p:nvPicPr>
          <p:cNvPr id="12" name="图片 11">
            <a:extLst>
              <a:ext uri="{FF2B5EF4-FFF2-40B4-BE49-F238E27FC236}">
                <a16:creationId xmlns:a16="http://schemas.microsoft.com/office/drawing/2014/main" id="{9377404E-9AA9-4026-969D-BD31250EE0C5}"/>
              </a:ext>
            </a:extLst>
          </p:cNvPr>
          <p:cNvPicPr/>
          <p:nvPr/>
        </p:nvPicPr>
        <p:blipFill>
          <a:blip r:embed="rId3"/>
          <a:stretch>
            <a:fillRect/>
          </a:stretch>
        </p:blipFill>
        <p:spPr>
          <a:xfrm>
            <a:off x="2747343" y="3837515"/>
            <a:ext cx="6697314" cy="1985487"/>
          </a:xfrm>
          <a:prstGeom prst="rect">
            <a:avLst/>
          </a:prstGeom>
        </p:spPr>
      </p:pic>
    </p:spTree>
    <p:extLst>
      <p:ext uri="{BB962C8B-B14F-4D97-AF65-F5344CB8AC3E}">
        <p14:creationId xmlns:p14="http://schemas.microsoft.com/office/powerpoint/2010/main" val="20347644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Lab9-3</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a:extLst>
              <a:ext uri="{FF2B5EF4-FFF2-40B4-BE49-F238E27FC236}">
                <a16:creationId xmlns:a16="http://schemas.microsoft.com/office/drawing/2014/main" id="{2E269A6B-7BB5-4DFE-AE0C-7E9078F1AF02}"/>
              </a:ext>
            </a:extLst>
          </p:cNvPr>
          <p:cNvPicPr/>
          <p:nvPr/>
        </p:nvPicPr>
        <p:blipFill>
          <a:blip r:embed="rId2"/>
          <a:stretch>
            <a:fillRect/>
          </a:stretch>
        </p:blipFill>
        <p:spPr>
          <a:xfrm>
            <a:off x="3145586" y="2134350"/>
            <a:ext cx="5900827" cy="4088762"/>
          </a:xfrm>
          <a:prstGeom prst="rect">
            <a:avLst/>
          </a:prstGeom>
        </p:spPr>
      </p:pic>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273875"/>
          </a:xfrm>
          <a:prstGeom prst="rect">
            <a:avLst/>
          </a:prstGeom>
          <a:noFill/>
        </p:spPr>
        <p:txBody>
          <a:bodyPr wrap="square">
            <a:spAutoFit/>
          </a:bodyPr>
          <a:lstStyle/>
          <a:p>
            <a:pPr lvl="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当</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lab09-03.exe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调用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dll1.dll</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中的一个导入函数时，这个导入函数都做了什么？</a:t>
            </a:r>
            <a:endParaRPr lang="en-US" altLang="zh-CN" sz="1800" b="1" dirty="0">
              <a:effectLst/>
              <a:latin typeface="宋体" panose="02010600030101010101" pitchFamily="2" charset="-122"/>
              <a:ea typeface="宋体" panose="02010600030101010101" pitchFamily="2" charset="-122"/>
              <a:cs typeface="宋体" panose="02010600030101010101" pitchFamily="2" charset="-122"/>
            </a:endParaRPr>
          </a:p>
          <a:p>
            <a:pPr lvl="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第一个导入函数为</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DLL1PRINT</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载入</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DLL1</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，搜索该函数，看到将一个字符串“</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 1 mystery data”</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，和一个全局变量作为参数，调用了</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sub_10001038</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1645566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Lab9-3</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1068" y="1034998"/>
            <a:ext cx="6140677" cy="2935868"/>
          </a:xfrm>
          <a:prstGeom prst="rect">
            <a:avLst/>
          </a:prstGeom>
          <a:noFill/>
        </p:spPr>
        <p:txBody>
          <a:bodyPr wrap="square">
            <a:spAutoFit/>
          </a:bodyPr>
          <a:lstStyle/>
          <a:p>
            <a:pPr marL="9715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跳转到该函数，第一个参数是字符串，第二个参数在</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eax</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中，来自</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dword_10008030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。查看交叉引用，看到其中的内容是</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GetCurrentProcessId</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的返回值。</a:t>
            </a:r>
            <a:endParaRPr lang="en-US" altLang="zh-CN" sz="1800" b="1" dirty="0">
              <a:effectLst/>
              <a:latin typeface="宋体" panose="02010600030101010101" pitchFamily="2" charset="-122"/>
              <a:ea typeface="宋体" panose="02010600030101010101" pitchFamily="2" charset="-122"/>
              <a:cs typeface="宋体" panose="02010600030101010101" pitchFamily="2" charset="-122"/>
            </a:endParaRPr>
          </a:p>
          <a:p>
            <a:pPr marL="9715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综上，该函数会打印“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 1 mystery data %d</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代表当前进程的</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971550" indent="266700">
              <a:lnSpc>
                <a:spcPct val="150000"/>
              </a:lnSpc>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B3727BA1-759D-427A-BA9F-0DDC19821A40}"/>
              </a:ext>
            </a:extLst>
          </p:cNvPr>
          <p:cNvPicPr/>
          <p:nvPr/>
        </p:nvPicPr>
        <p:blipFill>
          <a:blip r:embed="rId2"/>
          <a:stretch>
            <a:fillRect/>
          </a:stretch>
        </p:blipFill>
        <p:spPr>
          <a:xfrm>
            <a:off x="2628335" y="3624470"/>
            <a:ext cx="4912774" cy="1689373"/>
          </a:xfrm>
          <a:prstGeom prst="rect">
            <a:avLst/>
          </a:prstGeom>
        </p:spPr>
      </p:pic>
      <p:pic>
        <p:nvPicPr>
          <p:cNvPr id="12" name="图片 11">
            <a:extLst>
              <a:ext uri="{FF2B5EF4-FFF2-40B4-BE49-F238E27FC236}">
                <a16:creationId xmlns:a16="http://schemas.microsoft.com/office/drawing/2014/main" id="{ACDFA2CC-592B-406C-BA93-3EB29947CAC9}"/>
              </a:ext>
            </a:extLst>
          </p:cNvPr>
          <p:cNvPicPr/>
          <p:nvPr/>
        </p:nvPicPr>
        <p:blipFill>
          <a:blip r:embed="rId3"/>
          <a:stretch>
            <a:fillRect/>
          </a:stretch>
        </p:blipFill>
        <p:spPr>
          <a:xfrm>
            <a:off x="7822381" y="556765"/>
            <a:ext cx="2623475" cy="5744470"/>
          </a:xfrm>
          <a:prstGeom prst="rect">
            <a:avLst/>
          </a:prstGeom>
        </p:spPr>
      </p:pic>
    </p:spTree>
    <p:extLst>
      <p:ext uri="{BB962C8B-B14F-4D97-AF65-F5344CB8AC3E}">
        <p14:creationId xmlns:p14="http://schemas.microsoft.com/office/powerpoint/2010/main" val="18006603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Lab9-3</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lvl="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当</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lab09-03.exe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调用</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WriteFile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函数时，写入的文件名是什么？</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lvl="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回到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.exe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文件，看到传入</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WriteFile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的参数</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hObject</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来自</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DLL2RETURNJ</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的返回值。</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C846851D-8872-4F91-8A41-7536BCC55A13}"/>
              </a:ext>
            </a:extLst>
          </p:cNvPr>
          <p:cNvPicPr/>
          <p:nvPr/>
        </p:nvPicPr>
        <p:blipFill>
          <a:blip r:embed="rId2"/>
          <a:stretch>
            <a:fillRect/>
          </a:stretch>
        </p:blipFill>
        <p:spPr>
          <a:xfrm>
            <a:off x="3455717" y="2164109"/>
            <a:ext cx="4618899" cy="3658893"/>
          </a:xfrm>
          <a:prstGeom prst="rect">
            <a:avLst/>
          </a:prstGeom>
        </p:spPr>
      </p:pic>
    </p:spTree>
    <p:extLst>
      <p:ext uri="{BB962C8B-B14F-4D97-AF65-F5344CB8AC3E}">
        <p14:creationId xmlns:p14="http://schemas.microsoft.com/office/powerpoint/2010/main" val="2997292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Lab9-3</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3" y="1034998"/>
            <a:ext cx="9130031" cy="1273875"/>
          </a:xfrm>
          <a:prstGeom prst="rect">
            <a:avLst/>
          </a:prstGeom>
          <a:noFill/>
        </p:spPr>
        <p:txBody>
          <a:bodyPr wrap="square">
            <a:spAutoFit/>
          </a:bodyPr>
          <a:lstStyle/>
          <a:p>
            <a:pPr>
              <a:lnSpc>
                <a:spcPct val="150000"/>
              </a:lnSpc>
            </a:pPr>
            <a:r>
              <a:rPr lang="zh-CN" altLang="zh-CN" sz="1800" b="1" kern="0" dirty="0">
                <a:effectLst/>
                <a:ea typeface="宋体" panose="02010600030101010101" pitchFamily="2" charset="-122"/>
                <a:cs typeface="宋体" panose="02010600030101010101" pitchFamily="2" charset="-122"/>
              </a:rPr>
              <a:t>在</a:t>
            </a:r>
            <a:r>
              <a:rPr lang="en-US" altLang="zh-CN" sz="1800" b="1" kern="0" dirty="0">
                <a:effectLst/>
                <a:ea typeface="宋体" panose="02010600030101010101" pitchFamily="2" charset="-122"/>
                <a:cs typeface="宋体" panose="02010600030101010101" pitchFamily="2" charset="-122"/>
              </a:rPr>
              <a:t>DLL2</a:t>
            </a:r>
            <a:r>
              <a:rPr lang="zh-CN" altLang="zh-CN" sz="1800" b="1" kern="0" dirty="0">
                <a:effectLst/>
                <a:ea typeface="宋体" panose="02010600030101010101" pitchFamily="2" charset="-122"/>
                <a:cs typeface="宋体" panose="02010600030101010101" pitchFamily="2" charset="-122"/>
              </a:rPr>
              <a:t>中打开该函数，发现返回值是</a:t>
            </a:r>
            <a:r>
              <a:rPr lang="en-US" altLang="zh-CN" sz="1800" b="1" kern="0" dirty="0">
                <a:effectLst/>
                <a:ea typeface="宋体" panose="02010600030101010101" pitchFamily="2" charset="-122"/>
                <a:cs typeface="宋体" panose="02010600030101010101" pitchFamily="2" charset="-122"/>
              </a:rPr>
              <a:t>dword_1000B078.</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查看其</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Xref</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，发现在主函数中将</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temp.txt</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的句柄赋给了它。也就是说，写入的文件名就是</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temp.txt</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lvl="0">
              <a:lnSpc>
                <a:spcPct val="150000"/>
              </a:lnSpc>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712DCFC3-0E6E-43C9-8E96-DBD77D0FC4DF}"/>
              </a:ext>
            </a:extLst>
          </p:cNvPr>
          <p:cNvPicPr/>
          <p:nvPr/>
        </p:nvPicPr>
        <p:blipFill>
          <a:blip r:embed="rId2"/>
          <a:stretch>
            <a:fillRect/>
          </a:stretch>
        </p:blipFill>
        <p:spPr>
          <a:xfrm>
            <a:off x="931611" y="2100181"/>
            <a:ext cx="4480770" cy="4122931"/>
          </a:xfrm>
          <a:prstGeom prst="rect">
            <a:avLst/>
          </a:prstGeom>
        </p:spPr>
      </p:pic>
      <p:pic>
        <p:nvPicPr>
          <p:cNvPr id="12" name="图片 11">
            <a:extLst>
              <a:ext uri="{FF2B5EF4-FFF2-40B4-BE49-F238E27FC236}">
                <a16:creationId xmlns:a16="http://schemas.microsoft.com/office/drawing/2014/main" id="{1F2776DE-3904-4C82-B7D6-7CE8D1411884}"/>
              </a:ext>
            </a:extLst>
          </p:cNvPr>
          <p:cNvPicPr/>
          <p:nvPr/>
        </p:nvPicPr>
        <p:blipFill>
          <a:blip r:embed="rId3"/>
          <a:stretch>
            <a:fillRect/>
          </a:stretch>
        </p:blipFill>
        <p:spPr>
          <a:xfrm>
            <a:off x="5304282" y="3429000"/>
            <a:ext cx="6375762" cy="1478716"/>
          </a:xfrm>
          <a:prstGeom prst="rect">
            <a:avLst/>
          </a:prstGeom>
        </p:spPr>
      </p:pic>
    </p:spTree>
    <p:extLst>
      <p:ext uri="{BB962C8B-B14F-4D97-AF65-F5344CB8AC3E}">
        <p14:creationId xmlns:p14="http://schemas.microsoft.com/office/powerpoint/2010/main" val="1939896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Lab9-3</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4047683" cy="4182363"/>
          </a:xfrm>
          <a:prstGeom prst="rect">
            <a:avLst/>
          </a:prstGeom>
          <a:noFill/>
        </p:spPr>
        <p:txBody>
          <a:bodyPr wrap="square">
            <a:spAutoFit/>
          </a:bodyPr>
          <a:lstStyle/>
          <a:p>
            <a:pPr lvl="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当</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lab09-03.exe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调用</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NetScheduleJobAdd</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创建一个</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job</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时，从哪里获取第二个参数的数据？</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lvl="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先是加载了</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dll3.dll</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到内存中，之后是调用</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getprocaddress</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获取</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dll3.dll</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中的</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dll3print</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的地址，之后</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call [ebp+var_8]</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来执行该函数，接着调用</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getprocaddress</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获取</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dll3getstructure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的地址，然后</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call [ebp+var_10]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执行该函数。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D39F73A2-06C7-453C-BE29-7CD1439218BD}"/>
              </a:ext>
            </a:extLst>
          </p:cNvPr>
          <p:cNvPicPr/>
          <p:nvPr/>
        </p:nvPicPr>
        <p:blipFill>
          <a:blip r:embed="rId2"/>
          <a:stretch>
            <a:fillRect/>
          </a:stretch>
        </p:blipFill>
        <p:spPr>
          <a:xfrm>
            <a:off x="5759584" y="913776"/>
            <a:ext cx="5515152" cy="5030447"/>
          </a:xfrm>
          <a:prstGeom prst="rect">
            <a:avLst/>
          </a:prstGeom>
        </p:spPr>
      </p:pic>
    </p:spTree>
    <p:extLst>
      <p:ext uri="{BB962C8B-B14F-4D97-AF65-F5344CB8AC3E}">
        <p14:creationId xmlns:p14="http://schemas.microsoft.com/office/powerpoint/2010/main" val="63500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Lab9-3</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marL="9715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使用</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ida</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载入</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dll3.dll</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，先看</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dll3print</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A8280888-7AF6-4353-8272-05B5D68BB786}"/>
              </a:ext>
            </a:extLst>
          </p:cNvPr>
          <p:cNvPicPr/>
          <p:nvPr/>
        </p:nvPicPr>
        <p:blipFill>
          <a:blip r:embed="rId2"/>
          <a:stretch>
            <a:fillRect/>
          </a:stretch>
        </p:blipFill>
        <p:spPr>
          <a:xfrm>
            <a:off x="2638740" y="1617803"/>
            <a:ext cx="6598250" cy="4605309"/>
          </a:xfrm>
          <a:prstGeom prst="rect">
            <a:avLst/>
          </a:prstGeom>
        </p:spPr>
      </p:pic>
    </p:spTree>
    <p:extLst>
      <p:ext uri="{BB962C8B-B14F-4D97-AF65-F5344CB8AC3E}">
        <p14:creationId xmlns:p14="http://schemas.microsoft.com/office/powerpoint/2010/main" val="1170741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821267" y="1034998"/>
            <a:ext cx="9855969"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左边的逻辑分支会进行指定注册表的获取和分析，如果该键值不存在则直接会调用一个函数进行自我删除，如果存在的话，则会调用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sub_402360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函数，然后结束。</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B70934E0-4FAE-4C98-923E-51AB80C8C7A2}"/>
              </a:ext>
            </a:extLst>
          </p:cNvPr>
          <p:cNvPicPr/>
          <p:nvPr/>
        </p:nvPicPr>
        <p:blipFill>
          <a:blip r:embed="rId2"/>
          <a:stretch>
            <a:fillRect/>
          </a:stretch>
        </p:blipFill>
        <p:spPr>
          <a:xfrm>
            <a:off x="1607953" y="3247955"/>
            <a:ext cx="3539893" cy="1174673"/>
          </a:xfrm>
          <a:prstGeom prst="rect">
            <a:avLst/>
          </a:prstGeom>
        </p:spPr>
      </p:pic>
      <p:pic>
        <p:nvPicPr>
          <p:cNvPr id="12" name="图片 11">
            <a:extLst>
              <a:ext uri="{FF2B5EF4-FFF2-40B4-BE49-F238E27FC236}">
                <a16:creationId xmlns:a16="http://schemas.microsoft.com/office/drawing/2014/main" id="{846E1A4C-8EAD-416F-BABF-F078A783547F}"/>
              </a:ext>
            </a:extLst>
          </p:cNvPr>
          <p:cNvPicPr/>
          <p:nvPr/>
        </p:nvPicPr>
        <p:blipFill>
          <a:blip r:embed="rId3"/>
          <a:stretch>
            <a:fillRect/>
          </a:stretch>
        </p:blipFill>
        <p:spPr>
          <a:xfrm>
            <a:off x="6665384" y="3105332"/>
            <a:ext cx="3533198" cy="1420207"/>
          </a:xfrm>
          <a:prstGeom prst="rect">
            <a:avLst/>
          </a:prstGeom>
        </p:spPr>
      </p:pic>
    </p:spTree>
    <p:extLst>
      <p:ext uri="{BB962C8B-B14F-4D97-AF65-F5344CB8AC3E}">
        <p14:creationId xmlns:p14="http://schemas.microsoft.com/office/powerpoint/2010/main" val="13038616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Lab9-3</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30984" y="600503"/>
            <a:ext cx="9130031" cy="2125197"/>
          </a:xfrm>
          <a:prstGeom prst="rect">
            <a:avLst/>
          </a:prstGeom>
          <a:noFill/>
        </p:spPr>
        <p:txBody>
          <a:bodyPr wrap="square">
            <a:spAutoFit/>
          </a:bodyPr>
          <a:lstStyle/>
          <a:p>
            <a:pPr marL="9715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我们知道它要打印的数据为</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widecharstr</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，双击跟进后查看交叉引用。</a:t>
            </a:r>
            <a:r>
              <a:rPr lang="zh-CN" altLang="zh-CN" sz="1800" b="1" kern="0" dirty="0">
                <a:effectLst/>
                <a:ea typeface="宋体" panose="02010600030101010101" pitchFamily="2" charset="-122"/>
                <a:cs typeface="宋体" panose="02010600030101010101" pitchFamily="2" charset="-122"/>
              </a:rPr>
              <a:t>可以看到在它之前调用了</a:t>
            </a:r>
            <a:r>
              <a:rPr lang="en-US" altLang="zh-CN" sz="1800" b="1" kern="0" dirty="0" err="1">
                <a:effectLst/>
                <a:ea typeface="宋体" panose="02010600030101010101" pitchFamily="2" charset="-122"/>
                <a:cs typeface="宋体" panose="02010600030101010101" pitchFamily="2" charset="-122"/>
              </a:rPr>
              <a:t>Multibyteyowidechar</a:t>
            </a:r>
            <a:r>
              <a:rPr lang="zh-CN" altLang="zh-CN" sz="1800" b="1" kern="0" dirty="0">
                <a:effectLst/>
                <a:ea typeface="宋体" panose="02010600030101010101" pitchFamily="2" charset="-122"/>
                <a:cs typeface="宋体" panose="02010600030101010101" pitchFamily="2" charset="-122"/>
              </a:rPr>
              <a:t>，这个函数的作用就是将多字节的形式转换成宽字符的形式。它要转换的内容是</a:t>
            </a:r>
            <a:r>
              <a:rPr lang="en-US" altLang="zh-CN" sz="1800" b="1" kern="0" dirty="0" err="1">
                <a:effectLst/>
                <a:ea typeface="宋体" panose="02010600030101010101" pitchFamily="2" charset="-122"/>
                <a:cs typeface="宋体" panose="02010600030101010101" pitchFamily="2" charset="-122"/>
              </a:rPr>
              <a:t>lpmultibytestr</a:t>
            </a:r>
            <a:r>
              <a:rPr lang="zh-CN" altLang="zh-CN" sz="1800" b="1" kern="0" dirty="0">
                <a:effectLst/>
                <a:ea typeface="宋体" panose="02010600030101010101" pitchFamily="2" charset="-122"/>
                <a:cs typeface="宋体" panose="02010600030101010101" pitchFamily="2" charset="-122"/>
              </a:rPr>
              <a:t>，其实就是上面的</a:t>
            </a:r>
            <a:r>
              <a:rPr lang="en-US" altLang="zh-CN" sz="1800" b="1" kern="0" dirty="0">
                <a:effectLst/>
                <a:ea typeface="宋体" panose="02010600030101010101" pitchFamily="2" charset="-122"/>
                <a:cs typeface="宋体" panose="02010600030101010101" pitchFamily="2" charset="-122"/>
              </a:rPr>
              <a:t>"ping www.malwareanalysisbook.com"</a:t>
            </a:r>
            <a:r>
              <a:rPr lang="zh-CN" altLang="zh-CN" sz="1800" b="1" kern="0" dirty="0">
                <a:effectLst/>
                <a:ea typeface="宋体" panose="02010600030101010101" pitchFamily="2" charset="-122"/>
                <a:cs typeface="宋体" panose="02010600030101010101" pitchFamily="2" charset="-122"/>
              </a:rPr>
              <a:t>字符串。将其转换成宽字符的形式后将其保存到</a:t>
            </a:r>
            <a:r>
              <a:rPr lang="en-US" altLang="zh-CN" sz="1800" b="1" kern="0" dirty="0" err="1">
                <a:effectLst/>
                <a:ea typeface="宋体" panose="02010600030101010101" pitchFamily="2" charset="-122"/>
                <a:cs typeface="宋体" panose="02010600030101010101" pitchFamily="2" charset="-122"/>
              </a:rPr>
              <a:t>widecharstr</a:t>
            </a:r>
            <a:r>
              <a:rPr lang="zh-CN" altLang="zh-CN" sz="1800" b="1" kern="0" dirty="0">
                <a:effectLst/>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6741A8D8-FDCD-4410-9382-AE7E11C37D68}"/>
              </a:ext>
            </a:extLst>
          </p:cNvPr>
          <p:cNvPicPr/>
          <p:nvPr/>
        </p:nvPicPr>
        <p:blipFill>
          <a:blip r:embed="rId2"/>
          <a:stretch>
            <a:fillRect/>
          </a:stretch>
        </p:blipFill>
        <p:spPr>
          <a:xfrm>
            <a:off x="2350029" y="2725700"/>
            <a:ext cx="7491939" cy="3638323"/>
          </a:xfrm>
          <a:prstGeom prst="rect">
            <a:avLst/>
          </a:prstGeom>
        </p:spPr>
      </p:pic>
    </p:spTree>
    <p:extLst>
      <p:ext uri="{BB962C8B-B14F-4D97-AF65-F5344CB8AC3E}">
        <p14:creationId xmlns:p14="http://schemas.microsoft.com/office/powerpoint/2010/main" val="14438604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Lab9-3</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689373"/>
          </a:xfrm>
          <a:prstGeom prst="rect">
            <a:avLst/>
          </a:prstGeom>
          <a:noFill/>
        </p:spPr>
        <p:txBody>
          <a:bodyPr wrap="square">
            <a:spAutoFit/>
          </a:bodyPr>
          <a:lstStyle/>
          <a:p>
            <a:pPr marL="9715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接着分析</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dll3getstructure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。可以看到这个函数有一个参数，将其赋给</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eax</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，该函数调用时传入的参数是</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edx</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，而</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edx</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的值是</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buffer</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的内容。也就是说在调用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dll3strcture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时其参数就是局部变量的地址。把</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dword</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的值赋给</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eax</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指向的地址中，也就是前面说的</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buffer</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4B411ADB-24C4-4B6E-A2E4-213FE49733ED}"/>
              </a:ext>
            </a:extLst>
          </p:cNvPr>
          <p:cNvPicPr/>
          <p:nvPr/>
        </p:nvPicPr>
        <p:blipFill>
          <a:blip r:embed="rId2"/>
          <a:stretch>
            <a:fillRect/>
          </a:stretch>
        </p:blipFill>
        <p:spPr>
          <a:xfrm>
            <a:off x="3941394" y="2724371"/>
            <a:ext cx="4341652" cy="3628902"/>
          </a:xfrm>
          <a:prstGeom prst="rect">
            <a:avLst/>
          </a:prstGeom>
        </p:spPr>
      </p:pic>
    </p:spTree>
    <p:extLst>
      <p:ext uri="{BB962C8B-B14F-4D97-AF65-F5344CB8AC3E}">
        <p14:creationId xmlns:p14="http://schemas.microsoft.com/office/powerpoint/2010/main" val="26744413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Lab9-3</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2520370"/>
          </a:xfrm>
          <a:prstGeom prst="rect">
            <a:avLst/>
          </a:prstGeom>
          <a:noFill/>
        </p:spPr>
        <p:txBody>
          <a:bodyPr wrap="square">
            <a:spAutoFit/>
          </a:bodyPr>
          <a:lstStyle/>
          <a:p>
            <a:pPr marL="9715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查看交叉引用，可以看到是一系列的</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move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赋值的操作。这些数据的地址会保存在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buffer</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里，而</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buffer</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保存在</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ecx</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，而之后</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ecx</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是作为</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netschedulejobadd</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的第二个参数。这些数据其实就是</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at_info</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结构体的数据。</a:t>
            </a:r>
            <a:endParaRPr lang="en-US" altLang="zh-CN" sz="1800" b="1" dirty="0">
              <a:effectLst/>
              <a:latin typeface="宋体" panose="02010600030101010101" pitchFamily="2" charset="-122"/>
              <a:ea typeface="宋体" panose="02010600030101010101" pitchFamily="2" charset="-122"/>
              <a:cs typeface="宋体" panose="02010600030101010101" pitchFamily="2" charset="-122"/>
            </a:endParaRPr>
          </a:p>
          <a:p>
            <a:pPr marL="9715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综上，</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Lab09-03.exe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从</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DLL3GetStructure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中获取</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NetScheduleJobAdd</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调用的缓冲区，它动态地解析获得第二个参数的数据。</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971550" indent="266700">
              <a:lnSpc>
                <a:spcPct val="150000"/>
              </a:lnSpc>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0BE37ED1-176E-4418-9FE7-9E271983BF40}"/>
              </a:ext>
            </a:extLst>
          </p:cNvPr>
          <p:cNvPicPr/>
          <p:nvPr/>
        </p:nvPicPr>
        <p:blipFill>
          <a:blip r:embed="rId2"/>
          <a:stretch>
            <a:fillRect/>
          </a:stretch>
        </p:blipFill>
        <p:spPr>
          <a:xfrm>
            <a:off x="3007841" y="3569098"/>
            <a:ext cx="6176317" cy="2654014"/>
          </a:xfrm>
          <a:prstGeom prst="rect">
            <a:avLst/>
          </a:prstGeom>
        </p:spPr>
      </p:pic>
    </p:spTree>
    <p:extLst>
      <p:ext uri="{BB962C8B-B14F-4D97-AF65-F5344CB8AC3E}">
        <p14:creationId xmlns:p14="http://schemas.microsoft.com/office/powerpoint/2010/main" val="37236496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Lab9-3</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182363"/>
          </a:xfrm>
          <a:prstGeom prst="rect">
            <a:avLst/>
          </a:prstGeom>
          <a:noFill/>
        </p:spPr>
        <p:txBody>
          <a:bodyPr wrap="square">
            <a:spAutoFit/>
          </a:bodyPr>
          <a:lstStyle/>
          <a:p>
            <a:pPr lvl="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运行或调试</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lab09-03.exe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时，会看到打印出三块神秘数据。</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dll1</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的神秘数据，</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dll2</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的神秘数据，</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dll3</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的神秘数据分别是什么？</a:t>
            </a:r>
            <a:endParaRPr lang="en-US" altLang="zh-CN" sz="1800" b="1" dirty="0">
              <a:effectLst/>
              <a:latin typeface="宋体" panose="02010600030101010101" pitchFamily="2" charset="-122"/>
              <a:ea typeface="宋体" panose="02010600030101010101" pitchFamily="2" charset="-122"/>
              <a:cs typeface="宋体" panose="02010600030101010101" pitchFamily="2" charset="-122"/>
            </a:endParaRPr>
          </a:p>
          <a:p>
            <a:pPr lvl="0">
              <a:lnSpc>
                <a:spcPct val="150000"/>
              </a:lnSpc>
            </a:pPr>
            <a:endParaRPr lang="en-US" altLang="zh-CN" sz="1800" b="1" dirty="0">
              <a:effectLst/>
              <a:latin typeface="宋体" panose="02010600030101010101" pitchFamily="2" charset="-122"/>
              <a:ea typeface="宋体" panose="02010600030101010101" pitchFamily="2" charset="-122"/>
              <a:cs typeface="宋体" panose="02010600030101010101" pitchFamily="2" charset="-122"/>
            </a:endParaRPr>
          </a:p>
          <a:p>
            <a:pPr lvl="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神秘数据</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1</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是当前进程的标识。神秘数据</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2</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是打开</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temp.xt</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文件的句柄，神秘数据</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3</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是字符串</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ping www.malwareanalysisbook. com</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在内存中的位置。</a:t>
            </a:r>
            <a:endParaRPr lang="en-US" altLang="zh-CN" sz="1800" b="1" dirty="0">
              <a:effectLst/>
              <a:latin typeface="宋体" panose="02010600030101010101" pitchFamily="2" charset="-122"/>
              <a:ea typeface="宋体" panose="02010600030101010101" pitchFamily="2" charset="-122"/>
              <a:cs typeface="宋体" panose="02010600030101010101" pitchFamily="2" charset="-122"/>
            </a:endParaRPr>
          </a:p>
          <a:p>
            <a:pPr lvl="0">
              <a:lnSpc>
                <a:spcPct val="150000"/>
              </a:lnSpc>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lvl="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如何将</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dll2.dll</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加载到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中，使得它与</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ollydbg</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使用的加载地址匹配？</a:t>
            </a:r>
            <a:endParaRPr lang="en-US" altLang="zh-CN" sz="1800" b="1" dirty="0">
              <a:effectLst/>
              <a:latin typeface="宋体" panose="02010600030101010101" pitchFamily="2" charset="-122"/>
              <a:ea typeface="宋体" panose="02010600030101010101" pitchFamily="2" charset="-122"/>
              <a:cs typeface="宋体" panose="02010600030101010101" pitchFamily="2" charset="-122"/>
            </a:endParaRPr>
          </a:p>
          <a:p>
            <a:pPr lvl="0">
              <a:lnSpc>
                <a:spcPct val="150000"/>
              </a:lnSpc>
            </a:pPr>
            <a:endParaRPr lang="en-US" altLang="zh-CN" dirty="0">
              <a:latin typeface="宋体" panose="02010600030101010101" pitchFamily="2" charset="-122"/>
              <a:ea typeface="宋体" panose="02010600030101010101" pitchFamily="2" charset="-122"/>
              <a:cs typeface="宋体" panose="02010600030101010101" pitchFamily="2" charset="-122"/>
            </a:endParaRPr>
          </a:p>
          <a:p>
            <a:pPr lvl="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当使用</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IDAPro</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加载</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DLL</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时选择手动加载，当提示时，输入新的映像基准地址。本例中，地址是</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0x003C0000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3947990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Yara</a:t>
              </a:r>
              <a:r>
                <a:rPr lang="zh-CN" altLang="en-US" sz="2000" b="1" spc="300" dirty="0">
                  <a:latin typeface="微软雅黑" panose="020B0503020204020204" pitchFamily="34" charset="-122"/>
                  <a:ea typeface="微软雅黑" panose="020B0503020204020204" pitchFamily="34" charset="-122"/>
                </a:rPr>
                <a:t>规则</a:t>
              </a: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5110823"/>
          </a:xfrm>
          <a:prstGeom prst="rect">
            <a:avLst/>
          </a:prstGeom>
          <a:noFill/>
        </p:spPr>
        <p:txBody>
          <a:bodyPr wrap="square">
            <a:spAutoFit/>
          </a:bodyPr>
          <a:lstStyle/>
          <a:p>
            <a:pPr>
              <a:lnSpc>
                <a:spcPts val="135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根据以上分析结果，得到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Yara</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规则如下。</a:t>
            </a:r>
            <a:r>
              <a:rPr lang="en-US" altLang="zh-CN" sz="18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a:t>
            </a:r>
            <a:endParaRPr lang="en-US" altLang="zh-CN" dirty="0">
              <a:solidFill>
                <a:srgbClr val="5C5C5C"/>
              </a:solidFill>
              <a:latin typeface="Consolas" panose="020B0609020204030204" pitchFamily="49" charset="0"/>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rule lab0901</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strings:</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$string1 = "</a:t>
            </a:r>
            <a:r>
              <a:rPr lang="en-US" altLang="zh-CN" sz="1050" dirty="0" err="1">
                <a:solidFill>
                  <a:srgbClr val="5C5C5C"/>
                </a:solidFill>
                <a:effectLst/>
                <a:latin typeface="Consolas" panose="020B0609020204030204" pitchFamily="49" charset="0"/>
                <a:ea typeface="宋体" panose="02010600030101010101" pitchFamily="2" charset="-122"/>
                <a:cs typeface="宋体" panose="02010600030101010101" pitchFamily="2" charset="-122"/>
              </a:rPr>
              <a:t>Malservice</a:t>
            </a: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$string2 = "</a:t>
            </a:r>
            <a:r>
              <a:rPr lang="en-US" altLang="zh-CN" sz="1050" b="1" u="sng" dirty="0">
                <a:solidFill>
                  <a:srgbClr val="000000"/>
                </a:solidFill>
                <a:effectLst/>
                <a:latin typeface="宋体" panose="02010600030101010101" pitchFamily="2" charset="-122"/>
                <a:ea typeface="宋体" panose="02010600030101010101" pitchFamily="2" charset="-122"/>
                <a:cs typeface="宋体" panose="02010600030101010101" pitchFamily="2" charset="-122"/>
                <a:hlinkClick r:id="rId2"/>
              </a:rPr>
              <a:t>http://www.malwareanalysisbook.com</a:t>
            </a: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$string3 = "</a:t>
            </a:r>
            <a:r>
              <a:rPr lang="en-US" altLang="zh-CN" sz="105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Internet Explorer 8.0"</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condition:</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050" dirty="0" err="1">
                <a:solidFill>
                  <a:srgbClr val="5C5C5C"/>
                </a:solidFill>
                <a:effectLst/>
                <a:latin typeface="Consolas" panose="020B0609020204030204" pitchFamily="49" charset="0"/>
                <a:ea typeface="宋体" panose="02010600030101010101" pitchFamily="2" charset="-122"/>
                <a:cs typeface="宋体" panose="02010600030101010101" pitchFamily="2" charset="-122"/>
              </a:rPr>
              <a:t>filesize</a:t>
            </a: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&lt; 100KB and uint16(0) == 0x5A4D and uint16(uint16(0x3C)) == 0x00004550 and all of them</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rule lab0902</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strings:</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$string1 = "http://www.practicalmalwareanalysis.com/cc.html" </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$string2 = "</a:t>
            </a:r>
            <a:r>
              <a:rPr lang="en-US" altLang="zh-CN" sz="1050" dirty="0" err="1">
                <a:solidFill>
                  <a:srgbClr val="5C5C5C"/>
                </a:solidFill>
                <a:effectLst/>
                <a:latin typeface="Consolas" panose="020B0609020204030204" pitchFamily="49" charset="0"/>
                <a:ea typeface="宋体" panose="02010600030101010101" pitchFamily="2" charset="-122"/>
                <a:cs typeface="宋体" panose="02010600030101010101" pitchFamily="2" charset="-122"/>
              </a:rPr>
              <a:t>CoCreateInstance</a:t>
            </a: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condition:</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050" dirty="0" err="1">
                <a:solidFill>
                  <a:srgbClr val="5C5C5C"/>
                </a:solidFill>
                <a:effectLst/>
                <a:latin typeface="Consolas" panose="020B0609020204030204" pitchFamily="49" charset="0"/>
                <a:ea typeface="宋体" panose="02010600030101010101" pitchFamily="2" charset="-122"/>
                <a:cs typeface="宋体" panose="02010600030101010101" pitchFamily="2" charset="-122"/>
              </a:rPr>
              <a:t>filesize</a:t>
            </a: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&lt; 100KB and uint16(0) == 0x5A4D and uint16(uint16(0x3C)) == 0x00004550 and all of them</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rule lab0903</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strings:</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$string1 = "127.26.15.13" </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$string2 = "WARNING_THIS_WILL_DESTORY_YOUR_MACHINE"</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$string3 = "Lab07-03.dll"</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condition:</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050" dirty="0" err="1">
                <a:solidFill>
                  <a:srgbClr val="5C5C5C"/>
                </a:solidFill>
                <a:effectLst/>
                <a:latin typeface="Consolas" panose="020B0609020204030204" pitchFamily="49" charset="0"/>
                <a:ea typeface="宋体" panose="02010600030101010101" pitchFamily="2" charset="-122"/>
                <a:cs typeface="宋体" panose="02010600030101010101" pitchFamily="2" charset="-122"/>
              </a:rPr>
              <a:t>filesize</a:t>
            </a:r>
            <a:r>
              <a:rPr lang="en-US" altLang="zh-CN" sz="105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&lt; 100KB and uint16(0) == 0x5A4D and uint16(uint16(0x3C)) == 0x00004550 and all of them</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marL="742950" indent="266700">
              <a:lnSpc>
                <a:spcPct val="150000"/>
              </a:lnSpc>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0591882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3826699" cy="400110"/>
            <a:chOff x="1148080" y="833460"/>
            <a:chExt cx="3826699"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6" y="833460"/>
              <a:ext cx="3577793"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IDA Python</a:t>
              </a:r>
              <a:r>
                <a:rPr lang="zh-CN" altLang="en-US" sz="2000" b="1" spc="300" dirty="0">
                  <a:latin typeface="微软雅黑" panose="020B0503020204020204" pitchFamily="34" charset="-122"/>
                  <a:ea typeface="微软雅黑" panose="020B0503020204020204" pitchFamily="34" charset="-122"/>
                </a:rPr>
                <a:t>脚本编写</a:t>
              </a: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158168" y="1070544"/>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遍历所有函数，排除库函数或简单跳转函数，当反汇编的助记符为</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call</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或者</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jmp</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且操作数为寄存器类型时，输出该行反汇编指令。</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a:extLst>
              <a:ext uri="{FF2B5EF4-FFF2-40B4-BE49-F238E27FC236}">
                <a16:creationId xmlns:a16="http://schemas.microsoft.com/office/drawing/2014/main" id="{E0276EDB-93E3-465F-876A-28370704DF57}"/>
              </a:ext>
            </a:extLst>
          </p:cNvPr>
          <p:cNvSpPr txBox="1"/>
          <p:nvPr/>
        </p:nvSpPr>
        <p:spPr>
          <a:xfrm>
            <a:off x="1750370" y="1964467"/>
            <a:ext cx="7335511" cy="2246769"/>
          </a:xfrm>
          <a:prstGeom prst="rect">
            <a:avLst/>
          </a:prstGeom>
          <a:noFill/>
        </p:spPr>
        <p:txBody>
          <a:bodyPr wrap="square">
            <a:spAutoFit/>
          </a:bodyPr>
          <a:lstStyle/>
          <a:p>
            <a:pPr>
              <a:lnSpc>
                <a:spcPts val="1350"/>
              </a:lnSpc>
            </a:pP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import </a:t>
            </a:r>
            <a:r>
              <a:rPr lang="en-US" altLang="zh-CN" sz="1200" dirty="0" err="1">
                <a:solidFill>
                  <a:srgbClr val="5C5C5C"/>
                </a:solidFill>
                <a:effectLst/>
                <a:latin typeface="Consolas" panose="020B0609020204030204" pitchFamily="49" charset="0"/>
                <a:ea typeface="宋体" panose="02010600030101010101" pitchFamily="2" charset="-122"/>
                <a:cs typeface="宋体" panose="02010600030101010101" pitchFamily="2" charset="-122"/>
              </a:rPr>
              <a:t>idautils</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for </a:t>
            </a:r>
            <a:r>
              <a:rPr lang="en-US" altLang="zh-CN" sz="1200" dirty="0" err="1">
                <a:solidFill>
                  <a:srgbClr val="5C5C5C"/>
                </a:solidFill>
                <a:effectLst/>
                <a:latin typeface="Consolas" panose="020B0609020204030204" pitchFamily="49" charset="0"/>
                <a:ea typeface="宋体" panose="02010600030101010101" pitchFamily="2" charset="-122"/>
                <a:cs typeface="宋体" panose="02010600030101010101" pitchFamily="2" charset="-122"/>
              </a:rPr>
              <a:t>func</a:t>
            </a: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in </a:t>
            </a:r>
            <a:r>
              <a:rPr lang="en-US" altLang="zh-CN" sz="1200" dirty="0" err="1">
                <a:solidFill>
                  <a:srgbClr val="5C5C5C"/>
                </a:solidFill>
                <a:effectLst/>
                <a:latin typeface="Consolas" panose="020B0609020204030204" pitchFamily="49" charset="0"/>
                <a:ea typeface="宋体" panose="02010600030101010101" pitchFamily="2" charset="-122"/>
                <a:cs typeface="宋体" panose="02010600030101010101" pitchFamily="2" charset="-122"/>
              </a:rPr>
              <a:t>idautils.Functions</a:t>
            </a: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flags = </a:t>
            </a:r>
            <a:r>
              <a:rPr lang="en-US" altLang="zh-CN" sz="1200" dirty="0" err="1">
                <a:solidFill>
                  <a:srgbClr val="5C5C5C"/>
                </a:solidFill>
                <a:effectLst/>
                <a:latin typeface="Consolas" panose="020B0609020204030204" pitchFamily="49" charset="0"/>
                <a:ea typeface="宋体" panose="02010600030101010101" pitchFamily="2" charset="-122"/>
                <a:cs typeface="宋体" panose="02010600030101010101" pitchFamily="2" charset="-122"/>
              </a:rPr>
              <a:t>idc.GetFunctionFlags</a:t>
            </a: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200" dirty="0" err="1">
                <a:solidFill>
                  <a:srgbClr val="5C5C5C"/>
                </a:solidFill>
                <a:effectLst/>
                <a:latin typeface="Consolas" panose="020B0609020204030204" pitchFamily="49" charset="0"/>
                <a:ea typeface="宋体" panose="02010600030101010101" pitchFamily="2" charset="-122"/>
                <a:cs typeface="宋体" panose="02010600030101010101" pitchFamily="2" charset="-122"/>
              </a:rPr>
              <a:t>func</a:t>
            </a: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if flags &amp; FUNC_LIB or flags &amp; FUNC_THUNK:</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continue</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200" dirty="0" err="1">
                <a:solidFill>
                  <a:srgbClr val="5C5C5C"/>
                </a:solidFill>
                <a:effectLst/>
                <a:latin typeface="Consolas" panose="020B0609020204030204" pitchFamily="49" charset="0"/>
                <a:ea typeface="宋体" panose="02010600030101010101" pitchFamily="2" charset="-122"/>
                <a:cs typeface="宋体" panose="02010600030101010101" pitchFamily="2" charset="-122"/>
              </a:rPr>
              <a:t>dism_addr</a:t>
            </a: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 list(</a:t>
            </a:r>
            <a:r>
              <a:rPr lang="en-US" altLang="zh-CN" sz="1200" dirty="0" err="1">
                <a:solidFill>
                  <a:srgbClr val="5C5C5C"/>
                </a:solidFill>
                <a:effectLst/>
                <a:latin typeface="Consolas" panose="020B0609020204030204" pitchFamily="49" charset="0"/>
                <a:ea typeface="宋体" panose="02010600030101010101" pitchFamily="2" charset="-122"/>
                <a:cs typeface="宋体" panose="02010600030101010101" pitchFamily="2" charset="-122"/>
              </a:rPr>
              <a:t>idautils.FuncItems</a:t>
            </a: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200" dirty="0" err="1">
                <a:solidFill>
                  <a:srgbClr val="5C5C5C"/>
                </a:solidFill>
                <a:effectLst/>
                <a:latin typeface="Consolas" panose="020B0609020204030204" pitchFamily="49" charset="0"/>
                <a:ea typeface="宋体" panose="02010600030101010101" pitchFamily="2" charset="-122"/>
                <a:cs typeface="宋体" panose="02010600030101010101" pitchFamily="2" charset="-122"/>
              </a:rPr>
              <a:t>func</a:t>
            </a: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for line in </a:t>
            </a:r>
            <a:r>
              <a:rPr lang="en-US" altLang="zh-CN" sz="1200" dirty="0" err="1">
                <a:solidFill>
                  <a:srgbClr val="5C5C5C"/>
                </a:solidFill>
                <a:effectLst/>
                <a:latin typeface="Consolas" panose="020B0609020204030204" pitchFamily="49" charset="0"/>
                <a:ea typeface="宋体" panose="02010600030101010101" pitchFamily="2" charset="-122"/>
                <a:cs typeface="宋体" panose="02010600030101010101" pitchFamily="2" charset="-122"/>
              </a:rPr>
              <a:t>dism_addr</a:t>
            </a: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m = </a:t>
            </a:r>
            <a:r>
              <a:rPr lang="en-US" altLang="zh-CN" sz="1200" dirty="0" err="1">
                <a:solidFill>
                  <a:srgbClr val="5C5C5C"/>
                </a:solidFill>
                <a:effectLst/>
                <a:latin typeface="Consolas" panose="020B0609020204030204" pitchFamily="49" charset="0"/>
                <a:ea typeface="宋体" panose="02010600030101010101" pitchFamily="2" charset="-122"/>
                <a:cs typeface="宋体" panose="02010600030101010101" pitchFamily="2" charset="-122"/>
              </a:rPr>
              <a:t>idc.GetMnem</a:t>
            </a: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(line)</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if m == 'call' or m == '</a:t>
            </a:r>
            <a:r>
              <a:rPr lang="en-US" altLang="zh-CN" sz="1200" dirty="0" err="1">
                <a:solidFill>
                  <a:srgbClr val="5C5C5C"/>
                </a:solidFill>
                <a:effectLst/>
                <a:latin typeface="Consolas" panose="020B0609020204030204" pitchFamily="49" charset="0"/>
                <a:ea typeface="宋体" panose="02010600030101010101" pitchFamily="2" charset="-122"/>
                <a:cs typeface="宋体" panose="02010600030101010101" pitchFamily="2" charset="-122"/>
              </a:rPr>
              <a:t>jmp</a:t>
            </a: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op = </a:t>
            </a:r>
            <a:r>
              <a:rPr lang="en-US" altLang="zh-CN" sz="1200" dirty="0" err="1">
                <a:solidFill>
                  <a:srgbClr val="5C5C5C"/>
                </a:solidFill>
                <a:effectLst/>
                <a:latin typeface="Consolas" panose="020B0609020204030204" pitchFamily="49" charset="0"/>
                <a:ea typeface="宋体" panose="02010600030101010101" pitchFamily="2" charset="-122"/>
                <a:cs typeface="宋体" panose="02010600030101010101" pitchFamily="2" charset="-122"/>
              </a:rPr>
              <a:t>idc.GetOpType</a:t>
            </a: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(line,0)</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if op == </a:t>
            </a:r>
            <a:r>
              <a:rPr lang="en-US" altLang="zh-CN" sz="1200" dirty="0" err="1">
                <a:solidFill>
                  <a:srgbClr val="5C5C5C"/>
                </a:solidFill>
                <a:effectLst/>
                <a:latin typeface="Consolas" panose="020B0609020204030204" pitchFamily="49" charset="0"/>
                <a:ea typeface="宋体" panose="02010600030101010101" pitchFamily="2" charset="-122"/>
                <a:cs typeface="宋体" panose="02010600030101010101" pitchFamily="2" charset="-122"/>
              </a:rPr>
              <a:t>o_reg</a:t>
            </a: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lnSpc>
                <a:spcPts val="1350"/>
              </a:lnSpc>
            </a:pP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                print '0x%x %s' % (</a:t>
            </a:r>
            <a:r>
              <a:rPr lang="en-US" altLang="zh-CN" sz="1200" dirty="0" err="1">
                <a:solidFill>
                  <a:srgbClr val="5C5C5C"/>
                </a:solidFill>
                <a:effectLst/>
                <a:latin typeface="Consolas" panose="020B0609020204030204" pitchFamily="49" charset="0"/>
                <a:ea typeface="宋体" panose="02010600030101010101" pitchFamily="2" charset="-122"/>
                <a:cs typeface="宋体" panose="02010600030101010101" pitchFamily="2" charset="-122"/>
              </a:rPr>
              <a:t>line,idc.GetDisasm</a:t>
            </a:r>
            <a:r>
              <a:rPr lang="en-US" altLang="zh-CN" sz="1200" dirty="0">
                <a:solidFill>
                  <a:srgbClr val="5C5C5C"/>
                </a:solidFill>
                <a:effectLst/>
                <a:latin typeface="Consolas" panose="020B0609020204030204" pitchFamily="49" charset="0"/>
                <a:ea typeface="宋体" panose="02010600030101010101" pitchFamily="2" charset="-122"/>
                <a:cs typeface="宋体" panose="02010600030101010101" pitchFamily="2" charset="-122"/>
              </a:rPr>
              <a:t>(line))</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3" name="图片 12">
            <a:extLst>
              <a:ext uri="{FF2B5EF4-FFF2-40B4-BE49-F238E27FC236}">
                <a16:creationId xmlns:a16="http://schemas.microsoft.com/office/drawing/2014/main" id="{621C78CE-2ECB-4CB2-AC82-439AFB1A6F98}"/>
              </a:ext>
            </a:extLst>
          </p:cNvPr>
          <p:cNvPicPr/>
          <p:nvPr/>
        </p:nvPicPr>
        <p:blipFill>
          <a:blip r:embed="rId2"/>
          <a:stretch>
            <a:fillRect/>
          </a:stretch>
        </p:blipFill>
        <p:spPr>
          <a:xfrm>
            <a:off x="7287174" y="2163361"/>
            <a:ext cx="3985260" cy="2047875"/>
          </a:xfrm>
          <a:prstGeom prst="rect">
            <a:avLst/>
          </a:prstGeom>
        </p:spPr>
      </p:pic>
    </p:spTree>
    <p:extLst>
      <p:ext uri="{BB962C8B-B14F-4D97-AF65-F5344CB8AC3E}">
        <p14:creationId xmlns:p14="http://schemas.microsoft.com/office/powerpoint/2010/main" val="29570980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E9D98FD9-23F9-4849-8ABD-4B3194E83D3E}"/>
              </a:ext>
            </a:extLst>
          </p:cNvPr>
          <p:cNvSpPr/>
          <p:nvPr/>
        </p:nvSpPr>
        <p:spPr>
          <a:xfrm>
            <a:off x="7020351" y="4291157"/>
            <a:ext cx="1950929" cy="429264"/>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D960B0CF-F4D4-4B1F-B9B3-B3A5012EF2CC}"/>
              </a:ext>
            </a:extLst>
          </p:cNvPr>
          <p:cNvSpPr/>
          <p:nvPr/>
        </p:nvSpPr>
        <p:spPr>
          <a:xfrm>
            <a:off x="8575040" y="3361767"/>
            <a:ext cx="2174466" cy="1571958"/>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CA1D04B1-561C-427F-A69C-418146F033E1}"/>
              </a:ext>
            </a:extLst>
          </p:cNvPr>
          <p:cNvSpPr/>
          <p:nvPr/>
        </p:nvSpPr>
        <p:spPr>
          <a:xfrm>
            <a:off x="3017976" y="1740328"/>
            <a:ext cx="2646983" cy="2646982"/>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2">
            <a:extLst>
              <a:ext uri="{FF2B5EF4-FFF2-40B4-BE49-F238E27FC236}">
                <a16:creationId xmlns:a16="http://schemas.microsoft.com/office/drawing/2014/main" id="{DDF01370-10EF-410F-8B87-ACE304D75DDC}"/>
              </a:ext>
            </a:extLst>
          </p:cNvPr>
          <p:cNvSpPr>
            <a:spLocks noChangeAspect="1" noChangeArrowheads="1"/>
          </p:cNvSpPr>
          <p:nvPr/>
        </p:nvSpPr>
        <p:spPr bwMode="auto">
          <a:xfrm>
            <a:off x="837235" y="2786976"/>
            <a:ext cx="191688" cy="1916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矩形: 圆角 3">
            <a:extLst>
              <a:ext uri="{FF2B5EF4-FFF2-40B4-BE49-F238E27FC236}">
                <a16:creationId xmlns:a16="http://schemas.microsoft.com/office/drawing/2014/main" id="{128046FA-F4E0-4BA1-A2BB-1ED170AF322F}"/>
              </a:ext>
            </a:extLst>
          </p:cNvPr>
          <p:cNvSpPr/>
          <p:nvPr/>
        </p:nvSpPr>
        <p:spPr>
          <a:xfrm>
            <a:off x="2384541" y="1036899"/>
            <a:ext cx="485609" cy="485609"/>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11A08D04-3124-48C1-9669-36C1BEC47014}"/>
              </a:ext>
            </a:extLst>
          </p:cNvPr>
          <p:cNvSpPr/>
          <p:nvPr/>
        </p:nvSpPr>
        <p:spPr>
          <a:xfrm>
            <a:off x="1174801" y="5311792"/>
            <a:ext cx="715415" cy="715415"/>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4C94711A-F1EC-48D3-B3D5-1CC00A21989F}"/>
              </a:ext>
            </a:extLst>
          </p:cNvPr>
          <p:cNvSpPr/>
          <p:nvPr/>
        </p:nvSpPr>
        <p:spPr>
          <a:xfrm>
            <a:off x="3453107" y="836166"/>
            <a:ext cx="715415" cy="715415"/>
          </a:xfrm>
          <a:prstGeom prst="roundRect">
            <a:avLst>
              <a:gd name="adj" fmla="val 17797"/>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28E04C6A-65BD-4DAA-9677-E9B4128E044B}"/>
              </a:ext>
            </a:extLst>
          </p:cNvPr>
          <p:cNvSpPr/>
          <p:nvPr/>
        </p:nvSpPr>
        <p:spPr>
          <a:xfrm>
            <a:off x="3479328" y="2184231"/>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31AF2055-48A7-4C54-A11C-925E241CAAAD}"/>
              </a:ext>
            </a:extLst>
          </p:cNvPr>
          <p:cNvSpPr/>
          <p:nvPr/>
        </p:nvSpPr>
        <p:spPr>
          <a:xfrm>
            <a:off x="5682407" y="2319721"/>
            <a:ext cx="3288873" cy="1775747"/>
          </a:xfrm>
          <a:prstGeom prst="round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73722EF1-500F-4A6B-B673-277906A77619}"/>
              </a:ext>
            </a:extLst>
          </p:cNvPr>
          <p:cNvSpPr txBox="1"/>
          <p:nvPr/>
        </p:nvSpPr>
        <p:spPr>
          <a:xfrm>
            <a:off x="4035875" y="2608116"/>
            <a:ext cx="4120249" cy="1015663"/>
          </a:xfrm>
          <a:prstGeom prst="rect">
            <a:avLst/>
          </a:prstGeom>
          <a:noFill/>
        </p:spPr>
        <p:txBody>
          <a:bodyPr wrap="square" rtlCol="0">
            <a:spAutoFit/>
          </a:bodyPr>
          <a:lstStyle/>
          <a:p>
            <a:r>
              <a:rPr lang="en-US" altLang="zh-CN" sz="6000" dirty="0">
                <a:solidFill>
                  <a:schemeClr val="bg1"/>
                </a:solidFill>
                <a:latin typeface="思源黑体 CN Bold" panose="020B0800000000000000" pitchFamily="34" charset="-122"/>
                <a:ea typeface="思源黑体 CN Bold" panose="020B0800000000000000" pitchFamily="34" charset="-122"/>
              </a:rPr>
              <a:t>THANKS</a:t>
            </a:r>
            <a:r>
              <a:rPr lang="en-US" altLang="zh-CN" sz="6000" dirty="0">
                <a:latin typeface="思源黑体 CN Bold" panose="020B0800000000000000" pitchFamily="34" charset="-122"/>
                <a:ea typeface="思源黑体 CN Bold" panose="020B0800000000000000" pitchFamily="34" charset="-122"/>
              </a:rPr>
              <a:t>  </a:t>
            </a:r>
            <a:r>
              <a:rPr lang="zh-CN" altLang="en-US" sz="6000" dirty="0">
                <a:latin typeface="思源黑体 CN Bold" panose="020B0800000000000000" pitchFamily="34" charset="-122"/>
                <a:ea typeface="思源黑体 CN Bold" panose="020B0800000000000000" pitchFamily="34" charset="-122"/>
              </a:rPr>
              <a:t> </a:t>
            </a:r>
          </a:p>
        </p:txBody>
      </p:sp>
      <p:sp>
        <p:nvSpPr>
          <p:cNvPr id="20" name="文本框 19">
            <a:extLst>
              <a:ext uri="{FF2B5EF4-FFF2-40B4-BE49-F238E27FC236}">
                <a16:creationId xmlns:a16="http://schemas.microsoft.com/office/drawing/2014/main" id="{815E989A-CE85-4769-8F1E-A915BD662E8E}"/>
              </a:ext>
            </a:extLst>
          </p:cNvPr>
          <p:cNvSpPr txBox="1"/>
          <p:nvPr/>
        </p:nvSpPr>
        <p:spPr>
          <a:xfrm>
            <a:off x="5941693" y="3423920"/>
            <a:ext cx="3288873" cy="461665"/>
          </a:xfrm>
          <a:prstGeom prst="rect">
            <a:avLst/>
          </a:prstGeom>
          <a:noFill/>
        </p:spPr>
        <p:txBody>
          <a:bodyPr wrap="square">
            <a:spAutoFit/>
          </a:bodyPr>
          <a:lstStyle/>
          <a:p>
            <a:r>
              <a:rPr lang="en-US" altLang="zh-CN" sz="2400" b="1" dirty="0">
                <a:latin typeface="思源黑体 CN Light" panose="020B0300000000000000" pitchFamily="34" charset="-122"/>
                <a:ea typeface="思源黑体 CN Light" panose="020B0300000000000000" pitchFamily="34" charset="-122"/>
              </a:rPr>
              <a:t>FOR YOUR LISTENING</a:t>
            </a:r>
            <a:endParaRPr lang="zh-CN" altLang="en-US" sz="2400" b="1" dirty="0">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151942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Scale>
                                      <p:cBhvr>
                                        <p:cTn id="8" dur="500" decel="50000" fill="hold">
                                          <p:stCondLst>
                                            <p:cond delay="0"/>
                                          </p:stCondLst>
                                        </p:cTn>
                                        <p:tgtEl>
                                          <p:spTgt spid="15"/>
                                        </p:tgtEl>
                                      </p:cBhvr>
                                      <p:from x="700000" y="700000"/>
                                      <p:to x="100000" y="100000"/>
                                    </p:animScale>
                                  </p:childTnLst>
                                </p:cTn>
                              </p:par>
                              <p:par>
                                <p:cTn id="9" presetID="8" presetClass="emph" presetSubtype="0" fill="hold" grpId="1" nodeType="withEffect">
                                  <p:stCondLst>
                                    <p:cond delay="0"/>
                                  </p:stCondLst>
                                  <p:childTnLst>
                                    <p:animRot by="5400000">
                                      <p:cBhvr>
                                        <p:cTn id="10" dur="600" fill="hold"/>
                                        <p:tgtEl>
                                          <p:spTgt spid="15"/>
                                        </p:tgtEl>
                                        <p:attrNameLst>
                                          <p:attrName>r</p:attrName>
                                        </p:attrNameLst>
                                      </p:cBhvr>
                                    </p:animRot>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750"/>
                                        <p:tgtEl>
                                          <p:spTgt spid="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53" presetClass="entr" presetSubtype="16" fill="hold" grpId="0" nodeType="withEffect">
                                  <p:stCondLst>
                                    <p:cond delay="1900"/>
                                  </p:stCondLst>
                                  <p:iterate type="lt">
                                    <p:tmPct val="10000"/>
                                  </p:iterate>
                                  <p:childTnLst>
                                    <p:set>
                                      <p:cBhvr>
                                        <p:cTn id="24" dur="1" fill="hold">
                                          <p:stCondLst>
                                            <p:cond delay="0"/>
                                          </p:stCondLst>
                                        </p:cTn>
                                        <p:tgtEl>
                                          <p:spTgt spid="14"/>
                                        </p:tgtEl>
                                        <p:attrNameLst>
                                          <p:attrName>style.visibility</p:attrName>
                                        </p:attrNameLst>
                                      </p:cBhvr>
                                      <p:to>
                                        <p:strVal val="visible"/>
                                      </p:to>
                                    </p:set>
                                    <p:anim calcmode="lin" valueType="num">
                                      <p:cBhvr>
                                        <p:cTn id="25" dur="750" fill="hold"/>
                                        <p:tgtEl>
                                          <p:spTgt spid="14"/>
                                        </p:tgtEl>
                                        <p:attrNameLst>
                                          <p:attrName>ppt_w</p:attrName>
                                        </p:attrNameLst>
                                      </p:cBhvr>
                                      <p:tavLst>
                                        <p:tav tm="0">
                                          <p:val>
                                            <p:fltVal val="0"/>
                                          </p:val>
                                        </p:tav>
                                        <p:tav tm="100000">
                                          <p:val>
                                            <p:strVal val="#ppt_w"/>
                                          </p:val>
                                        </p:tav>
                                      </p:tavLst>
                                    </p:anim>
                                    <p:anim calcmode="lin" valueType="num">
                                      <p:cBhvr>
                                        <p:cTn id="26" dur="750" fill="hold"/>
                                        <p:tgtEl>
                                          <p:spTgt spid="14"/>
                                        </p:tgtEl>
                                        <p:attrNameLst>
                                          <p:attrName>ppt_h</p:attrName>
                                        </p:attrNameLst>
                                      </p:cBhvr>
                                      <p:tavLst>
                                        <p:tav tm="0">
                                          <p:val>
                                            <p:fltVal val="0"/>
                                          </p:val>
                                        </p:tav>
                                        <p:tav tm="100000">
                                          <p:val>
                                            <p:strVal val="#ppt_h"/>
                                          </p:val>
                                        </p:tav>
                                      </p:tavLst>
                                    </p:anim>
                                    <p:animEffect transition="in" filter="fade">
                                      <p:cBhvr>
                                        <p:cTn id="27" dur="750"/>
                                        <p:tgtEl>
                                          <p:spTgt spid="14"/>
                                        </p:tgtEl>
                                      </p:cBhvr>
                                    </p:animEffect>
                                  </p:childTnLst>
                                </p:cTn>
                              </p:par>
                              <p:par>
                                <p:cTn id="28" presetID="53" presetClass="entr" presetSubtype="16" fill="hold" grpId="0" nodeType="withEffect">
                                  <p:stCondLst>
                                    <p:cond delay="2000"/>
                                  </p:stCondLst>
                                  <p:iterate type="lt">
                                    <p:tmPct val="4231"/>
                                  </p:iterate>
                                  <p:childTnLst>
                                    <p:set>
                                      <p:cBhvr>
                                        <p:cTn id="29" dur="1" fill="hold">
                                          <p:stCondLst>
                                            <p:cond delay="0"/>
                                          </p:stCondLst>
                                        </p:cTn>
                                        <p:tgtEl>
                                          <p:spTgt spid="20"/>
                                        </p:tgtEl>
                                        <p:attrNameLst>
                                          <p:attrName>style.visibility</p:attrName>
                                        </p:attrNameLst>
                                      </p:cBhvr>
                                      <p:to>
                                        <p:strVal val="visible"/>
                                      </p:to>
                                    </p:set>
                                    <p:anim calcmode="lin" valueType="num">
                                      <p:cBhvr>
                                        <p:cTn id="30" dur="650" fill="hold"/>
                                        <p:tgtEl>
                                          <p:spTgt spid="20"/>
                                        </p:tgtEl>
                                        <p:attrNameLst>
                                          <p:attrName>ppt_w</p:attrName>
                                        </p:attrNameLst>
                                      </p:cBhvr>
                                      <p:tavLst>
                                        <p:tav tm="0">
                                          <p:val>
                                            <p:fltVal val="0"/>
                                          </p:val>
                                        </p:tav>
                                        <p:tav tm="100000">
                                          <p:val>
                                            <p:strVal val="#ppt_w"/>
                                          </p:val>
                                        </p:tav>
                                      </p:tavLst>
                                    </p:anim>
                                    <p:anim calcmode="lin" valueType="num">
                                      <p:cBhvr>
                                        <p:cTn id="31" dur="650" fill="hold"/>
                                        <p:tgtEl>
                                          <p:spTgt spid="20"/>
                                        </p:tgtEl>
                                        <p:attrNameLst>
                                          <p:attrName>ppt_h</p:attrName>
                                        </p:attrNameLst>
                                      </p:cBhvr>
                                      <p:tavLst>
                                        <p:tav tm="0">
                                          <p:val>
                                            <p:fltVal val="0"/>
                                          </p:val>
                                        </p:tav>
                                        <p:tav tm="100000">
                                          <p:val>
                                            <p:strVal val="#ppt_h"/>
                                          </p:val>
                                        </p:tav>
                                      </p:tavLst>
                                    </p:anim>
                                    <p:animEffect transition="in" filter="fade">
                                      <p:cBhvr>
                                        <p:cTn id="32" dur="650"/>
                                        <p:tgtEl>
                                          <p:spTgt spid="20"/>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750"/>
                                        <p:tgtEl>
                                          <p:spTgt spid="19"/>
                                        </p:tgtEl>
                                      </p:cBhvr>
                                    </p:animEffect>
                                  </p:childTnLst>
                                </p:cTn>
                              </p:par>
                              <p:par>
                                <p:cTn id="36" presetID="10" presetClass="entr" presetSubtype="0" fill="hold" grpId="0" nodeType="withEffect">
                                  <p:stCondLst>
                                    <p:cond delay="130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750"/>
                                        <p:tgtEl>
                                          <p:spTgt spid="9"/>
                                        </p:tgtEl>
                                      </p:cBhvr>
                                    </p:animEffect>
                                  </p:childTnLst>
                                </p:cTn>
                              </p:par>
                              <p:par>
                                <p:cTn id="39" presetID="22" presetClass="entr" presetSubtype="8" fill="hold" grpId="0" nodeType="withEffect">
                                  <p:stCondLst>
                                    <p:cond delay="150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11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7" grpId="0" animBg="1"/>
      <p:bldP spid="4" grpId="0" animBg="1"/>
      <p:bldP spid="6" grpId="0" animBg="1"/>
      <p:bldP spid="8" grpId="0" animBg="1"/>
      <p:bldP spid="15" grpId="0" animBg="1"/>
      <p:bldP spid="15" grpId="1" animBg="1"/>
      <p:bldP spid="18" grpId="0" animBg="1"/>
      <p:bldP spid="14"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跟进</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sub_402360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函数进行分析，发现存在一个死循环，其中仅调用了两个函数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sub_401280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和</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sub_402020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404070F0-693A-4796-86FE-B502CA7A7B3B}"/>
              </a:ext>
            </a:extLst>
          </p:cNvPr>
          <p:cNvPicPr/>
          <p:nvPr/>
        </p:nvPicPr>
        <p:blipFill>
          <a:blip r:embed="rId2"/>
          <a:stretch>
            <a:fillRect/>
          </a:stretch>
        </p:blipFill>
        <p:spPr>
          <a:xfrm>
            <a:off x="2001309" y="1983846"/>
            <a:ext cx="6084358" cy="4137830"/>
          </a:xfrm>
          <a:prstGeom prst="rect">
            <a:avLst/>
          </a:prstGeom>
        </p:spPr>
      </p:pic>
    </p:spTree>
    <p:extLst>
      <p:ext uri="{BB962C8B-B14F-4D97-AF65-F5344CB8AC3E}">
        <p14:creationId xmlns:p14="http://schemas.microsoft.com/office/powerpoint/2010/main" val="610112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先分析</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sub_401280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，发现该函数会获取指定注册表下的键值对，并且放入指定的缓存中。</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3D28D0B2-F8A2-4B8B-B646-009CA30577BB}"/>
              </a:ext>
            </a:extLst>
          </p:cNvPr>
          <p:cNvPicPr/>
          <p:nvPr/>
        </p:nvPicPr>
        <p:blipFill>
          <a:blip r:embed="rId2"/>
          <a:stretch>
            <a:fillRect/>
          </a:stretch>
        </p:blipFill>
        <p:spPr>
          <a:xfrm>
            <a:off x="3507728" y="1587240"/>
            <a:ext cx="5685155" cy="4635872"/>
          </a:xfrm>
          <a:prstGeom prst="rect">
            <a:avLst/>
          </a:prstGeom>
        </p:spPr>
      </p:pic>
    </p:spTree>
    <p:extLst>
      <p:ext uri="{BB962C8B-B14F-4D97-AF65-F5344CB8AC3E}">
        <p14:creationId xmlns:p14="http://schemas.microsoft.com/office/powerpoint/2010/main" val="2751238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6" y="1034998"/>
            <a:ext cx="3473528" cy="335136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再分析</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sub_402020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函数，发现该函数是一个后门执行的函数，其中包括</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“sleep”, “upload”, “download”, “</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cmd</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等指令；其中获取的指令是通过函数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sub_401E60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获得的。</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48D707AA-0200-41C3-A2B4-4380E263D697}"/>
              </a:ext>
            </a:extLst>
          </p:cNvPr>
          <p:cNvPicPr/>
          <p:nvPr/>
        </p:nvPicPr>
        <p:blipFill>
          <a:blip r:embed="rId2"/>
          <a:stretch>
            <a:fillRect/>
          </a:stretch>
        </p:blipFill>
        <p:spPr>
          <a:xfrm>
            <a:off x="6364244" y="567171"/>
            <a:ext cx="3845455" cy="5723657"/>
          </a:xfrm>
          <a:prstGeom prst="rect">
            <a:avLst/>
          </a:prstGeom>
        </p:spPr>
      </p:pic>
    </p:spTree>
    <p:extLst>
      <p:ext uri="{BB962C8B-B14F-4D97-AF65-F5344CB8AC3E}">
        <p14:creationId xmlns:p14="http://schemas.microsoft.com/office/powerpoint/2010/main" val="370460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304173" y="1276944"/>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再跟入函数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sub_401E60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进行分析，发现其中的</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sub_401AF0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函数非常可疑，传给它的参数带有</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hosts</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和</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name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等关键词，猜测该函数可能涉及网络数据发送。</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FDD617C6-214A-4A5B-B88A-8103953A3EFC}"/>
              </a:ext>
            </a:extLst>
          </p:cNvPr>
          <p:cNvPicPr/>
          <p:nvPr/>
        </p:nvPicPr>
        <p:blipFill>
          <a:blip r:embed="rId2"/>
          <a:stretch>
            <a:fillRect/>
          </a:stretch>
        </p:blipFill>
        <p:spPr>
          <a:xfrm>
            <a:off x="1547205" y="3033807"/>
            <a:ext cx="4579994" cy="1780138"/>
          </a:xfrm>
          <a:prstGeom prst="rect">
            <a:avLst/>
          </a:prstGeom>
        </p:spPr>
      </p:pic>
      <p:pic>
        <p:nvPicPr>
          <p:cNvPr id="12" name="图片 11">
            <a:extLst>
              <a:ext uri="{FF2B5EF4-FFF2-40B4-BE49-F238E27FC236}">
                <a16:creationId xmlns:a16="http://schemas.microsoft.com/office/drawing/2014/main" id="{64CADFA1-7282-4491-9445-9ED2764ED833}"/>
              </a:ext>
            </a:extLst>
          </p:cNvPr>
          <p:cNvPicPr/>
          <p:nvPr/>
        </p:nvPicPr>
        <p:blipFill>
          <a:blip r:embed="rId3"/>
          <a:stretch>
            <a:fillRect/>
          </a:stretch>
        </p:blipFill>
        <p:spPr>
          <a:xfrm>
            <a:off x="6096000" y="3275753"/>
            <a:ext cx="5051341" cy="1296247"/>
          </a:xfrm>
          <a:prstGeom prst="rect">
            <a:avLst/>
          </a:prstGeom>
        </p:spPr>
      </p:pic>
    </p:spTree>
    <p:extLst>
      <p:ext uri="{BB962C8B-B14F-4D97-AF65-F5344CB8AC3E}">
        <p14:creationId xmlns:p14="http://schemas.microsoft.com/office/powerpoint/2010/main" val="17448215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Lst>
</file>

<file path=ppt/tags/tag10.xml><?xml version="1.0" encoding="utf-8"?>
<p:tagLst xmlns:a="http://schemas.openxmlformats.org/drawingml/2006/main" xmlns:r="http://schemas.openxmlformats.org/officeDocument/2006/relationships" xmlns:p="http://schemas.openxmlformats.org/presentationml/2006/main">
  <p:tag name="PA" val="v5.2.11"/>
</p:tagLst>
</file>

<file path=ppt/tags/tag11.xml><?xml version="1.0" encoding="utf-8"?>
<p:tagLst xmlns:a="http://schemas.openxmlformats.org/drawingml/2006/main" xmlns:r="http://schemas.openxmlformats.org/officeDocument/2006/relationships" xmlns:p="http://schemas.openxmlformats.org/presentationml/2006/main">
  <p:tag name="PA" val="v5.2.11"/>
</p:tagLst>
</file>

<file path=ppt/tags/tag12.xml><?xml version="1.0" encoding="utf-8"?>
<p:tagLst xmlns:a="http://schemas.openxmlformats.org/drawingml/2006/main" xmlns:r="http://schemas.openxmlformats.org/officeDocument/2006/relationships" xmlns:p="http://schemas.openxmlformats.org/presentationml/2006/main">
  <p:tag name="PA" val="v5.2.11"/>
</p:tagLst>
</file>

<file path=ppt/tags/tag2.xml><?xml version="1.0" encoding="utf-8"?>
<p:tagLst xmlns:a="http://schemas.openxmlformats.org/drawingml/2006/main" xmlns:r="http://schemas.openxmlformats.org/officeDocument/2006/relationships" xmlns:p="http://schemas.openxmlformats.org/presentationml/2006/main">
  <p:tag name="PA" val="v5.2.11"/>
</p:tagLst>
</file>

<file path=ppt/tags/tag3.xml><?xml version="1.0" encoding="utf-8"?>
<p:tagLst xmlns:a="http://schemas.openxmlformats.org/drawingml/2006/main" xmlns:r="http://schemas.openxmlformats.org/officeDocument/2006/relationships" xmlns:p="http://schemas.openxmlformats.org/presentationml/2006/main">
  <p:tag name="PA" val="v5.2.11"/>
</p:tagLst>
</file>

<file path=ppt/tags/tag4.xml><?xml version="1.0" encoding="utf-8"?>
<p:tagLst xmlns:a="http://schemas.openxmlformats.org/drawingml/2006/main" xmlns:r="http://schemas.openxmlformats.org/officeDocument/2006/relationships" xmlns:p="http://schemas.openxmlformats.org/presentationml/2006/main">
  <p:tag name="PA" val="v5.2.11"/>
</p:tagLst>
</file>

<file path=ppt/tags/tag5.xml><?xml version="1.0" encoding="utf-8"?>
<p:tagLst xmlns:a="http://schemas.openxmlformats.org/drawingml/2006/main" xmlns:r="http://schemas.openxmlformats.org/officeDocument/2006/relationships" xmlns:p="http://schemas.openxmlformats.org/presentationml/2006/main">
  <p:tag name="PA" val="v5.2.11"/>
</p:tagLst>
</file>

<file path=ppt/tags/tag6.xml><?xml version="1.0" encoding="utf-8"?>
<p:tagLst xmlns:a="http://schemas.openxmlformats.org/drawingml/2006/main" xmlns:r="http://schemas.openxmlformats.org/officeDocument/2006/relationships" xmlns:p="http://schemas.openxmlformats.org/presentationml/2006/main">
  <p:tag name="PA" val="v5.2.11"/>
</p:tagLst>
</file>

<file path=ppt/tags/tag7.xml><?xml version="1.0" encoding="utf-8"?>
<p:tagLst xmlns:a="http://schemas.openxmlformats.org/drawingml/2006/main" xmlns:r="http://schemas.openxmlformats.org/officeDocument/2006/relationships" xmlns:p="http://schemas.openxmlformats.org/presentationml/2006/main">
  <p:tag name="PA" val="v5.2.11"/>
</p:tagLst>
</file>

<file path=ppt/tags/tag8.xml><?xml version="1.0" encoding="utf-8"?>
<p:tagLst xmlns:a="http://schemas.openxmlformats.org/drawingml/2006/main" xmlns:r="http://schemas.openxmlformats.org/officeDocument/2006/relationships" xmlns:p="http://schemas.openxmlformats.org/presentationml/2006/main">
  <p:tag name="PA" val="v5.2.11"/>
</p:tagLst>
</file>

<file path=ppt/tags/tag9.xml><?xml version="1.0" encoding="utf-8"?>
<p:tagLst xmlns:a="http://schemas.openxmlformats.org/drawingml/2006/main" xmlns:r="http://schemas.openxmlformats.org/officeDocument/2006/relationships" xmlns:p="http://schemas.openxmlformats.org/presentationml/2006/main">
  <p:tag name="PA" val="v5.2.11"/>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4017</TotalTime>
  <Words>2776</Words>
  <Application>Microsoft Office PowerPoint</Application>
  <PresentationFormat>宽屏</PresentationFormat>
  <Paragraphs>174</Paragraphs>
  <Slides>56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56</vt:i4>
      </vt:variant>
    </vt:vector>
  </HeadingPairs>
  <TitlesOfParts>
    <vt:vector size="65" baseType="lpstr">
      <vt:lpstr>思源黑体 CN Bold</vt:lpstr>
      <vt:lpstr>思源黑体 CN Light</vt:lpstr>
      <vt:lpstr>宋体</vt:lpstr>
      <vt:lpstr>微软雅黑</vt:lpstr>
      <vt:lpstr>Arial</vt:lpstr>
      <vt:lpstr>Consolas</vt:lpstr>
      <vt:lpstr>Garamond</vt:lpstr>
      <vt:lpstr>Wingdings</vt:lpstr>
      <vt:lpstr>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雪 雷</dc:creator>
  <cp:lastModifiedBy>文天 史</cp:lastModifiedBy>
  <cp:revision>124</cp:revision>
  <dcterms:created xsi:type="dcterms:W3CDTF">2021-08-22T12:17:40Z</dcterms:created>
  <dcterms:modified xsi:type="dcterms:W3CDTF">2023-11-05T02:04:29Z</dcterms:modified>
</cp:coreProperties>
</file>