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77305" autoAdjust="0"/>
  </p:normalViewPr>
  <p:slideViewPr>
    <p:cSldViewPr snapToGrid="0">
      <p:cViewPr varScale="1">
        <p:scale>
          <a:sx n="76" d="100"/>
          <a:sy n="76" d="100"/>
        </p:scale>
        <p:origin x="-1512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31/08/19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1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4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어렵</a:t>
            </a:r>
            <a:r>
              <a:rPr lang="en-US" altLang="ko-K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left_join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이름의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변수들은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동일한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값들을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가지게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31/08/19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4.png"/><Relationship Id="rId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r-project.org/)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B52124-2CF3-4672-87ED-D056B2C98877}"/>
              </a:ext>
            </a:extLst>
          </p:cNvPr>
          <p:cNvSpPr txBox="1"/>
          <p:nvPr/>
        </p:nvSpPr>
        <p:spPr>
          <a:xfrm>
            <a:off x="1315699" y="404421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김연모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김재훈 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장은조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신은아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101894" cy="1168037"/>
            <a:chOff x="1082841" y="2376449"/>
            <a:chExt cx="2101894" cy="11680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2053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비타민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4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 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조</a:t>
              </a:r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_ DO IT 6</a:t>
              </a:r>
              <a:r>
                <a:rPr lang="ko-KR" altLang="en-US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장</a:t>
              </a:r>
              <a:endPara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0168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4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dplyr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8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3173" y="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63752" y="321478"/>
            <a:ext cx="8955792" cy="20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로딩하기 </a:t>
            </a:r>
            <a:r>
              <a:rPr lang="en-US" altLang="ko-KR">
                <a:latin typeface="a고딕13"/>
                <a:ea typeface="a고딕13"/>
              </a:rPr>
              <a:t>: library()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>
                <a:latin typeface="a고딕13"/>
                <a:ea typeface="a고딕13"/>
              </a:rPr>
              <a:t>패키지를 설치되었다고 바로 패키지의 함수나 기능들을 사용할 수 있는게아닙니다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>
                <a:latin typeface="a고딕13"/>
                <a:ea typeface="a고딕13"/>
              </a:rPr>
              <a:t>패키지와 </a:t>
            </a:r>
            <a:r>
              <a:rPr lang="en-US" altLang="ko-KR">
                <a:latin typeface="a고딕13"/>
                <a:ea typeface="a고딕13"/>
              </a:rPr>
              <a:t>R</a:t>
            </a:r>
            <a:r>
              <a:rPr lang="ko-KR" altLang="en-US">
                <a:latin typeface="a고딕13"/>
                <a:ea typeface="a고딕13"/>
              </a:rPr>
              <a:t> 간의 연결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즉 패키지의 로딩이 필요합니다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>
                <a:latin typeface="a고딕13"/>
                <a:ea typeface="a고딕13"/>
              </a:rPr>
              <a:t>패키지를 구동할 때는 </a:t>
            </a:r>
            <a:r>
              <a:rPr lang="en-US" altLang="ko-KR" b="1">
                <a:latin typeface="a고딕13"/>
                <a:ea typeface="a고딕13"/>
              </a:rPr>
              <a:t>library(</a:t>
            </a:r>
            <a:r>
              <a:rPr lang="ko-KR" altLang="en-US" b="1">
                <a:latin typeface="a고딕13"/>
                <a:ea typeface="a고딕13"/>
              </a:rPr>
              <a:t>패키지명</a:t>
            </a:r>
            <a:r>
              <a:rPr lang="en-US" altLang="ko-KR" b="1">
                <a:latin typeface="a고딕13"/>
                <a:ea typeface="a고딕13"/>
              </a:rPr>
              <a:t>)</a:t>
            </a:r>
            <a:r>
              <a:rPr lang="ko-KR" altLang="en-US" b="1">
                <a:latin typeface="a고딕13"/>
                <a:ea typeface="a고딕13"/>
              </a:rPr>
              <a:t> </a:t>
            </a:r>
            <a:r>
              <a:rPr lang="ko-KR" altLang="en-US">
                <a:latin typeface="a고딕13"/>
                <a:ea typeface="a고딕13"/>
              </a:rPr>
              <a:t>함수를 사용합니다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>
                <a:latin typeface="a고딕13"/>
                <a:ea typeface="a고딕13"/>
              </a:rPr>
              <a:t>다만 </a:t>
            </a:r>
            <a:r>
              <a:rPr lang="en-US" altLang="ko-KR">
                <a:latin typeface="a고딕13"/>
                <a:ea typeface="a고딕13"/>
              </a:rPr>
              <a:t>R</a:t>
            </a:r>
            <a:r>
              <a:rPr lang="ko-KR" altLang="en-US">
                <a:latin typeface="a고딕13"/>
                <a:ea typeface="a고딕13"/>
              </a:rPr>
              <a:t> 종료시에 자동으로 해제 되므로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다시 사용하기 위해선 함수사용 필요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7008" y="2535876"/>
            <a:ext cx="7922166" cy="28681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2946" y="5679935"/>
            <a:ext cx="6708322" cy="36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Wingdings"/>
              <a:buChar char="ü"/>
              <a:defRPr/>
            </a:pPr>
            <a:r>
              <a:rPr lang="en-US" altLang="ko-KR">
                <a:latin typeface="a고딕13"/>
                <a:ea typeface="a고딕13"/>
              </a:rPr>
              <a:t>Warning message</a:t>
            </a:r>
            <a:r>
              <a:rPr lang="ko-KR" altLang="en-US">
                <a:latin typeface="a고딕13"/>
                <a:ea typeface="a고딕13"/>
              </a:rPr>
              <a:t> 는 무시해도 괜찮음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3069" y="480450"/>
            <a:ext cx="8306360" cy="118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업데이트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update.packages()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패키지의 버전이 비정기적으로 업데이트 되기 때문에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이미 설치된 패키지 중에서 업데이트를 할 때는 위와 같은 명령어를 사용합니다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7584" y="2768759"/>
            <a:ext cx="8306362" cy="363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 삭제하기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remove.packages()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6158" y="4624113"/>
            <a:ext cx="8306363" cy="36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패키지의 목록 보기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search()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7926" y="1755816"/>
            <a:ext cx="7887027" cy="9073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9823" y="3429000"/>
            <a:ext cx="4925616" cy="8900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5553" y="5104905"/>
            <a:ext cx="7931127" cy="119950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49462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2378" y="547686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설치된 패키지의 목록과 경로를 같이 보기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searchpaths()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14775" y="4033836"/>
            <a:ext cx="8306362" cy="365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패키지에 대한 도움말 확인</a:t>
            </a:r>
            <a:r>
              <a:rPr lang="en-US" altLang="ko-KR">
                <a:latin typeface="a고딕13"/>
                <a:ea typeface="a고딕13"/>
              </a:rPr>
              <a:t> 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:help()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9462" y="2572973"/>
            <a:ext cx="8306361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패키지들이</a:t>
            </a:r>
            <a:r>
              <a:rPr lang="en-US" altLang="ko-KR">
                <a:latin typeface="a고딕13"/>
                <a:ea typeface="a고딕13"/>
              </a:rPr>
              <a:t> </a:t>
            </a:r>
            <a:r>
              <a:rPr lang="ko-KR" altLang="en-US">
                <a:latin typeface="a고딕13"/>
                <a:ea typeface="a고딕13"/>
              </a:rPr>
              <a:t>어떤 경로에 설치되어 있는지 확인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.libPaths()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440" y="1075206"/>
            <a:ext cx="8466553" cy="129059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4458" y="3130443"/>
            <a:ext cx="8346125" cy="59711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0779" y="4792707"/>
            <a:ext cx="3830661" cy="67276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23319" y="4149747"/>
            <a:ext cx="4411832" cy="2258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771503" y="5142014"/>
            <a:ext cx="3945255" cy="694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직사각형 5"/>
          <p:cNvSpPr/>
          <p:nvPr/>
        </p:nvSpPr>
        <p:spPr>
          <a:xfrm>
            <a:off x="1307056" y="24185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2411" y="391485"/>
            <a:ext cx="8306360" cy="255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데이터 전처리</a:t>
            </a:r>
            <a:r>
              <a:rPr lang="en-US" altLang="ko-KR">
                <a:latin typeface="a고딕13"/>
                <a:ea typeface="a고딕13"/>
              </a:rPr>
              <a:t>(Data Preprocessing)</a:t>
            </a:r>
            <a:r>
              <a:rPr lang="ko-KR" altLang="en-US">
                <a:latin typeface="a고딕13"/>
                <a:ea typeface="a고딕13"/>
              </a:rPr>
              <a:t>란</a:t>
            </a:r>
            <a:r>
              <a:rPr lang="en-US" altLang="ko-KR">
                <a:latin typeface="a고딕13"/>
                <a:ea typeface="a고딕13"/>
              </a:rPr>
              <a:t>?</a:t>
            </a:r>
          </a:p>
          <a:p>
            <a:pPr marL="457200" lvl="1" indent="0" algn="l">
              <a:buNone/>
              <a:defRPr/>
            </a:pPr>
            <a:endParaRPr lang="ko-KR" altLang="en-US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품질이 불완전하고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잡음이 있는 경우 또는 일관성을 잃은 데이터를 제거 또는 수정하여 최대한 소스 데이터의 정확성을 높이는 것을 말함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Arial"/>
              <a:buChar char="•"/>
              <a:defRPr/>
            </a:pPr>
            <a:endParaRPr lang="ko-KR" altLang="en-US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 보통 데이터 과학자의 데이터 분석 작업 시간의 </a:t>
            </a:r>
            <a:r>
              <a:rPr lang="en-US" altLang="ko-KR">
                <a:latin typeface="a고딕13"/>
                <a:ea typeface="a고딕13"/>
              </a:rPr>
              <a:t>70~80%</a:t>
            </a:r>
            <a:r>
              <a:rPr lang="ko-KR" altLang="en-US">
                <a:latin typeface="a고딕13"/>
                <a:ea typeface="a고딕13"/>
              </a:rPr>
              <a:t> 이상은 데이터        </a:t>
            </a:r>
          </a:p>
          <a:p>
            <a:pPr marL="457200" lvl="1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가공에 쓰임</a:t>
            </a:r>
          </a:p>
          <a:p>
            <a:pPr marL="457200" lvl="1" indent="0" algn="l">
              <a:buFont typeface="Arial"/>
              <a:buNone/>
              <a:defRPr/>
            </a:pPr>
            <a:endParaRPr lang="ko-KR" altLang="en-US">
              <a:latin typeface="a고딕13"/>
              <a:ea typeface="a고딕13"/>
            </a:endParaRPr>
          </a:p>
          <a:p>
            <a:pPr marL="714240" lvl="1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즉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데이터 전처리를 잘하면 작업시간을 더욱 줄일 수 있음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8793" y="3063740"/>
            <a:ext cx="7974414" cy="3427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5887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3131091" y="5108516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42820" y="616522"/>
            <a:ext cx="8306360" cy="118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dplyr</a:t>
            </a:r>
            <a:r>
              <a:rPr lang="ko-KR" altLang="en-US">
                <a:latin typeface="a고딕13"/>
                <a:ea typeface="a고딕13"/>
              </a:rPr>
              <a:t> 패키지는 데이터 처리에 특화된 </a:t>
            </a:r>
            <a:r>
              <a:rPr lang="en-US" altLang="ko-KR">
                <a:latin typeface="a고딕13"/>
                <a:ea typeface="a고딕13"/>
              </a:rPr>
              <a:t>R </a:t>
            </a:r>
            <a:r>
              <a:rPr lang="ko-KR" altLang="en-US">
                <a:latin typeface="a고딕13"/>
                <a:ea typeface="a고딕13"/>
              </a:rPr>
              <a:t>패키지입니다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</a:p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    -&gt; </a:t>
            </a:r>
            <a:r>
              <a:rPr lang="ko-KR" altLang="en-US">
                <a:latin typeface="a고딕13"/>
                <a:ea typeface="a고딕13"/>
              </a:rPr>
              <a:t>데이터 프레임을 위한 전처리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조작을 쉽고</a:t>
            </a:r>
            <a:r>
              <a:rPr lang="en-US" altLang="ko-KR">
                <a:latin typeface="a고딕13"/>
                <a:ea typeface="a고딕13"/>
              </a:rPr>
              <a:t>!</a:t>
            </a:r>
            <a:r>
              <a:rPr lang="ko-KR" altLang="en-US">
                <a:latin typeface="a고딕13"/>
                <a:ea typeface="a고딕13"/>
              </a:rPr>
              <a:t> 빠르게</a:t>
            </a:r>
            <a:r>
              <a:rPr lang="en-US" altLang="ko-KR">
                <a:latin typeface="a고딕13"/>
                <a:ea typeface="a고딕13"/>
              </a:rPr>
              <a:t>!</a:t>
            </a:r>
            <a:r>
              <a:rPr lang="ko-KR" altLang="en-US">
                <a:latin typeface="a고딕13"/>
                <a:ea typeface="a고딕13"/>
              </a:rPr>
              <a:t> 가능</a:t>
            </a:r>
            <a:r>
              <a:rPr lang="en-US" altLang="ko-KR">
                <a:latin typeface="a고딕13"/>
                <a:ea typeface="a고딕13"/>
              </a:rPr>
              <a:t>!</a:t>
            </a:r>
          </a:p>
          <a:p>
            <a:pPr marL="0" indent="0" algn="l">
              <a:buFont typeface="Arial"/>
              <a:buNone/>
              <a:defRPr/>
            </a:pPr>
            <a:endParaRPr lang="en-US" altLang="ko-KR">
              <a:latin typeface="a고딕13"/>
              <a:ea typeface="a고딕13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4909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2445" y="2109108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왜 </a:t>
            </a:r>
            <a:r>
              <a:rPr lang="en-US" altLang="ko-KR">
                <a:latin typeface="a고딕13"/>
                <a:ea typeface="a고딕13"/>
              </a:rPr>
              <a:t>dplyr </a:t>
            </a:r>
            <a:r>
              <a:rPr lang="ko-KR" altLang="en-US">
                <a:latin typeface="a고딕13"/>
                <a:ea typeface="a고딕13"/>
              </a:rPr>
              <a:t>패키지 인가</a:t>
            </a:r>
            <a:r>
              <a:rPr lang="en-US" altLang="ko-KR">
                <a:latin typeface="a고딕13"/>
                <a:ea typeface="a고딕13"/>
              </a:rPr>
              <a:t>?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446150" y="3088821"/>
            <a:ext cx="2190750" cy="6803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/>
              <a:t>가독성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13748" y="3771374"/>
            <a:ext cx="8443012" cy="2013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endParaRPr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전처리 이외에도 파이프 연산자 덕에 가독성이 굉장히 좋아진다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  </a:t>
            </a:r>
            <a:r>
              <a:rPr lang="en-US" altLang="ko-KR">
                <a:latin typeface="a고딕13"/>
                <a:ea typeface="a고딕13"/>
              </a:rPr>
              <a:t>ex) Data %&gt;%function1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순서대로 진행</a:t>
            </a:r>
            <a:r>
              <a:rPr lang="en-US" altLang="ko-KR">
                <a:latin typeface="a고딕13"/>
                <a:ea typeface="a고딕13"/>
              </a:rPr>
              <a:t>)</a:t>
            </a:r>
          </a:p>
          <a:p>
            <a:pPr marL="257040" indent="-257040" algn="l">
              <a:buFont typeface="Arial"/>
              <a:buChar char="•"/>
              <a:defRPr/>
            </a:pPr>
            <a:endParaRPr lang="ko-KR" altLang="en-US">
              <a:latin typeface="a고딕13"/>
              <a:ea typeface="a고딕13"/>
            </a:endParaRPr>
          </a:p>
          <a:p>
            <a:pPr marL="257040" indent="-25704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유연한 데이터 조작의 문법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678" y="768881"/>
            <a:ext cx="385887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5887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3131091" y="5108516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4909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09750" y="496003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왜 </a:t>
            </a:r>
            <a:r>
              <a:rPr lang="en-US" altLang="ko-KR">
                <a:latin typeface="a고딕13"/>
                <a:ea typeface="a고딕13"/>
              </a:rPr>
              <a:t>dplyr </a:t>
            </a:r>
            <a:r>
              <a:rPr lang="ko-KR" altLang="en-US">
                <a:latin typeface="a고딕13"/>
                <a:ea typeface="a고딕13"/>
              </a:rPr>
              <a:t>패키지 인가</a:t>
            </a:r>
            <a:r>
              <a:rPr lang="en-US" altLang="ko-KR">
                <a:latin typeface="a고딕13"/>
                <a:ea typeface="a고딕13"/>
              </a:rPr>
              <a:t>?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96487" y="1015356"/>
            <a:ext cx="2258784" cy="6776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/>
              <a:t>속도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37937" y="1506005"/>
            <a:ext cx="10109251" cy="9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  <a:p>
            <a:pPr algn="l">
              <a:defRPr/>
            </a:pPr>
            <a:endParaRPr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en-US" altLang="ko-KR" sz="1900">
                <a:latin typeface="a고딕13"/>
                <a:ea typeface="a고딕13"/>
              </a:rPr>
              <a:t>C++</a:t>
            </a:r>
            <a:r>
              <a:rPr lang="ko-KR" altLang="en-US" sz="1900">
                <a:latin typeface="a고딕13"/>
                <a:ea typeface="a고딕13"/>
              </a:rPr>
              <a:t>언어로 작성되어 불필요한 함수를 불러오지 않기 떄문에 매우 빠른 처리속도를 보여줌</a:t>
            </a:r>
            <a:r>
              <a:rPr lang="en-US" altLang="ko-KR" sz="1900">
                <a:latin typeface="a고딕13"/>
                <a:ea typeface="a고딕13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4678" y="768881"/>
            <a:ext cx="385887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9422" y="3900595"/>
            <a:ext cx="4602436" cy="108013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8781" y="5371881"/>
            <a:ext cx="4686357" cy="108013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05401" y="2724737"/>
            <a:ext cx="8204656" cy="70426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806472" y="3913057"/>
            <a:ext cx="4762500" cy="90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기본함수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rbind()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457200" lvl="1" indent="0">
              <a:buFont typeface="Arial"/>
              <a:buNone/>
              <a:defRPr/>
            </a:pPr>
            <a:r>
              <a:rPr lang="en-US" altLang="ko-KR"/>
              <a:t>-&gt; </a:t>
            </a:r>
            <a:r>
              <a:rPr lang="ko-KR" altLang="en-US"/>
              <a:t>소요 시간 </a:t>
            </a:r>
            <a:r>
              <a:rPr lang="en-US" altLang="ko-KR"/>
              <a:t>: 0.05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06472" y="5505762"/>
            <a:ext cx="4762500" cy="90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dplyr package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rbind_rows()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-&gt; </a:t>
            </a:r>
            <a:r>
              <a:rPr lang="ko-KR" altLang="en-US"/>
              <a:t>소요 시간 </a:t>
            </a:r>
            <a:r>
              <a:rPr lang="en-US" altLang="ko-KR"/>
              <a:t>: 0.01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4103" y="2190751"/>
            <a:ext cx="8667751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>
              <a:latin typeface="a고딕13"/>
              <a:ea typeface="a고딕13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2781" y="462642"/>
            <a:ext cx="8572500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dplyr</a:t>
            </a:r>
            <a:r>
              <a:rPr lang="ko-KR" altLang="en-US">
                <a:latin typeface="a고딕13"/>
                <a:ea typeface="a고딕13"/>
              </a:rPr>
              <a:t> 구성 함수들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2029460" y="1030514"/>
          <a:ext cx="8133080" cy="4796970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dplyr </a:t>
                      </a:r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함수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행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변수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변수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통계치 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group_by()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집단별로 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left_join()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합치기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열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96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bindrows()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합치기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행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998F58-FBE0-4411-8E1C-11F2D4809079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41594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814417" y="5066355"/>
            <a:ext cx="3945255" cy="6943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6041" y="457646"/>
            <a:ext cx="4639598" cy="365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예제 데이터 셋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mpg(</a:t>
            </a:r>
            <a:r>
              <a:rPr lang="ko-KR" altLang="en-US">
                <a:latin typeface="a고딕13"/>
                <a:ea typeface="a고딕13"/>
              </a:rPr>
              <a:t>연비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data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3172" y="1066244"/>
            <a:ext cx="5703897" cy="7082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0579" y="2166454"/>
            <a:ext cx="7226487" cy="126254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0823" y="3729984"/>
            <a:ext cx="7619227" cy="238629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642412" y="928775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3" name="타원 62"/>
          <p:cNvSpPr/>
          <p:nvPr/>
        </p:nvSpPr>
        <p:spPr>
          <a:xfrm>
            <a:off x="1610456" y="3559724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64" name="타원 63"/>
          <p:cNvSpPr/>
          <p:nvPr/>
        </p:nvSpPr>
        <p:spPr>
          <a:xfrm>
            <a:off x="1619470" y="1991478"/>
            <a:ext cx="491613" cy="46088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CE8C71-CB2D-4AFF-99D2-0A1B9B51BD97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4093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data(mpg)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BC8A238-616F-43D5-AB23-7ED9230EE687}"/>
              </a:ext>
            </a:extLst>
          </p:cNvPr>
          <p:cNvSpPr/>
          <p:nvPr/>
        </p:nvSpPr>
        <p:spPr>
          <a:xfrm>
            <a:off x="1659857" y="112834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/>
              <a:t>Mpg</a:t>
            </a:r>
            <a:r>
              <a:rPr lang="ko-KR" altLang="en-US" sz="2400" dirty="0"/>
              <a:t>데이터의 변수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A2BB4F1-E657-432D-B0D7-3CDE1A4D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37" y="1760429"/>
            <a:ext cx="8048718" cy="3969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243174-3E8E-479F-B8D1-EAE537B3BEE1}"/>
              </a:ext>
            </a:extLst>
          </p:cNvPr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C19B7B0-7380-4A76-A3D9-CBE9C43E7054}"/>
              </a:ext>
            </a:extLst>
          </p:cNvPr>
          <p:cNvGrpSpPr/>
          <p:nvPr/>
        </p:nvGrpSpPr>
        <p:grpSpPr>
          <a:xfrm>
            <a:off x="0" y="241594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FAB4712-BE9D-4CEB-A4D1-37EB84D6041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604A536D-B685-4F4A-A00F-031958E80DD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467F9E-0E7B-4C0D-BD4A-F7E9825E3769}"/>
              </a:ext>
            </a:extLst>
          </p:cNvPr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E381E50-4A63-45BD-9AAA-9CE08957AD13}"/>
              </a:ext>
            </a:extLst>
          </p:cNvPr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8042039-61FA-476A-B548-45D8CAED12C3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60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5256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82288" y="5142014"/>
            <a:ext cx="3945255" cy="694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직사각형 5"/>
          <p:cNvSpPr/>
          <p:nvPr/>
        </p:nvSpPr>
        <p:spPr>
          <a:xfrm>
            <a:off x="1217841" y="241852"/>
            <a:ext cx="926180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61210" y="584515"/>
            <a:ext cx="8480322" cy="36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%&gt;%(</a:t>
            </a:r>
            <a:r>
              <a:rPr lang="ko-KR" altLang="en-US">
                <a:latin typeface="a고딕13"/>
                <a:ea typeface="a고딕13"/>
              </a:rPr>
              <a:t>파이프 라인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각 함수를 간단하게 연결 (단축키 shift+ctrl+M)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187" y="1262441"/>
            <a:ext cx="3835013" cy="74226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9820" y="1291817"/>
            <a:ext cx="2374311" cy="238572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8453" y="1290184"/>
            <a:ext cx="2202305" cy="240010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763931" y="3893772"/>
            <a:ext cx="8480323" cy="64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filter() </a:t>
            </a:r>
            <a:r>
              <a:rPr lang="ko-KR" altLang="en-US">
                <a:latin typeface="a고딕13"/>
                <a:ea typeface="a고딕13"/>
              </a:rPr>
              <a:t>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본인이 원하는 조건에 맞는 행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관측치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추출할 때 사용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filter(</a:t>
            </a:r>
            <a:r>
              <a:rPr lang="ko-KR" altLang="en-US">
                <a:latin typeface="a고딕13"/>
                <a:ea typeface="a고딕13"/>
              </a:rPr>
              <a:t>변수 조건</a:t>
            </a:r>
            <a:r>
              <a:rPr lang="en-US" altLang="ko-KR">
                <a:latin typeface="a고딕13"/>
                <a:ea typeface="a고딕13"/>
              </a:rPr>
              <a:t>).</a:t>
            </a:r>
            <a:r>
              <a:rPr lang="ko-KR" altLang="en-US">
                <a:latin typeface="a고딕13"/>
                <a:ea typeface="a고딕13"/>
              </a:rPr>
              <a:t> 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3565" y="4241909"/>
            <a:ext cx="3677576" cy="32330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41519" y="4678823"/>
            <a:ext cx="8508961" cy="185889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3FD83F-5DB0-4081-9D55-1808332D0228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841" y="1443612"/>
            <a:ext cx="3771099" cy="15548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INDEX</a:t>
            </a:r>
            <a:endParaRPr lang="ko-KR" altLang="en-US" sz="96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6611" y="298479"/>
            <a:ext cx="9554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PPT</a:t>
            </a:r>
            <a:r>
              <a:rPr lang="ko-KR" altLang="en-US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의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A to Z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235" y="4090460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8235" y="4603807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8235" y="3577113"/>
            <a:ext cx="34480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01</a:t>
            </a:r>
            <a:endParaRPr lang="ko-KR" altLang="en-US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3370" y="4042332"/>
            <a:ext cx="48288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filter  select  arrange  mutate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 Hi nice to meet you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3370" y="4555679"/>
            <a:ext cx="58765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group_by  summarise  bind_rows  join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thank you so much!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3370" y="3528985"/>
            <a:ext cx="21427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dplyr </a:t>
            </a:r>
            <a:r>
              <a:rPr lang="ko-KR" altLang="en-US" sz="2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개요 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introduction</a:t>
            </a:r>
            <a:endParaRPr lang="ko-KR" altLang="en-US" sz="2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92581" y="4234418"/>
            <a:ext cx="3945255" cy="69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55853" y="511868"/>
            <a:ext cx="8480323" cy="64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select()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데이터의 변수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열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 추출</a:t>
            </a:r>
          </a:p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    select(data, </a:t>
            </a:r>
            <a:r>
              <a:rPr lang="ko-KR" altLang="en-US">
                <a:latin typeface="a고딕13"/>
                <a:ea typeface="a고딕13"/>
              </a:rPr>
              <a:t>변수명</a:t>
            </a:r>
            <a:r>
              <a:rPr lang="en-US" altLang="ko-KR">
                <a:latin typeface="a고딕13"/>
                <a:ea typeface="a고딕13"/>
              </a:rPr>
              <a:t>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3342" y="523367"/>
            <a:ext cx="4110454" cy="156567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47008" y="2233328"/>
            <a:ext cx="8480324" cy="64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arrange()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 선택한변수에 대하여 오름차순 혹은 내림차순으로 나열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arrange(</a:t>
            </a:r>
            <a:r>
              <a:rPr lang="ko-KR" altLang="en-US">
                <a:latin typeface="a고딕13"/>
                <a:ea typeface="a고딕13"/>
              </a:rPr>
              <a:t>변수명</a:t>
            </a:r>
            <a:r>
              <a:rPr lang="en-US" altLang="ko-KR">
                <a:latin typeface="a고딕13"/>
                <a:ea typeface="a고딕13"/>
              </a:rPr>
              <a:t>)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8032" y="2602528"/>
            <a:ext cx="3199013" cy="46702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9598" y="3127421"/>
            <a:ext cx="8372803" cy="16308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98334" y="4946454"/>
            <a:ext cx="8391250" cy="169722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64" name="직사각형 63"/>
          <p:cNvSpPr/>
          <p:nvPr/>
        </p:nvSpPr>
        <p:spPr>
          <a:xfrm>
            <a:off x="8611282" y="3169418"/>
            <a:ext cx="435427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직사각형 64"/>
          <p:cNvSpPr/>
          <p:nvPr/>
        </p:nvSpPr>
        <p:spPr>
          <a:xfrm>
            <a:off x="8420782" y="4856703"/>
            <a:ext cx="435427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42241" y="1160446"/>
            <a:ext cx="2851079" cy="648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C952AAC-A43C-460C-B1A6-3C3DF446A0B4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594610" y="5021246"/>
            <a:ext cx="3945255" cy="691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62644" y="439253"/>
            <a:ext cx="8480322" cy="64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mutate() </a:t>
            </a:r>
            <a:r>
              <a:rPr lang="ko-KR" altLang="en-US">
                <a:latin typeface="a고딕13"/>
                <a:ea typeface="a고딕13"/>
              </a:rPr>
              <a:t>함수 </a:t>
            </a:r>
            <a:r>
              <a:rPr lang="en-US" altLang="ko-KR">
                <a:latin typeface="a고딕13"/>
                <a:ea typeface="a고딕13"/>
              </a:rPr>
              <a:t>: </a:t>
            </a:r>
            <a:r>
              <a:rPr lang="ko-KR" altLang="en-US">
                <a:latin typeface="a고딕13"/>
                <a:ea typeface="a고딕13"/>
              </a:rPr>
              <a:t>기존에 존재하는 변수들을 이용하여 파생변수 만들거나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                      기존 변수를 변환할 때 사용한다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967" y="1312616"/>
            <a:ext cx="8425053" cy="8298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6619" y="2425692"/>
            <a:ext cx="8425053" cy="39956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59065" y="3235041"/>
            <a:ext cx="8425053" cy="387918"/>
          </a:xfrm>
          <a:prstGeom prst="rect">
            <a:avLst/>
          </a:prstGeom>
        </p:spPr>
      </p:pic>
      <p:sp>
        <p:nvSpPr>
          <p:cNvPr id="62" name="화살표: 아래쪽 61"/>
          <p:cNvSpPr/>
          <p:nvPr/>
        </p:nvSpPr>
        <p:spPr>
          <a:xfrm>
            <a:off x="5402035" y="2865481"/>
            <a:ext cx="544286" cy="2857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1649037" y="3827431"/>
            <a:ext cx="848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 dirty="0" err="1">
                <a:latin typeface="a고딕13"/>
                <a:ea typeface="a고딕13"/>
              </a:rPr>
              <a:t>summarise</a:t>
            </a:r>
            <a:r>
              <a:rPr lang="en-US" altLang="ko-KR" dirty="0">
                <a:latin typeface="a고딕13"/>
                <a:ea typeface="a고딕13"/>
              </a:rPr>
              <a:t>()</a:t>
            </a:r>
            <a:r>
              <a:rPr lang="ko-KR" altLang="en-US" dirty="0">
                <a:latin typeface="a고딕13"/>
                <a:ea typeface="a고딕13"/>
              </a:rPr>
              <a:t> 함수 </a:t>
            </a:r>
            <a:r>
              <a:rPr lang="en-US" altLang="ko-KR" dirty="0">
                <a:latin typeface="a고딕13"/>
                <a:ea typeface="a고딕13"/>
              </a:rPr>
              <a:t>:</a:t>
            </a:r>
            <a:r>
              <a:rPr lang="ko-KR" altLang="en-US" dirty="0">
                <a:latin typeface="a고딕13"/>
                <a:ea typeface="a고딕13"/>
              </a:rPr>
              <a:t> 본인이 원하는 요약 통계량을 구할 때 사용하는 함수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7460" y="4431920"/>
            <a:ext cx="8425053" cy="70289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00922" y="5390940"/>
            <a:ext cx="8425053" cy="91576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7E3DF0-CBB3-44A6-BF36-9A4A6753385C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579956" y="5123169"/>
            <a:ext cx="3945255" cy="6947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2346" y="473138"/>
            <a:ext cx="8548357" cy="906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group_by()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 </a:t>
            </a:r>
            <a:r>
              <a:rPr lang="ko-KR" altLang="en-US">
                <a:latin typeface="a고딕13"/>
                <a:ea typeface="a고딕13"/>
              </a:rPr>
              <a:t>데이터에 있는 질적 자료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ko-KR" altLang="en-US">
                <a:latin typeface="a고딕13"/>
                <a:ea typeface="a고딕13"/>
              </a:rPr>
              <a:t>범주형 자료</a:t>
            </a:r>
            <a:r>
              <a:rPr lang="en-US" altLang="ko-KR">
                <a:latin typeface="a고딕13"/>
                <a:ea typeface="a고딕13"/>
              </a:rPr>
              <a:t>)</a:t>
            </a:r>
            <a:r>
              <a:rPr lang="ko-KR" altLang="en-US">
                <a:latin typeface="a고딕13"/>
                <a:ea typeface="a고딕13"/>
              </a:rPr>
              <a:t>들 별로 그룹핑                 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                             </a:t>
            </a:r>
            <a:r>
              <a:rPr lang="en-US" altLang="ko-KR">
                <a:latin typeface="a고딕13"/>
                <a:ea typeface="a고딕13"/>
              </a:rPr>
              <a:t>(Clustering)</a:t>
            </a:r>
            <a:r>
              <a:rPr lang="ko-KR" altLang="en-US">
                <a:latin typeface="a고딕13"/>
                <a:ea typeface="a고딕13"/>
              </a:rPr>
              <a:t> 해주는 함수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endParaRPr lang="en-US" altLang="ko-KR">
              <a:latin typeface="a고딕13"/>
              <a:ea typeface="a고딕13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3070" y="1310575"/>
            <a:ext cx="6824651" cy="86436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591865" y="1899242"/>
            <a:ext cx="1646464" cy="36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u="sng">
                <a:latin typeface="a고딕13"/>
                <a:ea typeface="a고딕13"/>
              </a:rPr>
              <a:t>데이터 범주화</a:t>
            </a:r>
          </a:p>
        </p:txBody>
      </p:sp>
      <p:cxnSp>
        <p:nvCxnSpPr>
          <p:cNvPr id="61" name="연결선: 꺾임 60"/>
          <p:cNvCxnSpPr/>
          <p:nvPr/>
        </p:nvCxnSpPr>
        <p:spPr>
          <a:xfrm>
            <a:off x="7925113" y="1450206"/>
            <a:ext cx="836841" cy="44903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085" y="2694966"/>
            <a:ext cx="4993244" cy="351467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3BD511-BBD7-4B05-97FA-95D5A28836D2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36582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737485" y="5108515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9126" y="512913"/>
            <a:ext cx="8480323" cy="63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left_join()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변수 열을 기준으로 데이터 합치기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left_join(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A,</a:t>
            </a:r>
            <a:r>
              <a:rPr lang="ko-KR" altLang="en-US">
                <a:latin typeface="a고딕13"/>
                <a:ea typeface="a고딕13"/>
              </a:rPr>
              <a:t> 테이블</a:t>
            </a:r>
            <a:r>
              <a:rPr lang="en-US" altLang="ko-KR">
                <a:latin typeface="a고딕13"/>
                <a:ea typeface="a고딕13"/>
              </a:rPr>
              <a:t>B, by = “</a:t>
            </a:r>
            <a:r>
              <a:rPr lang="ko-KR" altLang="en-US">
                <a:latin typeface="a고딕13"/>
                <a:ea typeface="a고딕13"/>
              </a:rPr>
              <a:t>기준으로 삼을 컬럼 명</a:t>
            </a:r>
            <a:r>
              <a:rPr lang="en-US" altLang="ko-KR">
                <a:latin typeface="a고딕13"/>
                <a:ea typeface="a고딕13"/>
              </a:rPr>
              <a:t>”)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940" y="1274143"/>
            <a:ext cx="4778155" cy="135696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12485" y="1302449"/>
            <a:ext cx="3167257" cy="135477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1888671" y="2714623"/>
            <a:ext cx="5538108" cy="36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Font typeface="Arial"/>
              <a:buNone/>
              <a:defRPr/>
            </a:pPr>
            <a:r>
              <a:rPr lang="en-US" altLang="ko-KR">
                <a:latin typeface="a고딕13"/>
                <a:ea typeface="a고딕13"/>
              </a:rPr>
              <a:t>-&gt;</a:t>
            </a:r>
            <a:r>
              <a:rPr lang="ko-KR" altLang="en-US">
                <a:latin typeface="a고딕13"/>
                <a:ea typeface="a고딕13"/>
              </a:rPr>
              <a:t> 연료 종류 마다 가격 지정 데이터 테이블 생성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47154" y="3265713"/>
            <a:ext cx="8497692" cy="79781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823357" y="4129766"/>
            <a:ext cx="5783036" cy="36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-&gt;</a:t>
            </a:r>
            <a:r>
              <a:rPr lang="ko-KR" altLang="en-US">
                <a:latin typeface="a고딕13"/>
                <a:ea typeface="a고딕13"/>
              </a:rPr>
              <a:t> </a:t>
            </a:r>
            <a:r>
              <a:rPr lang="en-US" altLang="ko-KR">
                <a:latin typeface="a고딕13"/>
                <a:ea typeface="a고딕13"/>
              </a:rPr>
              <a:t>fl</a:t>
            </a:r>
            <a:r>
              <a:rPr lang="ko-KR" altLang="en-US">
                <a:latin typeface="a고딕13"/>
                <a:ea typeface="a고딕13"/>
              </a:rPr>
              <a:t>을 기준으로 </a:t>
            </a:r>
            <a:r>
              <a:rPr lang="en-US" altLang="ko-KR">
                <a:latin typeface="a고딕13"/>
                <a:ea typeface="a고딕13"/>
              </a:rPr>
              <a:t>fl 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, price_fl</a:t>
            </a:r>
            <a:r>
              <a:rPr lang="ko-KR" altLang="en-US">
                <a:latin typeface="a고딕13"/>
                <a:ea typeface="a고딕13"/>
              </a:rPr>
              <a:t> 테이블 합치기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21841" y="4513703"/>
            <a:ext cx="8493889" cy="2142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9713F2A-4701-4507-A793-58A44AAEF28B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-5146" y="246763"/>
            <a:ext cx="1251284" cy="532299"/>
            <a:chOff x="1" y="243503"/>
            <a:chExt cx="1251284" cy="439916"/>
          </a:xfrm>
        </p:grpSpPr>
        <p:sp>
          <p:nvSpPr>
            <p:cNvPr id="49" name="직사각형 48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직각 삼각형 49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4678" y="255534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97709" y="5108515"/>
            <a:ext cx="39452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300">
                <a:solidFill>
                  <a:schemeClr val="bg1"/>
                </a:solidFill>
                <a:latin typeface="a고딕13"/>
                <a:ea typeface="a고딕13"/>
              </a:rPr>
              <a:t>1</a:t>
            </a: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조 </a:t>
            </a:r>
          </a:p>
          <a:p>
            <a:pPr algn="ctr">
              <a:defRPr/>
            </a:pPr>
            <a:r>
              <a:rPr lang="ko-KR" altLang="en-US" sz="2000" spc="300">
                <a:solidFill>
                  <a:schemeClr val="bg1"/>
                </a:solidFill>
                <a:latin typeface="a고딕13"/>
                <a:ea typeface="a고딕13"/>
              </a:rPr>
              <a:t>김연모 김재훈 신은아 장은조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9350" y="512913"/>
            <a:ext cx="8480323" cy="63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en-US" altLang="ko-KR">
                <a:latin typeface="a고딕13"/>
                <a:ea typeface="a고딕13"/>
              </a:rPr>
              <a:t>bind_rows()</a:t>
            </a:r>
            <a:r>
              <a:rPr lang="ko-KR" altLang="en-US">
                <a:latin typeface="a고딕13"/>
                <a:ea typeface="a고딕13"/>
              </a:rPr>
              <a:t> 함수 </a:t>
            </a:r>
            <a:r>
              <a:rPr lang="en-US" altLang="ko-KR">
                <a:latin typeface="a고딕13"/>
                <a:ea typeface="a고딕13"/>
              </a:rPr>
              <a:t>:</a:t>
            </a:r>
            <a:r>
              <a:rPr lang="ko-KR" altLang="en-US">
                <a:latin typeface="a고딕13"/>
                <a:ea typeface="a고딕13"/>
              </a:rPr>
              <a:t>  다수의 데이터 프레임을 행 기준으로 합치기</a:t>
            </a:r>
          </a:p>
          <a:p>
            <a:pPr marL="0" indent="0" algn="l">
              <a:buFont typeface="Arial"/>
              <a:buNone/>
              <a:defRPr/>
            </a:pPr>
            <a:r>
              <a:rPr lang="ko-KR" altLang="en-US">
                <a:latin typeface="a고딕13"/>
                <a:ea typeface="a고딕13"/>
              </a:rPr>
              <a:t>    </a:t>
            </a:r>
            <a:r>
              <a:rPr lang="en-US" altLang="ko-KR">
                <a:latin typeface="a고딕13"/>
                <a:ea typeface="a고딕13"/>
              </a:rPr>
              <a:t>bind_rows(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A, </a:t>
            </a:r>
            <a:r>
              <a:rPr lang="ko-KR" altLang="en-US">
                <a:latin typeface="a고딕13"/>
                <a:ea typeface="a고딕13"/>
              </a:rPr>
              <a:t>테이블</a:t>
            </a:r>
            <a:r>
              <a:rPr lang="en-US" altLang="ko-KR">
                <a:latin typeface="a고딕13"/>
                <a:ea typeface="a고딕13"/>
              </a:rPr>
              <a:t>B)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8671" y="1515252"/>
            <a:ext cx="8194658" cy="163674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5243" y="3429000"/>
            <a:ext cx="5629186" cy="89807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8083" y="3429000"/>
            <a:ext cx="2083331" cy="256867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975D76-D1B3-4C12-A9DA-9798065FA99C}"/>
              </a:ext>
            </a:extLst>
          </p:cNvPr>
          <p:cNvSpPr txBox="1"/>
          <p:nvPr/>
        </p:nvSpPr>
        <p:spPr>
          <a:xfrm>
            <a:off x="324678" y="768881"/>
            <a:ext cx="3834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/>
                <a:ea typeface="나눔바른고딕"/>
              </a:rPr>
              <a:t>02</a:t>
            </a:r>
            <a:endParaRPr lang="ko-KR" altLang="en-US" sz="14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10356B-2785-49D9-B542-21A9CAE3E194}"/>
              </a:ext>
            </a:extLst>
          </p:cNvPr>
          <p:cNvGrpSpPr/>
          <p:nvPr/>
        </p:nvGrpSpPr>
        <p:grpSpPr>
          <a:xfrm>
            <a:off x="4280951" y="2986703"/>
            <a:ext cx="3630097" cy="1231107"/>
            <a:chOff x="4083781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4083781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4093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xmlns="" id="{14ED3C35-3FAA-4F8E-9BB2-2B717BF18236}"/>
              </a:ext>
            </a:extLst>
          </p:cNvPr>
          <p:cNvSpPr txBox="1"/>
          <p:nvPr/>
        </p:nvSpPr>
        <p:spPr>
          <a:xfrm>
            <a:off x="1505552" y="2850807"/>
            <a:ext cx="950309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ea typeface="HY그래픽M" panose="02030600000101010101" pitchFamily="18" charset="-127"/>
              </a:rPr>
              <a:t>mpg</a:t>
            </a:r>
            <a:r>
              <a:rPr lang="ko-KR" altLang="en-US" sz="2400" dirty="0">
                <a:ea typeface="HY그래픽M" panose="02030600000101010101" pitchFamily="18" charset="-127"/>
              </a:rPr>
              <a:t>데이터는 </a:t>
            </a:r>
            <a:r>
              <a:rPr lang="en-US" altLang="ko-KR" sz="2400" dirty="0">
                <a:ea typeface="HY그래픽M" panose="02030600000101010101" pitchFamily="18" charset="-127"/>
              </a:rPr>
              <a:t>ggplot2 </a:t>
            </a:r>
            <a:r>
              <a:rPr lang="ko-KR" altLang="en-US" sz="2400" dirty="0">
                <a:ea typeface="HY그래픽M" panose="02030600000101010101" pitchFamily="18" charset="-127"/>
              </a:rPr>
              <a:t>패키지 안에 있음</a:t>
            </a:r>
            <a:endParaRPr lang="en-US" altLang="ko-KR" sz="2400" dirty="0">
              <a:ea typeface="HY그래픽M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12E018E-0BB1-4C6F-ABB3-0AB2A4E0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3" y="1513853"/>
            <a:ext cx="5301841" cy="10309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F698640-BDA9-47A2-A596-7AEEA0AC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33" y="3347950"/>
            <a:ext cx="4787740" cy="1059414"/>
          </a:xfrm>
          <a:prstGeom prst="rect">
            <a:avLst/>
          </a:prstGeom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xmlns="" id="{F85A1760-9CD2-4C59-993D-41B49F2F96F7}"/>
              </a:ext>
            </a:extLst>
          </p:cNvPr>
          <p:cNvSpPr txBox="1"/>
          <p:nvPr/>
        </p:nvSpPr>
        <p:spPr>
          <a:xfrm>
            <a:off x="1533464" y="4620407"/>
            <a:ext cx="950309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ea typeface="HY그래픽M" panose="02030600000101010101" pitchFamily="18" charset="-127"/>
              </a:rPr>
              <a:t>! </a:t>
            </a:r>
            <a:r>
              <a:rPr lang="ko-KR" altLang="en-US" sz="2400" dirty="0">
                <a:ea typeface="HY그래픽M" panose="02030600000101010101" pitchFamily="18" charset="-127"/>
              </a:rPr>
              <a:t>패키지를 취소 또는 삭제하는 방법</a:t>
            </a:r>
            <a:endParaRPr lang="en-US" altLang="ko-KR" sz="2400" dirty="0">
              <a:ea typeface="HY그래픽M" panose="02030600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570AFCA-3934-4A03-AE7B-0C3FA046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53" y="5142328"/>
            <a:ext cx="10472868" cy="13871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data(mpg)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BC8A238-616F-43D5-AB23-7ED9230EE687}"/>
              </a:ext>
            </a:extLst>
          </p:cNvPr>
          <p:cNvSpPr/>
          <p:nvPr/>
        </p:nvSpPr>
        <p:spPr>
          <a:xfrm>
            <a:off x="1579092" y="922769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/>
              <a:t>Dplyr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패키지를 설치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F492A4F-3FFD-4DF6-9DD5-4A4738973B6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BEABC42-10DD-4665-AAD7-EA2DC15C536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0F14A7F-F4DB-4CA0-9C57-C2B2451856E2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AB16F636-7F83-4ADC-A609-572CFD8AAEE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FE25442F-8C76-4CD5-8DDB-F97C019B6D6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7FAF272-6C13-497A-B766-411D4BA057D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40C971C-69A0-40DB-B403-35BE3A377F0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4093" y="193726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Dplyr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패키지의 백미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Chain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BC8A238-616F-43D5-AB23-7ED9230EE687}"/>
              </a:ext>
            </a:extLst>
          </p:cNvPr>
          <p:cNvSpPr/>
          <p:nvPr/>
        </p:nvSpPr>
        <p:spPr>
          <a:xfrm>
            <a:off x="1659857" y="1128340"/>
            <a:ext cx="47292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함수를 연달아 적용시킬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커맨드는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Ctrl+Shift+M</a:t>
            </a:r>
            <a:r>
              <a:rPr lang="en-US" altLang="ko-KR" sz="2400" b="1" dirty="0"/>
              <a:t>  </a:t>
            </a:r>
            <a:r>
              <a:rPr lang="en-US" altLang="ko-KR" sz="3200" b="1" dirty="0"/>
              <a:t>:</a:t>
            </a:r>
            <a:r>
              <a:rPr lang="en-US" altLang="ko-KR" sz="2400" dirty="0"/>
              <a:t>  </a:t>
            </a:r>
            <a:r>
              <a:rPr lang="en-US" altLang="ko-KR" sz="2400" b="1" dirty="0"/>
              <a:t>&gt;%&gt;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1F8041F-BA45-4C69-9CED-BBCA5445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57" y="3080976"/>
            <a:ext cx="5960136" cy="293617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AAF1346-3992-4AD8-9C4A-DD81D7DC812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6FC00F-49A1-4645-85AE-FAA25D1C8F6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9D27FAC-0933-4CCD-81ED-0B53863356C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23E8D83-A547-4E93-8888-A706E44727A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747806D5-2870-47F5-A807-4F2C920F8C3F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D0F081-C753-4762-ADC8-7E87FD56540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1DF879-6F96-40B8-9716-76AE6EB5094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3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2B64EF-A0EB-433C-97DC-123911F9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4" y="3315781"/>
            <a:ext cx="10826830" cy="311305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BDFF85A-7177-471D-9743-53553F4C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4" y="1729895"/>
            <a:ext cx="7653204" cy="95280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04BB3AE-97F4-4C00-81FE-FB91CF839A4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1F0D0E-F047-4C69-88FC-80E6BD98F30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8696375-678E-4AC9-92CE-2F054364487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923EC4E2-4899-4F27-9004-5756706A500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410BBF05-966D-4195-9B06-1E6E7F9F699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8EB40F-3A2D-4845-8356-1EE2AA9FF30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62E43B-A434-4B6F-8353-3C5BDC29E42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15FAA1-81C0-482C-92CE-D6818D9F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734809"/>
            <a:ext cx="6311504" cy="10819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214389-85D5-414C-A838-3C1883C7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30" y="3416235"/>
            <a:ext cx="10594178" cy="309779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B0FA630-4169-4488-AB20-5F177B4C360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020A180-02EE-403E-BC32-D97E9CF9C64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713F84-750E-4B6A-9DA8-4BECE5F03A6C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AF8A6678-42DA-4D32-B658-9EA6AF67D30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5DFDFAB3-8126-459B-88DD-27010B0BFF4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97BAA7-F1C9-422D-8BE2-9B906A62E76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F77223-7699-4E1C-992C-68ED4AE8351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2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66360" y="2986703"/>
            <a:ext cx="1821180" cy="1231107"/>
            <a:chOff x="4969190" y="2977331"/>
            <a:chExt cx="1821180" cy="1231107"/>
          </a:xfrm>
        </p:grpSpPr>
        <p:sp>
          <p:nvSpPr>
            <p:cNvPr id="5" name="TextBox 4"/>
            <p:cNvSpPr txBox="1"/>
            <p:nvPr/>
          </p:nvSpPr>
          <p:spPr>
            <a:xfrm>
              <a:off x="4969190" y="2977331"/>
              <a:ext cx="1821180" cy="821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8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김연모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6220" y="3808328"/>
              <a:ext cx="137569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dplyr</a:t>
              </a:r>
              <a:r>
                <a:rPr lang="en-US" altLang="ko-KR" sz="20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 </a:t>
              </a:r>
              <a:r>
                <a:rPr lang="ko-KR" altLang="en-US" sz="20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개요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57135CA-A6C9-4433-BE14-08E43FF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818967"/>
            <a:ext cx="6783618" cy="10138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2932DB-3067-431D-83A0-62A660CD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20" y="3416234"/>
            <a:ext cx="10380190" cy="316588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C74C4EF-E10F-429F-B366-7CC6D5F997D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167E9A1-83CE-42D4-8412-CC7092AE97A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A1A879F-618B-4485-A1BF-149F2C9563E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E5F0084-E98A-47EE-BC54-132BDE92D70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219792F8-98E4-4982-961D-A22E3F1B240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8A21C33-389E-4DC0-9A66-E9A19F98D29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F1D2EFF-C1C0-4703-BE0F-1A6DAFB126B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0C0815-B899-44F3-A472-79F3EEC9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29" y="1763254"/>
            <a:ext cx="10180029" cy="10747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FD01456-D28A-4929-A3A1-08A70B06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28" y="3427150"/>
            <a:ext cx="10441849" cy="318899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2C647BEE-6DB9-4186-9435-EC070F766EC1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F91E6E6-9F7D-4DC9-A67F-C025194AAB5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7EECB1F-9835-4C76-B6A8-772E41E11D80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6CD9408-62BC-491A-9430-EB902BA5589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88CEC317-68C5-47DA-ADE7-D4A88FBB24D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93DE58-D572-4B9B-A4CF-F2C35FA43C0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F5D4904-0A98-4BB9-A769-62010257454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7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DB50B6-E683-444B-A86F-90DD9A87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0" y="1784143"/>
            <a:ext cx="10430004" cy="10968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921BA94-8BD4-4B69-8937-513E1EC7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91" y="3328737"/>
            <a:ext cx="10582901" cy="337404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D8C99BD6-793D-43B6-BA26-CDAFB702B00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CB31D5-905C-4C5D-BD41-627DAF2FA99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A24A305-B12E-401F-9D72-531B6DC4125F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8E49706-0B0F-45AD-806B-15E96934AE2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7F7F6591-BF67-4A88-8FC8-79EF5601950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00D72A-E7BF-4748-8D5B-9199DF47F09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ED8AAFC-2799-401F-BA45-24628C6C542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3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조건에 따라 추출</a:t>
            </a:r>
            <a:endParaRPr lang="en-US" altLang="ko-KR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1669D4-F358-411E-9F8A-213CF833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9" y="1737421"/>
            <a:ext cx="10410979" cy="10793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3292A53-82CC-47F5-944B-5E2B8A42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03276"/>
            <a:ext cx="10506312" cy="329950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F23A13D7-FEF5-4CCB-A6E4-FB4A929ADE3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EF31D0-9239-4C74-97CB-881D4A877F6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E7F2CBC-7734-4663-95A0-DFD666D060B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951D8D1A-493E-483B-B832-E041B3E9659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D26D557E-2DB8-49B9-9158-D26D672D245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3D4D65B-7659-43F4-8D68-E151935E3919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ADC8B4-36E9-4A8B-8412-D74502DC674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882404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99DF6B-2945-4CE1-BA90-5A2771B0F44F}"/>
              </a:ext>
            </a:extLst>
          </p:cNvPr>
          <p:cNvSpPr/>
          <p:nvPr/>
        </p:nvSpPr>
        <p:spPr>
          <a:xfrm>
            <a:off x="1627773" y="903752"/>
            <a:ext cx="7205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Filter, </a:t>
            </a:r>
            <a:r>
              <a:rPr lang="en-US" altLang="ko-KR" sz="2400" dirty="0" err="1"/>
              <a:t>nrow</a:t>
            </a:r>
            <a:r>
              <a:rPr lang="en-US" altLang="ko-KR" sz="2400" dirty="0"/>
              <a:t>, list</a:t>
            </a:r>
            <a:r>
              <a:rPr lang="ko-KR" altLang="en-US" sz="2400" dirty="0"/>
              <a:t>응용하여 원하는 데이터를 얻어보자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842C80-2328-431B-B1BC-950B3963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8" y="1700551"/>
            <a:ext cx="10410979" cy="13460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BF94019-0050-4C25-9ABE-02C9574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28" y="3409769"/>
            <a:ext cx="10418430" cy="291082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3DFF9A8-8833-4FFD-982B-F7FE91B2C5A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E0DC109-17A2-4693-AB6D-A64593704CD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2192EB67-9520-4300-84D8-73403E7AE4D7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93E4EA0-1770-4ED3-BECE-D240FE9C439C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4A583781-765D-486C-964E-155992619CF9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4AAEDF-5E2A-4D35-A4C5-C60D6C1E015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234FE0-4DB4-46CA-9FB2-A92D167DFD3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5004AB1-44EC-44A9-979D-8AFC778B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28" y="2931943"/>
            <a:ext cx="2784351" cy="36423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7352AE-5245-47DA-BEEC-CFCEACB13B5D}"/>
              </a:ext>
            </a:extLst>
          </p:cNvPr>
          <p:cNvSpPr/>
          <p:nvPr/>
        </p:nvSpPr>
        <p:spPr>
          <a:xfrm>
            <a:off x="1627773" y="903752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mpg %&gt;% </a:t>
            </a:r>
            <a:r>
              <a:rPr lang="en-US" altLang="ko-KR" sz="2400" dirty="0" err="1"/>
              <a:t>selcet</a:t>
            </a:r>
            <a:r>
              <a:rPr lang="en-US" altLang="ko-KR" sz="2400" dirty="0"/>
              <a:t>(</a:t>
            </a:r>
            <a:r>
              <a:rPr lang="ko-KR" altLang="en-US" sz="2400" dirty="0"/>
              <a:t>열의조건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63E1D8F-F46F-4754-8A00-D596846B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73" y="2931944"/>
            <a:ext cx="3928615" cy="36423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137B7DC-93E0-487D-8D15-7A1C4EB8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773" y="1651016"/>
            <a:ext cx="9466536" cy="65790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2153F96A-0BDC-4344-945B-2EA970E32B5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B9F0631-DD13-4E82-8EAF-ADEFB26D0E0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24F5961-CC3C-40D4-A0C0-A58F18057F8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9F16F8E-2EC3-4F14-A404-40E94C24903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A55B1A8A-16B1-4317-8BCC-28D652CB45B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E3A409B-AD18-43F5-98EA-1CE59DA1DD6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09443B-ED16-4ABE-AB29-B660D383179C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7352AE-5245-47DA-BEEC-CFCEACB13B5D}"/>
              </a:ext>
            </a:extLst>
          </p:cNvPr>
          <p:cNvSpPr/>
          <p:nvPr/>
        </p:nvSpPr>
        <p:spPr>
          <a:xfrm>
            <a:off x="1627773" y="903752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여러 열도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0CD4050-E61F-4D0F-B22C-D0FFF7BA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73" y="1714612"/>
            <a:ext cx="5414709" cy="3726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8D7E0F-A729-49F3-A64E-4D524A0F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73" y="2616699"/>
            <a:ext cx="4339888" cy="36404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A5371B4-789B-47A4-9D76-AA5A45443089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CDFB2B0-6CDA-4409-8981-8E4AFAC9A4F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492F419-6571-4A03-AB17-AA0CBD4B0D5B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83C9E31-6C26-491F-83BE-73BE7875CFC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31844989-2B5C-486F-BA89-938486140E3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F35E35-13F8-4C95-9DB1-329E9A7148B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D4C46C-9DC4-49DF-B10E-3DA2DE51E5B4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C0CC643-88AA-48B9-958C-82C591A6492E}"/>
              </a:ext>
            </a:extLst>
          </p:cNvPr>
          <p:cNvSpPr/>
          <p:nvPr/>
        </p:nvSpPr>
        <p:spPr>
          <a:xfrm>
            <a:off x="1627773" y="903752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Select</a:t>
            </a:r>
            <a:r>
              <a:rPr lang="ko-KR" altLang="en-US" sz="2400" dirty="0"/>
              <a:t>에 응용가능한 인자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8CCB006-F4A9-43BD-AE43-C625B42DE033}"/>
              </a:ext>
            </a:extLst>
          </p:cNvPr>
          <p:cNvSpPr/>
          <p:nvPr/>
        </p:nvSpPr>
        <p:spPr>
          <a:xfrm>
            <a:off x="1579092" y="1770026"/>
            <a:ext cx="4786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ea typeface="나눔고딕 ExtraBold" panose="020D0904000000000000"/>
              </a:rPr>
              <a:t>start_with</a:t>
            </a:r>
            <a:r>
              <a:rPr lang="en-US" altLang="ko-KR" sz="2400" dirty="0">
                <a:ea typeface="나눔고딕 ExtraBold" panose="020D0904000000000000"/>
              </a:rPr>
              <a:t> (“</a:t>
            </a:r>
            <a:r>
              <a:rPr lang="ko-KR" altLang="en-US" sz="2400" dirty="0">
                <a:ea typeface="나눔고딕 ExtraBold" panose="020D0904000000000000"/>
              </a:rPr>
              <a:t>시작하는 문자열</a:t>
            </a:r>
            <a:r>
              <a:rPr lang="en-US" altLang="ko-KR" sz="2400" dirty="0">
                <a:ea typeface="나눔고딕 ExtraBold" panose="020D0904000000000000"/>
              </a:rPr>
              <a:t>")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ea typeface="나눔고딕 ExtraBold" panose="020D0904000000000000"/>
              </a:rPr>
              <a:t>contains (“</a:t>
            </a:r>
            <a:r>
              <a:rPr lang="ko-KR" altLang="en-US" sz="2400" dirty="0">
                <a:ea typeface="나눔고딕 ExtraBold" panose="020D0904000000000000"/>
              </a:rPr>
              <a:t>포함하는 문자열“</a:t>
            </a:r>
            <a:r>
              <a:rPr lang="en-US" altLang="ko-KR" sz="2400" dirty="0">
                <a:ea typeface="나눔고딕 ExtraBold" panose="020D090400000000000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2400" dirty="0" err="1">
                <a:ea typeface="나눔고딕 ExtraBold" panose="020D0904000000000000"/>
              </a:rPr>
              <a:t>ends_with</a:t>
            </a:r>
            <a:r>
              <a:rPr lang="en-US" altLang="ko-KR" sz="2400" dirty="0">
                <a:ea typeface="나눔고딕 ExtraBold" panose="020D0904000000000000"/>
              </a:rPr>
              <a:t> (“</a:t>
            </a:r>
            <a:r>
              <a:rPr lang="ko-KR" altLang="en-US" sz="2400" dirty="0">
                <a:ea typeface="나눔고딕 ExtraBold" panose="020D0904000000000000"/>
              </a:rPr>
              <a:t>끝나는 문자열</a:t>
            </a:r>
            <a:r>
              <a:rPr lang="en-US" altLang="ko-KR" sz="2400" dirty="0">
                <a:ea typeface="나눔고딕 ExtraBold" panose="020D0904000000000000"/>
              </a:rPr>
              <a:t>")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ea typeface="나눔고딕 ExtraBold" panose="020D0904000000000000"/>
              </a:rPr>
              <a:t>Matches ("</a:t>
            </a:r>
            <a:r>
              <a:rPr lang="ko-KR" altLang="en-US" sz="2400" dirty="0">
                <a:ea typeface="나눔고딕 ExtraBold" panose="020D0904000000000000"/>
              </a:rPr>
              <a:t>매칭하는 문자열</a:t>
            </a:r>
            <a:r>
              <a:rPr lang="en-US" altLang="ko-KR" sz="2400" dirty="0">
                <a:ea typeface="나눔고딕 ExtraBold" panose="020D0904000000000000"/>
              </a:rPr>
              <a:t>“)</a:t>
            </a:r>
            <a:endParaRPr lang="ko-KR" altLang="en-US" sz="2400" dirty="0">
              <a:ea typeface="나눔고딕 ExtraBold" panose="020D09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07ADE80-04CD-4C5F-99B5-1BF76AB8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48" y="3624145"/>
            <a:ext cx="8709912" cy="207528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285DE67-AB88-4C3F-AAD7-670C0F3CCF6F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4CFDA9-455D-4CD9-A0F8-E15F88F5716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8D04F5B-8D38-40EB-9A43-7C714AA45C15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D31B53C-3891-443F-BD40-3F3063DB20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495850AD-E3DB-40AA-9A26-23989B753EE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4799ABD-0B8D-47F5-B5DC-E8C59464602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D6E8FBB-A321-42F0-ACC5-331F61B58EA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C0CC643-88AA-48B9-958C-82C591A6492E}"/>
              </a:ext>
            </a:extLst>
          </p:cNvPr>
          <p:cNvSpPr/>
          <p:nvPr/>
        </p:nvSpPr>
        <p:spPr>
          <a:xfrm>
            <a:off x="1627773" y="903752"/>
            <a:ext cx="720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1) </a:t>
            </a:r>
            <a:r>
              <a:rPr lang="en-US" altLang="ko-KR" sz="2400" dirty="0" err="1"/>
              <a:t>start_with</a:t>
            </a:r>
            <a:r>
              <a:rPr lang="en-US" altLang="ko-KR" sz="2400" dirty="0"/>
              <a:t>() – </a:t>
            </a:r>
            <a:r>
              <a:rPr lang="ko-KR" altLang="en-US" sz="2400" dirty="0"/>
              <a:t>특정 문자열로 시작하는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7491D4-24FB-492B-8966-F6B4575A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17" y="1758962"/>
            <a:ext cx="9453478" cy="344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7B0715-B8E1-4D26-AD79-A4CEE3AB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16" y="2686112"/>
            <a:ext cx="4831527" cy="388549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FF96995E-B050-4C0E-83BB-3FEA966F82D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6DA04B-9D16-4903-B335-6919D61DA64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7634860-A900-4CB8-B2BD-C05676AA886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040B0FF-EF39-4ACE-A1A3-6F9D04790F8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DAFF0936-E4F3-4A3F-889D-B28564C8E71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26E583F-0000-4BA5-AD3F-F163335F154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5C94402-CF9B-4E5A-B23D-D2CA2816612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1114E3-ECE5-4FD9-8185-79DD15E8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3" y="2462810"/>
            <a:ext cx="5120171" cy="405271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2CB133-719D-420C-84ED-09CDD9E3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3" y="1564355"/>
            <a:ext cx="9170948" cy="33745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6939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2) </a:t>
            </a:r>
            <a:r>
              <a:rPr lang="en-US" altLang="ko-KR" sz="2400" dirty="0" err="1"/>
              <a:t>ends_with</a:t>
            </a:r>
            <a:r>
              <a:rPr lang="en-US" altLang="ko-KR" sz="2400" dirty="0"/>
              <a:t>() – </a:t>
            </a:r>
            <a:r>
              <a:rPr lang="ko-KR" altLang="en-US" sz="2400" dirty="0"/>
              <a:t>특정 문자열로 끝나는 열을 추출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C8428DB3-BF62-4F59-8AF6-60151113FFE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2FEEC0-DA6A-453F-8CC4-C555CB40521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342592E-F486-46AB-B1A2-B61B927B342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DCE33AD-B49E-406B-9177-56B3CDCD902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F470D914-FDBE-47F4-B4DD-FE11EC34AA1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B49DF89-0C31-4C0D-B035-9FC6F5B7298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ED8E9FE-0DC6-4066-9C70-7F2FDE01D31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6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1322" y="676938"/>
            <a:ext cx="8348383" cy="472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sz="3300" dirty="0">
                <a:latin typeface="a고딕13"/>
                <a:ea typeface="a고딕13"/>
              </a:rPr>
              <a:t>패키지란</a:t>
            </a:r>
            <a:r>
              <a:rPr lang="en-US" altLang="ko-KR" sz="3300" dirty="0">
                <a:latin typeface="a고딕13"/>
                <a:ea typeface="a고딕13"/>
              </a:rPr>
              <a:t>?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sz="3300" dirty="0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en-US" altLang="ko-KR" sz="2000" dirty="0">
                <a:latin typeface="a고딕13"/>
                <a:ea typeface="a고딕13"/>
              </a:rPr>
              <a:t>R</a:t>
            </a:r>
            <a:r>
              <a:rPr lang="ko-KR" altLang="en-US" sz="2000" dirty="0">
                <a:latin typeface="a고딕13"/>
                <a:ea typeface="a고딕13"/>
              </a:rPr>
              <a:t>에서</a:t>
            </a:r>
            <a:r>
              <a:rPr lang="en-US" altLang="ko-KR" sz="2000" dirty="0">
                <a:latin typeface="a고딕13"/>
                <a:ea typeface="a고딕13"/>
              </a:rPr>
              <a:t> </a:t>
            </a:r>
            <a:r>
              <a:rPr lang="ko-KR" altLang="en-US" sz="2000" dirty="0">
                <a:latin typeface="a고딕13"/>
                <a:ea typeface="a고딕13"/>
              </a:rPr>
              <a:t>패키지</a:t>
            </a:r>
            <a:r>
              <a:rPr lang="en-US" altLang="ko-KR" sz="2000" dirty="0">
                <a:latin typeface="a고딕13"/>
                <a:ea typeface="a고딕13"/>
              </a:rPr>
              <a:t>(Package)</a:t>
            </a:r>
            <a:r>
              <a:rPr lang="ko-KR" altLang="en-US" sz="2000" dirty="0">
                <a:latin typeface="a고딕13"/>
                <a:ea typeface="a고딕13"/>
              </a:rPr>
              <a:t>는 함수</a:t>
            </a:r>
            <a:r>
              <a:rPr lang="en-US" altLang="ko-KR" sz="2000" dirty="0">
                <a:latin typeface="a고딕13"/>
                <a:ea typeface="a고딕13"/>
              </a:rPr>
              <a:t>(function), </a:t>
            </a:r>
            <a:r>
              <a:rPr lang="ko-KR" altLang="en-US" sz="2000" dirty="0">
                <a:latin typeface="a고딕13"/>
                <a:ea typeface="a고딕13"/>
              </a:rPr>
              <a:t>데이터</a:t>
            </a:r>
            <a:r>
              <a:rPr lang="en-US" altLang="ko-KR" sz="2000" dirty="0">
                <a:latin typeface="a고딕13"/>
                <a:ea typeface="a고딕13"/>
              </a:rPr>
              <a:t>(data), </a:t>
            </a:r>
            <a:r>
              <a:rPr lang="ko-KR" altLang="en-US" sz="2000" dirty="0">
                <a:latin typeface="a고딕13"/>
                <a:ea typeface="a고딕13"/>
              </a:rPr>
              <a:t>코드</a:t>
            </a:r>
            <a:r>
              <a:rPr lang="en-US" altLang="ko-KR" sz="2000" dirty="0">
                <a:latin typeface="a고딕13"/>
                <a:ea typeface="a고딕13"/>
              </a:rPr>
              <a:t>(code), </a:t>
            </a:r>
            <a:r>
              <a:rPr lang="ko-KR" altLang="en-US" sz="2000" dirty="0">
                <a:latin typeface="a고딕13"/>
                <a:ea typeface="a고딕13"/>
              </a:rPr>
              <a:t>문서</a:t>
            </a:r>
            <a:r>
              <a:rPr lang="en-US" altLang="ko-KR" sz="2000" dirty="0">
                <a:latin typeface="a고딕13"/>
                <a:ea typeface="a고딕13"/>
              </a:rPr>
              <a:t>(document)</a:t>
            </a:r>
            <a:r>
              <a:rPr lang="ko-KR" altLang="en-US" sz="2000" dirty="0">
                <a:latin typeface="a고딕13"/>
                <a:ea typeface="a고딕13"/>
              </a:rPr>
              <a:t> 등을 묶는 것을 의미합니다</a:t>
            </a:r>
          </a:p>
          <a:p>
            <a:pPr marL="790200" lvl="1" indent="-333000" algn="l">
              <a:buAutoNum type="arabicPeriod"/>
              <a:defRPr/>
            </a:pPr>
            <a:endParaRPr lang="ko-KR" altLang="en-US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endParaRPr lang="ko-KR" altLang="en-US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en-US" altLang="ko-KR" sz="2000" dirty="0">
                <a:latin typeface="a고딕13"/>
                <a:ea typeface="a고딕13"/>
              </a:rPr>
              <a:t>R</a:t>
            </a:r>
            <a:r>
              <a:rPr lang="ko-KR" altLang="en-US" sz="2000" dirty="0">
                <a:latin typeface="a고딕13"/>
                <a:ea typeface="a고딕13"/>
              </a:rPr>
              <a:t>이 설치되면 </a:t>
            </a:r>
            <a:r>
              <a:rPr lang="en-US" altLang="ko-KR" sz="2000" dirty="0" err="1">
                <a:latin typeface="a고딕13"/>
                <a:ea typeface="a고딕13"/>
              </a:rPr>
              <a:t>stas</a:t>
            </a:r>
            <a:r>
              <a:rPr lang="en-US" altLang="ko-KR" sz="2000" dirty="0">
                <a:latin typeface="a고딕13"/>
                <a:ea typeface="a고딕13"/>
              </a:rPr>
              <a:t>, graphics, </a:t>
            </a:r>
            <a:r>
              <a:rPr lang="en-US" altLang="ko-KR" sz="2000" dirty="0" err="1">
                <a:latin typeface="a고딕13"/>
                <a:ea typeface="a고딕13"/>
              </a:rPr>
              <a:t>grDevices</a:t>
            </a:r>
            <a:r>
              <a:rPr lang="en-US" altLang="ko-KR" sz="2000" dirty="0">
                <a:latin typeface="a고딕13"/>
                <a:ea typeface="a고딕13"/>
              </a:rPr>
              <a:t>, </a:t>
            </a:r>
            <a:r>
              <a:rPr lang="en-US" altLang="ko-KR" sz="2000" dirty="0" err="1">
                <a:latin typeface="a고딕13"/>
                <a:ea typeface="a고딕13"/>
              </a:rPr>
              <a:t>utils</a:t>
            </a:r>
            <a:r>
              <a:rPr lang="en-US" altLang="ko-KR" sz="2000" dirty="0">
                <a:latin typeface="a고딕13"/>
                <a:ea typeface="a고딕13"/>
              </a:rPr>
              <a:t>,</a:t>
            </a:r>
            <a:r>
              <a:rPr lang="ko-KR" altLang="en-US" sz="2000" dirty="0">
                <a:latin typeface="a고딕13"/>
                <a:ea typeface="a고딕13"/>
              </a:rPr>
              <a:t> </a:t>
            </a:r>
            <a:r>
              <a:rPr lang="en-US" altLang="ko-KR" sz="2000" dirty="0">
                <a:latin typeface="a고딕13"/>
                <a:ea typeface="a고딕13"/>
              </a:rPr>
              <a:t>datasets, methods, base</a:t>
            </a:r>
            <a:r>
              <a:rPr lang="ko-KR" altLang="en-US" sz="2000" dirty="0">
                <a:latin typeface="a고딕13"/>
                <a:ea typeface="a고딕13"/>
              </a:rPr>
              <a:t>의 패키지가 자동으로 설치되어 통계와 그래프 등에 대한 기본 기능을 제공합니다</a:t>
            </a:r>
            <a:r>
              <a:rPr lang="en-US" altLang="ko-KR" sz="2000" dirty="0">
                <a:latin typeface="a고딕13"/>
                <a:ea typeface="a고딕13"/>
              </a:rPr>
              <a:t>.</a:t>
            </a:r>
          </a:p>
          <a:p>
            <a:pPr marL="790200" lvl="1" indent="-333000" algn="l">
              <a:buAutoNum type="arabicPeriod"/>
              <a:defRPr/>
            </a:pPr>
            <a:endParaRPr lang="en-US" altLang="ko-KR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endParaRPr lang="en-US" altLang="ko-KR" sz="2000" dirty="0">
              <a:latin typeface="a고딕13"/>
              <a:ea typeface="a고딕13"/>
            </a:endParaRPr>
          </a:p>
          <a:p>
            <a:pPr marL="790200" lvl="1" indent="-333000" algn="l">
              <a:buAutoNum type="arabicPeriod"/>
              <a:defRPr/>
            </a:pPr>
            <a:r>
              <a:rPr lang="ko-KR" altLang="en-US" sz="2000" dirty="0">
                <a:latin typeface="a고딕13"/>
                <a:ea typeface="a고딕13"/>
              </a:rPr>
              <a:t>이 외의 패키지의 기능들은 새로운 패키지를 설치해서 사용해야   합니다</a:t>
            </a:r>
            <a:r>
              <a:rPr lang="en-US" altLang="ko-KR" sz="2000" dirty="0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ㄱㄱ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02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3) contains() – </a:t>
            </a:r>
            <a:r>
              <a:rPr lang="ko-KR" altLang="en-US" sz="2400" dirty="0"/>
              <a:t>특정 문자열을 포함하는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B2D4AD4-0B08-4417-B68D-33C93AFA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2" y="1672924"/>
            <a:ext cx="10642941" cy="2982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AB7B42B-F056-42F4-85BB-01AA60EB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1" y="2462809"/>
            <a:ext cx="5809873" cy="411382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5B557025-C917-4E26-B154-8E4D1B1822D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AABA75-2DA2-40C1-AB68-1DAB36D70AC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2DFC83F-4505-4676-AD91-95BD14D5F089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28FD111A-4780-4F1F-AFB2-1B789D4FA1D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B253719A-DFB2-46B7-BEE6-6D0E0B837F3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03CCBD-93AA-45E4-B992-9DF2A93A99A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25FC2E-B49D-499A-B5CD-C1D0547531E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3581D1B6-1C23-4BF0-95B1-B44BB311C46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98677" y="1784838"/>
            <a:ext cx="1063869" cy="4214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9C7B9A-2CA5-4E19-B55D-6BB5E80DDA09}"/>
              </a:ext>
            </a:extLst>
          </p:cNvPr>
          <p:cNvSpPr txBox="1"/>
          <p:nvPr/>
        </p:nvSpPr>
        <p:spPr>
          <a:xfrm>
            <a:off x="8062546" y="2021636"/>
            <a:ext cx="45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023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E326E1-57E0-4F68-A86E-113D5430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1" y="1491235"/>
            <a:ext cx="10650908" cy="317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434D1CD-B27D-4C50-AECB-9F098D08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0" y="1924127"/>
            <a:ext cx="4263421" cy="3217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0B02E8C-0A9A-4CA3-ABAB-0BB5A246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42" y="2498833"/>
            <a:ext cx="4657065" cy="416780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98018FF-0D95-4E5A-BC8C-26A912737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60" y="2483925"/>
            <a:ext cx="4364564" cy="416780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FF5A049-D419-42C6-A05B-C3C69D727EFF}"/>
              </a:ext>
            </a:extLst>
          </p:cNvPr>
          <p:cNvSpPr/>
          <p:nvPr/>
        </p:nvSpPr>
        <p:spPr>
          <a:xfrm>
            <a:off x="5871047" y="4244659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F8A9090D-2D8C-4BF5-8AA6-853B0CEBC4E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E6CCF62-5E37-4B9C-8E5F-B2EE4A76A1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29D3EF3-FCE4-4E42-86D7-07CF06496D8A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43864C7-E6E7-4EBB-AD77-4FDD08121256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451CB268-BA99-41DD-A277-DA5BABFF5C8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EC4F72-D7C7-40DC-B763-82A98719474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DB5C68B-4166-4BE1-B234-F45F3C24585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E3574F-4712-43C0-A2A8-C878163F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84" y="1512155"/>
            <a:ext cx="9861516" cy="611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6052D52-2451-468C-8D7F-4E9888EA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2462810"/>
            <a:ext cx="4350384" cy="396105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3D598AD-1207-40DF-A5B8-C96A70B52DC3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B08896E-6E51-4870-8B04-47455CAC7628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FA4639B-8A57-4133-9522-9ECA6380DCA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A5B8E54-29FB-40D9-BAED-A69B76CCF43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47731ECB-B10B-411F-9DAC-B3590DBFF3F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FC102E-3017-4685-ADE8-A93924CF896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9274467-16CE-4051-80ED-AF0FCD8AF3D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5414C29-39EA-451E-89A9-014CCA87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1" y="1466438"/>
            <a:ext cx="8485652" cy="8040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1B822D-0668-42ED-8891-7749528E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0" y="2438092"/>
            <a:ext cx="4284903" cy="386645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C4E09F0-A38B-4450-84CB-C7E32B2407B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83D3CDD-9880-453B-AE27-4317E146E88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AEC9AA3-6083-4418-AB7C-EE2810A808B4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5D50AAA-3E43-453A-AAE4-191D68CE7A9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1BA5AC1B-EB7A-4365-80CE-59FE7BC4A84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A76B34-44E7-4D7E-BFA3-D6CABF2A207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DA0380-A776-4B80-AED0-AFF8424994C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159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</a:t>
            </a:r>
            <a:r>
              <a:rPr lang="ko-KR" altLang="en-US" sz="2400" dirty="0"/>
              <a:t>특정 문자열과</a:t>
            </a:r>
            <a:r>
              <a:rPr lang="en-US" altLang="ko-KR" sz="2400" dirty="0"/>
              <a:t> </a:t>
            </a:r>
            <a:r>
              <a:rPr lang="ko-KR" altLang="en-US" sz="2400" dirty="0"/>
              <a:t>매칭되는 열을 추출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D371D40-546E-4C5C-AABA-539C7695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0" y="1466438"/>
            <a:ext cx="6195231" cy="8489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776078F-4985-45F0-8D28-3C55686B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99" y="2616699"/>
            <a:ext cx="4607063" cy="397101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077B990-C055-4C71-A4DC-1768C233A0D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FC4DA7-E706-4042-8920-D91F574CD6D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7D776E8-E71B-4319-B48E-41D5A157A1C0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2577015-9730-4EF6-A8F9-1FBD1E77DF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3F028695-84E4-4905-B65D-D3A5B6F1ADDA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CDF436E-711A-4064-B960-DF2E36279C5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B2688AA-3EEC-4AC2-8208-B8598BB552F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Select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열을 조건에 따라 추출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765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4) matches() – “ . “</a:t>
            </a:r>
            <a:r>
              <a:rPr lang="ko-KR" altLang="en-US" sz="2400" dirty="0"/>
              <a:t>의 위치에 따라 출력 결과가 달라짐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B65A5FC-7C5D-4C01-ABEC-2D8D76C5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82" y="1590004"/>
            <a:ext cx="2735514" cy="48338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31BA7E4-D078-4D0A-B16A-5932B8FF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173" y="1590004"/>
            <a:ext cx="2622170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0B7B7AA-2DD3-4AE9-A646-E6716025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97" y="1590004"/>
            <a:ext cx="2747162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9E270B7-7DEC-4AB1-8A64-BD91CF5E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373" y="1590004"/>
            <a:ext cx="2622170" cy="483385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EB374D8-844F-42B5-919A-D2817FF574F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B7E800-C341-4D45-981A-328DA1B35565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9A9D4-359D-43AA-B57D-4480111FFD9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2F53EA2D-4085-4E6C-BC14-63223E5234EC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D25F6199-31E8-4A76-9A44-43A7B11D7DB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7D4BC8B-B8B4-4C70-9F61-600BAA8AB964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229B9A9-38AA-4243-ADE4-CDA1F63DE06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6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&gt;%&gt;</a:t>
            </a:r>
            <a:r>
              <a:rPr lang="ko-KR" altLang="en-US" sz="2400" dirty="0"/>
              <a:t>를 통한 함수 </a:t>
            </a:r>
            <a:r>
              <a:rPr lang="en-US" altLang="ko-KR" sz="2400" dirty="0"/>
              <a:t>chain</a:t>
            </a:r>
            <a:r>
              <a:rPr lang="ko-KR" altLang="en-US" sz="2400" dirty="0"/>
              <a:t>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5B3B9E-4541-4935-99C1-F2E2CAC6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55"/>
          <a:stretch/>
        </p:blipFill>
        <p:spPr>
          <a:xfrm>
            <a:off x="1538910" y="1436442"/>
            <a:ext cx="8587741" cy="11802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AF4A7C-53E0-4DF5-B496-78CFFB71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2946286"/>
            <a:ext cx="6634461" cy="3438472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0D0049C-2BD2-46C4-A2A4-D7A10516000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7F3CB5-A329-43BE-8FD3-394A62C10A45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7BE251F-581B-4D0A-AF4A-83F296CB18CE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0CD91D9-01C3-43DE-8B24-3EFE593538F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54983731-A136-48BB-84E3-4F3CA655D9F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1E62029-5F48-4B9B-9804-C51E01E2911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A9401B-994A-4DEF-A7B7-31D1C7B9707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903752"/>
            <a:ext cx="4381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가독성 있게 줄을 바꿀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A31684-F4EE-4A0B-8F48-879129C2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30" y="3954399"/>
            <a:ext cx="5327111" cy="14817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84D446B-2D53-4A52-BFA6-C60F544C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55"/>
          <a:stretch/>
        </p:blipFill>
        <p:spPr>
          <a:xfrm>
            <a:off x="1715230" y="1949463"/>
            <a:ext cx="8587741" cy="118025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24B8514-809D-4A9E-9F3A-7383533271E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E179055-4F48-433D-8F6A-48B79ED3BCE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0C8DF35-24DE-43A0-91EE-FAAA8886E4F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9686656-2DFA-4C88-A609-5C0A19321BD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D7164F31-9BB9-4CFF-88C0-EBFBE605254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C4DA20-4FD4-403F-B9A9-4A9B1D6BD23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B6EDABF-1170-4DC8-BEEA-6F8553E9E75A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5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627773" y="1016046"/>
            <a:ext cx="414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내장함수로 해본다면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</a:t>
            </a:r>
            <a:endParaRPr lang="ko-KR" altLang="en-US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2372A5-345D-4325-812C-72A04C60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91" y="2798230"/>
            <a:ext cx="7356361" cy="361476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13F886F-153B-48A5-A6A7-4BD11B6EF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5" b="-864"/>
          <a:stretch/>
        </p:blipFill>
        <p:spPr>
          <a:xfrm>
            <a:off x="1579092" y="1650508"/>
            <a:ext cx="8587741" cy="81230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265F42A-2904-4835-8B3F-EE85F85A02F6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13BC02-6F39-4C1B-8205-95CFDC16339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24B50D4-0E85-4C47-A1F7-371DD0336834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0F0B153-D536-49B3-A8C4-BF8B849545F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4F5EAA3C-1812-4262-9506-98E35784AA6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B4E1F3E-EE1F-49D9-BC31-31993C017052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58F7E9B-AD77-4D50-9729-6EB2A4F38C62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select, head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6CB4F2-56C6-4B32-BB3F-1C49C93F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235913"/>
            <a:ext cx="4807256" cy="135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3C0A4B-71D9-4A08-B5B5-DABF84BB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7" y="3093740"/>
            <a:ext cx="4807255" cy="27992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4E27A93-3341-4A4F-91A1-C89385A2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31" y="1207338"/>
            <a:ext cx="4728322" cy="1381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F88B88C-6950-43C0-B913-0CA0190E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29" y="3076783"/>
            <a:ext cx="4728319" cy="35898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E62D00C-731C-4F4E-A3D6-8D91EA5D092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C6252F-87CE-4FC9-8FBE-E49ADF344E8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03CA7EA-5FF0-41AA-94D6-34137E120F72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29236473-2CB2-4EB9-B469-4A93DC7461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84A334F0-225E-4FA7-B4FA-FC78B3FB624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9301C7F-29D1-4679-A1AE-E2203E74291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7A93666-DC2C-4841-AA02-51342468251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7115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29" y="495104"/>
            <a:ext cx="8306361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511" y="1095704"/>
            <a:ext cx="8372977" cy="38274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74580" y="5243598"/>
            <a:ext cx="8642538" cy="366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R</a:t>
            </a:r>
            <a:r>
              <a:rPr lang="ko-KR" altLang="en-US">
                <a:latin typeface="a고딕13"/>
                <a:ea typeface="a고딕13"/>
              </a:rPr>
              <a:t> 공식 홈페이지</a:t>
            </a:r>
            <a:r>
              <a:rPr lang="en-US" altLang="ko-KR">
                <a:latin typeface="a고딕13"/>
                <a:ea typeface="a고딕13"/>
              </a:rPr>
              <a:t>(</a:t>
            </a:r>
            <a:r>
              <a:rPr lang="en-US" altLang="ko-KR">
                <a:latin typeface="a고딕13"/>
                <a:ea typeface="a고딕13"/>
                <a:hlinkClick r:id="rId3"/>
              </a:rPr>
              <a:t>https://www.r-project.org/)</a:t>
            </a:r>
            <a:r>
              <a:rPr lang="ko-KR" altLang="en-US">
                <a:latin typeface="a고딕13"/>
                <a:ea typeface="a고딕13"/>
              </a:rPr>
              <a:t>에 접속한 후 </a:t>
            </a:r>
            <a:r>
              <a:rPr lang="en-US" altLang="ko-KR">
                <a:latin typeface="a고딕13"/>
                <a:ea typeface="a고딕13"/>
              </a:rPr>
              <a:t>CRAN</a:t>
            </a:r>
            <a:r>
              <a:rPr lang="ko-KR" altLang="en-US">
                <a:latin typeface="a고딕13"/>
                <a:ea typeface="a고딕13"/>
              </a:rPr>
              <a:t> 저장소를 클릭합니다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select, head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6CB4F2-56C6-4B32-BB3F-1C49C93F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235913"/>
            <a:ext cx="4807256" cy="135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3C0A4B-71D9-4A08-B5B5-DABF84BB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7" y="3093740"/>
            <a:ext cx="4807255" cy="27992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4E27A93-3341-4A4F-91A1-C89385A2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31" y="1207338"/>
            <a:ext cx="4728322" cy="1381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F88B88C-6950-43C0-B913-0CA0190E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29" y="3076783"/>
            <a:ext cx="4728319" cy="35898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307F7BE1-511C-45E9-B045-5264A6AF3C6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CC4E2F0-2D1A-4320-8772-5F869CF1C84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22FD608-7472-4C8E-AE6E-24A8F1794EF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8F671936-2727-4FC5-82C6-5D15D1CC966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921A0E80-EE36-4849-96C0-9F1EBE6FEFA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7CA084-0E89-4700-8E4F-F3AF09C2A70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C2FC86-75BE-4BA0-B4BD-83179821C5ED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9F46091-AB15-4A14-978B-3F182B69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1" y="2032822"/>
            <a:ext cx="4270177" cy="1184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E75ECAA-5BE6-41D4-A6DD-D23BDCFA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4017512"/>
            <a:ext cx="10469209" cy="1936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36DB07D-6B16-42C9-A70B-8846E3E11B2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82486E-6DE3-45FB-90CF-04027355DCEB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6306AEE-940F-48E0-B9A1-A514F7F30E31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87D33664-EAC0-46B3-9488-45D7BA5F2F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CC0D51C2-EA83-423D-A8E8-D0ADC9CF6A3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30F42A2-FED1-48FA-BC0F-1EC631C1B5D8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3B45EC8-CDA3-406E-ADA2-AE7CC47CA95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9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554990-F45B-43D4-90B6-82BE90EE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00" y="3663415"/>
            <a:ext cx="10596089" cy="182298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FB72BFC-D196-46FF-BD5F-A4073762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01" y="1870656"/>
            <a:ext cx="5042276" cy="118430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25DCD92-BD14-4E8C-83D5-A5FC0782CAFE}"/>
              </a:ext>
            </a:extLst>
          </p:cNvPr>
          <p:cNvSpPr/>
          <p:nvPr/>
        </p:nvSpPr>
        <p:spPr>
          <a:xfrm>
            <a:off x="1360600" y="1252117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/>
              <a:t>내림차순은 </a:t>
            </a:r>
            <a:r>
              <a:rPr lang="en-US" altLang="ko-KR" sz="2400" dirty="0"/>
              <a:t>desc</a:t>
            </a:r>
            <a:r>
              <a:rPr lang="ko-KR" altLang="en-US" sz="2400" dirty="0"/>
              <a:t>추가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B0D99B8B-7DC0-4E7D-A054-11A131C89EF8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9383C1C-C3FE-43DD-95C1-33D55502DCFE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8D57F16-1A7C-42F4-813A-1ABAE1EF971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B5D9D03-F5CE-49AD-9558-83FE896212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25644F31-220F-462F-8BFC-0863C155CD6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187411B-8487-4DF9-922B-F08B44271F6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56B1924-9D96-4E7A-A40B-FEEA82A9D702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5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579092" y="1359172"/>
            <a:ext cx="4006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여러 개의 기준도 적용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68A69D0-2B47-4C11-A0DF-2D4F13C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43" y="2436283"/>
            <a:ext cx="6756702" cy="1257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97C86E-B8F3-46FD-9208-A90BCF94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43" y="4421717"/>
            <a:ext cx="10777692" cy="182055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444259C-CBDF-468A-8453-FB215C76028B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4AB9028-E191-403C-B709-D46202DAD0B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C700553-31CA-40AE-996A-F4D2E90FD0E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047C5CC2-EF93-4843-8D17-DF51DBB75E3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612E98C8-1B6C-4E37-820F-AF5B58AB60A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8AF2C3E-4DFD-4AA1-9ED1-D2AB17E87C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A5B03B-D6B8-4A46-B685-3232EE940A6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4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79092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arrange 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886428-8AFC-4622-A0B9-6F8E94141954}"/>
              </a:ext>
            </a:extLst>
          </p:cNvPr>
          <p:cNvSpPr/>
          <p:nvPr/>
        </p:nvSpPr>
        <p:spPr>
          <a:xfrm>
            <a:off x="1579092" y="1172363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문자도 분류가능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..</a:t>
            </a:r>
            <a:r>
              <a:rPr lang="ko-KR" altLang="en-US" sz="2400" dirty="0"/>
              <a:t>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99274E-BD64-4CC6-82D4-2FF275A0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2" y="3689818"/>
            <a:ext cx="9314383" cy="288487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A840850-AE47-4210-A964-4FF6C397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2" y="2013628"/>
            <a:ext cx="5031145" cy="109992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763B2D5-A4F6-4FF7-9922-4324DC477271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F14F36-A941-4DC7-814B-2147114E5E12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C7A8469-A27F-4BC0-A22A-45A2BECD86AD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28B64892-8926-44AC-8C19-C92C62D435C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69FDB503-B9F2-4420-981E-F1B11BD4008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645D2-2B34-442E-8E37-4F441DE2AC2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4451975-4391-4648-9FA7-AC29E32F5FB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B3D8061-D370-4577-BDF4-4E1B0F50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49" y="1755817"/>
            <a:ext cx="5062339" cy="1069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BF8999-C5F4-4DE6-98D2-4D7330C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29000"/>
            <a:ext cx="10271445" cy="219079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D3F2312-70BE-45BD-96DC-43019D6364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6ACFA330-9891-4466-9BBC-EC4794F349C3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B6DE0AA-3BF1-4D09-8C70-B2F824C9D7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9AB9A435-4891-4E5A-AFA4-8B631EBF44E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D2B41A7-D493-42DF-A792-604CE8A4AE1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A72AE6-EDF7-49D8-8B93-8742CA6FC25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B3D8061-D370-4577-BDF4-4E1B0F50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49" y="1755817"/>
            <a:ext cx="5062339" cy="1069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BF8999-C5F4-4DE6-98D2-4D7330C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92" y="3429000"/>
            <a:ext cx="10271445" cy="219079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86B4938-B9BE-42AE-9F7F-F4EF097EC800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D22AB0-9B2F-4BE5-923A-D246316750A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EE2F135-F9D4-44B8-BD8B-55ED6E405BD8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7B1AF9C-3E0C-444D-8B4E-F13694CD091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08601AA7-454C-49D3-ACE6-62B4D34466B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CDC84C1-EF08-412E-85CD-FE2D265540A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10EB5D-6CFF-49AA-B15B-6056FE27878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B27477-332F-4B4A-8A4A-A341D51D6668}"/>
              </a:ext>
            </a:extLst>
          </p:cNvPr>
          <p:cNvSpPr txBox="1"/>
          <p:nvPr/>
        </p:nvSpPr>
        <p:spPr>
          <a:xfrm>
            <a:off x="9423615" y="32848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POWERPOINT TEMPLATE, YPTLAB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368540" y="162817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Filter, select, arrange, mutate  (chain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849E13D-AE5D-49CD-B161-C1C6F895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7" y="1186392"/>
            <a:ext cx="10257607" cy="6067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91354FE-AB8B-4885-B8B0-2737A51A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95" y="2104555"/>
            <a:ext cx="10346455" cy="13630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101F15F-EB5A-44D5-9F77-3A938F39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95" y="3762596"/>
            <a:ext cx="4859685" cy="2867071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D00375-8CB4-4E16-9FC4-6761F487CFE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ADAAA5A-53CE-4034-860E-A9DB898BFC1C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2C0C17A0-CDD1-4667-9A60-7FB21A57002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xmlns="" id="{702211C2-BC83-4BCA-A846-68B88AD3104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861C98-F995-42AA-AA06-2481AA370CC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874B06E-2CEB-4E8C-A409-60B94845C88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8A24E63-0D3B-42EF-893C-27E52D5299B8}"/>
              </a:ext>
            </a:extLst>
          </p:cNvPr>
          <p:cNvSpPr/>
          <p:nvPr/>
        </p:nvSpPr>
        <p:spPr>
          <a:xfrm>
            <a:off x="1032793" y="241852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FEAC24-075F-47E9-BD7F-4681309F3BE3}"/>
              </a:ext>
            </a:extLst>
          </p:cNvPr>
          <p:cNvSpPr txBox="1"/>
          <p:nvPr/>
        </p:nvSpPr>
        <p:spPr>
          <a:xfrm>
            <a:off x="1563050" y="191366"/>
            <a:ext cx="186301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mutate– </a:t>
            </a: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F660E59-34AA-4599-A84E-9C7ADA6129C3}"/>
              </a:ext>
            </a:extLst>
          </p:cNvPr>
          <p:cNvSpPr/>
          <p:nvPr/>
        </p:nvSpPr>
        <p:spPr>
          <a:xfrm>
            <a:off x="1579092" y="1128340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조건문도 사용가능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F28A33-6F48-4A79-904E-95F92B43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8" y="1793180"/>
            <a:ext cx="6661264" cy="13680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77591FB-3AF1-4369-95AA-C1C96F68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75" y="3520724"/>
            <a:ext cx="10383635" cy="2735964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A3AF31C-7A61-4A44-A6E0-CF787B3A98EE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4E5355-4A53-43A8-954D-38DFF00D03B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8C410D7-DEAF-41B7-9E32-C6C983C2DFA1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6AE361-5700-4CB7-9870-5EAD16DC76EE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3B3E017-2B06-4B3C-BF67-BE236769C9DA}"/>
              </a:ext>
            </a:extLst>
          </p:cNvPr>
          <p:cNvGrpSpPr/>
          <p:nvPr/>
        </p:nvGrpSpPr>
        <p:grpSpPr>
          <a:xfrm>
            <a:off x="1" y="725866"/>
            <a:ext cx="1251284" cy="532299"/>
            <a:chOff x="1" y="243503"/>
            <a:chExt cx="1251284" cy="4399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6508F69-312E-4F1D-B1C3-7BB6820160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935B3B59-2DF7-49B8-8318-2A6CEF59A19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ABE369D-EFCA-4DD5-B64A-2F6713C514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E2E899-CF5C-4152-9925-33ABE674E4FD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0D9975-9E4F-4AE5-8F41-CCE1E4400664}"/>
              </a:ext>
            </a:extLst>
          </p:cNvPr>
          <p:cNvSpPr txBox="1"/>
          <p:nvPr/>
        </p:nvSpPr>
        <p:spPr>
          <a:xfrm>
            <a:off x="5234226" y="298670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B6B0C7-E7EA-46F9-BF26-46E777B9EEA3}"/>
              </a:ext>
            </a:extLst>
          </p:cNvPr>
          <p:cNvSpPr txBox="1"/>
          <p:nvPr/>
        </p:nvSpPr>
        <p:spPr>
          <a:xfrm>
            <a:off x="2593759" y="3677005"/>
            <a:ext cx="70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group_by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summarise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bind_rows</a:t>
            </a:r>
            <a:r>
              <a:rPr lang="en-US" altLang="ko-KR" dirty="0">
                <a:solidFill>
                  <a:schemeClr val="bg1"/>
                </a:solidFill>
              </a:rPr>
              <a:t>  join-series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8540" y="105839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7724" y="725792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703" y="1460049"/>
            <a:ext cx="8278341" cy="3937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21851" y="5456670"/>
            <a:ext cx="8226135" cy="36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a고딕13"/>
                <a:ea typeface="a고딕13"/>
              </a:rPr>
              <a:t>Korea </a:t>
            </a:r>
            <a:r>
              <a:rPr lang="ko-KR" altLang="en-US">
                <a:latin typeface="a고딕13"/>
                <a:ea typeface="a고딕13"/>
              </a:rPr>
              <a:t>서버 중 아무 서버나 들어가도 상관없습니다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97DDCA-B9C5-4B45-BE6F-4D859035CCC9}"/>
              </a:ext>
            </a:extLst>
          </p:cNvPr>
          <p:cNvSpPr txBox="1"/>
          <p:nvPr/>
        </p:nvSpPr>
        <p:spPr>
          <a:xfrm>
            <a:off x="2756523" y="468592"/>
            <a:ext cx="8801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58986A1-3A3B-4445-960C-03EEE6D736AE}"/>
              </a:ext>
            </a:extLst>
          </p:cNvPr>
          <p:cNvSpPr txBox="1"/>
          <p:nvPr/>
        </p:nvSpPr>
        <p:spPr>
          <a:xfrm>
            <a:off x="3347456" y="1598649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3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17A70A-3C1C-4AB1-9E2A-C1FA45EA06F2}"/>
              </a:ext>
            </a:extLst>
          </p:cNvPr>
          <p:cNvSpPr txBox="1"/>
          <p:nvPr/>
        </p:nvSpPr>
        <p:spPr>
          <a:xfrm>
            <a:off x="7389933" y="1626154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3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3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DA21D3-1F4E-49F6-A420-542DC5B920D7}"/>
              </a:ext>
            </a:extLst>
          </p:cNvPr>
          <p:cNvSpPr txBox="1"/>
          <p:nvPr/>
        </p:nvSpPr>
        <p:spPr>
          <a:xfrm>
            <a:off x="2042532" y="258788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내장함수로 패키지 설치 필요 없음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AC3F11B-BBCA-4C02-AFFE-333C05E03E69}"/>
              </a:ext>
            </a:extLst>
          </p:cNvPr>
          <p:cNvSpPr txBox="1"/>
          <p:nvPr/>
        </p:nvSpPr>
        <p:spPr>
          <a:xfrm>
            <a:off x="6570784" y="260586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dplyr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패키지 함수로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dplyr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패키지 설치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5C97314-5AB6-425F-8DBD-7EE4D3CA83A3}"/>
              </a:ext>
            </a:extLst>
          </p:cNvPr>
          <p:cNvSpPr txBox="1"/>
          <p:nvPr/>
        </p:nvSpPr>
        <p:spPr>
          <a:xfrm>
            <a:off x="2042532" y="3211743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$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변수명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B49985-87AC-4160-A531-E9E3ECDF155C}"/>
              </a:ext>
            </a:extLst>
          </p:cNvPr>
          <p:cNvSpPr txBox="1"/>
          <p:nvPr/>
        </p:nvSpPr>
        <p:spPr>
          <a:xfrm>
            <a:off x="2075015" y="4074154"/>
            <a:ext cx="4886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실행 결과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최솟값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최댓값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평균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1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분위수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중앙값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3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분위수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를 한번에 볼 수 있다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C8D5849-177C-4C6D-AA63-E77AA3B24A56}"/>
              </a:ext>
            </a:extLst>
          </p:cNvPr>
          <p:cNvSpPr txBox="1"/>
          <p:nvPr/>
        </p:nvSpPr>
        <p:spPr>
          <a:xfrm>
            <a:off x="6570784" y="3229723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-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(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새 변수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=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통계 함수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4BCDE49-0CA9-431A-8CE5-1FE9CA406C94}"/>
              </a:ext>
            </a:extLst>
          </p:cNvPr>
          <p:cNvSpPr txBox="1"/>
          <p:nvPr/>
        </p:nvSpPr>
        <p:spPr>
          <a:xfrm>
            <a:off x="6570784" y="3958453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실행 결과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원하는 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통계값들만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볼 수 있다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9B441B-E7BC-48BE-AA57-73088E5E075F}"/>
              </a:ext>
            </a:extLst>
          </p:cNvPr>
          <p:cNvSpPr txBox="1"/>
          <p:nvPr/>
        </p:nvSpPr>
        <p:spPr>
          <a:xfrm>
            <a:off x="6570784" y="464408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주로 </a:t>
            </a:r>
            <a:r>
              <a:rPr lang="en-US" altLang="ko-KR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같이 사용한다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0482860B-4928-4418-990A-0A42CECD2124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E2CEDE20-5859-45FB-99DA-3B20223619F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B3603947-B69C-43A7-A1D4-342FDF97CD2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CF0B95E-311F-43C2-80B9-A3EEE25CB2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7EEF559-5371-44E1-980F-747FE81AD201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00AF0F-7077-444E-8B08-CEAA8DC29C7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46FFF95-537F-4529-BB07-F48F6FC562AC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6ACFA330-9891-4466-9BBC-EC4794F349C3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B6DE0AA-3BF1-4D09-8C70-B2F824C9D7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9AB9A435-4891-4E5A-AFA4-8B631EBF44E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D2B41A7-D493-42DF-A792-604CE8A4AE1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A72AE6-EDF7-49D8-8B93-8742CA6FC25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CB061A-38DB-4C6D-8A7B-FF4535CF40B1}"/>
              </a:ext>
            </a:extLst>
          </p:cNvPr>
          <p:cNvSpPr/>
          <p:nvPr/>
        </p:nvSpPr>
        <p:spPr>
          <a:xfrm>
            <a:off x="2684261" y="72567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DF219F-EC26-4D48-BADB-54CE78C7CDDC}"/>
              </a:ext>
            </a:extLst>
          </p:cNvPr>
          <p:cNvSpPr txBox="1"/>
          <p:nvPr/>
        </p:nvSpPr>
        <p:spPr>
          <a:xfrm>
            <a:off x="1161376" y="0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ko-KR" altLang="en-US" sz="4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D3F2312-70BE-45BD-96DC-43019D6364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1A64F15-0195-4F7E-B1FF-B80646177A4D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675641-E1B7-4B71-89BF-01A0E9A44ED6}"/>
              </a:ext>
            </a:extLst>
          </p:cNvPr>
          <p:cNvSpPr txBox="1"/>
          <p:nvPr/>
        </p:nvSpPr>
        <p:spPr>
          <a:xfrm>
            <a:off x="4268324" y="175596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요약하기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A8CAB31-EEFF-4D6A-9272-46BD1810104A}"/>
              </a:ext>
            </a:extLst>
          </p:cNvPr>
          <p:cNvSpPr/>
          <p:nvPr/>
        </p:nvSpPr>
        <p:spPr>
          <a:xfrm flipH="1">
            <a:off x="4024783" y="276618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 descr="실내, 앉아있는, 벽이(가) 표시된 사진&#10;&#10;자동 생성된 설명">
            <a:extLst>
              <a:ext uri="{FF2B5EF4-FFF2-40B4-BE49-F238E27FC236}">
                <a16:creationId xmlns:a16="http://schemas.microsoft.com/office/drawing/2014/main" xmlns="" id="{689E51C0-1F61-48F4-A66F-DE0637A1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0" y="807002"/>
            <a:ext cx="7784338" cy="23179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5A89F84-2FFF-4C65-9824-FD0DC48B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36" y="3337646"/>
            <a:ext cx="8199250" cy="324373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5" name="그림 14" descr="도로, 측정기, 하늘, 장치이(가) 표시된 사진&#10;&#10;자동 생성된 설명">
            <a:extLst>
              <a:ext uri="{FF2B5EF4-FFF2-40B4-BE49-F238E27FC236}">
                <a16:creationId xmlns:a16="http://schemas.microsoft.com/office/drawing/2014/main" xmlns="" id="{BC56AECC-6562-4FF0-A915-5846BFD9B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85" y="807002"/>
            <a:ext cx="2243000" cy="192140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06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CB061A-38DB-4C6D-8A7B-FF4535CF40B1}"/>
              </a:ext>
            </a:extLst>
          </p:cNvPr>
          <p:cNvSpPr/>
          <p:nvPr/>
        </p:nvSpPr>
        <p:spPr>
          <a:xfrm>
            <a:off x="2773038" y="193491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7" name="그림 16" descr="텍스트, 벽이(가) 표시된 사진&#10;&#10;자동 생성된 설명">
            <a:extLst>
              <a:ext uri="{FF2B5EF4-FFF2-40B4-BE49-F238E27FC236}">
                <a16:creationId xmlns:a16="http://schemas.microsoft.com/office/drawing/2014/main" xmlns="" id="{CB20BE54-60F9-4976-907C-C02F993E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83" y="1076658"/>
            <a:ext cx="8490421" cy="141917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3A3A5DB-20E1-4D47-963F-3EF310777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4" y="2671114"/>
            <a:ext cx="7472140" cy="379621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9" name="그림 18" descr="도로이(가) 표시된 사진&#10;&#10;자동 생성된 설명">
            <a:extLst>
              <a:ext uri="{FF2B5EF4-FFF2-40B4-BE49-F238E27FC236}">
                <a16:creationId xmlns:a16="http://schemas.microsoft.com/office/drawing/2014/main" xmlns="" id="{09CE75AC-8158-4EB8-B813-67F8AF485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5" y="3699415"/>
            <a:ext cx="2597946" cy="208192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DF219F-EC26-4D48-BADB-54CE78C7CDDC}"/>
              </a:ext>
            </a:extLst>
          </p:cNvPr>
          <p:cNvSpPr txBox="1"/>
          <p:nvPr/>
        </p:nvSpPr>
        <p:spPr>
          <a:xfrm>
            <a:off x="2735581" y="193491"/>
            <a:ext cx="7284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summary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차이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765517B-8DCB-45C3-902F-96492575284E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020A7AF-8400-4C8B-BE62-39BADAB8BBC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07CB4403-1989-45BA-BFBF-09900454661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69EA31D-B421-48FE-8FCD-7DFC7F463B6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7477EEB-DF1E-4C49-BC68-C3CEFA19C52E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DB91037-7D54-45B3-BA75-EBEF8494E73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DB4662B-3307-465D-8582-5798779C9D0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2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CB061A-38DB-4C6D-8A7B-FF4535CF40B1}"/>
              </a:ext>
            </a:extLst>
          </p:cNvPr>
          <p:cNvSpPr/>
          <p:nvPr/>
        </p:nvSpPr>
        <p:spPr>
          <a:xfrm>
            <a:off x="3154778" y="487505"/>
            <a:ext cx="57339" cy="633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DF219F-EC26-4D48-BADB-54CE78C7CDDC}"/>
              </a:ext>
            </a:extLst>
          </p:cNvPr>
          <p:cNvSpPr txBox="1"/>
          <p:nvPr/>
        </p:nvSpPr>
        <p:spPr>
          <a:xfrm>
            <a:off x="1631893" y="414938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ko-KR" altLang="en-US" sz="4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675641-E1B7-4B71-89BF-01A0E9A44ED6}"/>
              </a:ext>
            </a:extLst>
          </p:cNvPr>
          <p:cNvSpPr txBox="1"/>
          <p:nvPr/>
        </p:nvSpPr>
        <p:spPr>
          <a:xfrm>
            <a:off x="4738841" y="59053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요약하기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A8CAB31-EEFF-4D6A-9272-46BD1810104A}"/>
              </a:ext>
            </a:extLst>
          </p:cNvPr>
          <p:cNvSpPr/>
          <p:nvPr/>
        </p:nvSpPr>
        <p:spPr>
          <a:xfrm flipH="1">
            <a:off x="4495300" y="691556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C936811-A5C6-4C30-809F-BABA312F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46" y="3844645"/>
            <a:ext cx="8638108" cy="168415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xmlns="" id="{701FC475-F1EE-4A65-8171-630F281D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57" y="1853428"/>
            <a:ext cx="8627977" cy="104138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163B06E-8574-4FA7-A37E-1EF2C0492C4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7CFE21D-62BE-430B-B297-5C32CCDFBE2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73FC1891-883E-405D-B2D5-DCDF90026FE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76CAFE9-05DB-4148-B0B5-86CB6E797B1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80CACC-F097-4071-B6DD-FCA9BB1D7F4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37F076-62AD-4A07-874A-5A9D98CE0E2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9914736-7689-4A46-A778-C4DDBBA04DA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7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0" y="455253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3F70A3-7059-480A-B159-34B63BCECBAE}"/>
              </a:ext>
            </a:extLst>
          </p:cNvPr>
          <p:cNvSpPr txBox="1"/>
          <p:nvPr/>
        </p:nvSpPr>
        <p:spPr>
          <a:xfrm>
            <a:off x="1300773" y="107245"/>
            <a:ext cx="6159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sz="4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&amp; </a:t>
            </a:r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ko-KR" altLang="en-US" sz="4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D2EC5B-2065-4FF5-A309-B0D29D463395}"/>
              </a:ext>
            </a:extLst>
          </p:cNvPr>
          <p:cNvSpPr/>
          <p:nvPr/>
        </p:nvSpPr>
        <p:spPr>
          <a:xfrm>
            <a:off x="1304640" y="1784910"/>
            <a:ext cx="116410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FAF39C-8E43-4BBB-BF58-85D3A1414D02}"/>
              </a:ext>
            </a:extLst>
          </p:cNvPr>
          <p:cNvSpPr txBox="1"/>
          <p:nvPr/>
        </p:nvSpPr>
        <p:spPr>
          <a:xfrm>
            <a:off x="1326696" y="178491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B5CCA92-6698-4561-8C4B-407560983741}"/>
              </a:ext>
            </a:extLst>
          </p:cNvPr>
          <p:cNvSpPr txBox="1"/>
          <p:nvPr/>
        </p:nvSpPr>
        <p:spPr>
          <a:xfrm>
            <a:off x="1822631" y="991642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집단별로 요악하기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AE1BB4-957F-4B45-9581-7A43F352B025}"/>
              </a:ext>
            </a:extLst>
          </p:cNvPr>
          <p:cNvSpPr txBox="1"/>
          <p:nvPr/>
        </p:nvSpPr>
        <p:spPr>
          <a:xfrm>
            <a:off x="1145442" y="2317183"/>
            <a:ext cx="6871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집단별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평균처럼 각 집단을 요약한 값을 구할 때 사용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집단 간에 어떤 차이가 있는지 쉽게 파악 가능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주로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%&gt;%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연산자와 같이 사용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 algn="l">
              <a:buFontTx/>
              <a:buChar char="-"/>
            </a:pP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D4C16F7-F700-4E5E-8177-F07810B23DD2}"/>
              </a:ext>
            </a:extLst>
          </p:cNvPr>
          <p:cNvSpPr/>
          <p:nvPr/>
        </p:nvSpPr>
        <p:spPr>
          <a:xfrm>
            <a:off x="1300773" y="3913269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A54B44-F886-4E3A-8DC9-9C41326B48F9}"/>
              </a:ext>
            </a:extLst>
          </p:cNvPr>
          <p:cNvSpPr txBox="1"/>
          <p:nvPr/>
        </p:nvSpPr>
        <p:spPr>
          <a:xfrm>
            <a:off x="1300773" y="3903423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C10DB4-C29B-486D-B768-72FE86DB3644}"/>
              </a:ext>
            </a:extLst>
          </p:cNvPr>
          <p:cNvSpPr txBox="1"/>
          <p:nvPr/>
        </p:nvSpPr>
        <p:spPr>
          <a:xfrm>
            <a:off x="1197467" y="4470034"/>
            <a:ext cx="8671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요약 결과 저장 변수 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=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통계함수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algn="l"/>
            <a:r>
              <a:rPr lang="en-US" altLang="ko-KR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그룹화 할 </a:t>
            </a:r>
            <a:r>
              <a:rPr lang="ko-KR" altLang="en-US" sz="24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변수명</a:t>
            </a:r>
            <a:r>
              <a:rPr lang="en-US" altLang="ko-KR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ko-KR" altLang="en-US" sz="2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CB0A70B-FB60-4E58-8D27-709156E1966E}"/>
              </a:ext>
            </a:extLst>
          </p:cNvPr>
          <p:cNvSpPr/>
          <p:nvPr/>
        </p:nvSpPr>
        <p:spPr>
          <a:xfrm>
            <a:off x="9611106" y="505538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20E2E81-0639-4873-90CF-C61FBAAC59F9}"/>
              </a:ext>
            </a:extLst>
          </p:cNvPr>
          <p:cNvSpPr txBox="1"/>
          <p:nvPr/>
        </p:nvSpPr>
        <p:spPr>
          <a:xfrm>
            <a:off x="9611106" y="511961"/>
            <a:ext cx="127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통계함수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690CF6CC-E370-4150-98C9-5EF12BAE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76186"/>
              </p:ext>
            </p:extLst>
          </p:nvPr>
        </p:nvGraphicFramePr>
        <p:xfrm>
          <a:off x="9034117" y="1062302"/>
          <a:ext cx="2408916" cy="29357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4458">
                  <a:extLst>
                    <a:ext uri="{9D8B030D-6E8A-4147-A177-3AD203B41FA5}">
                      <a16:colId xmlns:a16="http://schemas.microsoft.com/office/drawing/2014/main" xmlns="" val="160900451"/>
                    </a:ext>
                  </a:extLst>
                </a:gridCol>
                <a:gridCol w="1204458">
                  <a:extLst>
                    <a:ext uri="{9D8B030D-6E8A-4147-A177-3AD203B41FA5}">
                      <a16:colId xmlns:a16="http://schemas.microsoft.com/office/drawing/2014/main" xmlns="" val="2418249082"/>
                    </a:ext>
                  </a:extLst>
                </a:gridCol>
              </a:tblGrid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8715474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060147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sd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550594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4263365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median(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중앙값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0471978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최솟값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785413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최댓값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6647583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530675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AC3E106-20DD-4389-9CF8-938C2D42E651}"/>
              </a:ext>
            </a:extLst>
          </p:cNvPr>
          <p:cNvSpPr/>
          <p:nvPr/>
        </p:nvSpPr>
        <p:spPr>
          <a:xfrm flipH="1">
            <a:off x="1579090" y="1092664"/>
            <a:ext cx="243541" cy="2509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19756C1-0921-4EB5-AB57-857926D1D7E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FF5EFBCE-F757-4983-840E-9F3B5A12A98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B2E79AE3-D1E3-425F-814E-688D586E8C5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3100A7-943F-4C5F-B29B-4BFAA596B5ED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804A8B-762E-4BEA-86CD-0A80DDA26EE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D09F681-328D-4466-9FF1-97165E3478B4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FC9B77E-F429-4ECB-A53D-ED8DB2743557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2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A5BC10-6832-4157-908E-9326706D8BB4}"/>
              </a:ext>
            </a:extLst>
          </p:cNvPr>
          <p:cNvSpPr txBox="1"/>
          <p:nvPr/>
        </p:nvSpPr>
        <p:spPr>
          <a:xfrm>
            <a:off x="4346756" y="193164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집단별로 요약하기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89C4092-7659-43C4-B62C-CDEF838ACD79}"/>
              </a:ext>
            </a:extLst>
          </p:cNvPr>
          <p:cNvSpPr/>
          <p:nvPr/>
        </p:nvSpPr>
        <p:spPr>
          <a:xfrm>
            <a:off x="4115485" y="31237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11C5465B-D111-4D3B-B53F-3A75EFF42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31750"/>
              </p:ext>
            </p:extLst>
          </p:nvPr>
        </p:nvGraphicFramePr>
        <p:xfrm>
          <a:off x="1892456" y="1797075"/>
          <a:ext cx="2512626" cy="33542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39437">
                  <a:extLst>
                    <a:ext uri="{9D8B030D-6E8A-4147-A177-3AD203B41FA5}">
                      <a16:colId xmlns:a16="http://schemas.microsoft.com/office/drawing/2014/main" xmlns="" val="2253736623"/>
                    </a:ext>
                  </a:extLst>
                </a:gridCol>
                <a:gridCol w="906632">
                  <a:extLst>
                    <a:ext uri="{9D8B030D-6E8A-4147-A177-3AD203B41FA5}">
                      <a16:colId xmlns:a16="http://schemas.microsoft.com/office/drawing/2014/main" xmlns="" val="3692554062"/>
                    </a:ext>
                  </a:extLst>
                </a:gridCol>
                <a:gridCol w="966557">
                  <a:extLst>
                    <a:ext uri="{9D8B030D-6E8A-4147-A177-3AD203B41FA5}">
                      <a16:colId xmlns:a16="http://schemas.microsoft.com/office/drawing/2014/main" xmlns="" val="2158102013"/>
                    </a:ext>
                  </a:extLst>
                </a:gridCol>
              </a:tblGrid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519740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409406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0673370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211691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399685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857362"/>
                  </a:ext>
                </a:extLst>
              </a:tr>
              <a:tr h="4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126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60E71778-2527-4413-B8DA-0B2F14161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8687"/>
              </p:ext>
            </p:extLst>
          </p:nvPr>
        </p:nvGraphicFramePr>
        <p:xfrm>
          <a:off x="5097351" y="997323"/>
          <a:ext cx="2560954" cy="169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5274">
                  <a:extLst>
                    <a:ext uri="{9D8B030D-6E8A-4147-A177-3AD203B41FA5}">
                      <a16:colId xmlns:a16="http://schemas.microsoft.com/office/drawing/2014/main" xmlns="" val="237215416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964155826"/>
                    </a:ext>
                  </a:extLst>
                </a:gridCol>
                <a:gridCol w="952705">
                  <a:extLst>
                    <a:ext uri="{9D8B030D-6E8A-4147-A177-3AD203B41FA5}">
                      <a16:colId xmlns:a16="http://schemas.microsoft.com/office/drawing/2014/main" xmlns="" val="168369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+mn-ea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88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57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6367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EE93447E-654B-4F41-BE87-4FCDFED3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2630"/>
              </p:ext>
            </p:extLst>
          </p:nvPr>
        </p:nvGraphicFramePr>
        <p:xfrm>
          <a:off x="5028909" y="4198090"/>
          <a:ext cx="2542617" cy="1935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3196">
                  <a:extLst>
                    <a:ext uri="{9D8B030D-6E8A-4147-A177-3AD203B41FA5}">
                      <a16:colId xmlns:a16="http://schemas.microsoft.com/office/drawing/2014/main" xmlns="" val="2372154165"/>
                    </a:ext>
                  </a:extLst>
                </a:gridCol>
                <a:gridCol w="905395">
                  <a:extLst>
                    <a:ext uri="{9D8B030D-6E8A-4147-A177-3AD203B41FA5}">
                      <a16:colId xmlns:a16="http://schemas.microsoft.com/office/drawing/2014/main" xmlns="" val="964155826"/>
                    </a:ext>
                  </a:extLst>
                </a:gridCol>
                <a:gridCol w="904026">
                  <a:extLst>
                    <a:ext uri="{9D8B030D-6E8A-4147-A177-3AD203B41FA5}">
                      <a16:colId xmlns:a16="http://schemas.microsoft.com/office/drawing/2014/main" xmlns="" val="168369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+mn-ea"/>
                        </a:rPr>
                        <a:t>english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88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57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63679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EF1F88D0-13F0-4BBA-9F95-F959F29D6E64}"/>
              </a:ext>
            </a:extLst>
          </p:cNvPr>
          <p:cNvSpPr/>
          <p:nvPr/>
        </p:nvSpPr>
        <p:spPr>
          <a:xfrm rot="20238514">
            <a:off x="4541698" y="1908258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B2A4CF59-B15D-4B75-B4F8-93649EDB929A}"/>
              </a:ext>
            </a:extLst>
          </p:cNvPr>
          <p:cNvSpPr/>
          <p:nvPr/>
        </p:nvSpPr>
        <p:spPr>
          <a:xfrm rot="1976406">
            <a:off x="4543881" y="4465028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E941147A-130B-4EDE-BD7A-F3B550A5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33633"/>
              </p:ext>
            </p:extLst>
          </p:nvPr>
        </p:nvGraphicFramePr>
        <p:xfrm>
          <a:off x="8255550" y="1430430"/>
          <a:ext cx="1758538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9269">
                  <a:extLst>
                    <a:ext uri="{9D8B030D-6E8A-4147-A177-3AD203B41FA5}">
                      <a16:colId xmlns:a16="http://schemas.microsoft.com/office/drawing/2014/main" xmlns="" val="3593388275"/>
                    </a:ext>
                  </a:extLst>
                </a:gridCol>
                <a:gridCol w="879269">
                  <a:extLst>
                    <a:ext uri="{9D8B030D-6E8A-4147-A177-3AD203B41FA5}">
                      <a16:colId xmlns:a16="http://schemas.microsoft.com/office/drawing/2014/main" xmlns="" val="2246351240"/>
                    </a:ext>
                  </a:extLst>
                </a:gridCol>
              </a:tblGrid>
              <a:tr h="3675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917952"/>
                  </a:ext>
                </a:extLst>
              </a:tr>
              <a:tr h="34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1532225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A7186B2B-54AE-41F7-9718-19FA89224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25139"/>
              </p:ext>
            </p:extLst>
          </p:nvPr>
        </p:nvGraphicFramePr>
        <p:xfrm>
          <a:off x="8255551" y="4542541"/>
          <a:ext cx="1758538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9269">
                  <a:extLst>
                    <a:ext uri="{9D8B030D-6E8A-4147-A177-3AD203B41FA5}">
                      <a16:colId xmlns:a16="http://schemas.microsoft.com/office/drawing/2014/main" xmlns="" val="3593388275"/>
                    </a:ext>
                  </a:extLst>
                </a:gridCol>
                <a:gridCol w="879269">
                  <a:extLst>
                    <a:ext uri="{9D8B030D-6E8A-4147-A177-3AD203B41FA5}">
                      <a16:colId xmlns:a16="http://schemas.microsoft.com/office/drawing/2014/main" xmlns="" val="2246351240"/>
                    </a:ext>
                  </a:extLst>
                </a:gridCol>
              </a:tblGrid>
              <a:tr h="3675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917952"/>
                  </a:ext>
                </a:extLst>
              </a:tr>
              <a:tr h="34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153222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F2C47DE7-66ED-4961-BA5F-B390F77F62E3}"/>
              </a:ext>
            </a:extLst>
          </p:cNvPr>
          <p:cNvSpPr/>
          <p:nvPr/>
        </p:nvSpPr>
        <p:spPr>
          <a:xfrm>
            <a:off x="7754980" y="1719562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5E606B37-8F4F-4B37-B54A-AF1EB6C96B7F}"/>
              </a:ext>
            </a:extLst>
          </p:cNvPr>
          <p:cNvSpPr/>
          <p:nvPr/>
        </p:nvSpPr>
        <p:spPr>
          <a:xfrm>
            <a:off x="7754979" y="4809162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19C2B7BD-0804-4B57-A5C5-B7A5A14D5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51388"/>
              </p:ext>
            </p:extLst>
          </p:nvPr>
        </p:nvGraphicFramePr>
        <p:xfrm>
          <a:off x="9931768" y="2669750"/>
          <a:ext cx="1821404" cy="13006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0702">
                  <a:extLst>
                    <a:ext uri="{9D8B030D-6E8A-4147-A177-3AD203B41FA5}">
                      <a16:colId xmlns:a16="http://schemas.microsoft.com/office/drawing/2014/main" xmlns="" val="3537514886"/>
                    </a:ext>
                  </a:extLst>
                </a:gridCol>
                <a:gridCol w="910702">
                  <a:extLst>
                    <a:ext uri="{9D8B030D-6E8A-4147-A177-3AD203B41FA5}">
                      <a16:colId xmlns:a16="http://schemas.microsoft.com/office/drawing/2014/main" xmlns="" val="233902379"/>
                    </a:ext>
                  </a:extLst>
                </a:gridCol>
              </a:tblGrid>
              <a:tr h="4335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mean(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science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077727"/>
                  </a:ext>
                </a:extLst>
              </a:tr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7818528"/>
                  </a:ext>
                </a:extLst>
              </a:tr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1798771"/>
                  </a:ext>
                </a:extLst>
              </a:tr>
            </a:tbl>
          </a:graphicData>
        </a:graphic>
      </p:graphicFrame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xmlns="" id="{3D62CF4C-EBFF-4203-B986-7178D87AA8D1}"/>
              </a:ext>
            </a:extLst>
          </p:cNvPr>
          <p:cNvSpPr/>
          <p:nvPr/>
        </p:nvSpPr>
        <p:spPr>
          <a:xfrm rot="2772034">
            <a:off x="10113414" y="2205226"/>
            <a:ext cx="346229" cy="1550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xmlns="" id="{4EBADEEB-BE88-4EBC-8C72-2EBEC886C161}"/>
              </a:ext>
            </a:extLst>
          </p:cNvPr>
          <p:cNvSpPr/>
          <p:nvPr/>
        </p:nvSpPr>
        <p:spPr>
          <a:xfrm rot="19233464">
            <a:off x="10095576" y="4277459"/>
            <a:ext cx="293544" cy="1218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5F55B42-E96D-4B43-8CC7-CD9050C0A322}"/>
              </a:ext>
            </a:extLst>
          </p:cNvPr>
          <p:cNvSpPr txBox="1"/>
          <p:nvPr/>
        </p:nvSpPr>
        <p:spPr>
          <a:xfrm>
            <a:off x="1466675" y="35501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E3E2149-7A39-438A-A3F2-2E7AB47320C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3DBC71D1-7574-483C-93B8-38194167910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B9469D01-A51C-4275-B3AE-51816DBA7EE6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57357BF-774C-4BDF-A409-27E051DA663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39F346C-969E-4FF9-B5B8-341BEF59B0B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524C17-E704-4049-88F5-4AEEB46AAAEC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F21A08D-EF2F-4F3C-B425-7998B3514A5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1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E05BA44-50E9-4110-83C3-DCCAD746EAFE}"/>
              </a:ext>
            </a:extLst>
          </p:cNvPr>
          <p:cNvSpPr txBox="1"/>
          <p:nvPr/>
        </p:nvSpPr>
        <p:spPr>
          <a:xfrm>
            <a:off x="4195003" y="25553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집단별로 요약하기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F38CD75-96B7-4D81-8615-141AC20DF110}"/>
              </a:ext>
            </a:extLst>
          </p:cNvPr>
          <p:cNvSpPr/>
          <p:nvPr/>
        </p:nvSpPr>
        <p:spPr>
          <a:xfrm>
            <a:off x="3963732" y="37474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55F8DEE-78CC-4688-A733-EE4DCB3C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7" y="3842251"/>
            <a:ext cx="5394618" cy="272474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EFB6E4-1944-41CB-8AB3-C5ECF62A6717}"/>
              </a:ext>
            </a:extLst>
          </p:cNvPr>
          <p:cNvSpPr txBox="1"/>
          <p:nvPr/>
        </p:nvSpPr>
        <p:spPr>
          <a:xfrm>
            <a:off x="1361755" y="39384"/>
            <a:ext cx="2217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xmlns="" id="{FFC0064A-49F3-4B92-99E5-C90B6E538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29" y="1116602"/>
            <a:ext cx="8300714" cy="2443530"/>
          </a:xfrm>
          <a:prstGeom prst="rect">
            <a:avLst/>
          </a:prstGeom>
        </p:spPr>
      </p:pic>
      <p:pic>
        <p:nvPicPr>
          <p:cNvPr id="5" name="그림 4" descr="도로이(가) 표시된 사진&#10;&#10;자동 생성된 설명">
            <a:extLst>
              <a:ext uri="{FF2B5EF4-FFF2-40B4-BE49-F238E27FC236}">
                <a16:creationId xmlns:a16="http://schemas.microsoft.com/office/drawing/2014/main" xmlns="" id="{C5261157-B939-4520-9840-56F3CA2F4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53" y="4104493"/>
            <a:ext cx="3222056" cy="20368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F05E233-A45E-45A3-ADDA-0E48D60E2B2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0DC6950-8D4B-48C9-9860-E2677020A19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F7F4810B-99BB-4B7C-B367-29FEFF93ED1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BFC8F25-B93D-4308-95D7-BBBF6ABD85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7C4901-FC9C-43C7-9A76-3FCF884831C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030FBA4-C329-41FB-BA8C-3D8B475A5C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CF8D116-7653-4E9D-B717-ED9BD0121340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EFB6E4-1944-41CB-8AB3-C5ECF62A6717}"/>
              </a:ext>
            </a:extLst>
          </p:cNvPr>
          <p:cNvSpPr txBox="1"/>
          <p:nvPr/>
        </p:nvSpPr>
        <p:spPr>
          <a:xfrm>
            <a:off x="1361755" y="39384"/>
            <a:ext cx="2217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summarise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32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group_by</a:t>
            </a:r>
            <a:endParaRPr lang="en-US" altLang="ko-KR" sz="32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F05E233-A45E-45A3-ADDA-0E48D60E2B2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0DC6950-8D4B-48C9-9860-E2677020A19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F7F4810B-99BB-4B7C-B367-29FEFF93ED1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BFC8F25-B93D-4308-95D7-BBBF6ABD85DC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7C4901-FC9C-43C7-9A76-3FCF884831C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030FBA4-C329-41FB-BA8C-3D8B475A5C5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CF8D116-7653-4E9D-B717-ED9BD0121340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B5436B-0538-43A3-A900-42D8602A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5" y="1430779"/>
            <a:ext cx="9031479" cy="14638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A8D163D-CAAD-45F9-A4B1-D71877150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64" y="3151350"/>
            <a:ext cx="6014300" cy="3223596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0A38B1-57BF-46BE-AAA3-FF4EFB31B8C6}"/>
              </a:ext>
            </a:extLst>
          </p:cNvPr>
          <p:cNvSpPr txBox="1"/>
          <p:nvPr/>
        </p:nvSpPr>
        <p:spPr>
          <a:xfrm>
            <a:off x="4195003" y="25553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집단별로 요약하기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B881EEB-0A54-40D5-8FD6-C2477F0851F5}"/>
              </a:ext>
            </a:extLst>
          </p:cNvPr>
          <p:cNvSpPr/>
          <p:nvPr/>
        </p:nvSpPr>
        <p:spPr>
          <a:xfrm>
            <a:off x="3963732" y="374743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2375D1-D009-43FF-91A7-ED59675C0262}"/>
              </a:ext>
            </a:extLst>
          </p:cNvPr>
          <p:cNvSpPr txBox="1"/>
          <p:nvPr/>
        </p:nvSpPr>
        <p:spPr>
          <a:xfrm>
            <a:off x="1250153" y="3963330"/>
            <a:ext cx="4507813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group_by</a:t>
            </a:r>
            <a:r>
              <a:rPr lang="en-US" altLang="ko-KR" dirty="0"/>
              <a:t> (</a:t>
            </a:r>
            <a:r>
              <a:rPr lang="ko-KR" altLang="en-US" dirty="0"/>
              <a:t>분류기준</a:t>
            </a:r>
            <a:r>
              <a:rPr lang="en-US" altLang="ko-KR" dirty="0"/>
              <a:t>1, </a:t>
            </a:r>
            <a:r>
              <a:rPr lang="ko-KR" altLang="en-US" dirty="0"/>
              <a:t>분류기준</a:t>
            </a:r>
            <a:r>
              <a:rPr lang="en-US" altLang="ko-KR" dirty="0"/>
              <a:t>2…) %&gt;%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summrise</a:t>
            </a:r>
            <a:r>
              <a:rPr lang="en-US" altLang="ko-KR" dirty="0"/>
              <a:t>((</a:t>
            </a:r>
            <a:r>
              <a:rPr lang="ko-KR" altLang="en-US" dirty="0"/>
              <a:t>파생변수</a:t>
            </a:r>
            <a:r>
              <a:rPr lang="en-US" altLang="ko-KR" dirty="0"/>
              <a:t>1) = (</a:t>
            </a:r>
            <a:r>
              <a:rPr lang="ko-KR" altLang="en-US" dirty="0"/>
              <a:t>통계함수</a:t>
            </a:r>
            <a:r>
              <a:rPr lang="en-US" altLang="ko-KR" dirty="0"/>
              <a:t>1),</a:t>
            </a:r>
            <a:br>
              <a:rPr lang="en-US" altLang="ko-KR" dirty="0"/>
            </a:br>
            <a:r>
              <a:rPr lang="en-US" altLang="ko-KR" dirty="0"/>
              <a:t>                (</a:t>
            </a:r>
            <a:r>
              <a:rPr lang="ko-KR" altLang="en-US" dirty="0"/>
              <a:t>파생변수</a:t>
            </a:r>
            <a:r>
              <a:rPr lang="en-US" altLang="ko-KR" dirty="0"/>
              <a:t>2) = (</a:t>
            </a:r>
            <a:r>
              <a:rPr lang="ko-KR" altLang="en-US" dirty="0"/>
              <a:t>파생변수</a:t>
            </a:r>
            <a:r>
              <a:rPr lang="en-US" altLang="ko-KR" dirty="0"/>
              <a:t>2)..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6FE460B-6FA6-40A4-89E4-BB6798A4C72C}"/>
              </a:ext>
            </a:extLst>
          </p:cNvPr>
          <p:cNvSpPr txBox="1"/>
          <p:nvPr/>
        </p:nvSpPr>
        <p:spPr>
          <a:xfrm>
            <a:off x="1753855" y="438075"/>
            <a:ext cx="3741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bind_rows</a:t>
            </a:r>
            <a:endParaRPr lang="ko-KR" altLang="en-US" sz="6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BC4004D-B32B-4B0C-BB7E-962BA9D19C90}"/>
              </a:ext>
            </a:extLst>
          </p:cNvPr>
          <p:cNvSpPr/>
          <p:nvPr/>
        </p:nvSpPr>
        <p:spPr>
          <a:xfrm>
            <a:off x="1917040" y="2521208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7FBED40-25AE-4115-A280-737A71EB2B08}"/>
              </a:ext>
            </a:extLst>
          </p:cNvPr>
          <p:cNvSpPr txBox="1"/>
          <p:nvPr/>
        </p:nvSpPr>
        <p:spPr>
          <a:xfrm>
            <a:off x="1955512" y="252120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A81FDD-3137-4A34-AA6D-63B2C5EA5C62}"/>
              </a:ext>
            </a:extLst>
          </p:cNvPr>
          <p:cNvSpPr txBox="1"/>
          <p:nvPr/>
        </p:nvSpPr>
        <p:spPr>
          <a:xfrm>
            <a:off x="2044800" y="1697036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세로로 합치기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3FD650E-8E0C-41A1-AC6E-45A55D776BA3}"/>
              </a:ext>
            </a:extLst>
          </p:cNvPr>
          <p:cNvSpPr/>
          <p:nvPr/>
        </p:nvSpPr>
        <p:spPr>
          <a:xfrm>
            <a:off x="1824461" y="181624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00DFE5-25D5-4869-A190-929648084F61}"/>
              </a:ext>
            </a:extLst>
          </p:cNvPr>
          <p:cNvSpPr txBox="1"/>
          <p:nvPr/>
        </p:nvSpPr>
        <p:spPr>
          <a:xfrm>
            <a:off x="1917040" y="318740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여러 데이터를 합쳐 하나의 데이터로 만드는 과정에서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 데이터에 행을 추가하고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싶을때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2519A95-374F-45A7-B719-4E99F1865815}"/>
              </a:ext>
            </a:extLst>
          </p:cNvPr>
          <p:cNvSpPr/>
          <p:nvPr/>
        </p:nvSpPr>
        <p:spPr>
          <a:xfrm>
            <a:off x="1917040" y="4254872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265388D-A1D8-401A-9BCE-35083990FFC3}"/>
              </a:ext>
            </a:extLst>
          </p:cNvPr>
          <p:cNvSpPr txBox="1"/>
          <p:nvPr/>
        </p:nvSpPr>
        <p:spPr>
          <a:xfrm>
            <a:off x="1909328" y="425487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681CC5C-3767-4D50-8E6C-8B0D4D750B7C}"/>
              </a:ext>
            </a:extLst>
          </p:cNvPr>
          <p:cNvSpPr txBox="1"/>
          <p:nvPr/>
        </p:nvSpPr>
        <p:spPr>
          <a:xfrm>
            <a:off x="1955512" y="4990315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bind_rows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 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B92C2B16-47E7-43CA-8F78-95DA55DE07B4}"/>
              </a:ext>
            </a:extLst>
          </p:cNvPr>
          <p:cNvGrpSpPr/>
          <p:nvPr/>
        </p:nvGrpSpPr>
        <p:grpSpPr>
          <a:xfrm>
            <a:off x="0" y="1270275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C342B4E-13F2-41CB-AF96-1E4C5975A6F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BE152CF2-BFA6-4C52-B49D-AE7FD41A233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51FA6E8-F67F-47D9-B896-30E519A46D47}"/>
              </a:ext>
            </a:extLst>
          </p:cNvPr>
          <p:cNvSpPr txBox="1"/>
          <p:nvPr/>
        </p:nvSpPr>
        <p:spPr>
          <a:xfrm>
            <a:off x="319869" y="271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6213F59-9E3A-4627-8B1E-27507EEC01FF}"/>
              </a:ext>
            </a:extLst>
          </p:cNvPr>
          <p:cNvSpPr txBox="1"/>
          <p:nvPr/>
        </p:nvSpPr>
        <p:spPr>
          <a:xfrm>
            <a:off x="319869" y="78521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6E6AFC1-109A-40B4-8E50-A2EF335FCFC8}"/>
              </a:ext>
            </a:extLst>
          </p:cNvPr>
          <p:cNvSpPr txBox="1"/>
          <p:nvPr/>
        </p:nvSpPr>
        <p:spPr>
          <a:xfrm>
            <a:off x="319869" y="129855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D84CC8-EEAA-4F57-BB49-03C1B089E476}"/>
              </a:ext>
            </a:extLst>
          </p:cNvPr>
          <p:cNvSpPr txBox="1"/>
          <p:nvPr/>
        </p:nvSpPr>
        <p:spPr>
          <a:xfrm>
            <a:off x="324678" y="7897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B178E39-1C7C-48FE-B506-ED6117DB6CD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3FCE71-8053-4280-8759-5E5FACF4FB0D}"/>
              </a:ext>
            </a:extLst>
          </p:cNvPr>
          <p:cNvSpPr txBox="1"/>
          <p:nvPr/>
        </p:nvSpPr>
        <p:spPr>
          <a:xfrm>
            <a:off x="1469869" y="91772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bind_rows</a:t>
            </a:r>
            <a:endParaRPr lang="ko-KR" altLang="en-US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680E91E-E433-4493-ADA4-D05D7D99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7485"/>
              </p:ext>
            </p:extLst>
          </p:nvPr>
        </p:nvGraphicFramePr>
        <p:xfrm>
          <a:off x="2334473" y="4100445"/>
          <a:ext cx="3203318" cy="154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1659">
                  <a:extLst>
                    <a:ext uri="{9D8B030D-6E8A-4147-A177-3AD203B41FA5}">
                      <a16:colId xmlns:a16="http://schemas.microsoft.com/office/drawing/2014/main" xmlns="" val="1513399257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xmlns="" val="1759746880"/>
                    </a:ext>
                  </a:extLst>
                </a:gridCol>
              </a:tblGrid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268608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75781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200109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1812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46D9C6F9-ADD8-49CC-A459-0EC8C11D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37308"/>
              </p:ext>
            </p:extLst>
          </p:nvPr>
        </p:nvGraphicFramePr>
        <p:xfrm>
          <a:off x="2334473" y="1305551"/>
          <a:ext cx="3203318" cy="1548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1659">
                  <a:extLst>
                    <a:ext uri="{9D8B030D-6E8A-4147-A177-3AD203B41FA5}">
                      <a16:colId xmlns:a16="http://schemas.microsoft.com/office/drawing/2014/main" xmlns="" val="1513399257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xmlns="" val="1759746880"/>
                    </a:ext>
                  </a:extLst>
                </a:gridCol>
              </a:tblGrid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268608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75781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200109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181208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B38DB4B7-765A-4AEF-892D-CDD0CC960178}"/>
              </a:ext>
            </a:extLst>
          </p:cNvPr>
          <p:cNvSpPr/>
          <p:nvPr/>
        </p:nvSpPr>
        <p:spPr>
          <a:xfrm rot="1690485">
            <a:off x="5635363" y="2466415"/>
            <a:ext cx="938092" cy="4021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D11851A5-F753-4178-B1A7-EC4A58977621}"/>
              </a:ext>
            </a:extLst>
          </p:cNvPr>
          <p:cNvSpPr/>
          <p:nvPr/>
        </p:nvSpPr>
        <p:spPr>
          <a:xfrm rot="19988254">
            <a:off x="5628071" y="4098362"/>
            <a:ext cx="938092" cy="4021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E7608457-B794-4BB6-8562-B87218075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6654"/>
              </p:ext>
            </p:extLst>
          </p:nvPr>
        </p:nvGraphicFramePr>
        <p:xfrm>
          <a:off x="6876173" y="1884057"/>
          <a:ext cx="3639412" cy="1801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9706">
                  <a:extLst>
                    <a:ext uri="{9D8B030D-6E8A-4147-A177-3AD203B41FA5}">
                      <a16:colId xmlns:a16="http://schemas.microsoft.com/office/drawing/2014/main" xmlns="" val="1881962021"/>
                    </a:ext>
                  </a:extLst>
                </a:gridCol>
                <a:gridCol w="1819706">
                  <a:extLst>
                    <a:ext uri="{9D8B030D-6E8A-4147-A177-3AD203B41FA5}">
                      <a16:colId xmlns:a16="http://schemas.microsoft.com/office/drawing/2014/main" xmlns="" val="3954666807"/>
                    </a:ext>
                  </a:extLst>
                </a:gridCol>
              </a:tblGrid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586723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964443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1926426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28334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725C992B-5EA2-4FB3-A320-7A77AF64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43167"/>
              </p:ext>
            </p:extLst>
          </p:nvPr>
        </p:nvGraphicFramePr>
        <p:xfrm>
          <a:off x="6876173" y="3619919"/>
          <a:ext cx="3639412" cy="1548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9706">
                  <a:extLst>
                    <a:ext uri="{9D8B030D-6E8A-4147-A177-3AD203B41FA5}">
                      <a16:colId xmlns:a16="http://schemas.microsoft.com/office/drawing/2014/main" xmlns="" val="4283892562"/>
                    </a:ext>
                  </a:extLst>
                </a:gridCol>
                <a:gridCol w="1819706">
                  <a:extLst>
                    <a:ext uri="{9D8B030D-6E8A-4147-A177-3AD203B41FA5}">
                      <a16:colId xmlns:a16="http://schemas.microsoft.com/office/drawing/2014/main" xmlns="" val="727884185"/>
                    </a:ext>
                  </a:extLst>
                </a:gridCol>
              </a:tblGrid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224024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669217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015551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0A9564-7AAA-4A2E-A6A3-19EB398BB84B}"/>
              </a:ext>
            </a:extLst>
          </p:cNvPr>
          <p:cNvSpPr txBox="1"/>
          <p:nvPr/>
        </p:nvSpPr>
        <p:spPr>
          <a:xfrm>
            <a:off x="4867899" y="33247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세로로 합치기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B45073B-71D5-4172-BB30-74F3A419ADF2}"/>
              </a:ext>
            </a:extLst>
          </p:cNvPr>
          <p:cNvSpPr/>
          <p:nvPr/>
        </p:nvSpPr>
        <p:spPr>
          <a:xfrm>
            <a:off x="4647560" y="451687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8AB5E6E9-2B60-498A-A41D-ECCB5A5DC1E8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4DA0FC4-E436-4E40-821E-2791F192BA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7CB28E2A-85DA-4FF9-A942-856F6DAFA26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60F3CBE-43FF-49D7-BC58-DAAC7F4F654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275EDCC-D5C1-41B6-B0B1-30D9E5450045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C193EFE-FA3F-4148-A6DA-9246D1703E6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79F4A76-C4D6-4E42-87CC-97483D983303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4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1076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800" y="668065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6976" y="1329214"/>
            <a:ext cx="8549127" cy="41995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46313" y="5507182"/>
            <a:ext cx="8139546" cy="36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latin typeface="a고딕13"/>
                <a:ea typeface="a고딕13"/>
              </a:rPr>
              <a:t>왼쪽 메뉴 중 </a:t>
            </a:r>
            <a:r>
              <a:rPr lang="en-US" altLang="ko-KR">
                <a:latin typeface="a고딕13"/>
                <a:ea typeface="a고딕13"/>
              </a:rPr>
              <a:t>Packages </a:t>
            </a:r>
            <a:r>
              <a:rPr lang="ko-KR" altLang="en-US">
                <a:latin typeface="a고딕13"/>
                <a:ea typeface="a고딕13"/>
              </a:rPr>
              <a:t>메뉴로 선택합니다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6B69A0-E8D7-4C64-A2FD-3B8FF8804FF8}"/>
              </a:ext>
            </a:extLst>
          </p:cNvPr>
          <p:cNvSpPr txBox="1"/>
          <p:nvPr/>
        </p:nvSpPr>
        <p:spPr>
          <a:xfrm>
            <a:off x="1950891" y="104520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세로로 합치기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1EACACC-95A3-4531-A30A-62B1A81C5335}"/>
              </a:ext>
            </a:extLst>
          </p:cNvPr>
          <p:cNvSpPr/>
          <p:nvPr/>
        </p:nvSpPr>
        <p:spPr>
          <a:xfrm>
            <a:off x="1708096" y="117728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1F7568-7BFA-418A-AB2C-62EDE0DFBDDB}"/>
              </a:ext>
            </a:extLst>
          </p:cNvPr>
          <p:cNvSpPr txBox="1"/>
          <p:nvPr/>
        </p:nvSpPr>
        <p:spPr>
          <a:xfrm>
            <a:off x="1731108" y="147812"/>
            <a:ext cx="2904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bind_</a:t>
            </a:r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rows</a:t>
            </a:r>
            <a:endParaRPr lang="en-US" altLang="ko-KR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28B79E5-8F09-440D-A0F9-6280AC84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29" y="385974"/>
            <a:ext cx="2593083" cy="2574476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1" name="그림 10" descr="벽이(가) 표시된 사진&#10;&#10;자동 생성된 설명">
            <a:extLst>
              <a:ext uri="{FF2B5EF4-FFF2-40B4-BE49-F238E27FC236}">
                <a16:creationId xmlns:a16="http://schemas.microsoft.com/office/drawing/2014/main" xmlns="" id="{C3FA1777-82B8-4467-9C3A-2CCF22A2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91" y="3396473"/>
            <a:ext cx="2316158" cy="307555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B28251D-33BD-445A-9BF6-149B4999C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44" y="1802186"/>
            <a:ext cx="5930243" cy="3253627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B89E865B-F664-4D6E-959B-8DEDF24843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605251" y="1673212"/>
            <a:ext cx="4575478" cy="2224339"/>
          </a:xfrm>
          <a:prstGeom prst="bentConnector3">
            <a:avLst>
              <a:gd name="adj1" fmla="val 83066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36B16237-20B7-4302-AFED-1742A9FCFCB3}"/>
              </a:ext>
            </a:extLst>
          </p:cNvPr>
          <p:cNvCxnSpPr>
            <a:cxnSpLocks/>
          </p:cNvCxnSpPr>
          <p:nvPr/>
        </p:nvCxnSpPr>
        <p:spPr>
          <a:xfrm>
            <a:off x="3558793" y="4825766"/>
            <a:ext cx="5621936" cy="666070"/>
          </a:xfrm>
          <a:prstGeom prst="bentConnector3">
            <a:avLst/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F589AED-75CF-476C-BCD4-A8D170CF7AF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DCF2F2E-87AE-4E79-8AB2-AB5871A51DBB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C925A1E8-3921-407A-939B-BE4148727F42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2A7E81C0-78A6-4018-B654-CAED62E554E2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C14750A-BA9C-4E8A-9F52-70E69386216E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57DECF5-20D1-46F7-96ED-40CE8D43333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6C5143C-32BD-4AC9-82B3-4903C07090E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97B039-6F7C-4559-BC44-EE289A3C9D8A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933B1E-CDE4-41C5-ACA9-3F7280B9F9F4}"/>
              </a:ext>
            </a:extLst>
          </p:cNvPr>
          <p:cNvSpPr txBox="1"/>
          <p:nvPr/>
        </p:nvSpPr>
        <p:spPr>
          <a:xfrm>
            <a:off x="1806845" y="5839431"/>
            <a:ext cx="448322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주의</a:t>
            </a:r>
            <a:r>
              <a:rPr lang="en-US" altLang="ko-KR" dirty="0"/>
              <a:t>!! </a:t>
            </a:r>
            <a:r>
              <a:rPr lang="ko-KR" altLang="en-US" dirty="0"/>
              <a:t>변수의 특성이 다르면 합칠 수 없다</a:t>
            </a:r>
          </a:p>
        </p:txBody>
      </p:sp>
    </p:spTree>
    <p:extLst>
      <p:ext uri="{BB962C8B-B14F-4D97-AF65-F5344CB8AC3E}">
        <p14:creationId xmlns:p14="http://schemas.microsoft.com/office/powerpoint/2010/main" val="37041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10356B-2785-49D9-B542-21A9CAE3E194}"/>
              </a:ext>
            </a:extLst>
          </p:cNvPr>
          <p:cNvGrpSpPr/>
          <p:nvPr/>
        </p:nvGrpSpPr>
        <p:grpSpPr>
          <a:xfrm>
            <a:off x="5494604" y="3345040"/>
            <a:ext cx="3630097" cy="1231107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0D025D-DB14-4627-9528-E1E2CC40CEC3}"/>
              </a:ext>
            </a:extLst>
          </p:cNvPr>
          <p:cNvSpPr txBox="1"/>
          <p:nvPr/>
        </p:nvSpPr>
        <p:spPr>
          <a:xfrm>
            <a:off x="1723834" y="698435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0467297-4CCB-4C66-B9A6-872AFBA22D97}"/>
              </a:ext>
            </a:extLst>
          </p:cNvPr>
          <p:cNvSpPr/>
          <p:nvPr/>
        </p:nvSpPr>
        <p:spPr>
          <a:xfrm>
            <a:off x="1902917" y="2944930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571256-5726-4A00-A784-4441CE4B02B7}"/>
              </a:ext>
            </a:extLst>
          </p:cNvPr>
          <p:cNvSpPr txBox="1"/>
          <p:nvPr/>
        </p:nvSpPr>
        <p:spPr>
          <a:xfrm>
            <a:off x="1993779" y="294539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002965-D0B1-4AE5-B969-64B2043FF754}"/>
              </a:ext>
            </a:extLst>
          </p:cNvPr>
          <p:cNvSpPr txBox="1"/>
          <p:nvPr/>
        </p:nvSpPr>
        <p:spPr>
          <a:xfrm>
            <a:off x="2024507" y="191695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가로로 합치기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1BB132D-EE80-4001-9DE7-C25345E8A88E}"/>
              </a:ext>
            </a:extLst>
          </p:cNvPr>
          <p:cNvSpPr/>
          <p:nvPr/>
        </p:nvSpPr>
        <p:spPr>
          <a:xfrm>
            <a:off x="1804168" y="2036164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F0CCF2-55C9-40D5-A241-1C724716AB35}"/>
              </a:ext>
            </a:extLst>
          </p:cNvPr>
          <p:cNvSpPr txBox="1"/>
          <p:nvPr/>
        </p:nvSpPr>
        <p:spPr>
          <a:xfrm>
            <a:off x="1823456" y="354200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여러 데이터를 합쳐 하나의 데이터로 만들 때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 데이터에 변수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열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추가한다고 볼 수 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2111A5A-4A3B-4527-83A7-6A7D594492D2}"/>
              </a:ext>
            </a:extLst>
          </p:cNvPr>
          <p:cNvSpPr/>
          <p:nvPr/>
        </p:nvSpPr>
        <p:spPr>
          <a:xfrm>
            <a:off x="1902917" y="4521280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377675-B9E9-4AD5-A822-078A226B3EDB}"/>
              </a:ext>
            </a:extLst>
          </p:cNvPr>
          <p:cNvSpPr txBox="1"/>
          <p:nvPr/>
        </p:nvSpPr>
        <p:spPr>
          <a:xfrm>
            <a:off x="1879672" y="449452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56B351-C157-4D5C-8481-5FE6D7E8000E}"/>
              </a:ext>
            </a:extLst>
          </p:cNvPr>
          <p:cNvSpPr txBox="1"/>
          <p:nvPr/>
        </p:nvSpPr>
        <p:spPr>
          <a:xfrm>
            <a:off x="1879672" y="5245850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left_join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989076-D617-4BE1-9B7D-E6F75CAEBECB}"/>
              </a:ext>
            </a:extLst>
          </p:cNvPr>
          <p:cNvSpPr txBox="1"/>
          <p:nvPr/>
        </p:nvSpPr>
        <p:spPr>
          <a:xfrm>
            <a:off x="8434138" y="586269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A58656B-A5BE-47EF-8662-9F285C9635F7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B6CA3D5-CC19-4C8B-9E2B-4E6FC2864C5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9FF4326-7A30-4233-9196-E16A19BDC06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B8B312F6-42FF-4131-A701-F85BEB2DF85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CF32CF-8821-44F8-8337-B3190A7CD07B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D52D65-25B8-4115-9DC7-3CAECA41CBB6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8385F-0E66-4366-AC4F-3ABFF59BE2A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BFA2481-6ACB-4332-88D9-0F133B575134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7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10356B-2785-49D9-B542-21A9CAE3E194}"/>
              </a:ext>
            </a:extLst>
          </p:cNvPr>
          <p:cNvGrpSpPr/>
          <p:nvPr/>
        </p:nvGrpSpPr>
        <p:grpSpPr>
          <a:xfrm>
            <a:off x="3087780" y="3472942"/>
            <a:ext cx="3813618" cy="1104098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E34130-7020-4F21-8058-5060B590DC39}"/>
              </a:ext>
            </a:extLst>
          </p:cNvPr>
          <p:cNvSpPr txBox="1"/>
          <p:nvPr/>
        </p:nvSpPr>
        <p:spPr>
          <a:xfrm>
            <a:off x="1692205" y="220067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869E014-E7C3-4C21-A7AC-01A1E1A8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49371"/>
              </p:ext>
            </p:extLst>
          </p:nvPr>
        </p:nvGraphicFramePr>
        <p:xfrm>
          <a:off x="3205021" y="4218208"/>
          <a:ext cx="3363678" cy="1687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xmlns="" val="1513399257"/>
                    </a:ext>
                  </a:extLst>
                </a:gridCol>
                <a:gridCol w="1681839">
                  <a:extLst>
                    <a:ext uri="{9D8B030D-6E8A-4147-A177-3AD203B41FA5}">
                      <a16:colId xmlns:a16="http://schemas.microsoft.com/office/drawing/2014/main" xmlns="" val="1759746880"/>
                    </a:ext>
                  </a:extLst>
                </a:gridCol>
              </a:tblGrid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268608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757812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200109"/>
                  </a:ext>
                </a:extLst>
              </a:tr>
              <a:tr h="421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1812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09C70C0-8AE3-47EC-A482-06F8E0C4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78897"/>
              </p:ext>
            </p:extLst>
          </p:nvPr>
        </p:nvGraphicFramePr>
        <p:xfrm>
          <a:off x="3205022" y="1502229"/>
          <a:ext cx="3363678" cy="1797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xmlns="" val="1513399257"/>
                    </a:ext>
                  </a:extLst>
                </a:gridCol>
                <a:gridCol w="1681839">
                  <a:extLst>
                    <a:ext uri="{9D8B030D-6E8A-4147-A177-3AD203B41FA5}">
                      <a16:colId xmlns:a16="http://schemas.microsoft.com/office/drawing/2014/main" xmlns="" val="1759746880"/>
                    </a:ext>
                  </a:extLst>
                </a:gridCol>
              </a:tblGrid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268608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757812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200109"/>
                  </a:ext>
                </a:extLst>
              </a:tr>
              <a:tr h="44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18120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39E740F0-3C30-42D5-8561-3CAB7BE9041D}"/>
              </a:ext>
            </a:extLst>
          </p:cNvPr>
          <p:cNvSpPr/>
          <p:nvPr/>
        </p:nvSpPr>
        <p:spPr>
          <a:xfrm rot="1690485">
            <a:off x="6788973" y="2640839"/>
            <a:ext cx="1258072" cy="49684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A4776E0B-917F-4591-931D-E28EC03D4A56}"/>
              </a:ext>
            </a:extLst>
          </p:cNvPr>
          <p:cNvSpPr/>
          <p:nvPr/>
        </p:nvSpPr>
        <p:spPr>
          <a:xfrm rot="19988254">
            <a:off x="6759436" y="4270751"/>
            <a:ext cx="1196645" cy="5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F18DA256-5A4B-4777-92B6-B142D1417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23937"/>
              </p:ext>
            </p:extLst>
          </p:nvPr>
        </p:nvGraphicFramePr>
        <p:xfrm>
          <a:off x="8246351" y="2759825"/>
          <a:ext cx="2281770" cy="18952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0885">
                  <a:extLst>
                    <a:ext uri="{9D8B030D-6E8A-4147-A177-3AD203B41FA5}">
                      <a16:colId xmlns:a16="http://schemas.microsoft.com/office/drawing/2014/main" xmlns="" val="1881962021"/>
                    </a:ext>
                  </a:extLst>
                </a:gridCol>
                <a:gridCol w="1140885">
                  <a:extLst>
                    <a:ext uri="{9D8B030D-6E8A-4147-A177-3AD203B41FA5}">
                      <a16:colId xmlns:a16="http://schemas.microsoft.com/office/drawing/2014/main" xmlns="" val="3954666807"/>
                    </a:ext>
                  </a:extLst>
                </a:gridCol>
              </a:tblGrid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58672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96444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1926426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28334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E20AD56-43A1-423F-ABDA-BF4EB967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25861"/>
              </p:ext>
            </p:extLst>
          </p:nvPr>
        </p:nvGraphicFramePr>
        <p:xfrm>
          <a:off x="10528121" y="2759825"/>
          <a:ext cx="1252247" cy="1895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2247">
                  <a:extLst>
                    <a:ext uri="{9D8B030D-6E8A-4147-A177-3AD203B41FA5}">
                      <a16:colId xmlns:a16="http://schemas.microsoft.com/office/drawing/2014/main" xmlns="" val="1381975385"/>
                    </a:ext>
                  </a:extLst>
                </a:gridCol>
              </a:tblGrid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75734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1298293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7923869"/>
                  </a:ext>
                </a:extLst>
              </a:tr>
              <a:tr h="473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173890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2798A97-14BC-4B63-AE54-3EEEB8ADB384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5D19752-9D66-469C-941D-6062D53BF9C9}"/>
              </a:ext>
            </a:extLst>
          </p:cNvPr>
          <p:cNvSpPr txBox="1"/>
          <p:nvPr/>
        </p:nvSpPr>
        <p:spPr>
          <a:xfrm>
            <a:off x="4988779" y="50919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가로로 합치기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27E75E6-D7FE-48AB-B1E8-10BE930532E9}"/>
              </a:ext>
            </a:extLst>
          </p:cNvPr>
          <p:cNvSpPr/>
          <p:nvPr/>
        </p:nvSpPr>
        <p:spPr>
          <a:xfrm>
            <a:off x="4694761" y="644454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4FCC03F-1699-4B78-ADED-8822BA50C83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2FD6BE2-DD50-4FFB-8A5C-26741084B2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6A6DD1F8-37BF-4248-999E-FD29374825F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660A1D8-7E5F-4AA2-9C88-EBF8E065D184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946439B-3B72-4563-A085-F859BF0407CA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24987CD-009D-4E38-BC51-69D67C851D17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506EE0B-8C8D-4373-ACC6-AC97AB2A9CC7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4A49E5-70F1-422D-AED1-E9030AEC5158}"/>
              </a:ext>
            </a:extLst>
          </p:cNvPr>
          <p:cNvSpPr txBox="1"/>
          <p:nvPr/>
        </p:nvSpPr>
        <p:spPr>
          <a:xfrm>
            <a:off x="4924478" y="32660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가로로 합치기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D0EAC29-6D71-4E1C-BFA0-05BD0DD05670}"/>
              </a:ext>
            </a:extLst>
          </p:cNvPr>
          <p:cNvSpPr/>
          <p:nvPr/>
        </p:nvSpPr>
        <p:spPr>
          <a:xfrm>
            <a:off x="4630460" y="46186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5D5398F-9569-4810-8DC3-FB0F52B59A88}"/>
              </a:ext>
            </a:extLst>
          </p:cNvPr>
          <p:cNvSpPr txBox="1"/>
          <p:nvPr/>
        </p:nvSpPr>
        <p:spPr>
          <a:xfrm>
            <a:off x="1595619" y="284976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left_join</a:t>
            </a:r>
            <a:endParaRPr lang="en-US" altLang="ko-KR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 descr="도로이(가) 표시된 사진&#10;&#10;자동 생성된 설명">
            <a:extLst>
              <a:ext uri="{FF2B5EF4-FFF2-40B4-BE49-F238E27FC236}">
                <a16:creationId xmlns:a16="http://schemas.microsoft.com/office/drawing/2014/main" xmlns="" id="{DF85A255-A7D4-470E-BBD0-AA387349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184" y="432538"/>
            <a:ext cx="2338008" cy="284013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1" name="그림 10" descr="도로이(가) 표시된 사진&#10;&#10;자동 생성된 설명">
            <a:extLst>
              <a:ext uri="{FF2B5EF4-FFF2-40B4-BE49-F238E27FC236}">
                <a16:creationId xmlns:a16="http://schemas.microsoft.com/office/drawing/2014/main" xmlns="" id="{CAF12983-6DE9-43BC-BC5E-1D8170EF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17" y="4499357"/>
            <a:ext cx="3450004" cy="175985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그림 11" descr="실내이(가) 표시된 사진&#10;&#10;자동 생성된 설명">
            <a:extLst>
              <a:ext uri="{FF2B5EF4-FFF2-40B4-BE49-F238E27FC236}">
                <a16:creationId xmlns:a16="http://schemas.microsoft.com/office/drawing/2014/main" xmlns="" id="{909CDAA1-349C-4781-865B-6D8EEB533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32" y="1491192"/>
            <a:ext cx="5893885" cy="2840132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AF8353B-FA60-4DDC-A15E-F55E159EC4EE}"/>
              </a:ext>
            </a:extLst>
          </p:cNvPr>
          <p:cNvCxnSpPr>
            <a:cxnSpLocks/>
          </p:cNvCxnSpPr>
          <p:nvPr/>
        </p:nvCxnSpPr>
        <p:spPr>
          <a:xfrm flipV="1">
            <a:off x="4505498" y="2086040"/>
            <a:ext cx="4426231" cy="1519666"/>
          </a:xfrm>
          <a:prstGeom prst="bentConnector3">
            <a:avLst>
              <a:gd name="adj1" fmla="val 84932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16AB4C4F-9A01-42F7-9692-561279C02B54}"/>
              </a:ext>
            </a:extLst>
          </p:cNvPr>
          <p:cNvCxnSpPr>
            <a:cxnSpLocks/>
          </p:cNvCxnSpPr>
          <p:nvPr/>
        </p:nvCxnSpPr>
        <p:spPr>
          <a:xfrm>
            <a:off x="3524703" y="4155709"/>
            <a:ext cx="4111781" cy="1546822"/>
          </a:xfrm>
          <a:prstGeom prst="bentConnector3">
            <a:avLst>
              <a:gd name="adj1" fmla="val 50000"/>
            </a:avLst>
          </a:prstGeom>
          <a:ln>
            <a:solidFill>
              <a:srgbClr val="D92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16AE212-E176-413D-9886-85BB2A47EAA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229A176D-53DD-4FAC-B675-D9507FEA9B7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EA38C901-899C-46D4-9241-2DB5B6E1B76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C8AD5C5-D0C4-407C-A670-D87D67221B49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5F59A2E-0A16-430E-A425-9A32C16DEF8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87CB947-5CEE-4D32-8623-9F77B11485C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8108C6-4314-481A-8ADC-339C1EF65B8C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1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0D9975-9E4F-4AE5-8F41-CCE1E4400664}"/>
              </a:ext>
            </a:extLst>
          </p:cNvPr>
          <p:cNvSpPr txBox="1"/>
          <p:nvPr/>
        </p:nvSpPr>
        <p:spPr>
          <a:xfrm>
            <a:off x="6293998" y="31529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4F8064-D8D9-4AF0-82F5-B3119DD74C68}"/>
              </a:ext>
            </a:extLst>
          </p:cNvPr>
          <p:cNvSpPr txBox="1"/>
          <p:nvPr/>
        </p:nvSpPr>
        <p:spPr>
          <a:xfrm>
            <a:off x="1792518" y="615214"/>
            <a:ext cx="332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2DCFA8-486A-4ACB-9D39-EC5311B678EF}"/>
              </a:ext>
            </a:extLst>
          </p:cNvPr>
          <p:cNvSpPr/>
          <p:nvPr/>
        </p:nvSpPr>
        <p:spPr>
          <a:xfrm>
            <a:off x="1936864" y="2621401"/>
            <a:ext cx="1164101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E038B1-F2BE-49CB-8962-9A8C250FFA38}"/>
              </a:ext>
            </a:extLst>
          </p:cNvPr>
          <p:cNvSpPr txBox="1"/>
          <p:nvPr/>
        </p:nvSpPr>
        <p:spPr>
          <a:xfrm>
            <a:off x="1975336" y="262956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E01F0E-4753-452B-83A6-4AC2BFD2ADFF}"/>
              </a:ext>
            </a:extLst>
          </p:cNvPr>
          <p:cNvSpPr txBox="1"/>
          <p:nvPr/>
        </p:nvSpPr>
        <p:spPr>
          <a:xfrm>
            <a:off x="2012857" y="179498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변수값이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동일한 데이터만 가로로 합치기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F653992B-B658-4BAB-BBC2-3CA46ADD965A}"/>
              </a:ext>
            </a:extLst>
          </p:cNvPr>
          <p:cNvSpPr/>
          <p:nvPr/>
        </p:nvSpPr>
        <p:spPr>
          <a:xfrm>
            <a:off x="1792518" y="191419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8DB1BC-4336-40F1-A9AB-DC48F0D2CE9D}"/>
              </a:ext>
            </a:extLst>
          </p:cNvPr>
          <p:cNvSpPr txBox="1"/>
          <p:nvPr/>
        </p:nvSpPr>
        <p:spPr>
          <a:xfrm>
            <a:off x="1891267" y="3203332"/>
            <a:ext cx="698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1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데이터 세트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기준으로 지정한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동일한 경우만 결합하고 싶을 때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482A4DB-6C34-494C-9029-2569CAF16FB2}"/>
              </a:ext>
            </a:extLst>
          </p:cNvPr>
          <p:cNvSpPr/>
          <p:nvPr/>
        </p:nvSpPr>
        <p:spPr>
          <a:xfrm>
            <a:off x="1933445" y="4190562"/>
            <a:ext cx="832279" cy="40011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91A2C7-6066-4E71-9C2A-49ED6F226F6A}"/>
              </a:ext>
            </a:extLst>
          </p:cNvPr>
          <p:cNvSpPr txBox="1"/>
          <p:nvPr/>
        </p:nvSpPr>
        <p:spPr>
          <a:xfrm>
            <a:off x="1910200" y="420447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CFA8DB-78FF-41F1-A0A8-7F6930D44EA5}"/>
              </a:ext>
            </a:extLst>
          </p:cNvPr>
          <p:cNvSpPr txBox="1"/>
          <p:nvPr/>
        </p:nvSpPr>
        <p:spPr>
          <a:xfrm>
            <a:off x="1801055" y="4790378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inner_join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56F20C-A4C5-4F77-B0D4-8AC4BC04EC8A}"/>
              </a:ext>
            </a:extLst>
          </p:cNvPr>
          <p:cNvSpPr txBox="1"/>
          <p:nvPr/>
        </p:nvSpPr>
        <p:spPr>
          <a:xfrm>
            <a:off x="8603324" y="540098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26FC380-E6F6-4B53-A085-A7E954A906BC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5AB2F07-C4A8-4F93-AB4E-EF4FE810A22D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BA6F608-A52F-46C0-9685-EA63C28D69D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4DE2C99C-7001-43ED-A9FF-F648AEBA43A5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2B51D9-85AF-4174-A49C-63E083EECA9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4AE4595-E9CC-4263-9D4E-4F3775A35C64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8CEFFE5-3927-4AC6-8E43-82FC1CE0FDB0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76CBDF1-AF82-42DA-BC31-313A05BC56B9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510356B-2785-49D9-B542-21A9CAE3E194}"/>
              </a:ext>
            </a:extLst>
          </p:cNvPr>
          <p:cNvGrpSpPr/>
          <p:nvPr/>
        </p:nvGrpSpPr>
        <p:grpSpPr>
          <a:xfrm>
            <a:off x="4280952" y="2986703"/>
            <a:ext cx="3630097" cy="1231107"/>
            <a:chOff x="4083782" y="2977331"/>
            <a:chExt cx="3630097" cy="1231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4883170" y="297733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김재훈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4083782" y="3808328"/>
              <a:ext cx="363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filter 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selece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 arrange  mutate</a:t>
              </a:r>
              <a:endPara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293BE049-DF73-421A-B1A1-55F59E085EED}"/>
              </a:ext>
            </a:extLst>
          </p:cNvPr>
          <p:cNvSpPr/>
          <p:nvPr/>
        </p:nvSpPr>
        <p:spPr>
          <a:xfrm rot="1690485">
            <a:off x="5936119" y="2623925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329DD822-FB13-4A99-A095-6076DE16AC17}"/>
              </a:ext>
            </a:extLst>
          </p:cNvPr>
          <p:cNvSpPr/>
          <p:nvPr/>
        </p:nvSpPr>
        <p:spPr>
          <a:xfrm rot="19988254">
            <a:off x="5952764" y="4455198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ED94CE2B-74CD-4CB4-BE2C-AE96EBFA4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4180"/>
              </p:ext>
            </p:extLst>
          </p:nvPr>
        </p:nvGraphicFramePr>
        <p:xfrm>
          <a:off x="2152688" y="1168604"/>
          <a:ext cx="3595176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8392">
                  <a:extLst>
                    <a:ext uri="{9D8B030D-6E8A-4147-A177-3AD203B41FA5}">
                      <a16:colId xmlns:a16="http://schemas.microsoft.com/office/drawing/2014/main" xmlns="" val="1705080249"/>
                    </a:ext>
                  </a:extLst>
                </a:gridCol>
                <a:gridCol w="1198392">
                  <a:extLst>
                    <a:ext uri="{9D8B030D-6E8A-4147-A177-3AD203B41FA5}">
                      <a16:colId xmlns:a16="http://schemas.microsoft.com/office/drawing/2014/main" xmlns="" val="904108631"/>
                    </a:ext>
                  </a:extLst>
                </a:gridCol>
                <a:gridCol w="1198392">
                  <a:extLst>
                    <a:ext uri="{9D8B030D-6E8A-4147-A177-3AD203B41FA5}">
                      <a16:colId xmlns:a16="http://schemas.microsoft.com/office/drawing/2014/main" xmlns="" val="2115091575"/>
                    </a:ext>
                  </a:extLst>
                </a:gridCol>
              </a:tblGrid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071973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85855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6115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3064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770905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78308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66157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CD32087F-FD3E-4C33-A618-F4ABB9F8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69959"/>
              </p:ext>
            </p:extLst>
          </p:nvPr>
        </p:nvGraphicFramePr>
        <p:xfrm>
          <a:off x="2634155" y="3975863"/>
          <a:ext cx="3161442" cy="271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721">
                  <a:extLst>
                    <a:ext uri="{9D8B030D-6E8A-4147-A177-3AD203B41FA5}">
                      <a16:colId xmlns:a16="http://schemas.microsoft.com/office/drawing/2014/main" xmlns="" val="1705080249"/>
                    </a:ext>
                  </a:extLst>
                </a:gridCol>
                <a:gridCol w="1580721">
                  <a:extLst>
                    <a:ext uri="{9D8B030D-6E8A-4147-A177-3AD203B41FA5}">
                      <a16:colId xmlns:a16="http://schemas.microsoft.com/office/drawing/2014/main" xmlns="" val="904108631"/>
                    </a:ext>
                  </a:extLst>
                </a:gridCol>
              </a:tblGrid>
              <a:tr h="412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071973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858551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61152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30642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770905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395776"/>
                  </a:ext>
                </a:extLst>
              </a:tr>
              <a:tr h="38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27407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747BEBFB-D94E-4513-B88E-CABC33BC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6810"/>
              </p:ext>
            </p:extLst>
          </p:nvPr>
        </p:nvGraphicFramePr>
        <p:xfrm>
          <a:off x="7111665" y="2448765"/>
          <a:ext cx="4742284" cy="235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5571">
                  <a:extLst>
                    <a:ext uri="{9D8B030D-6E8A-4147-A177-3AD203B41FA5}">
                      <a16:colId xmlns:a16="http://schemas.microsoft.com/office/drawing/2014/main" xmlns="" val="3633575417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xmlns="" val="1173198925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xmlns="" val="2268151454"/>
                    </a:ext>
                  </a:extLst>
                </a:gridCol>
                <a:gridCol w="1185571">
                  <a:extLst>
                    <a:ext uri="{9D8B030D-6E8A-4147-A177-3AD203B41FA5}">
                      <a16:colId xmlns:a16="http://schemas.microsoft.com/office/drawing/2014/main" xmlns="" val="2738274914"/>
                    </a:ext>
                  </a:extLst>
                </a:gridCol>
              </a:tblGrid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38286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332855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546914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7380258"/>
                  </a:ext>
                </a:extLst>
              </a:tr>
              <a:tr h="47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6005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972AAA-FD1D-46F7-AA9C-8C97112C82BC}"/>
              </a:ext>
            </a:extLst>
          </p:cNvPr>
          <p:cNvSpPr txBox="1"/>
          <p:nvPr/>
        </p:nvSpPr>
        <p:spPr>
          <a:xfrm>
            <a:off x="1681176" y="101889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ko-KR" altLang="en-US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5B8E584-8672-4870-8902-F0838E7324F5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9781B5E-6FD0-42AB-965C-70D24AE2D305}"/>
              </a:ext>
            </a:extLst>
          </p:cNvPr>
          <p:cNvSpPr txBox="1"/>
          <p:nvPr/>
        </p:nvSpPr>
        <p:spPr>
          <a:xfrm>
            <a:off x="5080340" y="39025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변수값이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동일한 데이터만 가로로 합치기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92237697-DDDA-423C-8579-3BC77A49E581}"/>
              </a:ext>
            </a:extLst>
          </p:cNvPr>
          <p:cNvSpPr/>
          <p:nvPr/>
        </p:nvSpPr>
        <p:spPr>
          <a:xfrm>
            <a:off x="4860001" y="509461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2211F678-0B03-4E3F-9963-59DAD21AA50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2110A30-2B74-46A5-BD45-DBDAD913EA9F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5E414966-AA51-498C-A215-DF2AEFE995A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8BA9384-FABA-4921-940C-8C3484EBE606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D56C355-BE55-4723-9441-91AA2D7500F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E4C5676-4242-43FC-A908-0820A8BC802D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1BBFD3-6EAF-4E84-9FE2-A3F4D1A37F72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5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35D451C-9586-4891-B13E-392B151E41DB}"/>
              </a:ext>
            </a:extLst>
          </p:cNvPr>
          <p:cNvSpPr txBox="1"/>
          <p:nvPr/>
        </p:nvSpPr>
        <p:spPr>
          <a:xfrm>
            <a:off x="1381720" y="550464"/>
            <a:ext cx="3273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inner_join</a:t>
            </a:r>
            <a:endParaRPr lang="en-US" altLang="ko-KR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933C456-2497-4672-809A-E82AC9BB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06" y="512940"/>
            <a:ext cx="6947872" cy="2850946"/>
          </a:xfrm>
          <a:prstGeom prst="rect">
            <a:avLst/>
          </a:prstGeom>
        </p:spPr>
      </p:pic>
      <p:pic>
        <p:nvPicPr>
          <p:cNvPr id="70" name="그림 69" descr="벽, 실내, 전자기기이(가) 표시된 사진&#10;&#10;자동 생성된 설명">
            <a:extLst>
              <a:ext uri="{FF2B5EF4-FFF2-40B4-BE49-F238E27FC236}">
                <a16:creationId xmlns:a16="http://schemas.microsoft.com/office/drawing/2014/main" xmlns="" id="{43E01A84-650A-4CFF-A2B0-59BB8BA5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7" y="3588833"/>
            <a:ext cx="2882277" cy="2850947"/>
          </a:xfrm>
          <a:prstGeom prst="rect">
            <a:avLst/>
          </a:prstGeom>
        </p:spPr>
      </p:pic>
      <p:pic>
        <p:nvPicPr>
          <p:cNvPr id="71" name="그림 70" descr="장치, 측정기, 도로이(가) 표시된 사진&#10;&#10;자동 생성된 설명">
            <a:extLst>
              <a:ext uri="{FF2B5EF4-FFF2-40B4-BE49-F238E27FC236}">
                <a16:creationId xmlns:a16="http://schemas.microsoft.com/office/drawing/2014/main" xmlns="" id="{A4B82E7C-E1DA-455A-803D-0C3DAEA33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19" y="3588834"/>
            <a:ext cx="2199417" cy="2850946"/>
          </a:xfrm>
          <a:prstGeom prst="rect">
            <a:avLst/>
          </a:prstGeom>
        </p:spPr>
      </p:pic>
      <p:pic>
        <p:nvPicPr>
          <p:cNvPr id="72" name="그림 71" descr="점수판, 텍스트이(가) 표시된 사진&#10;&#10;자동 생성된 설명">
            <a:extLst>
              <a:ext uri="{FF2B5EF4-FFF2-40B4-BE49-F238E27FC236}">
                <a16:creationId xmlns:a16="http://schemas.microsoft.com/office/drawing/2014/main" xmlns="" id="{D40FAE62-D58A-4BB7-922A-BAC12BBF6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62207"/>
            <a:ext cx="4213548" cy="230419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xmlns="" id="{4E974BB6-B049-478B-B908-07E83BAEC65C}"/>
              </a:ext>
            </a:extLst>
          </p:cNvPr>
          <p:cNvSpPr/>
          <p:nvPr/>
        </p:nvSpPr>
        <p:spPr>
          <a:xfrm>
            <a:off x="6909119" y="4750444"/>
            <a:ext cx="682860" cy="508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8CD6FD15-97E2-49A4-823A-DBC3D211B25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EB3460A-3380-4637-B662-53940F51700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xmlns="" id="{A02F157B-2BF8-4E6E-A2F4-8E1F7CA03618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C85B8F-8229-4E4D-AB86-D5D9E1892AE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4DEFEC5-1AB5-4890-91F1-ABC213F3467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51400B-B4C0-4C99-9988-F1137ED0EF8E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A6E86F-55FD-4F97-8773-7837E3C64D1F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8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9DAA76-98B3-45C0-A186-C8B389CDAAF1}"/>
              </a:ext>
            </a:extLst>
          </p:cNvPr>
          <p:cNvSpPr txBox="1"/>
          <p:nvPr/>
        </p:nvSpPr>
        <p:spPr>
          <a:xfrm>
            <a:off x="1788504" y="1072576"/>
            <a:ext cx="28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AFA68A-3FC5-4C0C-B687-A482CC52BF03}"/>
              </a:ext>
            </a:extLst>
          </p:cNvPr>
          <p:cNvSpPr/>
          <p:nvPr/>
        </p:nvSpPr>
        <p:spPr>
          <a:xfrm>
            <a:off x="1866129" y="2951325"/>
            <a:ext cx="116410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6B51814-9B0B-4E22-BE49-416FFB5DCD09}"/>
              </a:ext>
            </a:extLst>
          </p:cNvPr>
          <p:cNvSpPr txBox="1"/>
          <p:nvPr/>
        </p:nvSpPr>
        <p:spPr>
          <a:xfrm>
            <a:off x="1866129" y="295132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WHEN?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F852D7-8432-444B-B1B3-0E523C2FC8AD}"/>
              </a:ext>
            </a:extLst>
          </p:cNvPr>
          <p:cNvSpPr txBox="1"/>
          <p:nvPr/>
        </p:nvSpPr>
        <p:spPr>
          <a:xfrm>
            <a:off x="2054580" y="227569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변수를 기준으로 모든 데이터를 가로 결합하기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648336E-387A-43D0-8B98-DA0B482A719F}"/>
              </a:ext>
            </a:extLst>
          </p:cNvPr>
          <p:cNvSpPr/>
          <p:nvPr/>
        </p:nvSpPr>
        <p:spPr>
          <a:xfrm>
            <a:off x="1834241" y="2394906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6DF714F-84ED-49F6-A9E4-DB308F352144}"/>
              </a:ext>
            </a:extLst>
          </p:cNvPr>
          <p:cNvSpPr txBox="1"/>
          <p:nvPr/>
        </p:nvSpPr>
        <p:spPr>
          <a:xfrm>
            <a:off x="1834241" y="3514648"/>
            <a:ext cx="532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 세트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데이터 세트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2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기준으로 지정한 </a:t>
            </a:r>
            <a:r>
              <a:rPr lang="ko-KR" altLang="en-US" sz="20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전체를 결합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31DF586-3805-4E17-98E4-DD822831E9A2}"/>
              </a:ext>
            </a:extLst>
          </p:cNvPr>
          <p:cNvSpPr/>
          <p:nvPr/>
        </p:nvSpPr>
        <p:spPr>
          <a:xfrm>
            <a:off x="1912518" y="4369429"/>
            <a:ext cx="83227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3755E6-8AB5-490F-BEF3-44B94D96751F}"/>
              </a:ext>
            </a:extLst>
          </p:cNvPr>
          <p:cNvSpPr txBox="1"/>
          <p:nvPr/>
        </p:nvSpPr>
        <p:spPr>
          <a:xfrm>
            <a:off x="1912476" y="43857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How?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DDD7F4-06A4-4456-9885-0AFB5A9FA44D}"/>
              </a:ext>
            </a:extLst>
          </p:cNvPr>
          <p:cNvSpPr txBox="1"/>
          <p:nvPr/>
        </p:nvSpPr>
        <p:spPr>
          <a:xfrm>
            <a:off x="1753656" y="4999820"/>
            <a:ext cx="8465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full_join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1, </a:t>
            </a:r>
            <a:r>
              <a:rPr lang="ko-KR" altLang="en-US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데이터세트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2, …,by=“</a:t>
            </a:r>
            <a:r>
              <a:rPr lang="ko-KR" altLang="en-US" sz="25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변수명</a:t>
            </a:r>
            <a:r>
              <a:rPr lang="en-US" altLang="ko-KR" sz="2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”)</a:t>
            </a:r>
            <a:endParaRPr lang="ko-KR" altLang="en-US" sz="2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97B5C3-CC10-4EA3-90FC-0C8DEA4EE952}"/>
              </a:ext>
            </a:extLst>
          </p:cNvPr>
          <p:cNvSpPr txBox="1"/>
          <p:nvPr/>
        </p:nvSpPr>
        <p:spPr>
          <a:xfrm>
            <a:off x="8731329" y="547687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따옴표 중요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949DA47-66AE-4BFC-A92D-7B1B5524F6F7}"/>
              </a:ext>
            </a:extLst>
          </p:cNvPr>
          <p:cNvGrpSpPr/>
          <p:nvPr/>
        </p:nvGrpSpPr>
        <p:grpSpPr>
          <a:xfrm>
            <a:off x="0" y="1270275"/>
            <a:ext cx="1251284" cy="532299"/>
            <a:chOff x="1" y="243503"/>
            <a:chExt cx="1251284" cy="439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50821E-8423-4A18-AA26-B608DC738C4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F1FC6309-4AE6-4C4D-995C-B750C8597B0C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A9B10C3-EB06-424A-AA58-55E4AFA6C65C}"/>
              </a:ext>
            </a:extLst>
          </p:cNvPr>
          <p:cNvSpPr txBox="1"/>
          <p:nvPr/>
        </p:nvSpPr>
        <p:spPr>
          <a:xfrm>
            <a:off x="319869" y="271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023146F-07C9-4FA2-933A-93E7082750E7}"/>
              </a:ext>
            </a:extLst>
          </p:cNvPr>
          <p:cNvSpPr txBox="1"/>
          <p:nvPr/>
        </p:nvSpPr>
        <p:spPr>
          <a:xfrm>
            <a:off x="319869" y="78521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8AC2016-BAC8-4D7D-BA02-52076B610F45}"/>
              </a:ext>
            </a:extLst>
          </p:cNvPr>
          <p:cNvSpPr txBox="1"/>
          <p:nvPr/>
        </p:nvSpPr>
        <p:spPr>
          <a:xfrm>
            <a:off x="319869" y="129855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48CB4C-3A77-41B8-884F-39CAD2D55E17}"/>
              </a:ext>
            </a:extLst>
          </p:cNvPr>
          <p:cNvSpPr txBox="1"/>
          <p:nvPr/>
        </p:nvSpPr>
        <p:spPr>
          <a:xfrm>
            <a:off x="324678" y="7897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5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E76AE7-D8AF-4361-92EB-1639981A5B1B}"/>
              </a:ext>
            </a:extLst>
          </p:cNvPr>
          <p:cNvSpPr txBox="1"/>
          <p:nvPr/>
        </p:nvSpPr>
        <p:spPr>
          <a:xfrm>
            <a:off x="1368540" y="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5A5233D2-5DBF-4D3A-9E54-64E71D0DCC11}"/>
              </a:ext>
            </a:extLst>
          </p:cNvPr>
          <p:cNvSpPr/>
          <p:nvPr/>
        </p:nvSpPr>
        <p:spPr>
          <a:xfrm rot="1690485">
            <a:off x="6858805" y="2484082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2768DC6E-BCDD-4007-B2F1-391B8D5141D8}"/>
              </a:ext>
            </a:extLst>
          </p:cNvPr>
          <p:cNvSpPr/>
          <p:nvPr/>
        </p:nvSpPr>
        <p:spPr>
          <a:xfrm rot="19988254">
            <a:off x="6814496" y="4096525"/>
            <a:ext cx="838624" cy="385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26ABE004-2EB3-48E9-8988-04C5BBE5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1811"/>
              </p:ext>
            </p:extLst>
          </p:nvPr>
        </p:nvGraphicFramePr>
        <p:xfrm>
          <a:off x="3513276" y="987634"/>
          <a:ext cx="316144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3814">
                  <a:extLst>
                    <a:ext uri="{9D8B030D-6E8A-4147-A177-3AD203B41FA5}">
                      <a16:colId xmlns:a16="http://schemas.microsoft.com/office/drawing/2014/main" xmlns="" val="1705080249"/>
                    </a:ext>
                  </a:extLst>
                </a:gridCol>
                <a:gridCol w="1053814">
                  <a:extLst>
                    <a:ext uri="{9D8B030D-6E8A-4147-A177-3AD203B41FA5}">
                      <a16:colId xmlns:a16="http://schemas.microsoft.com/office/drawing/2014/main" xmlns="" val="904108631"/>
                    </a:ext>
                  </a:extLst>
                </a:gridCol>
                <a:gridCol w="1053814">
                  <a:extLst>
                    <a:ext uri="{9D8B030D-6E8A-4147-A177-3AD203B41FA5}">
                      <a16:colId xmlns:a16="http://schemas.microsoft.com/office/drawing/2014/main" xmlns="" val="2115091575"/>
                    </a:ext>
                  </a:extLst>
                </a:gridCol>
              </a:tblGrid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071973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858551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61152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30642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770905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783081"/>
                  </a:ext>
                </a:extLst>
              </a:tr>
              <a:tr h="310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66157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79C3AD2A-5D9C-40C6-8578-F4E08C8C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33358"/>
              </p:ext>
            </p:extLst>
          </p:nvPr>
        </p:nvGraphicFramePr>
        <p:xfrm>
          <a:off x="3868942" y="3770133"/>
          <a:ext cx="2768086" cy="25695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043">
                  <a:extLst>
                    <a:ext uri="{9D8B030D-6E8A-4147-A177-3AD203B41FA5}">
                      <a16:colId xmlns:a16="http://schemas.microsoft.com/office/drawing/2014/main" xmlns="" val="1705080249"/>
                    </a:ext>
                  </a:extLst>
                </a:gridCol>
                <a:gridCol w="1384043">
                  <a:extLst>
                    <a:ext uri="{9D8B030D-6E8A-4147-A177-3AD203B41FA5}">
                      <a16:colId xmlns:a16="http://schemas.microsoft.com/office/drawing/2014/main" xmlns="" val="904108631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071973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858551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61152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30642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770905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395776"/>
                  </a:ext>
                </a:extLst>
              </a:tr>
              <a:tr h="34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27407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D5703BEA-D0CA-4D78-8123-F518DA2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21606"/>
              </p:ext>
            </p:extLst>
          </p:nvPr>
        </p:nvGraphicFramePr>
        <p:xfrm>
          <a:off x="7830588" y="2103352"/>
          <a:ext cx="3891912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2978">
                  <a:extLst>
                    <a:ext uri="{9D8B030D-6E8A-4147-A177-3AD203B41FA5}">
                      <a16:colId xmlns:a16="http://schemas.microsoft.com/office/drawing/2014/main" xmlns="" val="3633575417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xmlns="" val="1173198925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xmlns="" val="2268151454"/>
                    </a:ext>
                  </a:extLst>
                </a:gridCol>
                <a:gridCol w="972978">
                  <a:extLst>
                    <a:ext uri="{9D8B030D-6E8A-4147-A177-3AD203B41FA5}">
                      <a16:colId xmlns:a16="http://schemas.microsoft.com/office/drawing/2014/main" xmlns="" val="2738274914"/>
                    </a:ext>
                  </a:extLst>
                </a:gridCol>
              </a:tblGrid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38286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332855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546914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7380258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223220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6804414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9398353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844096"/>
                  </a:ext>
                </a:extLst>
              </a:tr>
              <a:tr h="34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61172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3A6537-1ED0-4DD8-AE2A-AC086D6A096D}"/>
              </a:ext>
            </a:extLst>
          </p:cNvPr>
          <p:cNvSpPr txBox="1"/>
          <p:nvPr/>
        </p:nvSpPr>
        <p:spPr>
          <a:xfrm>
            <a:off x="4431391" y="31952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지정한 변수를 기준으로 모든 데이터를 가로 결합하기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FCDEDED-6344-4812-9D82-655D767D8E05}"/>
              </a:ext>
            </a:extLst>
          </p:cNvPr>
          <p:cNvSpPr/>
          <p:nvPr/>
        </p:nvSpPr>
        <p:spPr>
          <a:xfrm>
            <a:off x="4211052" y="438735"/>
            <a:ext cx="197498" cy="197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30443EF-365C-46A0-AEAE-8F77EBA92660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6275FB4-2F04-4ACD-9C1B-A465B85071CE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2AF68025-0626-4428-8664-37267078E79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381E826-5741-4530-916E-FA92C12F91A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3BBD93-99D5-46F1-B646-2226A0CE252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26CCC09-96C8-40BA-A358-A52ED1D48F4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732932-27BD-43AF-AFFB-88C7910B3CF5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416343E-DC50-4D6F-B41E-4A89A64A306C}"/>
              </a:ext>
            </a:extLst>
          </p:cNvPr>
          <p:cNvSpPr txBox="1"/>
          <p:nvPr/>
        </p:nvSpPr>
        <p:spPr>
          <a:xfrm>
            <a:off x="1286299" y="234615"/>
            <a:ext cx="2452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full_join</a:t>
            </a:r>
            <a:endParaRPr lang="en-US" altLang="ko-KR" sz="4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9" name="그림 28" descr="벽, 실내, 전자기기이(가) 표시된 사진&#10;&#10;자동 생성된 설명">
            <a:extLst>
              <a:ext uri="{FF2B5EF4-FFF2-40B4-BE49-F238E27FC236}">
                <a16:creationId xmlns:a16="http://schemas.microsoft.com/office/drawing/2014/main" xmlns="" id="{7863051C-099E-4C2B-8BE2-5ED30715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2" y="1432410"/>
            <a:ext cx="2882277" cy="2850947"/>
          </a:xfrm>
          <a:prstGeom prst="rect">
            <a:avLst/>
          </a:prstGeom>
        </p:spPr>
      </p:pic>
      <p:pic>
        <p:nvPicPr>
          <p:cNvPr id="30" name="그림 29" descr="장치, 측정기, 도로이(가) 표시된 사진&#10;&#10;자동 생성된 설명">
            <a:extLst>
              <a:ext uri="{FF2B5EF4-FFF2-40B4-BE49-F238E27FC236}">
                <a16:creationId xmlns:a16="http://schemas.microsoft.com/office/drawing/2014/main" xmlns="" id="{2BC21614-6B2A-4603-8486-33182C4EB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9" y="3271454"/>
            <a:ext cx="2199417" cy="2850946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E8C28451-B1B2-4589-BCED-9D389C2F296D}"/>
              </a:ext>
            </a:extLst>
          </p:cNvPr>
          <p:cNvSpPr/>
          <p:nvPr/>
        </p:nvSpPr>
        <p:spPr>
          <a:xfrm rot="21105081">
            <a:off x="5011090" y="2061747"/>
            <a:ext cx="1631621" cy="92034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F06A7BB0-264E-41A1-95F0-685AA3EC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72" y="1528947"/>
            <a:ext cx="4104426" cy="2440774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33" name="그림 32" descr="개체이(가) 표시된 사진&#10;&#10;자동 생성된 설명">
            <a:extLst>
              <a:ext uri="{FF2B5EF4-FFF2-40B4-BE49-F238E27FC236}">
                <a16:creationId xmlns:a16="http://schemas.microsoft.com/office/drawing/2014/main" xmlns="" id="{D13FF9D5-A036-49F4-BF2B-FF772477D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34615"/>
            <a:ext cx="7226956" cy="1068351"/>
          </a:xfrm>
          <a:prstGeom prst="rect">
            <a:avLst/>
          </a:prstGeom>
        </p:spPr>
      </p:pic>
      <p:pic>
        <p:nvPicPr>
          <p:cNvPr id="34" name="그림 33" descr="벽이(가) 표시된 사진&#10;&#10;자동 생성된 설명">
            <a:extLst>
              <a:ext uri="{FF2B5EF4-FFF2-40B4-BE49-F238E27FC236}">
                <a16:creationId xmlns:a16="http://schemas.microsoft.com/office/drawing/2014/main" xmlns="" id="{0F515BB3-D1E1-4CBA-B105-AEE4B232D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44" y="4122409"/>
            <a:ext cx="4104426" cy="2440773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35" name="화살표: 왼쪽으로 구부러짐 34">
            <a:extLst>
              <a:ext uri="{FF2B5EF4-FFF2-40B4-BE49-F238E27FC236}">
                <a16:creationId xmlns:a16="http://schemas.microsoft.com/office/drawing/2014/main" xmlns="" id="{B581EABC-FAD9-4F96-B8DE-2D92FFC35FFA}"/>
              </a:ext>
            </a:extLst>
          </p:cNvPr>
          <p:cNvSpPr/>
          <p:nvPr/>
        </p:nvSpPr>
        <p:spPr>
          <a:xfrm rot="20734401">
            <a:off x="11415852" y="3330766"/>
            <a:ext cx="632356" cy="1234353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F29D8A6-1014-485A-8DB8-E96557DF8F33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83E429B-B9CF-4E49-8579-832969CF2D3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A27D3A04-C91B-42B3-95D3-088EB7840BDD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727DAB-0CBA-40F3-8B56-B7499F327B5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7AE458-2084-4F31-9247-F0EA4C39E060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53CE6F2-82C4-44EB-8016-E38B0D1949D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ABF6587-D557-49EC-933F-5BA3837C7CD2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9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44390" y="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800" y="333912"/>
            <a:ext cx="8306360" cy="36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패키지 다운로드 방법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4390" y="678819"/>
            <a:ext cx="8576452" cy="40816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26993" y="4849477"/>
            <a:ext cx="8592984" cy="173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현재 제공되는 패키지수는 </a:t>
            </a:r>
            <a:r>
              <a:rPr lang="en-US" altLang="ko-KR">
                <a:latin typeface="a고딕13"/>
                <a:ea typeface="a고딕13"/>
              </a:rPr>
              <a:t>14762</a:t>
            </a:r>
            <a:r>
              <a:rPr lang="ko-KR" altLang="en-US">
                <a:latin typeface="a고딕13"/>
                <a:ea typeface="a고딕13"/>
              </a:rPr>
              <a:t> 개로</a:t>
            </a:r>
            <a:r>
              <a:rPr lang="en-US" altLang="ko-KR">
                <a:latin typeface="a고딕13"/>
                <a:ea typeface="a고딕13"/>
              </a:rPr>
              <a:t>,</a:t>
            </a:r>
            <a:r>
              <a:rPr lang="ko-KR" altLang="en-US">
                <a:latin typeface="a고딕13"/>
                <a:ea typeface="a고딕13"/>
              </a:rPr>
              <a:t> 이곳에 등록된 패키지는 위원회에서 승인된 패키지들로만 구성되어 있습니다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  <a:p>
            <a:pPr marL="257040" indent="-257040" algn="l">
              <a:buFont typeface="Arial"/>
              <a:buChar char="•"/>
              <a:defRPr/>
            </a:pPr>
            <a:r>
              <a:rPr lang="ko-KR" altLang="en-US">
                <a:latin typeface="a고딕13"/>
                <a:ea typeface="a고딕13"/>
              </a:rPr>
              <a:t>아래의 링크를 보시면 등록된 날짜나 이름순으로 정렬되어 있는 패키지 리스트를 확인 할 수 있습니다</a:t>
            </a:r>
            <a:r>
              <a:rPr lang="en-US" altLang="ko-KR">
                <a:latin typeface="a고딕13"/>
                <a:ea typeface="a고딕13"/>
              </a:rPr>
              <a:t>.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>
              <a:latin typeface="a고딕13"/>
              <a:ea typeface="a고딕1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8F3716D-257A-4E14-9DF6-77FCD25E0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0" y="922769"/>
            <a:ext cx="5970305" cy="3112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BDC678-3F34-4639-80BC-1CC51822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4" y="628931"/>
            <a:ext cx="4259440" cy="14744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C4A7703-C4D7-49FA-B9E8-CE920501D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5" y="2760955"/>
            <a:ext cx="4259440" cy="1617019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252FE8A-F0D2-4BFF-81AD-D838AE17F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13" y="4891935"/>
            <a:ext cx="4259419" cy="1474421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1CF658-449A-4969-8068-6B19D9ED855F}"/>
              </a:ext>
            </a:extLst>
          </p:cNvPr>
          <p:cNvSpPr txBox="1"/>
          <p:nvPr/>
        </p:nvSpPr>
        <p:spPr>
          <a:xfrm>
            <a:off x="1625362" y="31337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join </a:t>
            </a:r>
            <a:r>
              <a:rPr lang="ko-KR" altLang="en-US" sz="3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시리즈 비교</a:t>
            </a:r>
          </a:p>
        </p:txBody>
      </p:sp>
      <p:pic>
        <p:nvPicPr>
          <p:cNvPr id="21" name="그림 20" descr="벽이(가) 표시된 사진&#10;&#10;자동 생성된 설명">
            <a:extLst>
              <a:ext uri="{FF2B5EF4-FFF2-40B4-BE49-F238E27FC236}">
                <a16:creationId xmlns:a16="http://schemas.microsoft.com/office/drawing/2014/main" xmlns="" id="{14985345-CE8A-4E0B-A496-266303F3A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68" y="4603885"/>
            <a:ext cx="1646958" cy="164695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23" name="그림 22" descr="점수판, 벽, 텍스트, 실내이(가) 표시된 사진&#10;&#10;자동 생성된 설명">
            <a:extLst>
              <a:ext uri="{FF2B5EF4-FFF2-40B4-BE49-F238E27FC236}">
                <a16:creationId xmlns:a16="http://schemas.microsoft.com/office/drawing/2014/main" xmlns="" id="{DEFACC23-6E12-47EA-BF58-46C52D751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61" y="4603885"/>
            <a:ext cx="1577212" cy="1642296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A3190E3-A9E9-4189-BDE7-9F17D73DCA9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60F45B9-12A8-4F15-AF10-48E2C7DAB0FB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5AA267ED-AA21-4CAE-BBED-C9B5F6538D9A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1D4452-13DC-4BB3-B4BC-1616DA74000E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B295E9-2D97-4195-B226-D15CAFA7BEDB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5A1FCC6-BE95-48A3-9965-74C0C3D2313F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CD8AE07-3220-44CD-B53C-B4BC5489F728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6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7187896-73CD-42BF-A575-D92FD05C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5" y="3820615"/>
            <a:ext cx="4155873" cy="28214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4424425-B13D-4212-8078-A81ECDC65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65" y="1240677"/>
            <a:ext cx="4374335" cy="26103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505FFB9-8C86-46DD-A859-C1B7EE66C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57" y="1076658"/>
            <a:ext cx="4374334" cy="29097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A78E56A-0001-42D9-9FD5-45E9F6B4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13" y="3851038"/>
            <a:ext cx="4075022" cy="26516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2C493DB-1015-463A-9D0A-2800A8967F13}"/>
              </a:ext>
            </a:extLst>
          </p:cNvPr>
          <p:cNvSpPr txBox="1"/>
          <p:nvPr/>
        </p:nvSpPr>
        <p:spPr>
          <a:xfrm>
            <a:off x="1464122" y="127637"/>
            <a:ext cx="519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join </a:t>
            </a:r>
            <a:r>
              <a:rPr lang="ko-KR" altLang="en-US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시리즈 정리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2576FA5-7FD8-4BD6-A98D-ED1B7C797087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BB42F0F-CEEA-411D-A740-E2348CC9B701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A8A1B6D4-15A7-4937-8A1A-0CB06EDB7110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D9F861B-859C-4E0D-A47F-8305DAB290CF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AE89157-0966-48C1-BDA3-E894AC54402F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C05F4D1-9E1B-4480-BC8A-C58B8B516FC9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EBA7B9-AD4F-4A6D-984B-57D7EED746F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10608D-2FA8-4BAC-A957-BEDBFF314563}"/>
              </a:ext>
            </a:extLst>
          </p:cNvPr>
          <p:cNvSpPr txBox="1"/>
          <p:nvPr/>
        </p:nvSpPr>
        <p:spPr>
          <a:xfrm>
            <a:off x="1320477" y="2102526"/>
            <a:ext cx="758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latin typeface="+mn-ea"/>
              </a:rPr>
              <a:t>실제 데이터를 가지고 실습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xmlns="" id="{38CC129F-0A9B-454D-98A7-DF961B1E83F1}"/>
              </a:ext>
            </a:extLst>
          </p:cNvPr>
          <p:cNvSpPr/>
          <p:nvPr/>
        </p:nvSpPr>
        <p:spPr>
          <a:xfrm>
            <a:off x="8880798" y="1598861"/>
            <a:ext cx="1990725" cy="18383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31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B8D2D-9898-4DA3-A3F7-5C2CC80B3E22}"/>
              </a:ext>
            </a:extLst>
          </p:cNvPr>
          <p:cNvSpPr txBox="1"/>
          <p:nvPr/>
        </p:nvSpPr>
        <p:spPr>
          <a:xfrm>
            <a:off x="1368540" y="1949463"/>
            <a:ext cx="10340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latin typeface="+mj-ea"/>
                <a:ea typeface="+mj-ea"/>
              </a:rPr>
              <a:t>회사별로 </a:t>
            </a:r>
            <a:r>
              <a:rPr lang="en-US" altLang="ko-KR" sz="4800" b="1" dirty="0">
                <a:latin typeface="+mj-ea"/>
                <a:ea typeface="+mj-ea"/>
              </a:rPr>
              <a:t>“</a:t>
            </a:r>
            <a:r>
              <a:rPr lang="en-US" altLang="ko-KR" sz="4800" b="1" dirty="0" err="1">
                <a:latin typeface="+mj-ea"/>
                <a:ea typeface="+mj-ea"/>
              </a:rPr>
              <a:t>suv</a:t>
            </a:r>
            <a:r>
              <a:rPr lang="en-US" altLang="ko-KR" sz="4800" b="1" dirty="0">
                <a:latin typeface="+mj-ea"/>
                <a:ea typeface="+mj-ea"/>
              </a:rPr>
              <a:t>” </a:t>
            </a:r>
            <a:r>
              <a:rPr lang="ko-KR" altLang="en-US" sz="4800" b="1" dirty="0">
                <a:latin typeface="+mj-ea"/>
                <a:ea typeface="+mj-ea"/>
              </a:rPr>
              <a:t>자동차의 도시 및 </a:t>
            </a:r>
            <a:endParaRPr lang="en-US" altLang="ko-KR" sz="4800" b="1" dirty="0">
              <a:latin typeface="+mj-ea"/>
              <a:ea typeface="+mj-ea"/>
            </a:endParaRPr>
          </a:p>
          <a:p>
            <a:pPr algn="l"/>
            <a:r>
              <a:rPr lang="ko-KR" altLang="en-US" sz="4800" b="1" dirty="0">
                <a:latin typeface="+mj-ea"/>
                <a:ea typeface="+mj-ea"/>
              </a:rPr>
              <a:t>고속도로 통합 연비 평균을 구해</a:t>
            </a:r>
            <a:endParaRPr lang="en-US" altLang="ko-KR" sz="4800" b="1" dirty="0">
              <a:latin typeface="+mj-ea"/>
              <a:ea typeface="+mj-ea"/>
            </a:endParaRPr>
          </a:p>
          <a:p>
            <a:pPr algn="l"/>
            <a:r>
              <a:rPr lang="ko-KR" altLang="en-US" sz="4800" b="1" dirty="0">
                <a:latin typeface="+mj-ea"/>
                <a:ea typeface="+mj-ea"/>
              </a:rPr>
              <a:t> 내림차순으로 정렬하고</a:t>
            </a:r>
            <a:r>
              <a:rPr lang="en-US" altLang="ko-KR" sz="4800" b="1" dirty="0">
                <a:latin typeface="+mj-ea"/>
                <a:ea typeface="+mj-ea"/>
              </a:rPr>
              <a:t>, </a:t>
            </a:r>
          </a:p>
          <a:p>
            <a:pPr algn="l"/>
            <a:r>
              <a:rPr lang="en-US" altLang="ko-KR" sz="4800" b="1" dirty="0">
                <a:latin typeface="+mj-ea"/>
                <a:ea typeface="+mj-ea"/>
              </a:rPr>
              <a:t>1~5</a:t>
            </a:r>
            <a:r>
              <a:rPr lang="ko-KR" altLang="en-US" sz="4800" b="1" dirty="0">
                <a:latin typeface="+mj-ea"/>
                <a:ea typeface="+mj-ea"/>
              </a:rPr>
              <a:t>위 출력하기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6CD9780-C52A-4F63-93D1-B1B6A011D549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A9CB474-664E-4307-9E36-6942FEC8D90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65FB7A95-B711-4DF6-ADF1-83FF8CBB3B61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63AD6DB-7FD4-421D-B573-A3D3A76E7C31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185D58-6922-40E7-BCD2-DEAD79DEE2D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384CBA-A849-43D1-962C-64024A662120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B2FB9D-4977-4AD7-8497-0C66C2494FA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2129FA-7ED5-498A-A455-C60B19B4ECC0}"/>
              </a:ext>
            </a:extLst>
          </p:cNvPr>
          <p:cNvSpPr txBox="1"/>
          <p:nvPr/>
        </p:nvSpPr>
        <p:spPr>
          <a:xfrm>
            <a:off x="1584191" y="2763110"/>
            <a:ext cx="10340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>
                <a:ea typeface="a고딕13" panose="02020600000000000000" pitchFamily="18" charset="-127"/>
              </a:rPr>
              <a:t>회사별로 </a:t>
            </a:r>
            <a:r>
              <a:rPr lang="en-US" altLang="ko-KR" sz="4800" b="1" dirty="0">
                <a:ea typeface="a고딕13" panose="02020600000000000000" pitchFamily="18" charset="-127"/>
              </a:rPr>
              <a:t>“</a:t>
            </a:r>
            <a:r>
              <a:rPr lang="en-US" altLang="ko-KR" sz="4800" b="1" dirty="0" err="1">
                <a:ea typeface="a고딕13" panose="02020600000000000000" pitchFamily="18" charset="-127"/>
              </a:rPr>
              <a:t>suv</a:t>
            </a:r>
            <a:r>
              <a:rPr lang="en-US" altLang="ko-KR" sz="4800" b="1" dirty="0">
                <a:ea typeface="a고딕13" panose="02020600000000000000" pitchFamily="18" charset="-127"/>
              </a:rPr>
              <a:t>” </a:t>
            </a:r>
            <a:r>
              <a:rPr lang="ko-KR" altLang="en-US" sz="4800" b="1" dirty="0">
                <a:ea typeface="a고딕13" panose="02020600000000000000" pitchFamily="18" charset="-127"/>
              </a:rPr>
              <a:t>자동차의 도시 및 고속도로 통합 연비 평균을 구해 </a:t>
            </a:r>
            <a:endParaRPr lang="en-US" altLang="ko-KR" sz="4800" b="1" dirty="0">
              <a:ea typeface="a고딕13" panose="02020600000000000000" pitchFamily="18" charset="-127"/>
            </a:endParaRPr>
          </a:p>
          <a:p>
            <a:pPr algn="l"/>
            <a:r>
              <a:rPr lang="ko-KR" altLang="en-US" sz="4800" b="1" dirty="0">
                <a:ea typeface="a고딕13" panose="02020600000000000000" pitchFamily="18" charset="-127"/>
              </a:rPr>
              <a:t>내림차순으로 정렬하고</a:t>
            </a:r>
            <a:r>
              <a:rPr lang="en-US" altLang="ko-KR" sz="4800" b="1" dirty="0">
                <a:ea typeface="a고딕13" panose="02020600000000000000" pitchFamily="18" charset="-127"/>
              </a:rPr>
              <a:t>, </a:t>
            </a:r>
          </a:p>
          <a:p>
            <a:pPr algn="l"/>
            <a:r>
              <a:rPr lang="en-US" altLang="ko-KR" sz="4800" b="1" dirty="0">
                <a:ea typeface="a고딕13" panose="02020600000000000000" pitchFamily="18" charset="-127"/>
              </a:rPr>
              <a:t>1~5</a:t>
            </a:r>
            <a:r>
              <a:rPr lang="ko-KR" altLang="en-US" sz="4800" b="1" dirty="0">
                <a:ea typeface="a고딕13" panose="02020600000000000000" pitchFamily="18" charset="-127"/>
              </a:rPr>
              <a:t>위 출력하기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783A0F9-8BAB-4AEE-8ACA-D8EE8C69EE0B}"/>
              </a:ext>
            </a:extLst>
          </p:cNvPr>
          <p:cNvSpPr/>
          <p:nvPr/>
        </p:nvSpPr>
        <p:spPr>
          <a:xfrm>
            <a:off x="1565867" y="2704724"/>
            <a:ext cx="20574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AA613D-B07A-437C-ABEB-364594C9FAF1}"/>
              </a:ext>
            </a:extLst>
          </p:cNvPr>
          <p:cNvSpPr txBox="1"/>
          <p:nvPr/>
        </p:nvSpPr>
        <p:spPr>
          <a:xfrm>
            <a:off x="4045176" y="2763110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7FFA59E-75C7-4537-B828-2AA08B35B07B}"/>
              </a:ext>
            </a:extLst>
          </p:cNvPr>
          <p:cNvSpPr/>
          <p:nvPr/>
        </p:nvSpPr>
        <p:spPr>
          <a:xfrm>
            <a:off x="4304323" y="2850471"/>
            <a:ext cx="1438274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D13730-E843-4714-8AF0-062E2AC15CD4}"/>
              </a:ext>
            </a:extLst>
          </p:cNvPr>
          <p:cNvSpPr txBox="1"/>
          <p:nvPr/>
        </p:nvSpPr>
        <p:spPr>
          <a:xfrm>
            <a:off x="1385237" y="271926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8403701-A05D-457A-B528-142086E67341}"/>
              </a:ext>
            </a:extLst>
          </p:cNvPr>
          <p:cNvSpPr/>
          <p:nvPr/>
        </p:nvSpPr>
        <p:spPr>
          <a:xfrm>
            <a:off x="6543706" y="3441022"/>
            <a:ext cx="1303918" cy="868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67821DE-15DC-4CD8-B2D2-F252A8FDC814}"/>
              </a:ext>
            </a:extLst>
          </p:cNvPr>
          <p:cNvSpPr txBox="1"/>
          <p:nvPr/>
        </p:nvSpPr>
        <p:spPr>
          <a:xfrm>
            <a:off x="6333257" y="343487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5F6EBE41-C2E4-4225-8D5F-E03C157FB01D}"/>
              </a:ext>
            </a:extLst>
          </p:cNvPr>
          <p:cNvSpPr/>
          <p:nvPr/>
        </p:nvSpPr>
        <p:spPr>
          <a:xfrm>
            <a:off x="3581427" y="3524856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F3C8D2-6D3C-40F3-94E7-1FC02E31857F}"/>
              </a:ext>
            </a:extLst>
          </p:cNvPr>
          <p:cNvSpPr txBox="1"/>
          <p:nvPr/>
        </p:nvSpPr>
        <p:spPr>
          <a:xfrm>
            <a:off x="3411745" y="3425186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F01A7545-F11D-4AA7-9FB9-75AF356F7A0C}"/>
              </a:ext>
            </a:extLst>
          </p:cNvPr>
          <p:cNvSpPr/>
          <p:nvPr/>
        </p:nvSpPr>
        <p:spPr>
          <a:xfrm>
            <a:off x="1495452" y="4241124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1A74B02-C129-46E7-AEFF-6118A1E23D22}"/>
              </a:ext>
            </a:extLst>
          </p:cNvPr>
          <p:cNvSpPr/>
          <p:nvPr/>
        </p:nvSpPr>
        <p:spPr>
          <a:xfrm>
            <a:off x="3449192" y="5025611"/>
            <a:ext cx="2884065" cy="78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E403CB-8C5D-4301-9DA3-70EF727234D8}"/>
              </a:ext>
            </a:extLst>
          </p:cNvPr>
          <p:cNvSpPr txBox="1"/>
          <p:nvPr/>
        </p:nvSpPr>
        <p:spPr>
          <a:xfrm>
            <a:off x="6203683" y="4984072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19B6BFD-CCDE-40F1-9EF6-2A6866B41F2F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FF676F-E7F7-4CCA-89AB-33CA3F06388D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DAB06E45-2758-404B-B21E-65607EB9060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3895FED-D2FD-4474-A2AF-145381DDA697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FF973CD-173F-48E9-88B0-841F4F485DA3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D4633E8-502C-4A5E-BBB1-DE8324FDF4A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D1E7C55-CA86-4EB6-BD1A-52F3A9BB2376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6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01BA205-46BA-4250-BEE1-0F5A551D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80" y="2466091"/>
            <a:ext cx="9455899" cy="3483344"/>
          </a:xfrm>
          <a:prstGeom prst="rect">
            <a:avLst/>
          </a:prstGeom>
        </p:spPr>
      </p:pic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E9EBB18C-D16C-4382-9D19-CCA2E0478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84" y="2524089"/>
            <a:ext cx="2141406" cy="586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54B8648-29AC-49E4-B236-34C4067E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94" y="3914520"/>
            <a:ext cx="3561387" cy="477499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6568C8EE-0D3A-4893-BA41-8DB6CAE14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70" y="4451684"/>
            <a:ext cx="2827265" cy="477500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E40E3EBB-D1F4-426C-80F6-1B08C9CB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90" y="4871763"/>
            <a:ext cx="2072820" cy="477499"/>
          </a:xfrm>
          <a:prstGeom prst="rect">
            <a:avLst/>
          </a:prstGeom>
        </p:spPr>
      </p:pic>
      <p:pic>
        <p:nvPicPr>
          <p:cNvPr id="19" name="그림 18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9840ABEE-C2ED-4469-BC8B-10CFE48ED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6" y="5506136"/>
            <a:ext cx="3490262" cy="5029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6759E7A-B523-4260-8A30-BF1C90937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08" y="3290053"/>
            <a:ext cx="2566864" cy="4736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9166931-1CCC-4FF5-A452-797A86A69513}"/>
              </a:ext>
            </a:extLst>
          </p:cNvPr>
          <p:cNvSpPr txBox="1"/>
          <p:nvPr/>
        </p:nvSpPr>
        <p:spPr>
          <a:xfrm>
            <a:off x="2213337" y="1180022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실습</a:t>
            </a:r>
            <a:r>
              <a:rPr lang="en-US" altLang="ko-KR" sz="5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endParaRPr lang="ko-KR" altLang="en-US" sz="54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8F17EB6-2D62-4DF1-8F0E-33D2F63E4342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A84DEDA5-CD09-4833-8426-F5254FB6B738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1E34E346-7680-4EF0-9F98-4EEBDD52FE23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1BD0A-5E6D-465F-AB10-6E966471928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CB501D-8EF2-48DC-B773-02930EF0709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718A78C-038D-47AC-A622-D8C6879F19DA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474E20-5BC6-4B87-97EA-A2B2ECA9880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11DB7C-C2B5-40AB-AF87-631FABE2D9E4}"/>
              </a:ext>
            </a:extLst>
          </p:cNvPr>
          <p:cNvSpPr txBox="1"/>
          <p:nvPr/>
        </p:nvSpPr>
        <p:spPr>
          <a:xfrm>
            <a:off x="2179307" y="42704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1D49F67-97AE-43FC-91AC-2EAA8E63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97" y="1480129"/>
            <a:ext cx="4396474" cy="2779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3D22CB-2483-4133-99D9-351653C3F8E3}"/>
              </a:ext>
            </a:extLst>
          </p:cNvPr>
          <p:cNvSpPr txBox="1"/>
          <p:nvPr/>
        </p:nvSpPr>
        <p:spPr>
          <a:xfrm>
            <a:off x="2180251" y="493889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730C60-8F23-4D97-BD07-31E5C9BED8C0}"/>
              </a:ext>
            </a:extLst>
          </p:cNvPr>
          <p:cNvSpPr txBox="1"/>
          <p:nvPr/>
        </p:nvSpPr>
        <p:spPr>
          <a:xfrm>
            <a:off x="3613516" y="4980020"/>
            <a:ext cx="723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err="1">
                <a:latin typeface="+mn-ea"/>
              </a:rPr>
              <a:t>subaru</a:t>
            </a:r>
            <a:r>
              <a:rPr lang="ko-KR" altLang="en-US" sz="3200" dirty="0">
                <a:latin typeface="+mn-ea"/>
              </a:rPr>
              <a:t>의 통합 연비 평균이 가장 높다</a:t>
            </a:r>
            <a:r>
              <a:rPr lang="en-US" altLang="ko-KR" sz="3200" dirty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45E2B74-1F1E-4DEF-8354-4F9C73B5BD31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1CEC8FEF-2354-4C27-B350-649D5E15BCB3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xmlns="" id="{A88D01A1-9E02-4964-8004-28F98595022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E6A16DE-2E91-48D2-A69D-B9E60062DC5A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8442A1E-A2A6-48E2-8B4B-641D5E547CD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BEE93AE-67B0-49AC-93A7-C1A821E7D95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1D3F11-A1B5-4851-A5A8-FC7432CD54A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3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EC17BD-2682-4FAB-A917-CB23A1B8D286}"/>
              </a:ext>
            </a:extLst>
          </p:cNvPr>
          <p:cNvSpPr txBox="1"/>
          <p:nvPr/>
        </p:nvSpPr>
        <p:spPr>
          <a:xfrm>
            <a:off x="1200150" y="1076658"/>
            <a:ext cx="10991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ea typeface="a고딕13" panose="02020600000000000000" pitchFamily="18" charset="-127"/>
              </a:rPr>
              <a:t>mpg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데이터에는 연료 종류를 나타낸 </a:t>
            </a:r>
            <a:r>
              <a:rPr lang="en-US" altLang="ko-KR" sz="3200" b="1" dirty="0">
                <a:ea typeface="a고딕13" panose="02020600000000000000" pitchFamily="18" charset="-127"/>
              </a:rPr>
              <a:t>f1 </a:t>
            </a:r>
            <a:r>
              <a:rPr lang="ko-KR" altLang="en-US" sz="3200" b="1" dirty="0">
                <a:ea typeface="a고딕13" panose="02020600000000000000" pitchFamily="18" charset="-127"/>
              </a:rPr>
              <a:t>변수는 있지만 연료 가격을 나타낸 변수는 없습니다</a:t>
            </a:r>
            <a:r>
              <a:rPr lang="en-US" altLang="ko-KR" sz="3200" b="1" dirty="0">
                <a:ea typeface="a고딕13" panose="02020600000000000000" pitchFamily="18" charset="-127"/>
              </a:rPr>
              <a:t>. fuel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데이터를 이용해 </a:t>
            </a:r>
            <a:r>
              <a:rPr lang="en-US" altLang="ko-KR" sz="3200" b="1" dirty="0">
                <a:ea typeface="a고딕13" panose="02020600000000000000" pitchFamily="18" charset="-127"/>
              </a:rPr>
              <a:t>mpg </a:t>
            </a:r>
            <a:r>
              <a:rPr lang="ko-KR" altLang="en-US" sz="3200" b="1" dirty="0">
                <a:ea typeface="a고딕13" panose="02020600000000000000" pitchFamily="18" charset="-127"/>
              </a:rPr>
              <a:t>데이터에 </a:t>
            </a:r>
            <a:r>
              <a:rPr lang="en-US" altLang="ko-KR" sz="3200" b="1" dirty="0">
                <a:ea typeface="a고딕13" panose="02020600000000000000" pitchFamily="18" charset="-127"/>
              </a:rPr>
              <a:t>price_f1(</a:t>
            </a:r>
            <a:r>
              <a:rPr lang="ko-KR" altLang="en-US" sz="3200" b="1" dirty="0">
                <a:ea typeface="a고딕13" panose="02020600000000000000" pitchFamily="18" charset="-127"/>
              </a:rPr>
              <a:t>연료가격</a:t>
            </a:r>
            <a:r>
              <a:rPr lang="en-US" altLang="ko-KR" sz="3200" b="1" dirty="0">
                <a:ea typeface="a고딕13" panose="02020600000000000000" pitchFamily="18" charset="-127"/>
              </a:rPr>
              <a:t>) </a:t>
            </a:r>
            <a:r>
              <a:rPr lang="ko-KR" altLang="en-US" sz="3200" b="1" dirty="0">
                <a:ea typeface="a고딕13" panose="02020600000000000000" pitchFamily="18" charset="-127"/>
              </a:rPr>
              <a:t>변수를 추가하세요</a:t>
            </a:r>
            <a:r>
              <a:rPr lang="en-US" altLang="ko-KR" sz="3200" b="1" dirty="0">
                <a:ea typeface="a고딕13" panose="02020600000000000000" pitchFamily="18" charset="-127"/>
              </a:rPr>
              <a:t>.</a:t>
            </a:r>
            <a:endParaRPr lang="ko-KR" altLang="en-US" sz="3200" b="1" dirty="0">
              <a:ea typeface="a고딕1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9474A17-1D3D-4C86-8B5C-0C9A7A9292E6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E7F40CA-114F-4AF3-AFC4-F91C881A8D25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xmlns="" id="{D4AD2368-80E4-4677-946A-8E476FBA6D9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E6644F-0A91-44F0-9684-199DA513636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351825-61E6-4F62-904D-A511E484D2FC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8E3A026-CCC6-41C4-B229-41648A109C7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86B42AC-4900-4DEC-9FCE-0B0FC4173C8E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3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3ADCE6-AFCD-4737-8A61-07D21E83B66C}"/>
              </a:ext>
            </a:extLst>
          </p:cNvPr>
          <p:cNvSpPr txBox="1"/>
          <p:nvPr/>
        </p:nvSpPr>
        <p:spPr>
          <a:xfrm>
            <a:off x="1169250" y="1314847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ea typeface="HY그래픽M" panose="02030600000101010101" pitchFamily="18" charset="-127"/>
              </a:rPr>
              <a:t>실습</a:t>
            </a:r>
            <a:r>
              <a:rPr lang="en-US" altLang="ko-KR" sz="4000" b="1" dirty="0">
                <a:ea typeface="HY그래픽M" panose="02030600000101010101" pitchFamily="18" charset="-127"/>
              </a:rPr>
              <a:t>2</a:t>
            </a:r>
            <a:endParaRPr lang="ko-KR" altLang="en-US" sz="4000" b="1" dirty="0">
              <a:ea typeface="HY그래픽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7035E-4A37-40F8-85A8-C5A78A46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52" y="3516033"/>
            <a:ext cx="2707004" cy="262187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780CE2D-7BDE-44AB-B939-308DF0538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75" y="3111495"/>
            <a:ext cx="3844518" cy="324450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18" name="그림 17" descr="실내이(가) 표시된 사진&#10;&#10;자동 생성된 설명">
            <a:extLst>
              <a:ext uri="{FF2B5EF4-FFF2-40B4-BE49-F238E27FC236}">
                <a16:creationId xmlns:a16="http://schemas.microsoft.com/office/drawing/2014/main" xmlns="" id="{8FEA59B3-C1A5-4E46-A1AD-C6887134F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70" y="476614"/>
            <a:ext cx="8116961" cy="252861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96C4736-165F-43A2-8715-D9445EC3C330}"/>
              </a:ext>
            </a:extLst>
          </p:cNvPr>
          <p:cNvSpPr/>
          <p:nvPr/>
        </p:nvSpPr>
        <p:spPr>
          <a:xfrm>
            <a:off x="9902453" y="3358556"/>
            <a:ext cx="1327802" cy="3149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xmlns="" id="{A098FDB9-A124-4DB5-B607-88CB29C973F5}"/>
              </a:ext>
            </a:extLst>
          </p:cNvPr>
          <p:cNvSpPr/>
          <p:nvPr/>
        </p:nvSpPr>
        <p:spPr>
          <a:xfrm flipH="1" flipV="1">
            <a:off x="2691142" y="744062"/>
            <a:ext cx="992864" cy="252861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로 굽음 20">
            <a:extLst>
              <a:ext uri="{FF2B5EF4-FFF2-40B4-BE49-F238E27FC236}">
                <a16:creationId xmlns:a16="http://schemas.microsoft.com/office/drawing/2014/main" xmlns="" id="{B57E3C9D-0CBB-49B4-AF8C-C41885A174E1}"/>
              </a:ext>
            </a:extLst>
          </p:cNvPr>
          <p:cNvSpPr/>
          <p:nvPr/>
        </p:nvSpPr>
        <p:spPr>
          <a:xfrm rot="5400000">
            <a:off x="5717931" y="2405348"/>
            <a:ext cx="1057290" cy="2412435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7681A64-60F2-4EBC-BBCD-141166486EFC}"/>
              </a:ext>
            </a:extLst>
          </p:cNvPr>
          <p:cNvGrpSpPr/>
          <p:nvPr/>
        </p:nvGrpSpPr>
        <p:grpSpPr>
          <a:xfrm>
            <a:off x="0" y="125394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A8246BB-00D7-47C0-86B0-AF71C1F31109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2BE3434E-75B6-4019-9ED9-C64F1E2575BE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F30C8EF-6E0B-4BE0-A504-433A9118B223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CCB100-E0B9-44D3-BF34-3EE75E204937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34EDD5-2EE7-4B59-A204-4AF683D6BC26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28EB18A-C568-4CEF-8120-82CF0A486623}"/>
              </a:ext>
            </a:extLst>
          </p:cNvPr>
          <p:cNvSpPr txBox="1"/>
          <p:nvPr/>
        </p:nvSpPr>
        <p:spPr>
          <a:xfrm>
            <a:off x="324678" y="7734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57772F5-9894-4A1A-AC75-4DC3E499F1DE}"/>
              </a:ext>
            </a:extLst>
          </p:cNvPr>
          <p:cNvGrpSpPr/>
          <p:nvPr/>
        </p:nvGrpSpPr>
        <p:grpSpPr>
          <a:xfrm>
            <a:off x="1082841" y="2450949"/>
            <a:ext cx="4416594" cy="1655650"/>
            <a:chOff x="1082841" y="2508798"/>
            <a:chExt cx="4416594" cy="1655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44165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고딕 ExtraBold" panose="020D0904000000000000" pitchFamily="50" charset="-127"/>
                </a:rPr>
                <a:t>감사합니다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56F2F2-5950-48E5-83DF-6F20319A3883}"/>
                </a:ext>
              </a:extLst>
            </p:cNvPr>
            <p:cNvSpPr txBox="1"/>
            <p:nvPr/>
          </p:nvSpPr>
          <p:spPr>
            <a:xfrm>
              <a:off x="1245268" y="3764338"/>
              <a:ext cx="2811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조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dplyr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나눔바른고딕" panose="020B0603020101020101" pitchFamily="50" charset="-127"/>
                </a:rPr>
                <a:t>패키지 발표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000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3615" y="328484"/>
            <a:ext cx="1602525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POWERPOINT TEMPLATE, YPTLAB</a:t>
            </a: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7763" y="155220"/>
            <a:ext cx="10187982" cy="637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HY중고딕"/>
              <a:ea typeface="HY중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414" y="509757"/>
            <a:ext cx="8825907" cy="173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>
              <a:buFont typeface="Arial"/>
              <a:buChar char="•"/>
              <a:defRPr/>
            </a:pPr>
            <a:r>
              <a:rPr lang="ko-KR" altLang="en-US" dirty="0">
                <a:latin typeface="a고딕13"/>
                <a:ea typeface="a고딕13"/>
              </a:rPr>
              <a:t>패키지 설치하기 </a:t>
            </a:r>
            <a:r>
              <a:rPr lang="en-US" altLang="ko-KR" dirty="0">
                <a:latin typeface="a고딕13"/>
                <a:ea typeface="a고딕13"/>
              </a:rPr>
              <a:t>:</a:t>
            </a:r>
            <a:r>
              <a:rPr lang="ko-KR" altLang="en-US" dirty="0">
                <a:latin typeface="a고딕13"/>
                <a:ea typeface="a고딕13"/>
              </a:rPr>
              <a:t> </a:t>
            </a:r>
            <a:r>
              <a:rPr lang="en-US" altLang="ko-KR" dirty="0" err="1">
                <a:latin typeface="a고딕13"/>
                <a:ea typeface="a고딕13"/>
              </a:rPr>
              <a:t>install.packages</a:t>
            </a:r>
            <a:r>
              <a:rPr lang="en-US" altLang="ko-KR" dirty="0">
                <a:latin typeface="a고딕13"/>
                <a:ea typeface="a고딕13"/>
              </a:rPr>
              <a:t>()</a:t>
            </a:r>
          </a:p>
          <a:p>
            <a:pPr marL="257040" indent="-257040" algn="l">
              <a:buFont typeface="Arial"/>
              <a:buChar char="•"/>
              <a:defRPr/>
            </a:pPr>
            <a:endParaRPr lang="en-US" altLang="ko-KR" dirty="0">
              <a:latin typeface="a고딕13"/>
              <a:ea typeface="a고딕13"/>
            </a:endParaRP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패키지를 설치할 때는 </a:t>
            </a:r>
            <a:r>
              <a:rPr lang="en-US" altLang="ko-KR" b="1" dirty="0" err="1">
                <a:latin typeface="a고딕13"/>
                <a:ea typeface="a고딕13"/>
              </a:rPr>
              <a:t>install.packages</a:t>
            </a:r>
            <a:r>
              <a:rPr lang="en-US" altLang="ko-KR" b="1" dirty="0">
                <a:latin typeface="a고딕13"/>
                <a:ea typeface="a고딕13"/>
              </a:rPr>
              <a:t>(”</a:t>
            </a:r>
            <a:r>
              <a:rPr lang="ko-KR" altLang="en-US" b="1" dirty="0">
                <a:latin typeface="a고딕13"/>
                <a:ea typeface="a고딕13"/>
              </a:rPr>
              <a:t>패키지명</a:t>
            </a:r>
            <a:r>
              <a:rPr lang="en-US" altLang="ko-KR" b="1" dirty="0">
                <a:latin typeface="a고딕13"/>
                <a:ea typeface="a고딕13"/>
              </a:rPr>
              <a:t>”)</a:t>
            </a:r>
            <a:r>
              <a:rPr lang="ko-KR" altLang="en-US" dirty="0">
                <a:latin typeface="a고딕13"/>
                <a:ea typeface="a고딕13"/>
              </a:rPr>
              <a:t> 함수를 사용합니다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새로운 패키지를 설치하기 위해서는 기본적으로 인터넷이 연결되어 있어야      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  <a:r>
              <a:rPr lang="ko-KR" altLang="en-US" dirty="0">
                <a:latin typeface="a고딕13"/>
                <a:ea typeface="a고딕13"/>
              </a:rPr>
              <a:t> </a:t>
            </a:r>
          </a:p>
          <a:p>
            <a:pPr marL="714240" lvl="1" indent="-257040" algn="l">
              <a:buFont typeface="Wingdings"/>
              <a:buChar char="§"/>
              <a:defRPr/>
            </a:pPr>
            <a:r>
              <a:rPr lang="ko-KR" altLang="en-US" dirty="0">
                <a:latin typeface="a고딕13"/>
                <a:ea typeface="a고딕13"/>
              </a:rPr>
              <a:t>패키지 설치는 동일 컴퓨터에서는 한 번만 하면 됩니다</a:t>
            </a:r>
            <a:r>
              <a:rPr lang="en-US" altLang="ko-KR" dirty="0">
                <a:latin typeface="a고딕13"/>
                <a:ea typeface="a고딕13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4488" y="2573500"/>
            <a:ext cx="7980770" cy="334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2534</Words>
  <Application>Microsoft Macintosh PowerPoint</Application>
  <PresentationFormat>Custom</PresentationFormat>
  <Paragraphs>921</Paragraphs>
  <Slides>89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noblyan kang</cp:lastModifiedBy>
  <cp:revision>72</cp:revision>
  <dcterms:created xsi:type="dcterms:W3CDTF">2019-02-09T01:58:43Z</dcterms:created>
  <dcterms:modified xsi:type="dcterms:W3CDTF">2019-08-31T08:03:40Z</dcterms:modified>
  <cp:version>1000.0000.01</cp:version>
</cp:coreProperties>
</file>