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>
        <a:uFillTx/>
      </a:defRPr>
    </a:defPPr>
    <a:lvl1pPr marL="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58" autoAdjust="0"/>
    <p:restoredTop sz="76343" autoAdjust="0"/>
  </p:normalViewPr>
  <p:slideViewPr>
    <p:cSldViewPr snapToGrid="0" showGuides="1">
      <p:cViewPr varScale="1">
        <p:scale>
          <a:sx n="92" d="100"/>
          <a:sy n="92" d="100"/>
        </p:scale>
        <p:origin x="-296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 lang="ko-KR" altLang="en-US">
              <a:uFillTx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 lang="ko-KR" altLang="en-US">
              <a:uFillTx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48A513BA-3E82-4812-9926-DD5B40EAAC25}" type="slidenum">
              <a:rPr lang="ko-KR" altLang="en-US" smtClean="0">
                <a:uFillTx/>
              </a:rPr>
              <a:t>‹#›</a:t>
            </a:fld>
            <a:endParaRPr lang="ko-KR" altLang="en-US">
              <a:uFillTx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22DC2647-C259-4EB5-84B8-93A3F8E54DE7}" type="datetimeFigureOut">
              <a:rPr lang="ko-KR" altLang="en-US" smtClean="0">
                <a:uFillTx/>
              </a:rPr>
              <a:t>29/04/19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10435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 lang="ko-KR" altLang="en-US">
              <a:uFillTx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9AFEFA96-217F-4960-A5E9-B13C135F7F6F}" type="datetimeFigureOut">
              <a:rPr lang="ko-KR" altLang="en-US" smtClean="0">
                <a:uFillTx/>
              </a:rPr>
              <a:t>29/04/19</a:t>
            </a:fld>
            <a:endParaRPr lang="ko-KR" altLang="en-US">
              <a:uFillTx/>
            </a:endParaRPr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>
              <a:uFillTx/>
            </a:endParaRPr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>
                <a:uFillTx/>
              </a:rPr>
              <a:t>마스터 텍스트 스타일 편집</a:t>
            </a:r>
          </a:p>
          <a:p>
            <a:pPr lvl="1"/>
            <a:r>
              <a:rPr lang="ko-KR" altLang="en-US" smtClean="0">
                <a:uFillTx/>
              </a:rPr>
              <a:t>둘째 수준</a:t>
            </a:r>
          </a:p>
          <a:p>
            <a:pPr lvl="2"/>
            <a:r>
              <a:rPr lang="ko-KR" altLang="en-US" smtClean="0">
                <a:uFillTx/>
              </a:rPr>
              <a:t>셋째 수준</a:t>
            </a:r>
          </a:p>
          <a:p>
            <a:pPr lvl="3"/>
            <a:r>
              <a:rPr lang="ko-KR" altLang="en-US" smtClean="0">
                <a:uFillTx/>
              </a:rPr>
              <a:t>넷째 수준</a:t>
            </a:r>
          </a:p>
          <a:p>
            <a:pPr lvl="4"/>
            <a:r>
              <a:rPr lang="ko-KR" altLang="en-US" smtClean="0">
                <a:uFillTx/>
              </a:rPr>
              <a:t>다섯째 수준</a:t>
            </a:r>
            <a:endParaRPr lang="ko-KR" altLang="en-US">
              <a:uFillTx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 lang="ko-KR" altLang="en-US">
              <a:uFillTx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3AEE6A9A-B584-4FA6-9FAD-D5ABC79C7C45}" type="slidenum">
              <a:rPr lang="ko-KR" altLang="en-US" smtClean="0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56716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empty</a:t>
            </a:r>
            <a:r>
              <a:rPr lang="ko-KR" altLang="en-US" dirty="0" smtClean="0"/>
              <a:t>만들</a:t>
            </a:r>
            <a:r>
              <a:rPr lang="en-US" altLang="ko-KR" dirty="0" smtClean="0"/>
              <a:t> </a:t>
            </a:r>
            <a:r>
              <a:rPr lang="ko-KR" altLang="en-US" dirty="0" smtClean="0"/>
              <a:t>때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주의할</a:t>
            </a:r>
            <a:r>
              <a:rPr lang="en-US" altLang="ko-KR" dirty="0" smtClean="0"/>
              <a:t> </a:t>
            </a:r>
            <a:r>
              <a:rPr lang="ko-KR" altLang="en-US" dirty="0" smtClean="0"/>
              <a:t>것</a:t>
            </a:r>
            <a:r>
              <a:rPr lang="en-US" altLang="ko-KR" dirty="0" smtClean="0"/>
              <a:t>.</a:t>
            </a:r>
          </a:p>
          <a:p>
            <a:endParaRPr lang="en-US" dirty="0" smtClean="0"/>
          </a:p>
          <a:p>
            <a:r>
              <a:rPr lang="ko-KR" altLang="en-US" dirty="0" smtClean="0"/>
              <a:t>집합은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중복</a:t>
            </a:r>
            <a:r>
              <a:rPr lang="en-US" altLang="ko-KR" dirty="0" smtClean="0"/>
              <a:t> </a:t>
            </a:r>
            <a:r>
              <a:rPr lang="ko-KR" altLang="en-US" dirty="0" smtClean="0"/>
              <a:t>요소도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제거해주며</a:t>
            </a:r>
            <a:r>
              <a:rPr lang="en-US" altLang="ko-KR" dirty="0" smtClean="0"/>
              <a:t>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, range</a:t>
            </a:r>
            <a:r>
              <a:rPr lang="ko-KR" altLang="en-US" dirty="0" smtClean="0"/>
              <a:t>도</a:t>
            </a:r>
            <a:r>
              <a:rPr lang="en-US" altLang="ko-KR" dirty="0" smtClean="0"/>
              <a:t> </a:t>
            </a:r>
            <a:r>
              <a:rPr lang="ko-KR" altLang="en-US" dirty="0" smtClean="0"/>
              <a:t>집합으로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바꿔준다</a:t>
            </a:r>
            <a:r>
              <a:rPr lang="en-US" altLang="ko-KR" dirty="0" smtClean="0"/>
              <a:t>.</a:t>
            </a:r>
          </a:p>
          <a:p>
            <a:endParaRPr lang="en-US" dirty="0" smtClean="0"/>
          </a:p>
          <a:p>
            <a:r>
              <a:rPr lang="ko-KR" altLang="en-US" dirty="0" smtClean="0"/>
              <a:t>집합에서는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순서를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신경쓰지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않고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사용자도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</a:t>
            </a:r>
            <a:r>
              <a:rPr lang="en-US" altLang="ko-KR" dirty="0" smtClean="0"/>
              <a:t> </a:t>
            </a:r>
            <a:r>
              <a:rPr lang="ko-KR" altLang="en-US" dirty="0" smtClean="0"/>
              <a:t>순서를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굳이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바꾸거나</a:t>
            </a:r>
            <a:r>
              <a:rPr lang="en-US" altLang="ko-KR" dirty="0" smtClean="0"/>
              <a:t> </a:t>
            </a:r>
            <a:r>
              <a:rPr lang="ko-KR" altLang="en-US" dirty="0" smtClean="0"/>
              <a:t>할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이유가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없다</a:t>
            </a:r>
            <a:r>
              <a:rPr lang="en-US" altLang="ko-KR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E6A9A-B584-4FA6-9FAD-D5ABC79C7C45}" type="slidenum">
              <a:rPr lang="ko-KR" altLang="en-US" smtClean="0">
                <a:uFillTx/>
              </a:rPr>
              <a:t>7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41226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{ key : value}</a:t>
            </a:r>
          </a:p>
          <a:p>
            <a:r>
              <a:rPr lang="en-US" dirty="0" smtClean="0"/>
              <a:t>Key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바뀌면</a:t>
            </a:r>
            <a:r>
              <a:rPr lang="en-US" altLang="ko-KR" dirty="0" smtClean="0"/>
              <a:t> </a:t>
            </a:r>
            <a:r>
              <a:rPr lang="ko-KR" altLang="en-US" dirty="0" smtClean="0"/>
              <a:t>안되는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값이다</a:t>
            </a:r>
            <a:r>
              <a:rPr lang="en-US" altLang="ko-KR" dirty="0" smtClean="0"/>
              <a:t>. Value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바꿔도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상관없다</a:t>
            </a:r>
            <a:r>
              <a:rPr lang="en-US" altLang="ko-KR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Key</a:t>
            </a:r>
            <a:r>
              <a:rPr lang="ko-KR" altLang="en-US" dirty="0" smtClean="0"/>
              <a:t>값이</a:t>
            </a:r>
            <a:r>
              <a:rPr lang="en-US" altLang="ko-KR" dirty="0" smtClean="0"/>
              <a:t> Logical</a:t>
            </a:r>
            <a:r>
              <a:rPr lang="ko-KR" altLang="en-US" dirty="0" smtClean="0"/>
              <a:t>한</a:t>
            </a:r>
            <a:r>
              <a:rPr lang="en-US" altLang="ko-KR" dirty="0" smtClean="0"/>
              <a:t> index</a:t>
            </a:r>
            <a:r>
              <a:rPr lang="ko-KR" altLang="en-US" dirty="0" smtClean="0"/>
              <a:t>역할을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하는셈</a:t>
            </a:r>
            <a:endParaRPr lang="en-US" altLang="ko-K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E6A9A-B584-4FA6-9FAD-D5ABC79C7C45}" type="slidenum">
              <a:rPr lang="ko-KR" altLang="en-US" smtClean="0">
                <a:uFillTx/>
              </a:rPr>
              <a:t>24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59331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ko-KR" altLang="en-US" dirty="0" smtClean="0"/>
              <a:t>줄을</a:t>
            </a:r>
            <a:r>
              <a:rPr lang="en-US" altLang="ko-KR" dirty="0" smtClean="0"/>
              <a:t> 1</a:t>
            </a:r>
            <a:r>
              <a:rPr lang="ko-KR" altLang="en-US" dirty="0" smtClean="0"/>
              <a:t>줄로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줄일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있고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성능도</a:t>
            </a:r>
            <a:r>
              <a:rPr lang="en-US" altLang="ko-KR" dirty="0" smtClean="0"/>
              <a:t> </a:t>
            </a:r>
            <a:r>
              <a:rPr lang="ko-KR" altLang="en-US" dirty="0" smtClean="0"/>
              <a:t>좋아짐</a:t>
            </a:r>
            <a:r>
              <a:rPr lang="en-US" altLang="ko-KR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E6A9A-B584-4FA6-9FAD-D5ABC79C7C45}" type="slidenum">
              <a:rPr lang="ko-KR" altLang="en-US" smtClean="0">
                <a:uFillTx/>
              </a:rPr>
              <a:t>27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29399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거의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않음</a:t>
            </a:r>
            <a:r>
              <a:rPr lang="mr-IN" altLang="ko-KR" dirty="0" smtClean="0"/>
              <a:t>…</a:t>
            </a:r>
            <a:endParaRPr lang="en-US" altLang="ko-KR" dirty="0" smtClean="0"/>
          </a:p>
          <a:p>
            <a:r>
              <a:rPr lang="en-US" dirty="0" smtClean="0"/>
              <a:t>Key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중복또한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존재하기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때문</a:t>
            </a:r>
            <a:r>
              <a:rPr lang="mr-IN" altLang="ko-KR" dirty="0" smtClean="0"/>
              <a:t>…</a:t>
            </a:r>
            <a:r>
              <a:rPr lang="en-US" altLang="ko-KR" dirty="0" smtClean="0"/>
              <a:t> ex;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학번</a:t>
            </a:r>
            <a:r>
              <a:rPr lang="en-US" altLang="ko-KR" baseline="0" dirty="0" smtClean="0"/>
              <a:t>&amp;</a:t>
            </a:r>
            <a:r>
              <a:rPr lang="ko-KR" altLang="en-US" baseline="0" dirty="0" smtClean="0"/>
              <a:t>이름</a:t>
            </a:r>
            <a:r>
              <a:rPr lang="en-US" altLang="ko-KR" baseline="0" dirty="0" smtClean="0"/>
              <a:t> (</a:t>
            </a:r>
            <a:r>
              <a:rPr lang="ko-KR" altLang="en-US" baseline="0" dirty="0" smtClean="0"/>
              <a:t>이름은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중복이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존재한다</a:t>
            </a:r>
            <a:r>
              <a:rPr lang="en-US" altLang="ko-KR" baseline="0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E6A9A-B584-4FA6-9FAD-D5ABC79C7C45}" type="slidenum">
              <a:rPr lang="ko-KR" altLang="en-US" smtClean="0">
                <a:uFillTx/>
              </a:rPr>
              <a:t>29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580499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E6A9A-B584-4FA6-9FAD-D5ABC79C7C45}" type="slidenum">
              <a:rPr lang="ko-KR" altLang="en-US" smtClean="0">
                <a:uFillTx/>
              </a:rPr>
              <a:t>33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99459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E6A9A-B584-4FA6-9FAD-D5ABC79C7C45}" type="slidenum">
              <a:rPr lang="ko-KR" altLang="en-US" smtClean="0">
                <a:uFillTx/>
              </a:rPr>
              <a:t>10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02528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</a:t>
            </a:r>
            <a:r>
              <a:rPr lang="en-US" baseline="0" dirty="0" smtClean="0"/>
              <a:t> </a:t>
            </a:r>
            <a:r>
              <a:rPr lang="ko-KR" altLang="en-US" baseline="0" dirty="0" smtClean="0"/>
              <a:t>함수는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중복성을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알아서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제거하여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더한다</a:t>
            </a:r>
            <a:r>
              <a:rPr lang="en-US" altLang="ko-KR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E6A9A-B584-4FA6-9FAD-D5ABC79C7C45}" type="slidenum">
              <a:rPr lang="ko-KR" altLang="en-US" smtClean="0">
                <a:uFillTx/>
              </a:rPr>
              <a:t>11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59176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값을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바꿀일이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없을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때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쓴다</a:t>
            </a:r>
            <a:r>
              <a:rPr lang="en-US" altLang="ko-KR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ko-KR" altLang="en-US" dirty="0" smtClean="0"/>
              <a:t>튜플을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만들때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기본적으로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반드시</a:t>
            </a:r>
            <a:r>
              <a:rPr lang="en-US" altLang="ko-KR" dirty="0" smtClean="0"/>
              <a:t> </a:t>
            </a:r>
            <a:r>
              <a:rPr lang="ko-KR" altLang="en-US" dirty="0" smtClean="0"/>
              <a:t>쉼표를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찍어야한다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하나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이상쓰려면</a:t>
            </a:r>
            <a:r>
              <a:rPr lang="mr-IN" altLang="ko-KR" dirty="0" smtClean="0"/>
              <a:t>…</a:t>
            </a:r>
            <a:r>
              <a:rPr lang="en-US" altLang="ko-KR" dirty="0" smtClean="0"/>
              <a:t>)</a:t>
            </a:r>
          </a:p>
          <a:p>
            <a:r>
              <a:rPr lang="en-US" dirty="0" smtClean="0"/>
              <a:t>		</a:t>
            </a:r>
            <a:r>
              <a:rPr lang="ko-KR" altLang="en-US" dirty="0" smtClean="0"/>
              <a:t>그냥</a:t>
            </a:r>
            <a:r>
              <a:rPr lang="en-US" altLang="ko-KR" dirty="0" smtClean="0"/>
              <a:t> </a:t>
            </a:r>
            <a:r>
              <a:rPr lang="ko-KR" altLang="en-US" dirty="0" smtClean="0"/>
              <a:t>숫자만</a:t>
            </a:r>
            <a:r>
              <a:rPr lang="en-US" altLang="ko-KR" dirty="0" smtClean="0"/>
              <a:t> </a:t>
            </a:r>
            <a:r>
              <a:rPr lang="ko-KR" altLang="en-US" dirty="0" smtClean="0"/>
              <a:t>쓴다면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정수로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받아들임</a:t>
            </a:r>
            <a:endParaRPr lang="en-US" altLang="ko-KR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E6A9A-B584-4FA6-9FAD-D5ABC79C7C45}" type="slidenum">
              <a:rPr lang="ko-KR" altLang="en-US" smtClean="0">
                <a:uFillTx/>
              </a:rPr>
              <a:t>14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83071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튜플의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아이템을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건드릴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없는데</a:t>
            </a:r>
            <a:r>
              <a:rPr lang="en-US" altLang="ko-KR" dirty="0" smtClean="0"/>
              <a:t> </a:t>
            </a:r>
            <a:r>
              <a:rPr lang="ko-KR" altLang="en-US" dirty="0" smtClean="0"/>
              <a:t>튜플안에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있는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리스트</a:t>
            </a:r>
            <a:r>
              <a:rPr lang="en-US" altLang="ko-KR" baseline="0" dirty="0" smtClean="0"/>
              <a:t> in </a:t>
            </a:r>
            <a:r>
              <a:rPr lang="ko-KR" altLang="en-US" baseline="0" dirty="0" smtClean="0"/>
              <a:t>리스트의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주소</a:t>
            </a:r>
            <a:r>
              <a:rPr lang="en-US" altLang="ko-KR" baseline="0" dirty="0" smtClean="0"/>
              <a:t> &amp; </a:t>
            </a:r>
            <a:r>
              <a:rPr lang="ko-KR" altLang="en-US" baseline="0" dirty="0" smtClean="0"/>
              <a:t>그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값을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바꿀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있다</a:t>
            </a:r>
            <a:r>
              <a:rPr lang="en-US" altLang="ko-KR" baseline="0" dirty="0" smtClean="0"/>
              <a:t>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 life[0]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튜플의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아이템이고</a:t>
            </a:r>
            <a:r>
              <a:rPr lang="en-US" altLang="ko-KR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Life[0][0]</a:t>
            </a:r>
            <a:r>
              <a:rPr lang="en-US" baseline="0" dirty="0" smtClean="0"/>
              <a:t>  or life[0][1]</a:t>
            </a:r>
            <a:r>
              <a:rPr lang="ko-KR" altLang="en-US" baseline="0" dirty="0" smtClean="0"/>
              <a:t>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리스트의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아이템으로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본것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E6A9A-B584-4FA6-9FAD-D5ABC79C7C45}" type="slidenum">
              <a:rPr lang="ko-KR" altLang="en-US" smtClean="0">
                <a:uFillTx/>
              </a:rPr>
              <a:t>15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78528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E6A9A-B584-4FA6-9FAD-D5ABC79C7C45}" type="slidenum">
              <a:rPr lang="ko-KR" altLang="en-US" smtClean="0">
                <a:uFillTx/>
              </a:rPr>
              <a:t>16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43416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E6A9A-B584-4FA6-9FAD-D5ABC79C7C45}" type="slidenum">
              <a:rPr lang="ko-KR" altLang="en-US" smtClean="0">
                <a:uFillTx/>
              </a:rPr>
              <a:t>20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00383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E6A9A-B584-4FA6-9FAD-D5ABC79C7C45}" type="slidenum">
              <a:rPr lang="ko-KR" altLang="en-US" smtClean="0">
                <a:uFillTx/>
              </a:rPr>
              <a:t>21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7040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E6A9A-B584-4FA6-9FAD-D5ABC79C7C45}" type="slidenum">
              <a:rPr lang="ko-KR" altLang="en-US" smtClean="0">
                <a:uFillTx/>
              </a:rPr>
              <a:t>23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53910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uFillTx/>
              </a:defRPr>
            </a:lvl1pPr>
          </a:lstStyle>
          <a:p>
            <a:r>
              <a:rPr lang="ko-KR" altLang="en-US">
                <a:uFillTx/>
              </a:rPr>
              <a:t>마스터 제목 스타일 편집</a:t>
            </a:r>
            <a:endParaRPr lang="en-US" dirty="0">
              <a:uFillTx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uFillTx/>
              </a:defRPr>
            </a:lvl1pPr>
            <a:lvl2pPr marL="457200" indent="0" algn="ctr">
              <a:buNone/>
              <a:defRPr sz="2000">
                <a:uFillTx/>
              </a:defRPr>
            </a:lvl2pPr>
            <a:lvl3pPr marL="914400" indent="0" algn="ctr">
              <a:buNone/>
              <a:defRPr sz="1800">
                <a:uFillTx/>
              </a:defRPr>
            </a:lvl3pPr>
            <a:lvl4pPr marL="1371600" indent="0" algn="ctr">
              <a:buNone/>
              <a:defRPr sz="1600">
                <a:uFillTx/>
              </a:defRPr>
            </a:lvl4pPr>
            <a:lvl5pPr marL="1828800" indent="0" algn="ctr">
              <a:buNone/>
              <a:defRPr sz="1600">
                <a:uFillTx/>
              </a:defRPr>
            </a:lvl5pPr>
            <a:lvl6pPr marL="2286000" indent="0" algn="ctr">
              <a:buNone/>
              <a:defRPr sz="1600">
                <a:uFillTx/>
              </a:defRPr>
            </a:lvl6pPr>
            <a:lvl7pPr marL="2743200" indent="0" algn="ctr">
              <a:buNone/>
              <a:defRPr sz="1600">
                <a:uFillTx/>
              </a:defRPr>
            </a:lvl7pPr>
            <a:lvl8pPr marL="3200400" indent="0" algn="ctr">
              <a:buNone/>
              <a:defRPr sz="1600">
                <a:uFillTx/>
              </a:defRPr>
            </a:lvl8pPr>
            <a:lvl9pPr marL="3657600" indent="0" algn="ctr">
              <a:buNone/>
              <a:defRPr sz="1600">
                <a:uFillTx/>
              </a:defRPr>
            </a:lvl9pPr>
          </a:lstStyle>
          <a:p>
            <a:r>
              <a:rPr lang="ko-KR" altLang="en-US">
                <a:uFillTx/>
              </a:rPr>
              <a:t>클릭하여 마스터 부제목 스타일 편집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>
                <a:uFillTx/>
              </a:rPr>
              <a:t>29/04/19</a:t>
            </a:fld>
            <a:endParaRPr lang="ko-KR" alt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  <a:endParaRPr lang="en-US" dirty="0">
              <a:uFillTx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>
                <a:uFillTx/>
              </a:rPr>
              <a:t>마스터 텍스트 스타일 편집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>
                <a:uFillTx/>
              </a:rPr>
              <a:t>29/04/19</a:t>
            </a:fld>
            <a:endParaRPr lang="ko-KR" alt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>
                <a:uFillTx/>
              </a:rPr>
              <a:t>마스터 제목 스타일 편집</a:t>
            </a:r>
            <a:endParaRPr lang="en-US" dirty="0">
              <a:uFillTx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>
                <a:uFillTx/>
              </a:rPr>
              <a:t>마스터 텍스트 스타일 편집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>
                <a:uFillTx/>
              </a:rPr>
              <a:t>29/04/19</a:t>
            </a:fld>
            <a:endParaRPr lang="ko-KR" alt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248" y="365125"/>
            <a:ext cx="10515600" cy="456285"/>
          </a:xfrm>
        </p:spPr>
        <p:txBody>
          <a:bodyPr>
            <a:noAutofit/>
          </a:bodyPr>
          <a:lstStyle>
            <a:lvl1pPr>
              <a:defRPr sz="3600">
                <a:solidFill>
                  <a:srgbClr val="525252"/>
                </a:solidFill>
                <a:uFillTx/>
                <a:latin typeface="+mn-lt"/>
              </a:defRPr>
            </a:lvl1pPr>
          </a:lstStyle>
          <a:p>
            <a:r>
              <a:rPr lang="ko-KR" altLang="en-US" dirty="0">
                <a:uFillTx/>
              </a:rPr>
              <a:t>마스터 제목 스타일 편집</a:t>
            </a:r>
            <a:endParaRPr lang="en-US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6359"/>
            <a:ext cx="10515600" cy="4890604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uFillTx/>
              </a:defRPr>
            </a:lvl1pPr>
            <a:lvl2pPr marL="685800" indent="-228600">
              <a:buFont typeface="Calibri" panose="020F0502020204030204" pitchFamily="34" charset="0"/>
              <a:buChar char="‒"/>
              <a:defRPr>
                <a:uFillTx/>
              </a:defRPr>
            </a:lvl2pPr>
          </a:lstStyle>
          <a:p>
            <a:pPr lvl="0"/>
            <a:r>
              <a:rPr lang="ko-KR" altLang="en-US" dirty="0">
                <a:uFillTx/>
              </a:rPr>
              <a:t>마스터 텍스트 스타일 편집</a:t>
            </a:r>
          </a:p>
          <a:p>
            <a:pPr lvl="1"/>
            <a:r>
              <a:rPr lang="ko-KR" altLang="en-US" dirty="0">
                <a:uFillTx/>
              </a:rPr>
              <a:t>둘째 수준</a:t>
            </a:r>
          </a:p>
          <a:p>
            <a:pPr lvl="2"/>
            <a:r>
              <a:rPr lang="ko-KR" altLang="en-US" dirty="0">
                <a:uFillTx/>
              </a:rPr>
              <a:t>셋째 수준</a:t>
            </a:r>
          </a:p>
          <a:p>
            <a:pPr lvl="3"/>
            <a:r>
              <a:rPr lang="ko-KR" altLang="en-US" dirty="0">
                <a:uFillTx/>
              </a:rPr>
              <a:t>넷째 수준</a:t>
            </a:r>
          </a:p>
          <a:p>
            <a:pPr lvl="4"/>
            <a:r>
              <a:rPr lang="ko-KR" altLang="en-US" dirty="0">
                <a:uFillTx/>
              </a:rPr>
              <a:t>다섯째 수준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>
                <a:uFillTx/>
              </a:rPr>
              <a:t>29/04/19</a:t>
            </a:fld>
            <a:endParaRPr lang="ko-KR" alt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>
                <a:uFillTx/>
              </a:rPr>
              <a:t>‹#›</a:t>
            </a:fld>
            <a:endParaRPr lang="ko-KR" altLang="en-US">
              <a:uFillTx/>
            </a:endParaRPr>
          </a:p>
        </p:txBody>
      </p:sp>
      <p:sp>
        <p:nvSpPr>
          <p:cNvPr id="7" name="직사각형 6"/>
          <p:cNvSpPr>
            <a:spLocks/>
          </p:cNvSpPr>
          <p:nvPr userDrawn="1"/>
        </p:nvSpPr>
        <p:spPr>
          <a:xfrm>
            <a:off x="272085" y="248693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uFillTx/>
              </a:defRPr>
            </a:lvl1pPr>
          </a:lstStyle>
          <a:p>
            <a:r>
              <a:rPr lang="ko-KR" altLang="en-US">
                <a:uFillTx/>
              </a:rPr>
              <a:t>마스터 제목 스타일 편집</a:t>
            </a:r>
            <a:endParaRPr lang="en-US" dirty="0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>
                <a:uFillTx/>
              </a:rPr>
              <a:t>29/04/19</a:t>
            </a:fld>
            <a:endParaRPr lang="ko-KR" alt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492" y="349627"/>
            <a:ext cx="10515600" cy="464034"/>
          </a:xfrm>
        </p:spPr>
        <p:txBody>
          <a:bodyPr>
            <a:noAutofit/>
          </a:bodyPr>
          <a:lstStyle>
            <a:lvl1pPr>
              <a:defRPr sz="3600">
                <a:solidFill>
                  <a:srgbClr val="525252"/>
                </a:solidFill>
                <a:uFillTx/>
              </a:defRPr>
            </a:lvl1pPr>
          </a:lstStyle>
          <a:p>
            <a:r>
              <a:rPr lang="ko-KR" altLang="en-US" dirty="0">
                <a:uFillTx/>
              </a:rPr>
              <a:t>마스터 제목 스타일 편집</a:t>
            </a:r>
            <a:endParaRPr lang="en-US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86359"/>
            <a:ext cx="5181600" cy="4890604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uFillTx/>
              </a:defRPr>
            </a:lvl1pPr>
            <a:lvl2pPr marL="685800" indent="-228600">
              <a:buFont typeface="Calibri" panose="020F0502020204030204" pitchFamily="34" charset="0"/>
              <a:buChar char="‒"/>
              <a:defRPr>
                <a:uFillTx/>
              </a:defRPr>
            </a:lvl2pPr>
          </a:lstStyle>
          <a:p>
            <a:pPr lvl="0"/>
            <a:r>
              <a:rPr lang="ko-KR" altLang="en-US" dirty="0">
                <a:uFillTx/>
              </a:rPr>
              <a:t>마스터 텍스트 스타일 편집</a:t>
            </a:r>
          </a:p>
          <a:p>
            <a:pPr lvl="1"/>
            <a:r>
              <a:rPr lang="ko-KR" altLang="en-US" dirty="0">
                <a:uFillTx/>
              </a:rPr>
              <a:t>둘째 수준</a:t>
            </a:r>
          </a:p>
          <a:p>
            <a:pPr lvl="2"/>
            <a:r>
              <a:rPr lang="ko-KR" altLang="en-US" dirty="0">
                <a:uFillTx/>
              </a:rPr>
              <a:t>셋째 수준</a:t>
            </a:r>
          </a:p>
          <a:p>
            <a:pPr lvl="3"/>
            <a:r>
              <a:rPr lang="ko-KR" altLang="en-US" dirty="0">
                <a:uFillTx/>
              </a:rPr>
              <a:t>넷째 수준</a:t>
            </a:r>
          </a:p>
          <a:p>
            <a:pPr lvl="4"/>
            <a:r>
              <a:rPr lang="ko-KR" altLang="en-US" dirty="0">
                <a:uFillTx/>
              </a:rPr>
              <a:t>다섯째 수준</a:t>
            </a:r>
            <a:endParaRPr lang="en-US" dirty="0">
              <a:uFillTx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86359"/>
            <a:ext cx="5181600" cy="4890604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uFillTx/>
              </a:defRPr>
            </a:lvl1pPr>
            <a:lvl2pPr marL="685800" indent="-228600">
              <a:buFont typeface="Calibri" panose="020F0502020204030204" pitchFamily="34" charset="0"/>
              <a:buChar char="‒"/>
              <a:defRPr>
                <a:uFillTx/>
              </a:defRPr>
            </a:lvl2pPr>
          </a:lstStyle>
          <a:p>
            <a:pPr lvl="0"/>
            <a:r>
              <a:rPr lang="ko-KR" altLang="en-US" dirty="0">
                <a:uFillTx/>
              </a:rPr>
              <a:t>마스터 텍스트 스타일 편집</a:t>
            </a:r>
          </a:p>
          <a:p>
            <a:pPr lvl="1"/>
            <a:r>
              <a:rPr lang="ko-KR" altLang="en-US" dirty="0">
                <a:uFillTx/>
              </a:rPr>
              <a:t>둘째 수준</a:t>
            </a:r>
          </a:p>
          <a:p>
            <a:pPr lvl="2"/>
            <a:r>
              <a:rPr lang="ko-KR" altLang="en-US" dirty="0">
                <a:uFillTx/>
              </a:rPr>
              <a:t>셋째 수준</a:t>
            </a:r>
          </a:p>
          <a:p>
            <a:pPr lvl="3"/>
            <a:r>
              <a:rPr lang="ko-KR" altLang="en-US" dirty="0">
                <a:uFillTx/>
              </a:rPr>
              <a:t>넷째 수준</a:t>
            </a:r>
          </a:p>
          <a:p>
            <a:pPr lvl="4"/>
            <a:r>
              <a:rPr lang="ko-KR" altLang="en-US" dirty="0">
                <a:uFillTx/>
              </a:rPr>
              <a:t>다섯째 수준</a:t>
            </a:r>
            <a:endParaRPr lang="en-US" dirty="0">
              <a:uFillTx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>
                <a:uFillTx/>
              </a:rPr>
              <a:t>29/04/19</a:t>
            </a:fld>
            <a:endParaRPr lang="ko-KR" alt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>
                <a:uFillTx/>
              </a:rPr>
              <a:t>‹#›</a:t>
            </a:fld>
            <a:endParaRPr lang="ko-KR" altLang="en-US">
              <a:uFillTx/>
            </a:endParaRPr>
          </a:p>
        </p:txBody>
      </p:sp>
      <p:sp>
        <p:nvSpPr>
          <p:cNvPr id="8" name="직사각형 7"/>
          <p:cNvSpPr>
            <a:spLocks/>
          </p:cNvSpPr>
          <p:nvPr userDrawn="1"/>
        </p:nvSpPr>
        <p:spPr>
          <a:xfrm>
            <a:off x="272085" y="248693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  <a:endParaRPr lang="en-US" dirty="0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>
                <a:uFillTx/>
              </a:rPr>
              <a:t>마스터 텍스트 스타일 편집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  <a:endParaRPr lang="en-US" dirty="0">
              <a:uFillTx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>
                <a:uFillTx/>
              </a:rPr>
              <a:t>마스터 텍스트 스타일 편집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  <a:endParaRPr lang="en-US" dirty="0">
              <a:uFillTx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>
                <a:uFillTx/>
              </a:rPr>
              <a:t>29/04/19</a:t>
            </a:fld>
            <a:endParaRPr lang="ko-KR" altLang="en-US">
              <a:uFillTx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  <a:endParaRPr lang="en-US" dirty="0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>
                <a:uFillTx/>
              </a:rPr>
              <a:t>29/04/19</a:t>
            </a:fld>
            <a:endParaRPr lang="ko-KR" altLang="en-US"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>
                <a:uFillTx/>
              </a:rPr>
              <a:t>29/04/19</a:t>
            </a:fld>
            <a:endParaRPr lang="ko-KR" altLang="en-US">
              <a:uFillTx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ko-KR" altLang="en-US">
                <a:uFillTx/>
              </a:rPr>
              <a:t>마스터 제목 스타일 편집</a:t>
            </a:r>
            <a:endParaRPr lang="en-US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 편집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  <a:endParaRPr lang="en-US" dirty="0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>
                <a:uFillTx/>
              </a:rPr>
              <a:t>29/04/19</a:t>
            </a:fld>
            <a:endParaRPr lang="ko-KR" alt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ko-KR" altLang="en-US">
                <a:uFillTx/>
              </a:rPr>
              <a:t>마스터 제목 스타일 편집</a:t>
            </a:r>
            <a:endParaRPr lang="en-US" dirty="0">
              <a:uFillTx/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r>
              <a:rPr lang="ko-KR" altLang="en-US">
                <a:uFillTx/>
              </a:rPr>
              <a:t>그림을 추가하려면 아이콘을 클릭하십시오</a:t>
            </a:r>
            <a:endParaRPr lang="en-US" dirty="0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>
                <a:uFillTx/>
              </a:rPr>
              <a:t>29/04/19</a:t>
            </a:fld>
            <a:endParaRPr lang="ko-KR" alt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>
                <a:uFillTx/>
              </a:rPr>
              <a:t>마스터 제목 스타일 편집</a:t>
            </a:r>
            <a:endParaRPr lang="en-US" dirty="0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>
                <a:uFillTx/>
              </a:rPr>
              <a:t>마스터 텍스트 스타일 편집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8771C398-EBCC-4210-8AFD-1D056CED0821}" type="datetimeFigureOut">
              <a:rPr lang="ko-KR" altLang="en-US" smtClean="0">
                <a:uFillTx/>
              </a:rPr>
              <a:t>29/04/19</a:t>
            </a:fld>
            <a:endParaRPr lang="ko-KR" alt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lang="ko-KR" alt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9789EC6C-4145-4527-B052-BF633A9807EA}" type="slidenum">
              <a:rPr lang="ko-KR" altLang="en-US" smtClean="0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en-US">
          <a:uFillTx/>
        </a:defRPr>
      </a:defPPr>
      <a:lvl1pPr marL="0" algn="l" defTabSz="914400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3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image" Target="../media/image58.png"/><Relationship Id="rId9" Type="http://schemas.openxmlformats.org/officeDocument/2006/relationships/image" Target="../media/image59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4852" y="0"/>
            <a:ext cx="10273951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6411391" y="1400408"/>
            <a:ext cx="3861211" cy="830996"/>
            <a:chOff x="2572979" y="678400"/>
            <a:chExt cx="3861211" cy="830996"/>
          </a:xfrm>
        </p:grpSpPr>
        <p:sp>
          <p:nvSpPr>
            <p:cNvPr id="7" name="TextBox 6"/>
            <p:cNvSpPr txBox="1">
              <a:spLocks/>
            </p:cNvSpPr>
            <p:nvPr/>
          </p:nvSpPr>
          <p:spPr>
            <a:xfrm>
              <a:off x="2572979" y="678400"/>
              <a:ext cx="36932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spc="-150" dirty="0" smtClean="0">
                  <a:solidFill>
                    <a:schemeClr val="bg1"/>
                  </a:solidFill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Web/Python Programming</a:t>
              </a:r>
              <a:endParaRPr lang="ko-KR" altLang="en-US" sz="3200" spc="-150" dirty="0">
                <a:solidFill>
                  <a:schemeClr val="bg1"/>
                </a:solidFill>
                <a:uFillTx/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5" name="TextBox 4"/>
            <p:cNvSpPr txBox="1">
              <a:spLocks/>
            </p:cNvSpPr>
            <p:nvPr/>
          </p:nvSpPr>
          <p:spPr>
            <a:xfrm>
              <a:off x="4321446" y="1263175"/>
              <a:ext cx="21127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000" dirty="0" smtClean="0">
                  <a:solidFill>
                    <a:schemeClr val="bg1"/>
                  </a:solidFill>
                  <a:uFillTx/>
                </a:rPr>
                <a:t>웹</a:t>
              </a:r>
              <a:r>
                <a:rPr lang="en-US" altLang="ko-KR" sz="1000" dirty="0" smtClean="0">
                  <a:solidFill>
                    <a:schemeClr val="bg1"/>
                  </a:solidFill>
                  <a:uFillTx/>
                </a:rPr>
                <a:t>/</a:t>
              </a:r>
              <a:r>
                <a:rPr lang="ko-KR" altLang="en-US" sz="1000" dirty="0" err="1" smtClean="0">
                  <a:solidFill>
                    <a:schemeClr val="bg1"/>
                  </a:solidFill>
                  <a:uFillTx/>
                </a:rPr>
                <a:t>파이썬</a:t>
              </a:r>
              <a:r>
                <a:rPr lang="ko-KR" altLang="en-US" sz="1000" dirty="0" smtClean="0">
                  <a:solidFill>
                    <a:schemeClr val="bg1"/>
                  </a:solidFill>
                  <a:uFillTx/>
                </a:rPr>
                <a:t> 프로그래밍</a:t>
              </a:r>
              <a:endParaRPr lang="ko-KR" altLang="en-US" sz="1000" dirty="0">
                <a:solidFill>
                  <a:schemeClr val="bg1"/>
                </a:solidFill>
                <a:uFillTx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uFillTx/>
              </a:rPr>
              <a:t>Set methods</a:t>
            </a:r>
            <a:endParaRPr lang="ko-KR" altLang="en-US" dirty="0">
              <a:uFillTx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b="87548"/>
          <a:stretch/>
        </p:blipFill>
        <p:spPr>
          <a:xfrm>
            <a:off x="685800" y="1000556"/>
            <a:ext cx="3610708" cy="699657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4108938" y="924870"/>
            <a:ext cx="7895492" cy="5613581"/>
            <a:chOff x="4296508" y="1193248"/>
            <a:chExt cx="7162800" cy="507682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48908" y="1193248"/>
              <a:ext cx="7010400" cy="5076825"/>
            </a:xfrm>
            <a:prstGeom prst="rect">
              <a:avLst/>
            </a:prstGeom>
          </p:spPr>
        </p:pic>
        <p:sp>
          <p:nvSpPr>
            <p:cNvPr id="7" name="직사각형 6"/>
            <p:cNvSpPr>
              <a:spLocks/>
            </p:cNvSpPr>
            <p:nvPr/>
          </p:nvSpPr>
          <p:spPr>
            <a:xfrm>
              <a:off x="4296508" y="2543908"/>
              <a:ext cx="697523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uFillTx/>
              </a:endParaRP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t="11922" b="58582"/>
          <a:stretch/>
        </p:blipFill>
        <p:spPr>
          <a:xfrm>
            <a:off x="685800" y="1745193"/>
            <a:ext cx="3610708" cy="16573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t="41168" b="29591"/>
          <a:stretch/>
        </p:blipFill>
        <p:spPr>
          <a:xfrm>
            <a:off x="685800" y="3402543"/>
            <a:ext cx="3610708" cy="164306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t="70425"/>
          <a:stretch/>
        </p:blipFill>
        <p:spPr>
          <a:xfrm>
            <a:off x="685800" y="5016395"/>
            <a:ext cx="3610708" cy="16618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uFillTx/>
              </a:rPr>
              <a:t>Set operators</a:t>
            </a:r>
            <a:endParaRPr lang="ko-KR" altLang="en-US" dirty="0">
              <a:uFillTx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99" y="2130420"/>
            <a:ext cx="8560240" cy="37428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4366" y="1176206"/>
            <a:ext cx="4467634" cy="30394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uFillTx/>
              </a:rPr>
              <a:t>Set example: Arctic birds</a:t>
            </a:r>
            <a:endParaRPr lang="ko-KR" altLang="en-US" dirty="0">
              <a:uFillTx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286359"/>
            <a:ext cx="3507088" cy="325047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86359"/>
            <a:ext cx="5057775" cy="16668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168757"/>
            <a:ext cx="3457575" cy="5143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uFillTx/>
              </a:rPr>
              <a:t>Recall string</a:t>
            </a:r>
            <a:endParaRPr lang="ko-KR" altLang="en-US" dirty="0">
              <a:uFillTx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199" y="1286359"/>
            <a:ext cx="5961185" cy="4890604"/>
          </a:xfrm>
        </p:spPr>
        <p:txBody>
          <a:bodyPr/>
          <a:lstStyle/>
          <a:p>
            <a:r>
              <a:rPr lang="en-US" altLang="ko-KR" dirty="0" smtClean="0">
                <a:uFillTx/>
              </a:rPr>
              <a:t>String is an immutable sequence of characters.</a:t>
            </a:r>
          </a:p>
          <a:p>
            <a:r>
              <a:rPr lang="en-US" altLang="ko-KR" dirty="0" smtClean="0">
                <a:uFillTx/>
              </a:rPr>
              <a:t>The characters in a string are ordered.</a:t>
            </a:r>
          </a:p>
          <a:p>
            <a:r>
              <a:rPr lang="en-US" altLang="ko-KR" dirty="0" smtClean="0">
                <a:uFillTx/>
              </a:rPr>
              <a:t>A string can be indexed and sliced like a list to create new strings.</a:t>
            </a:r>
            <a:endParaRPr lang="ko-KR" altLang="en-US" dirty="0">
              <a:uFillTx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799384" y="1286359"/>
            <a:ext cx="4554416" cy="4890604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453" y="1286359"/>
            <a:ext cx="4176347" cy="314636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uFillTx/>
              </a:rPr>
              <a:t>Tuple is a type</a:t>
            </a:r>
            <a:endParaRPr lang="ko-KR" altLang="en-US" dirty="0">
              <a:uFillTx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69651" y="1286359"/>
            <a:ext cx="6629025" cy="4890604"/>
          </a:xfrm>
        </p:spPr>
        <p:txBody>
          <a:bodyPr/>
          <a:lstStyle/>
          <a:p>
            <a:r>
              <a:rPr lang="en-US" altLang="ko-KR" dirty="0" smtClean="0">
                <a:uFillTx/>
              </a:rPr>
              <a:t>Tuple is another immutable sequence type.</a:t>
            </a:r>
          </a:p>
          <a:p>
            <a:r>
              <a:rPr lang="en-US" altLang="ko-KR" dirty="0" smtClean="0">
                <a:uFillTx/>
              </a:rPr>
              <a:t>Tuples are defined using parentheses.</a:t>
            </a:r>
          </a:p>
          <a:p>
            <a:r>
              <a:rPr lang="en-US" altLang="ko-KR" dirty="0" smtClean="0">
                <a:uFillTx/>
              </a:rPr>
              <a:t>Tuples can be subscripted, sliced, and looped over.</a:t>
            </a:r>
          </a:p>
          <a:p>
            <a:endParaRPr lang="en-US" altLang="ko-KR" dirty="0" smtClean="0">
              <a:uFillTx/>
            </a:endParaRPr>
          </a:p>
          <a:p>
            <a:r>
              <a:rPr lang="en-US" altLang="ko-KR" dirty="0" smtClean="0">
                <a:uFillTx/>
              </a:rPr>
              <a:t>The empty tuple is ()</a:t>
            </a:r>
          </a:p>
          <a:p>
            <a:r>
              <a:rPr lang="en-US" altLang="ko-KR" dirty="0" smtClean="0">
                <a:uFillTx/>
              </a:rPr>
              <a:t>A Tuple with one element is (x,)</a:t>
            </a:r>
            <a:endParaRPr lang="ko-KR" altLang="en-US" dirty="0">
              <a:uFillTx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2158" y="813661"/>
            <a:ext cx="3863458" cy="213957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2158" y="2953234"/>
            <a:ext cx="2032488" cy="34386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uFillTx/>
              </a:rPr>
              <a:t>Tuple is immutable</a:t>
            </a:r>
            <a:endParaRPr lang="ko-KR" altLang="en-US" dirty="0">
              <a:uFillTx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4727643"/>
            <a:ext cx="10135892" cy="1449320"/>
          </a:xfrm>
        </p:spPr>
        <p:txBody>
          <a:bodyPr/>
          <a:lstStyle/>
          <a:p>
            <a:r>
              <a:rPr lang="en-US" altLang="ko-KR" dirty="0" smtClean="0">
                <a:uFillTx/>
              </a:rPr>
              <a:t>The references contained in a tuple cannot be changed after the tuple has been created, though the objects referred to may themselves be mutated.</a:t>
            </a:r>
            <a:endParaRPr lang="ko-KR" altLang="en-US" dirty="0">
              <a:uFillTx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001" y="1194171"/>
            <a:ext cx="7715250" cy="34385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uFillTx/>
              </a:rPr>
              <a:t>Tuple: memory model</a:t>
            </a:r>
            <a:endParaRPr lang="ko-KR" altLang="en-US" dirty="0">
              <a:uFillTx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 dirty="0">
              <a:uFillTx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>
              <a:uFillTx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86359"/>
            <a:ext cx="3705225" cy="6572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7062" y="2640018"/>
            <a:ext cx="5705475" cy="2028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uFillTx/>
              </a:rPr>
              <a:t>Tuple: memory model</a:t>
            </a:r>
            <a:endParaRPr lang="ko-KR" altLang="en-US" dirty="0">
              <a:uFillTx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84583"/>
            <a:ext cx="3676650" cy="8953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2882531"/>
            <a:ext cx="5638800" cy="335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uFillTx/>
              </a:rPr>
              <a:t>Tuple: memory model</a:t>
            </a:r>
            <a:endParaRPr lang="ko-KR" altLang="en-US" dirty="0">
              <a:uFillTx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>
              <a:uFillTx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86359"/>
            <a:ext cx="7019925" cy="16002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448" y="2906015"/>
            <a:ext cx="5715000" cy="3381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uFillTx/>
              </a:rPr>
              <a:t>Tuple: memory model</a:t>
            </a:r>
            <a:endParaRPr lang="ko-KR" altLang="en-US" dirty="0">
              <a:uFillTx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>
              <a:uFillTx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86359"/>
            <a:ext cx="7019925" cy="1600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15743"/>
            <a:ext cx="2638425" cy="6667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1201" y="2933091"/>
            <a:ext cx="5324475" cy="3895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uFillTx/>
              </a:rPr>
              <a:t>Today</a:t>
            </a:r>
            <a:endParaRPr lang="ko-KR" altLang="en-US" dirty="0">
              <a:uFillTx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uFillTx/>
              </a:rPr>
              <a:t>Storing data using other collection types</a:t>
            </a:r>
          </a:p>
          <a:p>
            <a:endParaRPr lang="en-US" altLang="ko-KR" dirty="0" smtClean="0">
              <a:uFillTx/>
            </a:endParaRPr>
          </a:p>
          <a:p>
            <a:r>
              <a:rPr lang="en-US" altLang="ko-KR" dirty="0" smtClean="0">
                <a:uFillTx/>
              </a:rPr>
              <a:t>Review lists</a:t>
            </a:r>
          </a:p>
          <a:p>
            <a:r>
              <a:rPr lang="en-US" altLang="ko-KR" dirty="0" smtClean="0">
                <a:uFillTx/>
              </a:rPr>
              <a:t>Sets</a:t>
            </a:r>
          </a:p>
          <a:p>
            <a:r>
              <a:rPr lang="en-US" altLang="ko-KR" dirty="0" smtClean="0">
                <a:uFillTx/>
              </a:rPr>
              <a:t>Tuples</a:t>
            </a:r>
          </a:p>
          <a:p>
            <a:r>
              <a:rPr lang="en-US" altLang="ko-KR" dirty="0" smtClean="0">
                <a:uFillTx/>
              </a:rPr>
              <a:t>Dictionaries</a:t>
            </a:r>
          </a:p>
          <a:p>
            <a:endParaRPr lang="en-US" altLang="ko-KR" dirty="0" smtClean="0">
              <a:uFillTx/>
            </a:endParaRPr>
          </a:p>
          <a:p>
            <a:r>
              <a:rPr lang="en-US" altLang="ko-KR" dirty="0" smtClean="0">
                <a:uFillTx/>
              </a:rPr>
              <a:t>You will be able to pick the one that best matches your problem to keep your code as simple and efficient as possible.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uFillTx/>
              </a:rPr>
              <a:t>Multiple assignment</a:t>
            </a:r>
            <a:endParaRPr lang="ko-KR" altLang="en-US" dirty="0">
              <a:uFillTx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 dirty="0">
              <a:uFillTx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86359"/>
            <a:ext cx="1933575" cy="15811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494983"/>
            <a:ext cx="2000250" cy="20574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492" y="2884126"/>
            <a:ext cx="4876800" cy="15716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/>
          <a:srcRect t="7450"/>
          <a:stretch/>
        </p:blipFill>
        <p:spPr>
          <a:xfrm>
            <a:off x="6173492" y="1575881"/>
            <a:ext cx="4800600" cy="359667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2200" y="1284862"/>
            <a:ext cx="4848225" cy="266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uFillTx/>
              </a:rPr>
              <a:t>Multiple assignment: swap</a:t>
            </a:r>
            <a:endParaRPr lang="ko-KR" altLang="en-US" dirty="0">
              <a:uFillTx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>
                <a:uFillTx/>
              </a:rPr>
              <a:t>Traditional way to swap</a:t>
            </a:r>
            <a:endParaRPr lang="ko-KR" altLang="en-US" dirty="0">
              <a:uFillTx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 smtClean="0">
                <a:uFillTx/>
              </a:rPr>
              <a:t>Swap in Python</a:t>
            </a:r>
            <a:endParaRPr lang="ko-KR" altLang="en-US" dirty="0">
              <a:uFillTx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831209"/>
            <a:ext cx="2038350" cy="4667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2297934"/>
            <a:ext cx="1990725" cy="15811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945" y="1831209"/>
            <a:ext cx="2009775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uFillTx/>
              </a:rPr>
              <a:t>Dictionary: intro</a:t>
            </a:r>
            <a:endParaRPr lang="ko-KR" altLang="en-US" dirty="0">
              <a:uFillTx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ko-KR" altLang="en-US">
              <a:uFillTx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4620637"/>
            <a:ext cx="5181600" cy="1556325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>
                <a:uFillTx/>
              </a:rPr>
              <a:t>If the list is very long, scanning the list of names each time we want to add a new observation would take a long, long time</a:t>
            </a:r>
            <a:endParaRPr lang="ko-KR" altLang="en-US" dirty="0">
              <a:uFillTx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286359"/>
            <a:ext cx="3507088" cy="325047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86359"/>
            <a:ext cx="5095875" cy="43529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uFillTx/>
              </a:rPr>
              <a:t>Dictionary (a.k.a. map)</a:t>
            </a:r>
            <a:endParaRPr lang="ko-KR" altLang="en-US" dirty="0">
              <a:uFillTx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199" y="1286359"/>
            <a:ext cx="9940047" cy="4890604"/>
          </a:xfrm>
        </p:spPr>
        <p:txBody>
          <a:bodyPr/>
          <a:lstStyle/>
          <a:p>
            <a:r>
              <a:rPr lang="en-US" altLang="ko-KR" dirty="0" smtClean="0">
                <a:uFillTx/>
              </a:rPr>
              <a:t>A dictionary is an unordered mutable collection of key/value pairs</a:t>
            </a:r>
          </a:p>
          <a:p>
            <a:r>
              <a:rPr lang="en-US" altLang="ko-KR" dirty="0" smtClean="0">
                <a:uFillTx/>
              </a:rPr>
              <a:t>English dictionaries map words to definitions</a:t>
            </a:r>
          </a:p>
          <a:p>
            <a:r>
              <a:rPr lang="en-US" altLang="ko-KR" dirty="0" smtClean="0">
                <a:uFillTx/>
              </a:rPr>
              <a:t>Python dictionaries map a key to a value</a:t>
            </a:r>
          </a:p>
          <a:p>
            <a:endParaRPr lang="en-US" altLang="ko-KR" dirty="0">
              <a:uFillTx/>
            </a:endParaRPr>
          </a:p>
          <a:p>
            <a:r>
              <a:rPr lang="en-US" altLang="ko-KR" dirty="0" smtClean="0">
                <a:uFillTx/>
              </a:rPr>
              <a:t>The keys form a set.</a:t>
            </a:r>
          </a:p>
          <a:p>
            <a:pPr lvl="1"/>
            <a:r>
              <a:rPr lang="en-US" altLang="ko-KR" dirty="0" smtClean="0">
                <a:uFillTx/>
              </a:rPr>
              <a:t>Any key can appear once at most in a dictionary</a:t>
            </a:r>
          </a:p>
          <a:p>
            <a:pPr lvl="1"/>
            <a:r>
              <a:rPr lang="en-US" altLang="ko-KR" dirty="0" smtClean="0">
                <a:uFillTx/>
              </a:rPr>
              <a:t>Keys must be immutable</a:t>
            </a:r>
          </a:p>
          <a:p>
            <a:pPr lvl="1"/>
            <a:r>
              <a:rPr lang="en-US" altLang="ko-KR" dirty="0" smtClean="0">
                <a:uFillTx/>
              </a:rPr>
              <a:t>Values are mutable</a:t>
            </a:r>
          </a:p>
          <a:p>
            <a:endParaRPr lang="en-US" altLang="ko-KR" dirty="0">
              <a:uFillTx/>
            </a:endParaRPr>
          </a:p>
          <a:p>
            <a:endParaRPr lang="ko-KR" altLang="en-US" dirty="0">
              <a:uFillTx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uFillTx/>
              </a:rPr>
              <a:t>Dictionary example</a:t>
            </a:r>
            <a:endParaRPr lang="ko-KR" altLang="en-US" dirty="0">
              <a:uFillTx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5017477"/>
            <a:ext cx="5181600" cy="1159486"/>
          </a:xfrm>
        </p:spPr>
        <p:txBody>
          <a:bodyPr/>
          <a:lstStyle/>
          <a:p>
            <a:r>
              <a:rPr lang="en-US" altLang="ko-KR" dirty="0" smtClean="0">
                <a:uFillTx/>
              </a:rPr>
              <a:t>An empty dictionary is {}</a:t>
            </a:r>
            <a:endParaRPr lang="ko-KR" altLang="en-US" dirty="0">
              <a:uFillTx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86359"/>
            <a:ext cx="7820025" cy="10953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46675"/>
            <a:ext cx="5324475" cy="20669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5125" y="2369641"/>
            <a:ext cx="4791075" cy="15430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8492" y="349627"/>
            <a:ext cx="11522493" cy="464034"/>
          </a:xfrm>
        </p:spPr>
        <p:txBody>
          <a:bodyPr/>
          <a:lstStyle/>
          <a:p>
            <a:r>
              <a:rPr lang="en-US" altLang="ko-KR" sz="3200" dirty="0" smtClean="0">
                <a:uFillTx/>
              </a:rPr>
              <a:t>Updating and checking membership/ Looping over dictionaries</a:t>
            </a:r>
            <a:endParaRPr lang="ko-KR" altLang="en-US" sz="3200" dirty="0">
              <a:uFillTx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86359"/>
            <a:ext cx="4962525" cy="11334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17" y="2559157"/>
            <a:ext cx="4905375" cy="6667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204" y="3260455"/>
            <a:ext cx="4876800" cy="18097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9738" y="1286359"/>
            <a:ext cx="4229100" cy="8858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2200" y="2419834"/>
            <a:ext cx="5657850" cy="2486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uFillTx/>
              </a:rPr>
              <a:t>Dictionary operations</a:t>
            </a:r>
            <a:endParaRPr lang="ko-KR" altLang="en-US" dirty="0">
              <a:uFillTx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91965" y="1286359"/>
            <a:ext cx="5181600" cy="4890604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430" y="1050555"/>
            <a:ext cx="5820255" cy="545599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65" y="1286359"/>
            <a:ext cx="5657850" cy="40005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965" y="1686409"/>
            <a:ext cx="5924550" cy="40957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965" y="2146050"/>
            <a:ext cx="5934075" cy="37147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965" y="2540036"/>
            <a:ext cx="5924550" cy="40957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1965" y="2955675"/>
            <a:ext cx="5953125" cy="12192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1965" y="4226659"/>
            <a:ext cx="5724525" cy="162877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1965" y="5906474"/>
            <a:ext cx="5962650" cy="600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uFillTx/>
              </a:rPr>
              <a:t>Dictionary examples</a:t>
            </a:r>
            <a:endParaRPr lang="ko-KR" altLang="en-US" dirty="0">
              <a:uFillTx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72763"/>
            <a:ext cx="7715250" cy="32289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94" y="4238623"/>
            <a:ext cx="8172450" cy="25336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모서리가 둥근 직사각형 6"/>
          <p:cNvSpPr>
            <a:spLocks/>
          </p:cNvSpPr>
          <p:nvPr/>
        </p:nvSpPr>
        <p:spPr>
          <a:xfrm>
            <a:off x="1171575" y="2114549"/>
            <a:ext cx="7381875" cy="95726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314450" y="5629275"/>
            <a:ext cx="75723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uFillTx/>
              </a:rPr>
              <a:t>Dictionary examples</a:t>
            </a:r>
            <a:endParaRPr lang="ko-KR" altLang="en-US" dirty="0">
              <a:uFillTx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86359"/>
            <a:ext cx="6238875" cy="228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14959"/>
            <a:ext cx="5381625" cy="18002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403048"/>
            <a:ext cx="4314825" cy="895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uFillTx/>
              </a:rPr>
              <a:t>Inverting a dictionary</a:t>
            </a:r>
            <a:endParaRPr lang="ko-KR" altLang="en-US" dirty="0">
              <a:uFillTx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286359"/>
            <a:ext cx="6248400" cy="4890604"/>
          </a:xfrm>
        </p:spPr>
        <p:txBody>
          <a:bodyPr/>
          <a:lstStyle/>
          <a:p>
            <a:r>
              <a:rPr lang="en-US" altLang="ko-KR" dirty="0" smtClean="0">
                <a:uFillTx/>
              </a:rPr>
              <a:t>Keys -&gt; Values</a:t>
            </a:r>
          </a:p>
          <a:p>
            <a:r>
              <a:rPr lang="en-US" altLang="ko-KR" dirty="0" smtClean="0">
                <a:uFillTx/>
              </a:rPr>
              <a:t>Values -&gt; Keys</a:t>
            </a:r>
          </a:p>
          <a:p>
            <a:endParaRPr lang="en-US" altLang="ko-KR" dirty="0">
              <a:uFillTx/>
            </a:endParaRPr>
          </a:p>
          <a:p>
            <a:r>
              <a:rPr lang="en-US" altLang="ko-KR" dirty="0" smtClean="0">
                <a:uFillTx/>
              </a:rPr>
              <a:t>No guarantee that values are unique</a:t>
            </a:r>
          </a:p>
          <a:p>
            <a:pPr marL="0" indent="0">
              <a:buNone/>
            </a:pPr>
            <a:r>
              <a:rPr lang="en-US" altLang="ko-KR" dirty="0" smtClean="0">
                <a:uFillTx/>
              </a:rPr>
              <a:t>Ex) inverting {‘a’:1, ‘b’:1, ‘c’:1} ?</a:t>
            </a:r>
          </a:p>
          <a:p>
            <a:pPr marL="0" indent="0">
              <a:buNone/>
            </a:pPr>
            <a:r>
              <a:rPr lang="en-US" altLang="ko-KR" dirty="0" smtClean="0">
                <a:uFillTx/>
              </a:rPr>
              <a:t>{1: [‘a’, ’b’, ’c’]} is possible</a:t>
            </a:r>
            <a:endParaRPr lang="ko-KR" altLang="en-US" dirty="0">
              <a:uFillTx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uFillTx/>
              </a:rPr>
              <a:t>List is a type</a:t>
            </a:r>
            <a:endParaRPr lang="ko-KR" altLang="en-US" dirty="0">
              <a:uFillTx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uFillTx/>
              </a:rPr>
              <a:t>Integer</a:t>
            </a:r>
          </a:p>
          <a:p>
            <a:r>
              <a:rPr lang="en-US" altLang="ko-KR" dirty="0" smtClean="0">
                <a:uFillTx/>
              </a:rPr>
              <a:t>Float</a:t>
            </a:r>
          </a:p>
          <a:p>
            <a:r>
              <a:rPr lang="en-US" altLang="ko-KR" dirty="0" smtClean="0">
                <a:uFillTx/>
              </a:rPr>
              <a:t>Boolean</a:t>
            </a:r>
          </a:p>
          <a:p>
            <a:r>
              <a:rPr lang="en-US" altLang="ko-KR" dirty="0" smtClean="0">
                <a:uFillTx/>
              </a:rPr>
              <a:t>String</a:t>
            </a:r>
          </a:p>
          <a:p>
            <a:endParaRPr lang="en-US" altLang="ko-KR" dirty="0">
              <a:uFillTx/>
            </a:endParaRPr>
          </a:p>
          <a:p>
            <a:r>
              <a:rPr lang="en-US" altLang="ko-KR" dirty="0" smtClean="0">
                <a:uFillTx/>
              </a:rPr>
              <a:t>Lists contain 0 or more objects</a:t>
            </a:r>
          </a:p>
          <a:p>
            <a:r>
              <a:rPr lang="en-US" altLang="ko-KR" dirty="0" smtClean="0">
                <a:uFillTx/>
              </a:rPr>
              <a:t>Collection of data!</a:t>
            </a:r>
          </a:p>
          <a:p>
            <a:endParaRPr lang="en-US" altLang="ko-KR" dirty="0" smtClean="0">
              <a:uFillTx/>
            </a:endParaRPr>
          </a:p>
          <a:p>
            <a:endParaRPr lang="ko-KR" altLang="en-US" dirty="0">
              <a:uFillTx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uFillTx/>
              </a:rPr>
              <a:t>Inverting a dictionary</a:t>
            </a:r>
            <a:endParaRPr lang="ko-KR" altLang="en-US" dirty="0">
              <a:uFillTx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1243012"/>
            <a:ext cx="6696075" cy="7048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58503"/>
            <a:ext cx="7448550" cy="6762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036371"/>
            <a:ext cx="7696200" cy="2476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4430" y="1916430"/>
            <a:ext cx="7019925" cy="13620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uFillTx/>
              </a:rPr>
              <a:t>In operator on tuples, sets, and dictionaries</a:t>
            </a:r>
            <a:endParaRPr lang="ko-KR" altLang="en-US" dirty="0">
              <a:uFillTx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>
                <a:uFillTx/>
              </a:rPr>
              <a:t>Checks whether an item is a member of a tuple or a set</a:t>
            </a:r>
            <a:endParaRPr lang="ko-KR" altLang="en-US" dirty="0">
              <a:uFillTx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 smtClean="0">
                <a:uFillTx/>
              </a:rPr>
              <a:t>Checks whether a value is a key in the dictionary</a:t>
            </a:r>
          </a:p>
          <a:p>
            <a:r>
              <a:rPr lang="en-US" altLang="ko-KR" dirty="0" smtClean="0">
                <a:uFillTx/>
              </a:rPr>
              <a:t>The values in the dictionary are ignored</a:t>
            </a:r>
            <a:endParaRPr lang="ko-KR" altLang="en-US" dirty="0">
              <a:uFillTx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391" y="2139332"/>
            <a:ext cx="3114675" cy="13525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961" y="3532355"/>
            <a:ext cx="3114675" cy="13620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960" y="4934903"/>
            <a:ext cx="3114675" cy="13335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3942" y="3191827"/>
            <a:ext cx="7038975" cy="1343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uFillTx/>
              </a:rPr>
              <a:t>Comparing collections</a:t>
            </a:r>
            <a:endParaRPr lang="ko-KR" altLang="en-US" dirty="0">
              <a:uFillTx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469" y="1286359"/>
            <a:ext cx="8121893" cy="46458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uFillTx/>
              </a:rPr>
              <a:t>Summary</a:t>
            </a:r>
            <a:endParaRPr lang="ko-KR" altLang="en-US" dirty="0">
              <a:uFillTx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uFillTx/>
              </a:rPr>
              <a:t>Sets are used in Python to store unordered collections of unique values. They support the same operations as sets in mathematics.</a:t>
            </a:r>
          </a:p>
          <a:p>
            <a:r>
              <a:rPr lang="en-US" altLang="ko-KR" dirty="0" smtClean="0">
                <a:uFillTx/>
              </a:rPr>
              <a:t>Tuples are another kind of Python sequence. Tuples are ordered sequences like lists, except they are immutable.</a:t>
            </a:r>
          </a:p>
          <a:p>
            <a:r>
              <a:rPr lang="en-US" altLang="ko-KR" dirty="0" smtClean="0">
                <a:uFillTx/>
              </a:rPr>
              <a:t>Dictionaries are used to store unordered collections of key/value pairs. The keys must be immutable, but the values need not be.</a:t>
            </a:r>
          </a:p>
          <a:p>
            <a:r>
              <a:rPr lang="en-US" altLang="ko-KR" dirty="0" smtClean="0">
                <a:uFillTx/>
              </a:rPr>
              <a:t>Looking things up in sets and dictionaries is much faster than searching through lists. If you have a program that is doing the latter, consider changing your choice of data structures.</a:t>
            </a:r>
            <a:endParaRPr lang="ko-KR" altLang="en-US" dirty="0">
              <a:uFillTx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uFillTx/>
              </a:rPr>
              <a:t>Assignment</a:t>
            </a:r>
            <a:endParaRPr lang="ko-KR" altLang="en-US" dirty="0">
              <a:uFillTx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uFillTx/>
              </a:rPr>
              <a:t>Ch. 11.8 Exercises</a:t>
            </a:r>
            <a:endParaRPr lang="ko-KR" altLang="en-US" dirty="0">
              <a:uFillTx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uFillTx/>
              </a:rPr>
              <a:t>Collection of data</a:t>
            </a:r>
            <a:endParaRPr lang="ko-KR" altLang="en-US" dirty="0">
              <a:uFillTx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99911" y="1286359"/>
            <a:ext cx="10780889" cy="4890604"/>
          </a:xfrm>
        </p:spPr>
        <p:txBody>
          <a:bodyPr/>
          <a:lstStyle/>
          <a:p>
            <a:r>
              <a:rPr lang="en-US" altLang="ko-KR" dirty="0" smtClean="0">
                <a:uFillTx/>
              </a:rPr>
              <a:t>Number of gray whales counted near the Coal Oil Point Natural Reserve</a:t>
            </a:r>
            <a:endParaRPr lang="ko-KR" altLang="en-US" dirty="0">
              <a:uFillTx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673" y="2086260"/>
            <a:ext cx="4143375" cy="23050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330" y="1941674"/>
            <a:ext cx="3415647" cy="357997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625" y="5626224"/>
            <a:ext cx="6848475" cy="6953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uFillTx/>
              </a:rPr>
              <a:t>List</a:t>
            </a:r>
            <a:endParaRPr lang="ko-KR" altLang="en-US" dirty="0">
              <a:uFillTx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697897"/>
            <a:ext cx="10515600" cy="1479065"/>
          </a:xfrm>
        </p:spPr>
        <p:txBody>
          <a:bodyPr>
            <a:normAutofit lnSpcReduction="10000"/>
          </a:bodyPr>
          <a:lstStyle/>
          <a:p>
            <a:r>
              <a:rPr lang="en-US" altLang="ko-KR" dirty="0">
                <a:uFillTx/>
              </a:rPr>
              <a:t>L</a:t>
            </a:r>
            <a:r>
              <a:rPr lang="en-US" altLang="ko-KR" dirty="0" smtClean="0">
                <a:uFillTx/>
              </a:rPr>
              <a:t>ist is a type</a:t>
            </a:r>
          </a:p>
          <a:p>
            <a:r>
              <a:rPr lang="en-US" altLang="ko-KR" dirty="0" smtClean="0">
                <a:uFillTx/>
              </a:rPr>
              <a:t>A list is an object</a:t>
            </a:r>
          </a:p>
          <a:p>
            <a:r>
              <a:rPr lang="en-US" altLang="ko-KR" dirty="0" smtClean="0">
                <a:uFillTx/>
              </a:rPr>
              <a:t>An object can be assigned to a variable</a:t>
            </a:r>
            <a:endParaRPr lang="ko-KR" altLang="en-US" dirty="0">
              <a:uFillTx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6521504" y="4831622"/>
            <a:ext cx="4980186" cy="832041"/>
            <a:chOff x="6521504" y="4831622"/>
            <a:chExt cx="4980186" cy="832041"/>
          </a:xfrm>
        </p:grpSpPr>
        <p:sp>
          <p:nvSpPr>
            <p:cNvPr id="6" name="직사각형 5"/>
            <p:cNvSpPr>
              <a:spLocks/>
            </p:cNvSpPr>
            <p:nvPr/>
          </p:nvSpPr>
          <p:spPr>
            <a:xfrm>
              <a:off x="8557639" y="5200954"/>
              <a:ext cx="738130" cy="46270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id1</a:t>
              </a:r>
              <a:endParaRPr lang="ko-KR" altLang="en-US" dirty="0"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직사각형 6"/>
            <p:cNvSpPr>
              <a:spLocks/>
            </p:cNvSpPr>
            <p:nvPr/>
          </p:nvSpPr>
          <p:spPr>
            <a:xfrm>
              <a:off x="10011052" y="5200954"/>
              <a:ext cx="1450554" cy="4627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26.0</a:t>
              </a:r>
              <a:endParaRPr lang="ko-KR" altLang="en-US" dirty="0">
                <a:solidFill>
                  <a:schemeClr val="tx1"/>
                </a:solidFill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>
              <a:spLocks/>
            </p:cNvSpPr>
            <p:nvPr/>
          </p:nvSpPr>
          <p:spPr>
            <a:xfrm>
              <a:off x="10010576" y="4831622"/>
              <a:ext cx="1491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id1: </a:t>
              </a:r>
              <a:r>
                <a:rPr lang="en-US" altLang="ko-KR" sz="1600" dirty="0" smtClean="0"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float</a:t>
              </a:r>
              <a:endParaRPr lang="ko-KR" altLang="en-US" sz="1600" dirty="0"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>
              <a:spLocks/>
            </p:cNvSpPr>
            <p:nvPr/>
          </p:nvSpPr>
          <p:spPr>
            <a:xfrm>
              <a:off x="6521504" y="5263032"/>
              <a:ext cx="20361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 smtClean="0"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degrees_celsius</a:t>
              </a:r>
              <a:endParaRPr lang="ko-KR" altLang="en-US" sz="1600" dirty="0"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직선 화살표 연결선 9"/>
            <p:cNvCxnSpPr>
              <a:stCxn id="6" idx="3"/>
              <a:endCxn id="7" idx="1"/>
            </p:cNvCxnSpPr>
            <p:nvPr/>
          </p:nvCxnSpPr>
          <p:spPr>
            <a:xfrm>
              <a:off x="9295769" y="5432309"/>
              <a:ext cx="71528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/>
          <p:cNvGrpSpPr/>
          <p:nvPr/>
        </p:nvGrpSpPr>
        <p:grpSpPr>
          <a:xfrm>
            <a:off x="2260269" y="2097887"/>
            <a:ext cx="7982634" cy="2348482"/>
            <a:chOff x="2236206" y="2277174"/>
            <a:chExt cx="7982634" cy="234848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36206" y="2277174"/>
              <a:ext cx="7982634" cy="2348482"/>
            </a:xfrm>
            <a:prstGeom prst="rect">
              <a:avLst/>
            </a:prstGeom>
          </p:spPr>
        </p:pic>
        <p:sp>
          <p:nvSpPr>
            <p:cNvPr id="12" name="직사각형 11"/>
            <p:cNvSpPr>
              <a:spLocks/>
            </p:cNvSpPr>
            <p:nvPr/>
          </p:nvSpPr>
          <p:spPr>
            <a:xfrm>
              <a:off x="3681664" y="3886200"/>
              <a:ext cx="6340944" cy="48271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uFillTx/>
              </a:endParaRPr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783" y="1201629"/>
            <a:ext cx="6848475" cy="6953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uFillTx/>
              </a:rPr>
              <a:t>Set is a type</a:t>
            </a:r>
            <a:endParaRPr lang="ko-KR" altLang="en-US" dirty="0">
              <a:uFillTx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uFillTx/>
              </a:rPr>
              <a:t>A set is an unordered collection of distinct items</a:t>
            </a:r>
          </a:p>
          <a:p>
            <a:pPr lvl="1"/>
            <a:r>
              <a:rPr lang="en-US" altLang="ko-KR" dirty="0" smtClean="0">
                <a:uFillTx/>
              </a:rPr>
              <a:t>Unordered: items are not stored in any particular order</a:t>
            </a:r>
          </a:p>
          <a:p>
            <a:pPr lvl="1"/>
            <a:r>
              <a:rPr lang="en-US" altLang="ko-KR" dirty="0" smtClean="0">
                <a:uFillTx/>
              </a:rPr>
              <a:t>Distinct: Any item appears in a set at most once. No duplicates</a:t>
            </a:r>
          </a:p>
          <a:p>
            <a:endParaRPr lang="en-US" altLang="ko-KR" dirty="0">
              <a:uFillTx/>
            </a:endParaRPr>
          </a:p>
          <a:p>
            <a:endParaRPr lang="en-US" altLang="ko-KR" dirty="0" smtClean="0">
              <a:uFillTx/>
            </a:endParaRPr>
          </a:p>
          <a:p>
            <a:endParaRPr lang="ko-KR" altLang="en-US" dirty="0">
              <a:uFillTx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873" y="3036336"/>
            <a:ext cx="4067175" cy="6953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873" y="3925612"/>
            <a:ext cx="5305425" cy="685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6873" y="4805363"/>
            <a:ext cx="7162800" cy="4667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8757" y="2997389"/>
            <a:ext cx="2657475" cy="13430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uFillTx/>
              </a:rPr>
              <a:t>How to define a set</a:t>
            </a:r>
            <a:endParaRPr lang="ko-KR" altLang="en-US" dirty="0">
              <a:uFillTx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uFillTx/>
              </a:rPr>
              <a:t>An empty set is not {}</a:t>
            </a:r>
          </a:p>
          <a:p>
            <a:endParaRPr lang="en-US" altLang="ko-KR" dirty="0">
              <a:uFillTx/>
            </a:endParaRPr>
          </a:p>
          <a:p>
            <a:endParaRPr lang="en-US" altLang="ko-KR" dirty="0" smtClean="0">
              <a:uFillTx/>
            </a:endParaRPr>
          </a:p>
          <a:p>
            <a:r>
              <a:rPr lang="en-US" altLang="ko-KR" dirty="0" smtClean="0">
                <a:uFillTx/>
              </a:rPr>
              <a:t>Function </a:t>
            </a:r>
            <a:r>
              <a:rPr lang="en-US" altLang="ko-KR" sz="2400" dirty="0" smtClean="0"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altLang="ko-KR" dirty="0" smtClean="0">
                <a:uFillTx/>
              </a:rPr>
              <a:t> takes either no arguments or a single argument</a:t>
            </a:r>
          </a:p>
          <a:p>
            <a:endParaRPr lang="en-US" altLang="ko-KR" dirty="0">
              <a:uFillTx/>
            </a:endParaRPr>
          </a:p>
          <a:p>
            <a:endParaRPr lang="en-US" altLang="ko-KR" dirty="0" smtClean="0">
              <a:uFillTx/>
            </a:endParaRPr>
          </a:p>
          <a:p>
            <a:endParaRPr lang="en-US" altLang="ko-KR" dirty="0">
              <a:uFillTx/>
            </a:endParaRPr>
          </a:p>
          <a:p>
            <a:endParaRPr lang="en-US" altLang="ko-KR" dirty="0" smtClean="0">
              <a:uFillTx/>
            </a:endParaRPr>
          </a:p>
          <a:p>
            <a:r>
              <a:rPr lang="en-US" altLang="ko-KR" dirty="0" smtClean="0">
                <a:uFillTx/>
              </a:rPr>
              <a:t>Function </a:t>
            </a:r>
            <a:r>
              <a:rPr lang="en-US" altLang="ko-KR" sz="2400" dirty="0" smtClean="0"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altLang="ko-KR" dirty="0" smtClean="0">
                <a:uFillTx/>
              </a:rPr>
              <a:t> takes a list, a set, a range, and a tuple as an argument</a:t>
            </a:r>
          </a:p>
          <a:p>
            <a:endParaRPr lang="ko-KR" altLang="en-US" dirty="0">
              <a:uFillTx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541" y="1833461"/>
            <a:ext cx="1952625" cy="895350"/>
          </a:xfrm>
          <a:prstGeom prst="rect">
            <a:avLst/>
          </a:prstGeom>
          <a:ln>
            <a:noFill/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1541" y="3342526"/>
            <a:ext cx="2095500" cy="438150"/>
          </a:xfrm>
          <a:prstGeom prst="rect">
            <a:avLst/>
          </a:prstGeom>
          <a:ln>
            <a:noFill/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1541" y="3854869"/>
            <a:ext cx="5753100" cy="11239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0971" y="608850"/>
            <a:ext cx="5324475" cy="20478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uFillTx/>
              </a:rPr>
              <a:t>Set: </a:t>
            </a:r>
            <a:r>
              <a:rPr lang="en-US" altLang="ko-KR" dirty="0">
                <a:uFillTx/>
              </a:rPr>
              <a:t>m</a:t>
            </a:r>
            <a:r>
              <a:rPr lang="en-US" altLang="ko-KR" dirty="0" smtClean="0">
                <a:uFillTx/>
              </a:rPr>
              <a:t>emory model</a:t>
            </a:r>
            <a:endParaRPr lang="ko-KR" altLang="en-US" dirty="0">
              <a:uFillTx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931" y="3588913"/>
            <a:ext cx="6524625" cy="2362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007" y="1315188"/>
            <a:ext cx="5324475" cy="20478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uFillTx/>
              </a:rPr>
              <a:t>Set operations</a:t>
            </a:r>
            <a:endParaRPr lang="ko-KR" altLang="en-US" dirty="0">
              <a:uFillTx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 smtClean="0">
                <a:uFillTx/>
              </a:rPr>
              <a:t>In python, set operations are implemented as set methods</a:t>
            </a:r>
            <a:endParaRPr lang="ko-KR" altLang="en-US" dirty="0">
              <a:uFillTx/>
            </a:endParaRPr>
          </a:p>
        </p:txBody>
      </p:sp>
      <p:sp>
        <p:nvSpPr>
          <p:cNvPr id="6" name="모서리가 둥근 직사각형 5"/>
          <p:cNvSpPr>
            <a:spLocks/>
          </p:cNvSpPr>
          <p:nvPr/>
        </p:nvSpPr>
        <p:spPr>
          <a:xfrm>
            <a:off x="1781908" y="4032739"/>
            <a:ext cx="2637692" cy="175846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7" name="타원 6"/>
          <p:cNvSpPr>
            <a:spLocks/>
          </p:cNvSpPr>
          <p:nvPr/>
        </p:nvSpPr>
        <p:spPr>
          <a:xfrm>
            <a:off x="2186352" y="4346330"/>
            <a:ext cx="1081454" cy="108145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8" name="타원 7"/>
          <p:cNvSpPr>
            <a:spLocks/>
          </p:cNvSpPr>
          <p:nvPr/>
        </p:nvSpPr>
        <p:spPr>
          <a:xfrm>
            <a:off x="2888273" y="4346330"/>
            <a:ext cx="1081454" cy="1081454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007" y="2307981"/>
            <a:ext cx="4460998" cy="15958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17011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C4C8A"/>
      </a:accent1>
      <a:accent2>
        <a:srgbClr val="5587A2"/>
      </a:accent2>
      <a:accent3>
        <a:srgbClr val="F6D258"/>
      </a:accent3>
      <a:accent4>
        <a:srgbClr val="D1AF94"/>
      </a:accent4>
      <a:accent5>
        <a:srgbClr val="97D5E0"/>
      </a:accent5>
      <a:accent6>
        <a:srgbClr val="EFCEC5"/>
      </a:accent6>
      <a:hlink>
        <a:srgbClr val="262626"/>
      </a:hlink>
      <a:folHlink>
        <a:srgbClr val="262626"/>
      </a:folHlink>
    </a:clrScheme>
    <a:fontScheme name="사용자 지정 4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5271</TotalTime>
  <Words>816</Words>
  <Application>Microsoft Macintosh PowerPoint</Application>
  <PresentationFormat>Custom</PresentationFormat>
  <Paragraphs>146</Paragraphs>
  <Slides>34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PowerPoint Presentation</vt:lpstr>
      <vt:lpstr>Today</vt:lpstr>
      <vt:lpstr>List is a type</vt:lpstr>
      <vt:lpstr>Collection of data</vt:lpstr>
      <vt:lpstr>List</vt:lpstr>
      <vt:lpstr>Set is a type</vt:lpstr>
      <vt:lpstr>How to define a set</vt:lpstr>
      <vt:lpstr>Set: memory model</vt:lpstr>
      <vt:lpstr>Set operations</vt:lpstr>
      <vt:lpstr>Set methods</vt:lpstr>
      <vt:lpstr>Set operators</vt:lpstr>
      <vt:lpstr>Set example: Arctic birds</vt:lpstr>
      <vt:lpstr>Recall string</vt:lpstr>
      <vt:lpstr>Tuple is a type</vt:lpstr>
      <vt:lpstr>Tuple is immutable</vt:lpstr>
      <vt:lpstr>Tuple: memory model</vt:lpstr>
      <vt:lpstr>Tuple: memory model</vt:lpstr>
      <vt:lpstr>Tuple: memory model</vt:lpstr>
      <vt:lpstr>Tuple: memory model</vt:lpstr>
      <vt:lpstr>Multiple assignment</vt:lpstr>
      <vt:lpstr>Multiple assignment: swap</vt:lpstr>
      <vt:lpstr>Dictionary: intro</vt:lpstr>
      <vt:lpstr>Dictionary (a.k.a. map)</vt:lpstr>
      <vt:lpstr>Dictionary example</vt:lpstr>
      <vt:lpstr>Updating and checking membership/ Looping over dictionaries</vt:lpstr>
      <vt:lpstr>Dictionary operations</vt:lpstr>
      <vt:lpstr>Dictionary examples</vt:lpstr>
      <vt:lpstr>Dictionary examples</vt:lpstr>
      <vt:lpstr>Inverting a dictionary</vt:lpstr>
      <vt:lpstr>Inverting a dictionary</vt:lpstr>
      <vt:lpstr>In operator on tuples, sets, and dictionaries</vt:lpstr>
      <vt:lpstr>Comparing collections</vt:lpstr>
      <vt:lpstr>Summary</vt:lpstr>
      <vt:lpstr>Assignment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noblyan kang</cp:lastModifiedBy>
  <cp:revision>663</cp:revision>
  <dcterms:created xsi:type="dcterms:W3CDTF">2015-01-21T11:35:38Z</dcterms:created>
  <dcterms:modified xsi:type="dcterms:W3CDTF">2019-04-29T04:51:14Z</dcterms:modified>
</cp:coreProperties>
</file>