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81" r:id="rId2"/>
    <p:sldId id="301" r:id="rId3"/>
    <p:sldId id="318" r:id="rId4"/>
    <p:sldId id="319" r:id="rId5"/>
    <p:sldId id="320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FEFEF4"/>
    <a:srgbClr val="FDFDDF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7" autoAdjust="0"/>
    <p:restoredTop sz="73785" autoAdjust="0"/>
  </p:normalViewPr>
  <p:slideViewPr>
    <p:cSldViewPr snapToGrid="0" showGuides="1">
      <p:cViewPr varScale="1">
        <p:scale>
          <a:sx n="88" d="100"/>
          <a:sy n="88" d="100"/>
        </p:scale>
        <p:origin x="-4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2DC2647-C259-4EB5-84B8-93A3F8E54DE7}" type="datetimeFigureOut">
              <a:rPr lang="ko-KR" altLang="en-US" smtClean="0"/>
              <a:t>01/05/19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AFEFA96-217F-4960-A5E9-B13C135F7F6F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AEE6A9A-B584-4FA6-9FAD-D5ABC79C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2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2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4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하고자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쪼개지게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쪼개져있는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절차들이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호출되어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사용됨</a:t>
            </a:r>
            <a:r>
              <a:rPr lang="en-US" altLang="ko-KR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Min</a:t>
            </a:r>
            <a:r>
              <a:rPr lang="ko-KR" altLang="en-US" dirty="0" smtClean="0"/>
              <a:t>이라는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r>
              <a:rPr lang="en-US" dirty="0" smtClean="0"/>
              <a:t>2.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시켜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r>
              <a:rPr lang="en-US" dirty="0" smtClean="0"/>
              <a:t>3. </a:t>
            </a:r>
            <a:r>
              <a:rPr lang="ko-KR" altLang="en-US" dirty="0" smtClean="0"/>
              <a:t>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0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min</a:t>
            </a:r>
            <a:r>
              <a:rPr lang="ko-KR" altLang="en-US" dirty="0" smtClean="0"/>
              <a:t>사용해서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..</a:t>
            </a:r>
          </a:p>
          <a:p>
            <a:endParaRPr lang="en-US" dirty="0" smtClean="0"/>
          </a:p>
          <a:p>
            <a:r>
              <a:rPr lang="ko-KR" altLang="en-US" dirty="0" smtClean="0"/>
              <a:t>두번쨰로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작은건</a:t>
            </a:r>
            <a:r>
              <a:rPr lang="en-US" altLang="ko-KR" dirty="0" smtClean="0"/>
              <a:t>?? Min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min</a:t>
            </a:r>
            <a:r>
              <a:rPr lang="ko-KR" altLang="en-US" dirty="0" smtClean="0"/>
              <a:t>사용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4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sort</a:t>
            </a:r>
            <a:r>
              <a:rPr lang="ko-KR" altLang="en-US" dirty="0" smtClean="0"/>
              <a:t>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두번째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6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돌리기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77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7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5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48" y="365125"/>
            <a:ext cx="10515600" cy="456285"/>
          </a:xfrm>
        </p:spPr>
        <p:txBody>
          <a:bodyPr>
            <a:noAutofit/>
          </a:bodyPr>
          <a:lstStyle>
            <a:lvl1pPr>
              <a:defRPr sz="3600">
                <a:solidFill>
                  <a:srgbClr val="525252"/>
                </a:solidFill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359"/>
            <a:ext cx="10515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92" y="349627"/>
            <a:ext cx="10515600" cy="464034"/>
          </a:xfrm>
        </p:spPr>
        <p:txBody>
          <a:bodyPr>
            <a:noAutofit/>
          </a:bodyPr>
          <a:lstStyle>
            <a:lvl1pPr>
              <a:defRPr sz="3600">
                <a:solidFill>
                  <a:srgbClr val="52525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6359"/>
            <a:ext cx="5181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6359"/>
            <a:ext cx="5181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6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6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01/05/19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2" y="0"/>
            <a:ext cx="10273951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11391" y="1400408"/>
            <a:ext cx="3861211" cy="830996"/>
            <a:chOff x="2572979" y="678400"/>
            <a:chExt cx="3861211" cy="830996"/>
          </a:xfrm>
        </p:grpSpPr>
        <p:sp>
          <p:nvSpPr>
            <p:cNvPr id="7" name="TextBox 6"/>
            <p:cNvSpPr txBox="1"/>
            <p:nvPr/>
          </p:nvSpPr>
          <p:spPr>
            <a:xfrm>
              <a:off x="2572979" y="678400"/>
              <a:ext cx="36932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Web/Python Programming</a:t>
              </a:r>
              <a:endParaRPr lang="ko-KR" altLang="en-US" sz="32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21446" y="1263175"/>
              <a:ext cx="21127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웹</a:t>
              </a:r>
              <a:r>
                <a:rPr lang="en-US" altLang="ko-KR" sz="1000" dirty="0">
                  <a:solidFill>
                    <a:schemeClr val="bg1"/>
                  </a:solidFill>
                </a:rPr>
                <a:t>/</a:t>
              </a:r>
              <a:r>
                <a:rPr lang="ko-KR" altLang="en-US" sz="1000" dirty="0" err="1">
                  <a:solidFill>
                    <a:schemeClr val="bg1"/>
                  </a:solidFill>
                </a:rPr>
                <a:t>파이썬</a:t>
              </a:r>
              <a:r>
                <a:rPr lang="ko-KR" altLang="en-US" sz="1000" dirty="0">
                  <a:solidFill>
                    <a:schemeClr val="bg1"/>
                  </a:solidFill>
                </a:rPr>
                <a:t> 프로그래밍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50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Sort, identify minimums, get indices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286359"/>
            <a:ext cx="10858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Walk through the list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86359"/>
            <a:ext cx="108775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Walk through the list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286359"/>
            <a:ext cx="10887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8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the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Profiling a program</a:t>
            </a:r>
          </a:p>
          <a:p>
            <a:endParaRPr lang="en-US" altLang="ko-KR" dirty="0"/>
          </a:p>
          <a:p>
            <a:r>
              <a:rPr lang="en-US" altLang="ko-KR" dirty="0"/>
              <a:t>Time: how long it takes to run</a:t>
            </a:r>
          </a:p>
          <a:p>
            <a:r>
              <a:rPr lang="en-US" altLang="ko-KR" dirty="0"/>
              <a:t>Space: how much memory it uses</a:t>
            </a:r>
          </a:p>
          <a:p>
            <a:endParaRPr lang="en-US" altLang="ko-KR" dirty="0"/>
          </a:p>
          <a:p>
            <a:r>
              <a:rPr lang="en-US" altLang="ko-KR" dirty="0"/>
              <a:t>Fast programs are more useful than slow ones</a:t>
            </a:r>
          </a:p>
          <a:p>
            <a:r>
              <a:rPr lang="en-US" altLang="ko-KR" dirty="0"/>
              <a:t>Programs that need less memory are more useful than ones that need more memory</a:t>
            </a:r>
          </a:p>
          <a:p>
            <a:endParaRPr lang="en-US" altLang="ko-KR" dirty="0"/>
          </a:p>
          <a:p>
            <a:r>
              <a:rPr lang="en-US" altLang="ko-KR" dirty="0"/>
              <a:t>One way to time how long code takes to run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9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190" y="365125"/>
            <a:ext cx="10515600" cy="456285"/>
          </a:xfrm>
        </p:spPr>
        <p:txBody>
          <a:bodyPr/>
          <a:lstStyle/>
          <a:p>
            <a:r>
              <a:rPr lang="en-US" altLang="ko-KR" dirty="0"/>
              <a:t>Timing the functions: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find_two_smallest</a:t>
            </a:r>
            <a:r>
              <a:rPr lang="en-US" altLang="ko-KR" dirty="0"/>
              <a:t> functions</a:t>
            </a:r>
          </a:p>
          <a:p>
            <a:r>
              <a:rPr lang="en-US" altLang="ko-KR" dirty="0"/>
              <a:t>We will use those functions to find the two lowest values in a list on 1400 monthly readings of air pressure in Darwin, Australia, from 1882 to 1998.</a:t>
            </a:r>
          </a:p>
          <a:p>
            <a:r>
              <a:rPr lang="en-US" altLang="ko-KR" dirty="0"/>
              <a:t>Module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altLang="ko-KR" dirty="0"/>
              <a:t> contains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perf_counter</a:t>
            </a:r>
            <a:r>
              <a:rPr lang="en-US" altLang="ko-KR" dirty="0"/>
              <a:t> function, which returns a time in seconds. We call it before and after the code we want to time and take the difference to find out how many seconds have elapsed.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36" y="4491037"/>
            <a:ext cx="4038600" cy="1228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536" y="4491037"/>
            <a:ext cx="529590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111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the functions: example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Not much difference!!</a:t>
            </a:r>
          </a:p>
          <a:p>
            <a:r>
              <a:rPr lang="en-US" altLang="ko-KR" dirty="0"/>
              <a:t>Simplicity or clarity &gt; speed</a:t>
            </a:r>
          </a:p>
          <a:p>
            <a:endParaRPr lang="en-US" altLang="ko-KR" dirty="0"/>
          </a:p>
          <a:p>
            <a:r>
              <a:rPr lang="en-US" altLang="ko-KR" dirty="0"/>
              <a:t>But what if we want to process millions of values instead of 1400?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4991100" cy="904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4748"/>
            <a:ext cx="4276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most effective way to design algorithms is to use top-down design, in which goals are broken down into </a:t>
            </a:r>
            <a:r>
              <a:rPr lang="en-US" altLang="ko-KR" dirty="0" err="1"/>
              <a:t>subgoals</a:t>
            </a:r>
            <a:r>
              <a:rPr lang="en-US" altLang="ko-KR" dirty="0"/>
              <a:t> until the steps are small enough to be translated directly into a programming language.</a:t>
            </a:r>
          </a:p>
          <a:p>
            <a:r>
              <a:rPr lang="en-US" altLang="ko-KR" dirty="0"/>
              <a:t>Almost all problems have more than one correct solution. Choosing between them often involves a trade-off between simplicity and performance.</a:t>
            </a:r>
          </a:p>
          <a:p>
            <a:r>
              <a:rPr lang="en-US" altLang="ko-KR" dirty="0"/>
              <a:t>The performance of a program can be characterized by how much time and memory it uses. This can be determined experimentally by profiling its execution. One way to profile time is with function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perf_counter</a:t>
            </a:r>
            <a:r>
              <a:rPr lang="en-US" altLang="ko-KR" dirty="0"/>
              <a:t> from module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66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Designing algorithms</a:t>
            </a:r>
          </a:p>
          <a:p>
            <a:pPr lvl="1"/>
            <a:r>
              <a:rPr lang="en-US" altLang="ko-KR" dirty="0"/>
              <a:t>Searching for the smallest values</a:t>
            </a:r>
          </a:p>
          <a:p>
            <a:pPr lvl="1"/>
            <a:r>
              <a:rPr lang="en-US" altLang="ko-KR" dirty="0"/>
              <a:t>Timing the functions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41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algorithm is a set of steps that accomplishes a task.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49777" y="1885382"/>
            <a:ext cx="8430560" cy="4408174"/>
            <a:chOff x="1749777" y="1885382"/>
            <a:chExt cx="8430560" cy="4408174"/>
          </a:xfrm>
        </p:grpSpPr>
        <p:sp>
          <p:nvSpPr>
            <p:cNvPr id="5" name="물결 4"/>
            <p:cNvSpPr/>
            <p:nvPr/>
          </p:nvSpPr>
          <p:spPr>
            <a:xfrm rot="5400000">
              <a:off x="1857021" y="2139245"/>
              <a:ext cx="1851377" cy="2065866"/>
            </a:xfrm>
            <a:prstGeom prst="wav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10578" y="1902178"/>
              <a:ext cx="4569759" cy="4391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4097866" y="2935111"/>
              <a:ext cx="1230489" cy="474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62713" y="2519646"/>
              <a:ext cx="3736043" cy="1162756"/>
            </a:xfrm>
            <a:prstGeom prst="round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062713" y="3781379"/>
              <a:ext cx="3736043" cy="1162756"/>
            </a:xfrm>
            <a:prstGeom prst="round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062713" y="5043112"/>
              <a:ext cx="3736043" cy="1162756"/>
            </a:xfrm>
            <a:prstGeom prst="round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34509" y="2808636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/>
                <a:t>Task</a:t>
              </a:r>
              <a:endParaRPr lang="ko-KR" alt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7800" y="1885382"/>
              <a:ext cx="16027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/>
                <a:t>Program</a:t>
              </a:r>
              <a:endParaRPr lang="ko-KR" alt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389" y="2513337"/>
              <a:ext cx="12763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Function</a:t>
              </a:r>
              <a:endParaRPr lang="ko-KR" alt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5388" y="3789822"/>
              <a:ext cx="12763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Function</a:t>
              </a:r>
              <a:endParaRPr lang="ko-KR" alt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5388" y="5043112"/>
              <a:ext cx="12763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Function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892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Top-down design: An algorithm writing technique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Programmers often write algorithms in English + mathematics, and then translate it into Python.</a:t>
            </a:r>
          </a:p>
          <a:p>
            <a:endParaRPr lang="en-US" altLang="ko-KR" dirty="0"/>
          </a:p>
          <a:p>
            <a:r>
              <a:rPr lang="en-US" altLang="ko-KR" dirty="0"/>
              <a:t>In mathematics, the first versions of “proofs” often handle common cases well, but fail for odd cases: mathematicians look for counterexamples.</a:t>
            </a:r>
          </a:p>
          <a:p>
            <a:endParaRPr lang="en-US" altLang="ko-KR" dirty="0"/>
          </a:p>
          <a:p>
            <a:r>
              <a:rPr lang="en-US" altLang="ko-KR" dirty="0"/>
              <a:t>An implementation may look reasonable, but will contain bugs: Programmers test their code as they write it.</a:t>
            </a:r>
          </a:p>
        </p:txBody>
      </p:sp>
    </p:spTree>
    <p:extLst>
      <p:ext uri="{BB962C8B-B14F-4D97-AF65-F5344CB8AC3E}">
        <p14:creationId xmlns:p14="http://schemas.microsoft.com/office/powerpoint/2010/main" val="31429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Searching for the smallest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find the index of the smallest items in an unsorted list</a:t>
            </a:r>
          </a:p>
          <a:p>
            <a:pPr lvl="1"/>
            <a:r>
              <a:rPr lang="en-US" altLang="ko-KR" dirty="0"/>
              <a:t>Find, remove, find</a:t>
            </a:r>
          </a:p>
          <a:p>
            <a:pPr lvl="1"/>
            <a:r>
              <a:rPr lang="en-US" altLang="ko-KR" dirty="0"/>
              <a:t>Sort, identify minimums, get indices</a:t>
            </a:r>
          </a:p>
          <a:p>
            <a:pPr lvl="1"/>
            <a:r>
              <a:rPr lang="en-US" altLang="ko-KR" dirty="0"/>
              <a:t>Walk through the list</a:t>
            </a:r>
          </a:p>
          <a:p>
            <a:endParaRPr lang="en-US" altLang="ko-KR" dirty="0"/>
          </a:p>
          <a:p>
            <a:r>
              <a:rPr lang="en-US" altLang="ko-KR" dirty="0"/>
              <a:t>Suppose we have data showing number of humpback whales sighted off the coast of British Columbia over the past ten years: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93" y="4376143"/>
            <a:ext cx="6105525" cy="209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793" y="4585693"/>
            <a:ext cx="1733550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793" y="5033368"/>
            <a:ext cx="3810000" cy="87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793" y="5909668"/>
            <a:ext cx="3324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Find, remove, find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1926"/>
            <a:ext cx="10515600" cy="4265037"/>
          </a:xfrm>
        </p:spPr>
        <p:txBody>
          <a:bodyPr/>
          <a:lstStyle/>
          <a:p>
            <a:r>
              <a:rPr lang="en-US" altLang="ko-KR" dirty="0"/>
              <a:t>Find the indices of the two smallest values?</a:t>
            </a:r>
          </a:p>
          <a:p>
            <a:endParaRPr lang="en-US" altLang="ko-KR" dirty="0"/>
          </a:p>
          <a:p>
            <a:r>
              <a:rPr lang="en-US" altLang="ko-KR" dirty="0"/>
              <a:t>Find the index of the minimum, and save the first index.</a:t>
            </a:r>
          </a:p>
          <a:p>
            <a:r>
              <a:rPr lang="en-US" altLang="ko-KR" dirty="0"/>
              <a:t>Remove that item from the list.</a:t>
            </a:r>
          </a:p>
          <a:p>
            <a:r>
              <a:rPr lang="en-US" altLang="ko-KR" dirty="0"/>
              <a:t>Find the index of the new minimum item in the list, and save the second index.</a:t>
            </a:r>
          </a:p>
          <a:p>
            <a:r>
              <a:rPr lang="en-US" altLang="ko-KR" dirty="0"/>
              <a:t>Put back the value we removed and adjust the second index to account for that reinsertion.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24" y="1215325"/>
            <a:ext cx="8819169" cy="3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0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Sort, identify minimums, get indices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1926"/>
            <a:ext cx="10515600" cy="4265037"/>
          </a:xfrm>
        </p:spPr>
        <p:txBody>
          <a:bodyPr/>
          <a:lstStyle/>
          <a:p>
            <a:r>
              <a:rPr lang="en-US" altLang="ko-KR" dirty="0"/>
              <a:t>Find the indices of the two smallest values?</a:t>
            </a:r>
          </a:p>
          <a:p>
            <a:endParaRPr lang="en-US" altLang="ko-KR" dirty="0"/>
          </a:p>
          <a:p>
            <a:r>
              <a:rPr lang="en-US" altLang="ko-KR" dirty="0"/>
              <a:t>Sort the list, and get the two smallest numbers.</a:t>
            </a:r>
          </a:p>
          <a:p>
            <a:r>
              <a:rPr lang="en-US" altLang="ko-KR" dirty="0"/>
              <a:t>Find their indices in the original list.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24" y="1215325"/>
            <a:ext cx="8819169" cy="3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Walk through the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1926"/>
            <a:ext cx="10515600" cy="4265037"/>
          </a:xfrm>
        </p:spPr>
        <p:txBody>
          <a:bodyPr/>
          <a:lstStyle/>
          <a:p>
            <a:r>
              <a:rPr lang="en-US" altLang="ko-KR" dirty="0"/>
              <a:t>Find the indices of the two smallest values?</a:t>
            </a:r>
          </a:p>
          <a:p>
            <a:endParaRPr lang="en-US" altLang="ko-KR" dirty="0"/>
          </a:p>
          <a:p>
            <a:r>
              <a:rPr lang="en-US" altLang="ko-KR" dirty="0"/>
              <a:t>Examine each value in the list in order</a:t>
            </a:r>
          </a:p>
          <a:p>
            <a:r>
              <a:rPr lang="en-US" altLang="ko-KR" dirty="0"/>
              <a:t>Keep track of the two smallest values found so far</a:t>
            </a:r>
          </a:p>
          <a:p>
            <a:r>
              <a:rPr lang="en-US" altLang="ko-KR" dirty="0"/>
              <a:t>Update these two values when a new smaller value is found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24" y="1215325"/>
            <a:ext cx="8819169" cy="3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Find, remove, find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86359"/>
            <a:ext cx="109347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3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6029</TotalTime>
  <Words>661</Words>
  <Application>Microsoft Macintosh PowerPoint</Application>
  <PresentationFormat>Custom</PresentationFormat>
  <Paragraphs>96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나눔바른펜</vt:lpstr>
      <vt:lpstr>맑은 고딕</vt:lpstr>
      <vt:lpstr>Calibri</vt:lpstr>
      <vt:lpstr>Office Theme</vt:lpstr>
      <vt:lpstr>PowerPoint Presentation</vt:lpstr>
      <vt:lpstr>Today</vt:lpstr>
      <vt:lpstr>Algorithm</vt:lpstr>
      <vt:lpstr>Top-down design: An algorithm writing technique</vt:lpstr>
      <vt:lpstr>Searching for the smallest values</vt:lpstr>
      <vt:lpstr>Find, remove, find</vt:lpstr>
      <vt:lpstr>Sort, identify minimums, get indices</vt:lpstr>
      <vt:lpstr>Walk through the list</vt:lpstr>
      <vt:lpstr>Find, remove, find</vt:lpstr>
      <vt:lpstr>Sort, identify minimums, get indices</vt:lpstr>
      <vt:lpstr>Walk through the list</vt:lpstr>
      <vt:lpstr>Walk through the list</vt:lpstr>
      <vt:lpstr>Timing the functions</vt:lpstr>
      <vt:lpstr>Timing the functions: example</vt:lpstr>
      <vt:lpstr>Timing the functions: 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noblyan kang</cp:lastModifiedBy>
  <cp:revision>756</cp:revision>
  <cp:lastPrinted>2017-04-21T03:36:04Z</cp:lastPrinted>
  <dcterms:created xsi:type="dcterms:W3CDTF">2015-01-21T11:35:38Z</dcterms:created>
  <dcterms:modified xsi:type="dcterms:W3CDTF">2019-05-01T04:48:47Z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E:\jyjung\course\2017s_python\lecture14.pptx</vt:lpwstr>
  </property>
</Properties>
</file>