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08" r:id="rId1"/>
  </p:sldMasterIdLst>
  <p:notesMasterIdLst>
    <p:notesMasterId r:id="rId30"/>
  </p:notesMasterIdLst>
  <p:handoutMasterIdLst>
    <p:handoutMasterId r:id="rId31"/>
  </p:handoutMasterIdLst>
  <p:sldIdLst>
    <p:sldId id="281" r:id="rId2"/>
    <p:sldId id="301" r:id="rId3"/>
    <p:sldId id="302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6" r:id="rId16"/>
    <p:sldId id="317" r:id="rId17"/>
    <p:sldId id="315" r:id="rId18"/>
    <p:sldId id="318" r:id="rId19"/>
    <p:sldId id="319" r:id="rId20"/>
    <p:sldId id="320" r:id="rId21"/>
    <p:sldId id="321" r:id="rId22"/>
    <p:sldId id="322" r:id="rId23"/>
    <p:sldId id="324" r:id="rId24"/>
    <p:sldId id="327" r:id="rId25"/>
    <p:sldId id="328" r:id="rId26"/>
    <p:sldId id="329" r:id="rId27"/>
    <p:sldId id="330" r:id="rId28"/>
    <p:sldId id="33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  <a:srgbClr val="FEFEF4"/>
    <a:srgbClr val="FDFDDF"/>
    <a:srgbClr val="FCFBFA"/>
    <a:srgbClr val="F8F8F6"/>
    <a:srgbClr val="F4F3EE"/>
    <a:srgbClr val="E0E0D8"/>
    <a:srgbClr val="F4F3F2"/>
    <a:srgbClr val="F4F2F0"/>
    <a:srgbClr val="F1F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09" autoAdjust="0"/>
    <p:restoredTop sz="78498" autoAdjust="0"/>
  </p:normalViewPr>
  <p:slideViewPr>
    <p:cSldViewPr snapToGrid="0" showGuides="1">
      <p:cViewPr varScale="1">
        <p:scale>
          <a:sx n="90" d="100"/>
          <a:sy n="90" d="100"/>
        </p:scale>
        <p:origin x="-128" y="-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08/05/19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EFA96-217F-4960-A5E9-B13C135F7F6F}" type="datetimeFigureOut">
              <a:rPr lang="ko-KR" altLang="en-US" smtClean="0"/>
              <a:t>08/05/19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E6A9A-B584-4FA6-9FAD-D5ABC79C7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52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260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573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 don’t want to type those extra assignment</a:t>
            </a:r>
            <a:r>
              <a:rPr lang="en-US" altLang="ko-KR" baseline="0" dirty="0"/>
              <a:t> statements every time we create a Book.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__</a:t>
            </a:r>
            <a:r>
              <a:rPr lang="en-US" altLang="ko-KR" baseline="0" dirty="0" err="1" smtClean="0"/>
              <a:t>init</a:t>
            </a:r>
            <a:r>
              <a:rPr lang="en-US" altLang="ko-KR" baseline="0" dirty="0" smtClean="0"/>
              <a:t>__   =  </a:t>
            </a:r>
            <a:r>
              <a:rPr lang="en-US" altLang="ko-KR" baseline="0" dirty="0" err="1" smtClean="0"/>
              <a:t>cpp</a:t>
            </a:r>
            <a:r>
              <a:rPr lang="ko-KR" altLang="en-US" baseline="0" dirty="0" smtClean="0"/>
              <a:t>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생성자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역할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aseline="0" dirty="0" smtClean="0"/>
              <a:t>__</a:t>
            </a:r>
            <a:r>
              <a:rPr lang="en-US" altLang="ko-KR" baseline="0" dirty="0" err="1" smtClean="0"/>
              <a:t>init</a:t>
            </a:r>
            <a:r>
              <a:rPr lang="en-US" altLang="ko-KR" baseline="0" dirty="0" smtClean="0"/>
              <a:t>__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반드시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만들어줘야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한다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아무런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필요가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없다면</a:t>
            </a:r>
            <a:r>
              <a:rPr lang="en-US" altLang="ko-KR" dirty="0" smtClean="0"/>
              <a:t> </a:t>
            </a:r>
            <a:r>
              <a:rPr lang="en-US" altLang="ko-KR" baseline="0" dirty="0" smtClean="0"/>
              <a:t>__</a:t>
            </a:r>
            <a:r>
              <a:rPr lang="en-US" altLang="ko-KR" baseline="0" dirty="0" err="1" smtClean="0"/>
              <a:t>init</a:t>
            </a:r>
            <a:r>
              <a:rPr lang="en-US" altLang="ko-KR" baseline="0" dirty="0" smtClean="0"/>
              <a:t>__</a:t>
            </a:r>
            <a:r>
              <a:rPr lang="ko-KR" altLang="en-US" baseline="0" dirty="0" smtClean="0"/>
              <a:t>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필요가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없다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466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When Python executes</a:t>
            </a:r>
            <a:r>
              <a:rPr lang="en-US" altLang="ko-KR" baseline="0" dirty="0"/>
              <a:t> this module, it creates a class object and assigns it to variable Book</a:t>
            </a:r>
            <a:r>
              <a:rPr lang="en-US" altLang="ko-KR" baseline="0" dirty="0" smtClean="0"/>
              <a:t>: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208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63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956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53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비교코드</a:t>
            </a:r>
            <a:endParaRPr lang="en-US" altLang="ko-K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391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38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794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316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  <a:r>
              <a:rPr lang="en-US" altLang="ko-KR" dirty="0"/>
              <a:t>: </a:t>
            </a:r>
            <a:r>
              <a:rPr lang="ko-KR" altLang="en-US" dirty="0" err="1"/>
              <a:t>파이썬에서</a:t>
            </a:r>
            <a:r>
              <a:rPr lang="ko-KR" altLang="en-US" dirty="0"/>
              <a:t> 사용되는 모든 것</a:t>
            </a:r>
            <a:endParaRPr lang="en-US" altLang="ko-KR" dirty="0"/>
          </a:p>
          <a:p>
            <a:r>
              <a:rPr lang="en-US" altLang="ko-KR" dirty="0"/>
              <a:t>A=3 </a:t>
            </a:r>
            <a:r>
              <a:rPr lang="ko-KR" altLang="en-US" dirty="0"/>
              <a:t>이라 하면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이라는 값을 가지는 정수형 객체가 자동으로 메모리에 생성된다</a:t>
            </a:r>
            <a:r>
              <a:rPr lang="en-US" altLang="ko-KR" dirty="0"/>
              <a:t>. A</a:t>
            </a:r>
            <a:r>
              <a:rPr lang="ko-KR" altLang="en-US" dirty="0"/>
              <a:t>는 변수 이름이며</a:t>
            </a:r>
            <a:r>
              <a:rPr lang="en-US" altLang="ko-KR" dirty="0"/>
              <a:t>, 3</a:t>
            </a:r>
            <a:r>
              <a:rPr lang="ko-KR" altLang="en-US" dirty="0"/>
              <a:t>이라는 정수형 객체가 저장된 메모리 위치를 가리킨다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26.0</a:t>
            </a:r>
            <a:r>
              <a:rPr lang="ko-KR" altLang="en-US" dirty="0" smtClean="0"/>
              <a:t>이라는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주소값을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degrees_celsius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181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Isinstance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기억해놓기</a:t>
            </a:r>
            <a:r>
              <a:rPr lang="en-US" altLang="ko-KR" baseline="0" dirty="0" smtClean="0"/>
              <a:t>.</a:t>
            </a:r>
          </a:p>
          <a:p>
            <a:endParaRPr lang="en-US" baseline="0" dirty="0" smtClean="0"/>
          </a:p>
          <a:p>
            <a:r>
              <a:rPr lang="ko-KR" altLang="en-US" dirty="0" smtClean="0"/>
              <a:t>객체의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391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742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033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Self????  Python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알아서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전달한다</a:t>
            </a:r>
            <a:r>
              <a:rPr lang="en-US" altLang="ko-KR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a.num_courses</a:t>
            </a:r>
            <a:r>
              <a:rPr lang="en-US" dirty="0" smtClean="0"/>
              <a:t>()</a:t>
            </a:r>
            <a:r>
              <a:rPr lang="ko-KR" altLang="en-US" dirty="0" smtClean="0"/>
              <a:t>라고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주인공이</a:t>
            </a:r>
            <a:r>
              <a:rPr lang="en-US" altLang="ko-KR" dirty="0" smtClean="0"/>
              <a:t> a</a:t>
            </a:r>
            <a:r>
              <a:rPr lang="ko-KR" altLang="en-US" dirty="0" smtClean="0"/>
              <a:t>이기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때문에</a:t>
            </a:r>
            <a:r>
              <a:rPr lang="en-US" altLang="ko-KR" dirty="0" smtClean="0"/>
              <a:t> a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self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가져간다</a:t>
            </a:r>
            <a:r>
              <a:rPr lang="en-US" altLang="ko-KR" dirty="0" smtClean="0"/>
              <a:t>. </a:t>
            </a:r>
          </a:p>
          <a:p>
            <a:endParaRPr lang="en-US" dirty="0" smtClean="0"/>
          </a:p>
          <a:p>
            <a:r>
              <a:rPr lang="ko-KR" altLang="en-US" dirty="0" smtClean="0"/>
              <a:t>단</a:t>
            </a:r>
            <a:r>
              <a:rPr lang="en-US" altLang="ko-KR" dirty="0" smtClean="0"/>
              <a:t> self</a:t>
            </a:r>
            <a:r>
              <a:rPr lang="ko-KR" altLang="en-US" dirty="0" smtClean="0"/>
              <a:t>라는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쓰는걸</a:t>
            </a:r>
            <a:r>
              <a:rPr lang="en-US" altLang="ko-KR" dirty="0" smtClean="0"/>
              <a:t> </a:t>
            </a:r>
            <a:r>
              <a:rPr lang="ko-KR" altLang="en-US" dirty="0" smtClean="0"/>
              <a:t>잊어서는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안된다</a:t>
            </a:r>
            <a:r>
              <a:rPr lang="en-US" altLang="ko-KR" dirty="0" smtClean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039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모든</a:t>
            </a:r>
            <a:r>
              <a:rPr lang="en-US" altLang="ko-KR" dirty="0" smtClean="0"/>
              <a:t> class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아버지</a:t>
            </a:r>
            <a:r>
              <a:rPr lang="en-US" altLang="ko-KR" dirty="0" smtClean="0"/>
              <a:t> =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463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97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08/05/19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82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08/05/19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36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08/05/19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3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248" y="365125"/>
            <a:ext cx="10515600" cy="456285"/>
          </a:xfrm>
        </p:spPr>
        <p:txBody>
          <a:bodyPr>
            <a:noAutofit/>
          </a:bodyPr>
          <a:lstStyle>
            <a:lvl1pPr>
              <a:defRPr sz="3600">
                <a:solidFill>
                  <a:srgbClr val="525252"/>
                </a:solidFill>
                <a:latin typeface="+mn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6359"/>
            <a:ext cx="10515600" cy="4890604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Calibri" panose="020F0502020204030204" pitchFamily="34" charset="0"/>
              <a:buChar char="‒"/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08/05/19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00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08/05/19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23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492" y="349627"/>
            <a:ext cx="10515600" cy="464034"/>
          </a:xfrm>
        </p:spPr>
        <p:txBody>
          <a:bodyPr>
            <a:noAutofit/>
          </a:bodyPr>
          <a:lstStyle>
            <a:lvl1pPr>
              <a:defRPr sz="3600">
                <a:solidFill>
                  <a:srgbClr val="52525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86359"/>
            <a:ext cx="5181600" cy="4890604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Calibri" panose="020F0502020204030204" pitchFamily="34" charset="0"/>
              <a:buChar char="‒"/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86359"/>
            <a:ext cx="5181600" cy="4890604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Calibri" panose="020F0502020204030204" pitchFamily="34" charset="0"/>
              <a:buChar char="‒"/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08/05/19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26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08/05/19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76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08/05/19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3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08/05/19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36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08/05/19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97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08/05/19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26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08/05/19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5.png"/><Relationship Id="rId5" Type="http://schemas.openxmlformats.org/officeDocument/2006/relationships/image" Target="../media/image32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9.png"/><Relationship Id="rId5" Type="http://schemas.openxmlformats.org/officeDocument/2006/relationships/image" Target="../media/image32.png"/><Relationship Id="rId6" Type="http://schemas.openxmlformats.org/officeDocument/2006/relationships/image" Target="../media/image31.png"/><Relationship Id="rId7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2" y="0"/>
            <a:ext cx="10273951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411391" y="1400408"/>
            <a:ext cx="3861211" cy="830996"/>
            <a:chOff x="2572979" y="678400"/>
            <a:chExt cx="3861211" cy="830996"/>
          </a:xfrm>
        </p:grpSpPr>
        <p:sp>
          <p:nvSpPr>
            <p:cNvPr id="7" name="TextBox 6"/>
            <p:cNvSpPr txBox="1"/>
            <p:nvPr/>
          </p:nvSpPr>
          <p:spPr>
            <a:xfrm>
              <a:off x="2572979" y="678400"/>
              <a:ext cx="36932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spc="-15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Web/Python Programming</a:t>
              </a:r>
              <a:endParaRPr lang="ko-KR" altLang="en-US" sz="3200" spc="-15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21446" y="1263175"/>
              <a:ext cx="21127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dirty="0">
                  <a:solidFill>
                    <a:schemeClr val="bg1"/>
                  </a:solidFill>
                </a:rPr>
                <a:t>웹</a:t>
              </a:r>
              <a:r>
                <a:rPr lang="en-US" altLang="ko-KR" sz="1000" dirty="0">
                  <a:solidFill>
                    <a:schemeClr val="bg1"/>
                  </a:solidFill>
                </a:rPr>
                <a:t>/</a:t>
              </a:r>
              <a:r>
                <a:rPr lang="ko-KR" altLang="en-US" sz="1000" dirty="0" err="1">
                  <a:solidFill>
                    <a:schemeClr val="bg1"/>
                  </a:solidFill>
                </a:rPr>
                <a:t>파이썬</a:t>
              </a:r>
              <a:r>
                <a:rPr lang="ko-KR" altLang="en-US" sz="1000" dirty="0">
                  <a:solidFill>
                    <a:schemeClr val="bg1"/>
                  </a:solidFill>
                </a:rPr>
                <a:t> 프로그래밍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250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Inheritance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2777067"/>
            <a:ext cx="10515600" cy="3399896"/>
          </a:xfrm>
        </p:spPr>
        <p:txBody>
          <a:bodyPr>
            <a:normAutofit/>
          </a:bodyPr>
          <a:lstStyle/>
          <a:p>
            <a:r>
              <a:rPr lang="en-US" altLang="ko-K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ko-KR" dirty="0"/>
              <a:t> shows a list of attributes (attributes are variables inside a class that refer to methods, functions, variables, or other classes)</a:t>
            </a:r>
          </a:p>
          <a:p>
            <a:r>
              <a:rPr lang="en-US" altLang="ko-KR" dirty="0"/>
              <a:t>Every class in Python inherits these attributes from class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ko-KR" dirty="0"/>
              <a:t>: they are automatically part of every class.</a:t>
            </a:r>
          </a:p>
          <a:p>
            <a:r>
              <a:rPr lang="en-US" altLang="ko-KR" dirty="0"/>
              <a:t>Every subclass inherits the features of its superclass.</a:t>
            </a:r>
          </a:p>
          <a:p>
            <a:r>
              <a:rPr lang="en-US" altLang="ko-KR" dirty="0"/>
              <a:t>It helps avoid a lot of duplicate code and makes interactions between related types consistent.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6359"/>
            <a:ext cx="92106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30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Inheritance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199" y="6019555"/>
            <a:ext cx="9762067" cy="640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‘__</a:t>
            </a:r>
            <a:r>
              <a:rPr lang="en-US" altLang="ko-KR" dirty="0" err="1"/>
              <a:t>dict</a:t>
            </a:r>
            <a:r>
              <a:rPr lang="en-US" altLang="ko-KR" dirty="0"/>
              <a:t>__’, ‘__module__’, ‘__</a:t>
            </a:r>
            <a:r>
              <a:rPr lang="en-US" altLang="ko-KR" dirty="0" err="1"/>
              <a:t>qualname</a:t>
            </a:r>
            <a:r>
              <a:rPr lang="en-US" altLang="ko-KR" dirty="0"/>
              <a:t>__’, ‘__</a:t>
            </a:r>
            <a:r>
              <a:rPr lang="en-US" altLang="ko-KR" dirty="0" err="1"/>
              <a:t>weakref</a:t>
            </a:r>
            <a:r>
              <a:rPr lang="en-US" altLang="ko-KR" dirty="0"/>
              <a:t>__’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86359"/>
            <a:ext cx="9210675" cy="1171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73268"/>
            <a:ext cx="4495800" cy="895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468618"/>
            <a:ext cx="1809750" cy="8953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496437"/>
            <a:ext cx="92297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07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Book class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1286359"/>
            <a:ext cx="5915025" cy="1857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3462514"/>
            <a:ext cx="5905500" cy="21907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711" y="1286359"/>
            <a:ext cx="6107289" cy="37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5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Book class - method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610350" y="1286359"/>
            <a:ext cx="5434894" cy="4890604"/>
          </a:xfrm>
        </p:spPr>
        <p:txBody>
          <a:bodyPr/>
          <a:lstStyle/>
          <a:p>
            <a:r>
              <a:rPr lang="en-US" altLang="ko-K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US" altLang="ko-KR" dirty="0"/>
              <a:t> is the imported module</a:t>
            </a:r>
          </a:p>
          <a:p>
            <a:r>
              <a:rPr lang="en-US" altLang="ko-KR" dirty="0"/>
              <a:t>In that module, there is class </a:t>
            </a:r>
            <a:r>
              <a:rPr lang="en-US" altLang="ko-K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</a:p>
          <a:p>
            <a:r>
              <a:rPr lang="en-US" altLang="ko-KR" dirty="0"/>
              <a:t>Inside </a:t>
            </a:r>
            <a:r>
              <a:rPr lang="en-US" altLang="ko-K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US" altLang="ko-KR" dirty="0"/>
              <a:t>, there is method </a:t>
            </a:r>
            <a:r>
              <a:rPr lang="en-US" altLang="ko-K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num_authors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The argument to the call, </a:t>
            </a:r>
            <a:r>
              <a:rPr lang="en-US" altLang="ko-K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ruby_book</a:t>
            </a:r>
            <a:r>
              <a:rPr lang="en-US" altLang="ko-KR" dirty="0"/>
              <a:t>, is passed to parameter </a:t>
            </a:r>
            <a:r>
              <a:rPr lang="en-US" altLang="ko-K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6359"/>
            <a:ext cx="5743575" cy="2314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13703"/>
            <a:ext cx="5772150" cy="923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62651"/>
            <a:ext cx="4133850" cy="8953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023" y="4972216"/>
            <a:ext cx="3448050" cy="876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9710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1" y="1043875"/>
            <a:ext cx="7771695" cy="4340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6172200" y="2525712"/>
            <a:ext cx="5181600" cy="4332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 method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525713"/>
            <a:ext cx="5991225" cy="1828800"/>
          </a:xfrm>
          <a:prstGeom prst="rect">
            <a:avLst/>
          </a:prstGeom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4363244"/>
            <a:ext cx="5981700" cy="704850"/>
          </a:xfrm>
          <a:prstGeom prst="rect">
            <a:avLst/>
          </a:prstGeom>
          <a:ln>
            <a:noFill/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200" y="5062970"/>
            <a:ext cx="3724275" cy="1781175"/>
          </a:xfrm>
          <a:prstGeom prst="rect">
            <a:avLst/>
          </a:prstGeom>
          <a:ln>
            <a:noFill/>
          </a:ln>
        </p:spPr>
      </p:pic>
      <p:cxnSp>
        <p:nvCxnSpPr>
          <p:cNvPr id="10" name="직선 연결선 9"/>
          <p:cNvCxnSpPr/>
          <p:nvPr/>
        </p:nvCxnSpPr>
        <p:spPr>
          <a:xfrm>
            <a:off x="6158345" y="2525713"/>
            <a:ext cx="601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160911" y="2525713"/>
            <a:ext cx="0" cy="4332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3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Constructor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module </a:t>
            </a:r>
            <a:r>
              <a:rPr lang="en-US" altLang="ko-K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US" altLang="ko-KR" dirty="0"/>
              <a:t> contains a single statement: the class definition.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Method </a:t>
            </a:r>
            <a:r>
              <a:rPr lang="en-US" altLang="ko-K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ko-K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en-US" altLang="ko-KR" dirty="0"/>
              <a:t>is called whenever a Book object is created, to initialize the new object. (=a constructor)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422" y="1890186"/>
            <a:ext cx="6605252" cy="264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2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9" y="2722011"/>
            <a:ext cx="5773363" cy="32244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Constructor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52500"/>
            <a:ext cx="10731500" cy="5224463"/>
          </a:xfrm>
        </p:spPr>
        <p:txBody>
          <a:bodyPr/>
          <a:lstStyle/>
          <a:p>
            <a:r>
              <a:rPr lang="en-US" altLang="ko-KR" dirty="0"/>
              <a:t>The steps that Python follows when creating an object:</a:t>
            </a:r>
          </a:p>
          <a:p>
            <a:pPr lvl="1"/>
            <a:r>
              <a:rPr lang="en-US" altLang="ko-KR" dirty="0"/>
              <a:t>It creates an object at a particular memory address.</a:t>
            </a:r>
          </a:p>
          <a:p>
            <a:pPr lvl="1"/>
            <a:r>
              <a:rPr lang="en-US" altLang="ko-KR" dirty="0"/>
              <a:t>It calls method 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ko-KR" dirty="0"/>
              <a:t>, passing in the new object into the parameter 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It produces that object’s memory address.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961" y="2645811"/>
            <a:ext cx="6554974" cy="41359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6215063"/>
            <a:ext cx="5017662" cy="591253"/>
          </a:xfrm>
          <a:prstGeom prst="rect">
            <a:avLst/>
          </a:prstGeom>
          <a:ln>
            <a:noFill/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r="65024" b="86371"/>
          <a:stretch/>
        </p:blipFill>
        <p:spPr>
          <a:xfrm>
            <a:off x="838200" y="6000568"/>
            <a:ext cx="1803399" cy="214495"/>
          </a:xfrm>
          <a:prstGeom prst="rect">
            <a:avLst/>
          </a:prstGeom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44928" y="2383970"/>
            <a:ext cx="9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book.py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4109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 method - refined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2" y="1042988"/>
            <a:ext cx="8366853" cy="43374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780" y="3134209"/>
            <a:ext cx="6010275" cy="1838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780" y="4972534"/>
            <a:ext cx="59912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94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Calling a method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2462"/>
            <a:ext cx="3080657" cy="1473358"/>
          </a:xfrm>
          <a:prstGeom prst="rect">
            <a:avLst/>
          </a:prstGeom>
          <a:ln>
            <a:noFill/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550" y="1996615"/>
            <a:ext cx="6572250" cy="4200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500854"/>
            <a:ext cx="5017662" cy="591253"/>
          </a:xfrm>
          <a:prstGeom prst="rect">
            <a:avLst/>
          </a:prstGeom>
          <a:ln>
            <a:noFill/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r="65024" b="86371"/>
          <a:stretch/>
        </p:blipFill>
        <p:spPr>
          <a:xfrm>
            <a:off x="838200" y="1286359"/>
            <a:ext cx="1803399" cy="214495"/>
          </a:xfrm>
          <a:prstGeom prst="rect">
            <a:avLst/>
          </a:prstGeom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8892" y="2013181"/>
            <a:ext cx="66103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60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</a:t>
            </a:r>
            <a:r>
              <a:rPr lang="en-US" altLang="ko-KR" dirty="0" err="1"/>
              <a:t>str</a:t>
            </a:r>
            <a:r>
              <a:rPr lang="en-US" altLang="ko-KR" dirty="0"/>
              <a:t>__ method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42" y="3197332"/>
            <a:ext cx="4781550" cy="419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950" y="1283972"/>
            <a:ext cx="10096500" cy="16478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742" y="3665418"/>
            <a:ext cx="6038850" cy="1600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742" y="5329919"/>
            <a:ext cx="48291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91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300470"/>
            <a:ext cx="10515600" cy="4890604"/>
          </a:xfrm>
        </p:spPr>
        <p:txBody>
          <a:bodyPr/>
          <a:lstStyle/>
          <a:p>
            <a:r>
              <a:rPr lang="en-US" altLang="ko-KR" dirty="0"/>
              <a:t>Object-oriented Programming</a:t>
            </a:r>
          </a:p>
          <a:p>
            <a:pPr lvl="1"/>
            <a:r>
              <a:rPr lang="en-US" altLang="ko-KR" dirty="0"/>
              <a:t>Object (= Instance, or 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ea typeface="AppleMyungjo" pitchFamily="2" charset="-127"/>
                <a:cs typeface="Times New Roman" panose="02020603050405020304" pitchFamily="18" charset="0"/>
              </a:rPr>
              <a:t>object</a:t>
            </a:r>
            <a:r>
              <a:rPr lang="en-US" altLang="ko-KR" dirty="0"/>
              <a:t> – mother of all classes in Python)</a:t>
            </a:r>
          </a:p>
          <a:p>
            <a:pPr lvl="1"/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(=</a:t>
            </a:r>
            <a:r>
              <a:rPr lang="ko-KR" altLang="en-US" dirty="0"/>
              <a:t> </a:t>
            </a:r>
            <a:r>
              <a:rPr lang="en-US" altLang="ko-KR" dirty="0"/>
              <a:t>Type) </a:t>
            </a:r>
          </a:p>
          <a:p>
            <a:pPr lvl="1"/>
            <a:r>
              <a:rPr lang="en-US" altLang="ko-KR" dirty="0"/>
              <a:t>Method (= Member Function)</a:t>
            </a:r>
          </a:p>
          <a:p>
            <a:pPr lvl="1"/>
            <a:r>
              <a:rPr lang="en-US" altLang="ko-KR" dirty="0"/>
              <a:t>Inheritance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4105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</a:t>
            </a:r>
            <a:r>
              <a:rPr lang="en-US" altLang="ko-KR" dirty="0" err="1"/>
              <a:t>eq</a:t>
            </a:r>
            <a:r>
              <a:rPr lang="en-US" altLang="ko-KR" dirty="0"/>
              <a:t>__ method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67" y="1286357"/>
            <a:ext cx="4357536" cy="43796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303" y="1286357"/>
            <a:ext cx="6800850" cy="11906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9303" y="2709421"/>
            <a:ext cx="6951554" cy="320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47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Override vs. overload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11867"/>
            <a:ext cx="10515600" cy="4365096"/>
          </a:xfrm>
        </p:spPr>
        <p:txBody>
          <a:bodyPr/>
          <a:lstStyle/>
          <a:p>
            <a:r>
              <a:rPr lang="en-US" altLang="ko-KR" dirty="0"/>
              <a:t>We can override an inherited method by defining a new version in our subclass. This replaces the inherited method so that it is no longer used.</a:t>
            </a:r>
          </a:p>
          <a:p>
            <a:r>
              <a:rPr lang="en-US" altLang="ko-KR" dirty="0"/>
              <a:t>Overloading occurs when two or more methods in one class have the same method name but different parameters.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36597"/>
          <a:stretch/>
        </p:blipFill>
        <p:spPr>
          <a:xfrm>
            <a:off x="1662294" y="3989388"/>
            <a:ext cx="8366853" cy="27500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769" y="534144"/>
            <a:ext cx="6800850" cy="11906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97774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Lookup rules for a method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Look in the current object’s class. If we find a method with the right name, use it.</a:t>
            </a:r>
          </a:p>
          <a:p>
            <a:r>
              <a:rPr lang="en-US" altLang="ko-KR" dirty="0"/>
              <a:t>If we didn’t find it, look in the superclass. Continue up the class hierarchy until the method is found.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208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Classes and objects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Classes and objects are two of programming’s power tools!</a:t>
            </a:r>
          </a:p>
          <a:p>
            <a:r>
              <a:rPr lang="en-US" altLang="ko-KR" dirty="0"/>
              <a:t>They let good programmers do a lot in very little time.</a:t>
            </a:r>
          </a:p>
          <a:p>
            <a:r>
              <a:rPr lang="en-US" altLang="ko-KR" dirty="0"/>
              <a:t>But with them, bad programmers can create a real mess…</a:t>
            </a:r>
          </a:p>
          <a:p>
            <a:endParaRPr lang="en-US" altLang="ko-KR" dirty="0"/>
          </a:p>
          <a:p>
            <a:r>
              <a:rPr lang="en-US" altLang="ko-KR" dirty="0"/>
              <a:t>Some concepts that will help you design reliable, reusable object-oriented software.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916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Inheritance (</a:t>
            </a:r>
            <a:r>
              <a:rPr lang="ko-KR" altLang="en-US" dirty="0"/>
              <a:t>상속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Whenever</a:t>
            </a:r>
            <a:r>
              <a:rPr lang="ko-KR" altLang="en-US" dirty="0"/>
              <a:t> </a:t>
            </a:r>
            <a:r>
              <a:rPr lang="en-US" altLang="ko-KR" dirty="0"/>
              <a:t>you create a class, you are using inheritance: your new class automatically inherits all of the attributes of class object.</a:t>
            </a:r>
          </a:p>
          <a:p>
            <a:r>
              <a:rPr lang="en-US" altLang="ko-KR" dirty="0"/>
              <a:t>Just like a child inherits attributes from his/her parents.</a:t>
            </a:r>
          </a:p>
          <a:p>
            <a:r>
              <a:rPr lang="en-US" altLang="ko-KR" dirty="0"/>
              <a:t>You can also declare that your new class is a subclass of some other class.</a:t>
            </a:r>
          </a:p>
          <a:p>
            <a:endParaRPr lang="en-US" altLang="ko-KR" dirty="0"/>
          </a:p>
          <a:p>
            <a:r>
              <a:rPr lang="en-US" altLang="ko-KR" dirty="0"/>
              <a:t>Managing people at a university.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797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Inheritance: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466084" y="3761788"/>
            <a:ext cx="3734098" cy="2010413"/>
            <a:chOff x="466084" y="3761788"/>
            <a:chExt cx="3734098" cy="201041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493949" y="3761788"/>
              <a:ext cx="1622738" cy="772732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466084" y="4999469"/>
              <a:ext cx="1622738" cy="77273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577444" y="4999469"/>
              <a:ext cx="1622738" cy="77273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H="1">
              <a:off x="1687132" y="4534520"/>
              <a:ext cx="401690" cy="4649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2577444" y="4534520"/>
              <a:ext cx="273378" cy="4649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05822" y="3957959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Member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5621" y="5201169"/>
              <a:ext cx="848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Faculty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89317" y="5201120"/>
              <a:ext cx="923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Student</a:t>
              </a:r>
              <a:endParaRPr lang="ko-KR" altLang="en-US" dirty="0"/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72" y="1245656"/>
            <a:ext cx="4914177" cy="22915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772" y="3771209"/>
            <a:ext cx="6309798" cy="270419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5601" y="1073577"/>
            <a:ext cx="6087981" cy="246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91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Faculty and Student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6359"/>
            <a:ext cx="5981700" cy="1828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17875"/>
            <a:ext cx="60293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26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78" y="2038305"/>
            <a:ext cx="8029575" cy="4143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 features to the superclass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382" y="1184760"/>
            <a:ext cx="6010275" cy="2705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449" y="3906078"/>
            <a:ext cx="47053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45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 features to the subclass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48" y="1286359"/>
            <a:ext cx="8010525" cy="5048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285" y="947692"/>
            <a:ext cx="4124325" cy="1828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06998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Integer</a:t>
            </a:r>
          </a:p>
          <a:p>
            <a:r>
              <a:rPr lang="en-US" altLang="ko-KR" dirty="0"/>
              <a:t>Float</a:t>
            </a:r>
          </a:p>
          <a:p>
            <a:r>
              <a:rPr lang="en-US" altLang="ko-KR" dirty="0"/>
              <a:t>String</a:t>
            </a:r>
          </a:p>
          <a:p>
            <a:r>
              <a:rPr lang="en-US" altLang="ko-KR" dirty="0"/>
              <a:t>Boolean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Type is a class</a:t>
            </a:r>
          </a:p>
          <a:p>
            <a:r>
              <a:rPr lang="en-US" altLang="ko-KR" dirty="0"/>
              <a:t>How to make your own type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</a:p>
          <a:p>
            <a:r>
              <a:rPr lang="en-US" altLang="ko-KR" dirty="0"/>
              <a:t>Set</a:t>
            </a:r>
          </a:p>
          <a:p>
            <a:r>
              <a:rPr lang="en-US" altLang="ko-KR" dirty="0"/>
              <a:t>Tuple</a:t>
            </a:r>
          </a:p>
          <a:p>
            <a:r>
              <a:rPr lang="en-US" altLang="ko-KR" dirty="0"/>
              <a:t>Dictionary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515" y="3720230"/>
            <a:ext cx="1796415" cy="5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59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and variable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6358"/>
            <a:ext cx="10515600" cy="3891569"/>
          </a:xfrm>
        </p:spPr>
        <p:txBody>
          <a:bodyPr>
            <a:normAutofit/>
          </a:bodyPr>
          <a:lstStyle/>
          <a:p>
            <a:r>
              <a:rPr lang="en-US" altLang="ko-KR" dirty="0"/>
              <a:t>Every location in the computer’s memory has a </a:t>
            </a:r>
            <a:r>
              <a:rPr lang="en-US" altLang="ko-KR" b="1" dirty="0"/>
              <a:t>memory address</a:t>
            </a:r>
          </a:p>
          <a:p>
            <a:r>
              <a:rPr lang="en-US" altLang="ko-KR" b="1" dirty="0"/>
              <a:t>Object</a:t>
            </a:r>
            <a:r>
              <a:rPr lang="en-US" altLang="ko-KR" dirty="0"/>
              <a:t>: a value (or thing) at a memory address with a type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                  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26.0                id1           float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Variable</a:t>
            </a:r>
            <a:r>
              <a:rPr lang="en-US" altLang="ko-KR" dirty="0"/>
              <a:t> contains the memory address of the object</a:t>
            </a:r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직사각형 3"/>
          <p:cNvSpPr/>
          <p:nvPr/>
        </p:nvSpPr>
        <p:spPr>
          <a:xfrm>
            <a:off x="3393195" y="3349127"/>
            <a:ext cx="738130" cy="46270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id1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46608" y="3349127"/>
            <a:ext cx="1450554" cy="462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26.0</a:t>
            </a:r>
            <a:endParaRPr lang="ko-KR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84351" y="2979795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id1: float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6221" y="3409453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degrees_celsius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직선 화살표 연결선 12"/>
          <p:cNvCxnSpPr>
            <a:stCxn id="4" idx="3"/>
            <a:endCxn id="5" idx="1"/>
          </p:cNvCxnSpPr>
          <p:nvPr/>
        </p:nvCxnSpPr>
        <p:spPr>
          <a:xfrm>
            <a:off x="4131325" y="3580482"/>
            <a:ext cx="7152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461653" y="2238260"/>
            <a:ext cx="2520000" cy="110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574274" y="2232752"/>
            <a:ext cx="720000" cy="110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894325" y="2251114"/>
            <a:ext cx="720000" cy="110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129228" y="4753778"/>
            <a:ext cx="1260000" cy="110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27013" y="4799551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degrees_celsius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07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 </a:t>
            </a:r>
            <a:r>
              <a:rPr lang="en-US" altLang="ko-KR" dirty="0" err="1"/>
              <a:t>isinstance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Function 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altLang="ko-KR" dirty="0"/>
              <a:t> reports whether an object is an instance of a class – whether an object has a particular type: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‘</a:t>
            </a:r>
            <a:r>
              <a:rPr lang="en-US" altLang="ko-KR" dirty="0" err="1"/>
              <a:t>abc</a:t>
            </a:r>
            <a:r>
              <a:rPr lang="en-US" altLang="ko-KR" dirty="0"/>
              <a:t>’ is an instance of 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dirty="0"/>
              <a:t>, but 55.2 is not. </a:t>
            </a:r>
          </a:p>
          <a:p>
            <a:r>
              <a:rPr lang="en-US" altLang="ko-KR" dirty="0"/>
              <a:t>55.2 is an instance of 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931" y="2531709"/>
            <a:ext cx="29908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5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Class?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https://</a:t>
            </a:r>
            <a:r>
              <a:rPr lang="en-US" altLang="ko-KR" sz="2400" dirty="0" err="1"/>
              <a:t>en.wikipedia.org</a:t>
            </a:r>
            <a:r>
              <a:rPr lang="en-US" altLang="ko-KR" sz="2400" dirty="0"/>
              <a:t>/wiki/Class_(</a:t>
            </a:r>
            <a:r>
              <a:rPr lang="en-US" altLang="ko-KR" sz="2400" dirty="0" err="1"/>
              <a:t>computer_programming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96" y="2217160"/>
            <a:ext cx="2900578" cy="31722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778" y="2217160"/>
            <a:ext cx="2803391" cy="31722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5212" y="1810152"/>
            <a:ext cx="2838450" cy="2028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5212" y="4071452"/>
            <a:ext cx="2769431" cy="176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41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Student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student.py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Student is a class.</a:t>
            </a:r>
          </a:p>
          <a:p>
            <a:r>
              <a:rPr lang="en-US" altLang="ko-KR" dirty="0"/>
              <a:t>a, b, and c are the instances of the class Student.</a:t>
            </a:r>
          </a:p>
          <a:p>
            <a:r>
              <a:rPr lang="en-US" altLang="ko-KR" dirty="0"/>
              <a:t>name, id, gender, </a:t>
            </a:r>
            <a:r>
              <a:rPr lang="en-US" altLang="ko-KR" dirty="0" err="1"/>
              <a:t>birthyear</a:t>
            </a:r>
            <a:r>
              <a:rPr lang="en-US" altLang="ko-KR" dirty="0"/>
              <a:t> are instance variables.</a:t>
            </a:r>
          </a:p>
          <a:p>
            <a:r>
              <a:rPr lang="en-US" altLang="ko-KR" dirty="0"/>
              <a:t>a = Student() creates a Student object and then assigns that object to variable a.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66" y="1828226"/>
            <a:ext cx="3152775" cy="923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928" y="2979904"/>
            <a:ext cx="1571625" cy="733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166" y="3941082"/>
            <a:ext cx="3190875" cy="20764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7643" y="4979307"/>
            <a:ext cx="29908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95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29623"/>
            <a:ext cx="5314950" cy="1371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424639"/>
            <a:ext cx="5314950" cy="4162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1692908"/>
            <a:ext cx="3619500" cy="5143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358850"/>
            <a:ext cx="3067050" cy="4381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448" y="2831548"/>
            <a:ext cx="3009900" cy="4381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280749"/>
            <a:ext cx="34480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72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Inheritance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88979" y="1286359"/>
            <a:ext cx="6932088" cy="4890604"/>
          </a:xfrm>
        </p:spPr>
        <p:txBody>
          <a:bodyPr>
            <a:normAutofit/>
          </a:bodyPr>
          <a:lstStyle/>
          <a:p>
            <a:r>
              <a:rPr lang="en-US" altLang="ko-KR" dirty="0"/>
              <a:t>‘</a:t>
            </a:r>
            <a:r>
              <a:rPr lang="en-US" altLang="ko-KR" dirty="0" err="1"/>
              <a:t>abc</a:t>
            </a:r>
            <a:r>
              <a:rPr lang="en-US" altLang="ko-KR" dirty="0"/>
              <a:t>’ is an instance of class 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altLang="ko-K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/>
              <a:t>55.2 is an instance of class 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r>
              <a:rPr lang="en-US" altLang="ko-KR" dirty="0"/>
              <a:t>‘</a:t>
            </a:r>
            <a:r>
              <a:rPr lang="en-US" altLang="ko-KR" dirty="0" err="1"/>
              <a:t>abc</a:t>
            </a:r>
            <a:r>
              <a:rPr lang="en-US" altLang="ko-KR" dirty="0"/>
              <a:t>’ and 55.2 are instances of class 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</a:p>
          <a:p>
            <a:r>
              <a:rPr lang="en-US" altLang="ko-KR" dirty="0"/>
              <a:t>Classes and functions are instances of 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</a:p>
          <a:p>
            <a:r>
              <a:rPr lang="en-US" altLang="ko-KR" dirty="0"/>
              <a:t>Every class in Python is derived from class 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ko-KR" dirty="0"/>
              <a:t>, so every instance of every class is an 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Class 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ko-KR" dirty="0"/>
              <a:t> is the superclass of class 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dirty="0"/>
              <a:t>, and class 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dirty="0"/>
              <a:t> is a subclass of class 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29" y="1286359"/>
            <a:ext cx="2990850" cy="1343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29" y="2846211"/>
            <a:ext cx="4591050" cy="1143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929" y="4048453"/>
            <a:ext cx="3238500" cy="9048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929" y="5012570"/>
            <a:ext cx="31527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68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170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C4C8A"/>
      </a:accent1>
      <a:accent2>
        <a:srgbClr val="5587A2"/>
      </a:accent2>
      <a:accent3>
        <a:srgbClr val="F6D258"/>
      </a:accent3>
      <a:accent4>
        <a:srgbClr val="D1AF94"/>
      </a:accent4>
      <a:accent5>
        <a:srgbClr val="97D5E0"/>
      </a:accent5>
      <a:accent6>
        <a:srgbClr val="EFCEC5"/>
      </a:accent6>
      <a:hlink>
        <a:srgbClr val="262626"/>
      </a:hlink>
      <a:folHlink>
        <a:srgbClr val="262626"/>
      </a:folHlink>
    </a:clrScheme>
    <a:fontScheme name="사용자 지정 4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7975</TotalTime>
  <Words>909</Words>
  <Application>Microsoft Macintosh PowerPoint</Application>
  <PresentationFormat>Custom</PresentationFormat>
  <Paragraphs>160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나눔바른펜</vt:lpstr>
      <vt:lpstr>맑은 고딕</vt:lpstr>
      <vt:lpstr>Calibri</vt:lpstr>
      <vt:lpstr>Office Theme</vt:lpstr>
      <vt:lpstr>PowerPoint Presentation</vt:lpstr>
      <vt:lpstr>Today</vt:lpstr>
      <vt:lpstr>Types</vt:lpstr>
      <vt:lpstr>Object and variable</vt:lpstr>
      <vt:lpstr>Function isinstance</vt:lpstr>
      <vt:lpstr>What is Class?</vt:lpstr>
      <vt:lpstr>Class Student</vt:lpstr>
      <vt:lpstr>Method</vt:lpstr>
      <vt:lpstr>Inheritance</vt:lpstr>
      <vt:lpstr>Inheritance</vt:lpstr>
      <vt:lpstr>Inheritance</vt:lpstr>
      <vt:lpstr>Book class</vt:lpstr>
      <vt:lpstr>Book class - method</vt:lpstr>
      <vt:lpstr>__init__ method</vt:lpstr>
      <vt:lpstr>Constructor</vt:lpstr>
      <vt:lpstr>Constructor</vt:lpstr>
      <vt:lpstr>__init__ method - refined</vt:lpstr>
      <vt:lpstr>Calling a method</vt:lpstr>
      <vt:lpstr>__str__ method</vt:lpstr>
      <vt:lpstr>__eq__ method</vt:lpstr>
      <vt:lpstr>Override vs. overload</vt:lpstr>
      <vt:lpstr>Lookup rules for a method call</vt:lpstr>
      <vt:lpstr>Classes and objects</vt:lpstr>
      <vt:lpstr>Inheritance (상속)</vt:lpstr>
      <vt:lpstr>Inheritance: example</vt:lpstr>
      <vt:lpstr>Faculty and Student</vt:lpstr>
      <vt:lpstr>Add features to the superclass</vt:lpstr>
      <vt:lpstr>Add features to the subclass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noblyan kang</cp:lastModifiedBy>
  <cp:revision>927</cp:revision>
  <dcterms:created xsi:type="dcterms:W3CDTF">2015-01-21T11:35:38Z</dcterms:created>
  <dcterms:modified xsi:type="dcterms:W3CDTF">2019-05-08T05:01:09Z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E:\jyjung\course\2017s_python\lecture16.pptx</vt:lpwstr>
  </property>
</Properties>
</file>