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75" r:id="rId19"/>
    <p:sldId id="274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88" autoAdjust="0"/>
  </p:normalViewPr>
  <p:slideViewPr>
    <p:cSldViewPr snapToGrid="0">
      <p:cViewPr varScale="1">
        <p:scale>
          <a:sx n="101" d="100"/>
          <a:sy n="101" d="100"/>
        </p:scale>
        <p:origin x="-6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367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e5f975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e5f975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e5f97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e5f97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e5f97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e5f97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64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e5f97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e5f97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861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e5f975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e5f975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269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e5f975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e5f975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513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e5f975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e5f975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48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e5f97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e5f97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636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e5f97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e5f97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957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e5f97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e5f97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2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e5f97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e5f97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e5f97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e5f97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62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e5f975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e5f975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마이닝을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e5f975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e5f975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e5f975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e5f975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e5f9757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e5f9757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e5f975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e5f975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주소를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e5f975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e5f975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웹페이지의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특정주소를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크롤링하고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싶을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땐</a:t>
            </a:r>
            <a:r>
              <a:rPr lang="en-US" altLang="ko-KR" dirty="0" smtClean="0"/>
              <a:t>.. CSS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XPATH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e5f975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e5f975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서버에서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 (</a:t>
            </a:r>
            <a:r>
              <a:rPr lang="ko-KR" altLang="en-US" dirty="0" smtClean="0"/>
              <a:t>페이지소스</a:t>
            </a:r>
            <a:r>
              <a:rPr lang="en-US" altLang="ko-KR" dirty="0" smtClean="0"/>
              <a:t>) /  HTML</a:t>
            </a:r>
            <a:r>
              <a:rPr lang="ko-KR" altLang="en-US" dirty="0" smtClean="0"/>
              <a:t>문법에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위치를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oodguys.com.au/fridges-and-freezers/refrigerator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urts.com.s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pkart.com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upa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ailysmart.co.kr/news/articleView.html?idxno=1176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z.co.kr/main.php" TargetMode="External"/><Relationship Id="rId4" Type="http://schemas.openxmlformats.org/officeDocument/2006/relationships/hyperlink" Target="https://www.koreabaseball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j-ea"/>
                <a:ea typeface="+mj-ea"/>
              </a:rPr>
              <a:t>All </a:t>
            </a:r>
            <a:r>
              <a:rPr lang="ko" dirty="0">
                <a:latin typeface="+mj-ea"/>
                <a:ea typeface="+mj-ea"/>
              </a:rPr>
              <a:t>About </a:t>
            </a:r>
            <a:r>
              <a:rPr lang="ko" dirty="0">
                <a:highlight>
                  <a:srgbClr val="FFFF00"/>
                </a:highlight>
                <a:latin typeface="+mj-ea"/>
                <a:ea typeface="+mj-ea"/>
              </a:rPr>
              <a:t>Crawling</a:t>
            </a:r>
            <a:endParaRPr dirty="0">
              <a:highlight>
                <a:srgbClr val="FFFF00"/>
              </a:highlight>
              <a:latin typeface="+mj-ea"/>
              <a:ea typeface="+mj-e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이형선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j-ea"/>
                <a:ea typeface="+mj-ea"/>
              </a:rPr>
              <a:t>목표 대상 위치 파악</a:t>
            </a:r>
            <a:endParaRPr>
              <a:latin typeface="+mj-ea"/>
              <a:ea typeface="+mj-ea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75350" y="1120250"/>
            <a:ext cx="75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ex) 호주의 전자상거래 사이트 TheGoodGuys에서 가장 잘 팔리는 냉장고 20개를 알아보자</a:t>
            </a:r>
            <a:endParaRPr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 dirty="0">
                <a:solidFill>
                  <a:schemeClr val="hlink"/>
                </a:solidFill>
                <a:latin typeface="+mj-ea"/>
                <a:ea typeface="+mj-ea"/>
                <a:hlinkClick r:id="rId3"/>
              </a:rPr>
              <a:t>https://www.thegoodguys.com.au/fridges-and-freezers/refrigerators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1525"/>
            <a:ext cx="2622596" cy="270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596" y="2001525"/>
            <a:ext cx="3490754" cy="27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3350" y="2001786"/>
            <a:ext cx="3030650" cy="27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텍스트 추출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rvest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패키지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8BDF74-D78A-48A0-89AD-2CFEEB9C337D}"/>
              </a:ext>
            </a:extLst>
          </p:cNvPr>
          <p:cNvSpPr txBox="1"/>
          <p:nvPr/>
        </p:nvSpPr>
        <p:spPr>
          <a:xfrm>
            <a:off x="1" y="1683250"/>
            <a:ext cx="33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latin typeface="+mj-ea"/>
                <a:ea typeface="+mj-ea"/>
              </a:rPr>
              <a:t>read_html</a:t>
            </a:r>
            <a:r>
              <a:rPr lang="en-US" altLang="ko-KR" sz="1800" b="1" dirty="0">
                <a:latin typeface="+mj-ea"/>
                <a:ea typeface="+mj-ea"/>
              </a:rPr>
              <a:t>()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5CB0C9-0330-4690-9D80-023AB6C897F8}"/>
              </a:ext>
            </a:extLst>
          </p:cNvPr>
          <p:cNvSpPr txBox="1"/>
          <p:nvPr/>
        </p:nvSpPr>
        <p:spPr>
          <a:xfrm>
            <a:off x="0" y="2787040"/>
            <a:ext cx="33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latin typeface="+mj-ea"/>
                <a:ea typeface="+mj-ea"/>
              </a:rPr>
              <a:t>html_node</a:t>
            </a:r>
            <a:r>
              <a:rPr lang="en-US" altLang="ko-KR" sz="1800" b="1" dirty="0">
                <a:latin typeface="+mj-ea"/>
                <a:ea typeface="+mj-ea"/>
              </a:rPr>
              <a:t>(s)()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344C86-381B-4768-BD49-F3AC3A8536E7}"/>
              </a:ext>
            </a:extLst>
          </p:cNvPr>
          <p:cNvSpPr txBox="1"/>
          <p:nvPr/>
        </p:nvSpPr>
        <p:spPr>
          <a:xfrm>
            <a:off x="0" y="3931309"/>
            <a:ext cx="33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latin typeface="+mj-ea"/>
                <a:ea typeface="+mj-ea"/>
              </a:rPr>
              <a:t>html_text</a:t>
            </a:r>
            <a:r>
              <a:rPr lang="en-US" altLang="ko-KR" sz="1800" b="1" dirty="0">
                <a:latin typeface="+mj-ea"/>
                <a:ea typeface="+mj-ea"/>
              </a:rPr>
              <a:t>()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915B26-218B-4B20-8F02-E5DF458B0DF6}"/>
              </a:ext>
            </a:extLst>
          </p:cNvPr>
          <p:cNvSpPr txBox="1"/>
          <p:nvPr/>
        </p:nvSpPr>
        <p:spPr>
          <a:xfrm>
            <a:off x="2428153" y="1682460"/>
            <a:ext cx="671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+mj-ea"/>
                <a:ea typeface="+mj-ea"/>
              </a:rPr>
              <a:t>페이지 소스</a:t>
            </a:r>
            <a:r>
              <a:rPr lang="en-US" altLang="ko-KR" sz="1800" dirty="0">
                <a:latin typeface="+mj-ea"/>
                <a:ea typeface="+mj-ea"/>
              </a:rPr>
              <a:t>(F12 / </a:t>
            </a:r>
            <a:r>
              <a:rPr lang="en-US" altLang="ko-KR" sz="1800" dirty="0" err="1">
                <a:latin typeface="+mj-ea"/>
                <a:ea typeface="+mj-ea"/>
              </a:rPr>
              <a:t>Cntl+U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r>
              <a:rPr lang="ko-KR" altLang="en-US" sz="1800" dirty="0">
                <a:latin typeface="+mj-ea"/>
                <a:ea typeface="+mj-ea"/>
              </a:rPr>
              <a:t>를 </a:t>
            </a:r>
            <a:r>
              <a:rPr lang="en-US" altLang="ko-KR" sz="1800" dirty="0">
                <a:latin typeface="+mj-ea"/>
                <a:ea typeface="+mj-ea"/>
              </a:rPr>
              <a:t>R</a:t>
            </a:r>
            <a:r>
              <a:rPr lang="ko-KR" altLang="en-US" sz="1800" dirty="0">
                <a:latin typeface="+mj-ea"/>
                <a:ea typeface="+mj-ea"/>
              </a:rPr>
              <a:t>로 불러오는 함수</a:t>
            </a:r>
            <a:endParaRPr lang="en-US" altLang="ko-KR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5CE642-9508-46DB-B9E8-0F1037E9F032}"/>
              </a:ext>
            </a:extLst>
          </p:cNvPr>
          <p:cNvSpPr txBox="1"/>
          <p:nvPr/>
        </p:nvSpPr>
        <p:spPr>
          <a:xfrm>
            <a:off x="2806342" y="3911069"/>
            <a:ext cx="602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+mj-ea"/>
                <a:ea typeface="+mj-ea"/>
              </a:rPr>
              <a:t>위치에 저장된 텍스트를 추출해주는 함수</a:t>
            </a:r>
            <a:endParaRPr lang="en-US" altLang="ko-KR" sz="18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D7ACCE4-0CFF-4B82-8ED1-D820D0154FA8}"/>
              </a:ext>
            </a:extLst>
          </p:cNvPr>
          <p:cNvSpPr txBox="1"/>
          <p:nvPr/>
        </p:nvSpPr>
        <p:spPr>
          <a:xfrm>
            <a:off x="2679718" y="2804672"/>
            <a:ext cx="602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+mj-ea"/>
                <a:ea typeface="+mj-ea"/>
              </a:rPr>
              <a:t>위치 정보에 해당되는 요소를 선택해주는 함수 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텍스트 저장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7FF39C-F0D6-428A-9C64-1F2AF34A957A}"/>
              </a:ext>
            </a:extLst>
          </p:cNvPr>
          <p:cNvSpPr txBox="1"/>
          <p:nvPr/>
        </p:nvSpPr>
        <p:spPr>
          <a:xfrm>
            <a:off x="822192" y="2000761"/>
            <a:ext cx="330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데이터 프레임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3A1767-8A84-4A61-9F93-5A8CE6B17E82}"/>
              </a:ext>
            </a:extLst>
          </p:cNvPr>
          <p:cNvSpPr txBox="1"/>
          <p:nvPr/>
        </p:nvSpPr>
        <p:spPr>
          <a:xfrm>
            <a:off x="4572000" y="2000761"/>
            <a:ext cx="330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텍스트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2B7068-4A0D-4953-9F30-86C22CFDBE97}"/>
              </a:ext>
            </a:extLst>
          </p:cNvPr>
          <p:cNvSpPr txBox="1"/>
          <p:nvPr/>
        </p:nvSpPr>
        <p:spPr>
          <a:xfrm>
            <a:off x="599355" y="3104048"/>
            <a:ext cx="762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사실 여기부터는</a:t>
            </a:r>
            <a:endParaRPr lang="en-US" altLang="ko-KR" sz="2000" dirty="0">
              <a:latin typeface="+mj-ea"/>
              <a:ea typeface="+mj-ea"/>
            </a:endParaRPr>
          </a:p>
          <a:p>
            <a:pPr algn="ctr"/>
            <a:endParaRPr lang="en-US" altLang="ko-KR" sz="2000" dirty="0">
              <a:latin typeface="+mj-ea"/>
              <a:ea typeface="+mj-ea"/>
            </a:endParaRPr>
          </a:p>
          <a:p>
            <a:pPr algn="ctr"/>
            <a:r>
              <a:rPr lang="ko-KR" altLang="en-US" sz="2000" dirty="0" err="1">
                <a:latin typeface="+mj-ea"/>
                <a:ea typeface="+mj-ea"/>
              </a:rPr>
              <a:t>전처리</a:t>
            </a:r>
            <a:r>
              <a:rPr lang="ko-KR" altLang="en-US" sz="2000" dirty="0">
                <a:latin typeface="+mj-ea"/>
                <a:ea typeface="+mj-ea"/>
              </a:rPr>
              <a:t> 능력 </a:t>
            </a:r>
            <a:r>
              <a:rPr lang="en-US" altLang="ko-KR" sz="2000" dirty="0">
                <a:latin typeface="+mj-ea"/>
                <a:ea typeface="+mj-ea"/>
              </a:rPr>
              <a:t>/ </a:t>
            </a:r>
            <a:r>
              <a:rPr lang="ko-KR" altLang="en-US" sz="2000" dirty="0">
                <a:latin typeface="+mj-ea"/>
                <a:ea typeface="+mj-ea"/>
              </a:rPr>
              <a:t>코딩 센스 </a:t>
            </a:r>
            <a:r>
              <a:rPr lang="en-US" altLang="ko-KR" sz="2000" dirty="0">
                <a:latin typeface="+mj-ea"/>
                <a:ea typeface="+mj-ea"/>
              </a:rPr>
              <a:t>/ </a:t>
            </a:r>
            <a:r>
              <a:rPr lang="ko-KR" altLang="en-US" sz="2000" dirty="0">
                <a:latin typeface="+mj-ea"/>
                <a:ea typeface="+mj-ea"/>
              </a:rPr>
              <a:t>데이터 수집 목적 의 </a:t>
            </a:r>
            <a:r>
              <a:rPr lang="en-US" altLang="ko-KR" sz="2000" dirty="0">
                <a:latin typeface="+mj-ea"/>
                <a:ea typeface="+mj-ea"/>
              </a:rPr>
              <a:t>3</a:t>
            </a:r>
            <a:r>
              <a:rPr lang="ko-KR" altLang="en-US" sz="2000" dirty="0">
                <a:latin typeface="+mj-ea"/>
                <a:ea typeface="+mj-ea"/>
              </a:rPr>
              <a:t>박자</a:t>
            </a:r>
            <a:endParaRPr lang="en-US" altLang="ko-KR" sz="2000" dirty="0">
              <a:latin typeface="+mj-ea"/>
              <a:ea typeface="+mj-ea"/>
            </a:endParaRPr>
          </a:p>
          <a:p>
            <a:pPr algn="ctr"/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368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+mj-ea"/>
                <a:ea typeface="+mj-ea"/>
              </a:rPr>
              <a:t>실습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2B7068-4A0D-4953-9F30-86C22CFDBE97}"/>
              </a:ext>
            </a:extLst>
          </p:cNvPr>
          <p:cNvSpPr txBox="1"/>
          <p:nvPr/>
        </p:nvSpPr>
        <p:spPr>
          <a:xfrm>
            <a:off x="760720" y="1152636"/>
            <a:ext cx="762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COURTS</a:t>
            </a:r>
            <a:r>
              <a:rPr lang="ko-KR" altLang="en-US" b="1" dirty="0">
                <a:latin typeface="+mj-ea"/>
                <a:ea typeface="+mj-ea"/>
              </a:rPr>
              <a:t>는</a:t>
            </a:r>
            <a:r>
              <a:rPr lang="en-US" altLang="ko-KR" dirty="0">
                <a:latin typeface="+mj-ea"/>
                <a:ea typeface="+mj-ea"/>
              </a:rPr>
              <a:t>, 80</a:t>
            </a:r>
            <a:r>
              <a:rPr lang="ko-KR" altLang="en-US" dirty="0">
                <a:latin typeface="+mj-ea"/>
                <a:ea typeface="+mj-ea"/>
              </a:rPr>
              <a:t>개의 유통망과 </a:t>
            </a:r>
            <a:r>
              <a:rPr lang="en-US" altLang="ko-KR" dirty="0">
                <a:latin typeface="+mj-ea"/>
                <a:ea typeface="+mj-ea"/>
              </a:rPr>
              <a:t>14,000</a:t>
            </a:r>
            <a:r>
              <a:rPr lang="ko-KR" altLang="en-US" dirty="0">
                <a:latin typeface="+mj-ea"/>
                <a:ea typeface="+mj-ea"/>
              </a:rPr>
              <a:t>개 이상의 제품을 보유한 싱가포르의 전자제품 및 가구 유통업체이다</a:t>
            </a:r>
            <a:r>
              <a:rPr lang="en-US" altLang="ko-KR" dirty="0">
                <a:latin typeface="+mj-ea"/>
                <a:ea typeface="+mj-ea"/>
              </a:rPr>
              <a:t>. LG</a:t>
            </a:r>
            <a:r>
              <a:rPr lang="ko-KR" altLang="en-US" dirty="0">
                <a:latin typeface="+mj-ea"/>
                <a:ea typeface="+mj-ea"/>
              </a:rPr>
              <a:t>전자에서 일하고 있는 당신은 특정 제품군을 검색했을 때 </a:t>
            </a:r>
            <a:r>
              <a:rPr lang="en-US" altLang="ko-KR" dirty="0">
                <a:highlight>
                  <a:srgbClr val="FFFF00"/>
                </a:highlight>
                <a:latin typeface="+mj-ea"/>
                <a:ea typeface="+mj-ea"/>
              </a:rPr>
              <a:t>10</a:t>
            </a:r>
            <a:r>
              <a:rPr lang="ko-KR" altLang="en-US" dirty="0">
                <a:highlight>
                  <a:srgbClr val="FFFF00"/>
                </a:highlight>
                <a:latin typeface="+mj-ea"/>
                <a:ea typeface="+mj-ea"/>
              </a:rPr>
              <a:t>위 안에 </a:t>
            </a:r>
            <a:r>
              <a:rPr lang="en-US" altLang="ko-KR" dirty="0">
                <a:highlight>
                  <a:srgbClr val="FFFF00"/>
                </a:highlight>
                <a:latin typeface="+mj-ea"/>
                <a:ea typeface="+mj-ea"/>
              </a:rPr>
              <a:t>LG</a:t>
            </a:r>
            <a:r>
              <a:rPr lang="ko-KR" altLang="en-US" dirty="0">
                <a:highlight>
                  <a:srgbClr val="FFFF00"/>
                </a:highlight>
                <a:latin typeface="+mj-ea"/>
                <a:ea typeface="+mj-ea"/>
              </a:rPr>
              <a:t>의 제품이 삼성 제품에 비해 많이 출현하는지</a:t>
            </a:r>
            <a:r>
              <a:rPr lang="ko-KR" altLang="en-US" dirty="0">
                <a:latin typeface="+mj-ea"/>
                <a:ea typeface="+mj-ea"/>
              </a:rPr>
              <a:t> 알아보고 싶다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조건이 아래와 같을 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이를 구현하는 코드를 작성하라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8C5E13-219F-4DFC-A835-9DD0613D7E5B}"/>
              </a:ext>
            </a:extLst>
          </p:cNvPr>
          <p:cNvSpPr txBox="1"/>
          <p:nvPr/>
        </p:nvSpPr>
        <p:spPr>
          <a:xfrm>
            <a:off x="699248" y="2379667"/>
            <a:ext cx="762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홈 페이지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200" dirty="0">
                <a:latin typeface="+mj-ea"/>
                <a:ea typeface="+mj-ea"/>
                <a:hlinkClick r:id="rId3"/>
              </a:rPr>
              <a:t>https://www.courts.com.sg/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28E6AD-8CA2-441E-BC19-0788DA438381}"/>
              </a:ext>
            </a:extLst>
          </p:cNvPr>
          <p:cNvSpPr txBox="1"/>
          <p:nvPr/>
        </p:nvSpPr>
        <p:spPr>
          <a:xfrm>
            <a:off x="699248" y="2788470"/>
            <a:ext cx="768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검색 키워드 </a:t>
            </a:r>
            <a:r>
              <a:rPr lang="en-US" altLang="ko-KR" sz="1200" dirty="0">
                <a:latin typeface="+mj-ea"/>
                <a:ea typeface="+mj-ea"/>
              </a:rPr>
              <a:t>: refrigerator, washing machine, tv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64A4CE-07C6-4702-BEF8-6DA8A93836D3}"/>
              </a:ext>
            </a:extLst>
          </p:cNvPr>
          <p:cNvSpPr txBox="1"/>
          <p:nvPr/>
        </p:nvSpPr>
        <p:spPr>
          <a:xfrm>
            <a:off x="729984" y="3197273"/>
            <a:ext cx="762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추출한 텍스트에서 </a:t>
            </a:r>
            <a:r>
              <a:rPr lang="en-US" altLang="ko-KR" sz="1200" dirty="0">
                <a:latin typeface="+mj-ea"/>
                <a:ea typeface="+mj-ea"/>
              </a:rPr>
              <a:t>LG</a:t>
            </a:r>
            <a:r>
              <a:rPr lang="ko-KR" altLang="en-US" sz="1200" dirty="0">
                <a:latin typeface="+mj-ea"/>
                <a:ea typeface="+mj-ea"/>
              </a:rPr>
              <a:t>와 삼성을 판별해야 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B84879-89A7-4A64-B9BA-9B69418656C5}"/>
              </a:ext>
            </a:extLst>
          </p:cNvPr>
          <p:cNvSpPr txBox="1"/>
          <p:nvPr/>
        </p:nvSpPr>
        <p:spPr>
          <a:xfrm>
            <a:off x="699248" y="3606076"/>
            <a:ext cx="762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비교 결과를 알려주는 과정도 포함한다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83475B0-15E6-48EA-A2B7-102F37DA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23" y="4014879"/>
            <a:ext cx="6744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Cf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 [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stringr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패키지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str_count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pattern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= "")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: string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에서 특정 패턴을 찾으면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‘1’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을 출력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75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11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j-ea"/>
                <a:ea typeface="+mj-ea"/>
              </a:rPr>
              <a:t>How to Crawl </a:t>
            </a:r>
            <a:r>
              <a:rPr lang="en-US" altLang="ko" dirty="0">
                <a:highlight>
                  <a:srgbClr val="FFFF00"/>
                </a:highlight>
                <a:latin typeface="+mj-ea"/>
                <a:ea typeface="+mj-ea"/>
              </a:rPr>
              <a:t>Dynamics</a:t>
            </a:r>
            <a:r>
              <a:rPr lang="en-US" altLang="ko" dirty="0">
                <a:latin typeface="+mj-ea"/>
                <a:ea typeface="+mj-ea"/>
              </a:rPr>
              <a:t>?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12999" y="1731206"/>
            <a:ext cx="8718000" cy="11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ko-KR" altLang="en-US" sz="2800" dirty="0">
                <a:latin typeface="+mj-ea"/>
                <a:ea typeface="+mj-ea"/>
              </a:rPr>
              <a:t>동적 요소를 구현한 상태의</a:t>
            </a:r>
            <a:endParaRPr lang="en-US" altLang="ko-KR" sz="2800" dirty="0">
              <a:latin typeface="+mj-ea"/>
              <a:ea typeface="+mj-ea"/>
            </a:endParaRPr>
          </a:p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ko-KR" altLang="en-US" sz="2800" dirty="0">
                <a:latin typeface="+mj-ea"/>
                <a:ea typeface="+mj-ea"/>
              </a:rPr>
              <a:t>페이지 소스 필요</a:t>
            </a:r>
            <a:endParaRPr sz="2800" dirty="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xmlns="" id="{76EDE002-329A-442B-8662-10D32B93F855}"/>
              </a:ext>
            </a:extLst>
          </p:cNvPr>
          <p:cNvSpPr txBox="1"/>
          <p:nvPr/>
        </p:nvSpPr>
        <p:spPr>
          <a:xfrm>
            <a:off x="213000" y="2737815"/>
            <a:ext cx="8224069" cy="11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altLang="ko-KR" sz="3000" b="1" dirty="0">
                <a:latin typeface="+mj-ea"/>
                <a:ea typeface="+mj-ea"/>
              </a:rPr>
              <a:t>=&gt; Selenium</a:t>
            </a:r>
            <a:endParaRPr sz="3000" b="1" dirty="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xmlns="" id="{1599F3FF-2B5A-4E9D-B4F2-A5717B59E537}"/>
              </a:ext>
            </a:extLst>
          </p:cNvPr>
          <p:cNvSpPr txBox="1"/>
          <p:nvPr/>
        </p:nvSpPr>
        <p:spPr>
          <a:xfrm>
            <a:off x="262349" y="3644531"/>
            <a:ext cx="8619301" cy="11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ko-KR" altLang="en-US" sz="1800" dirty="0">
                <a:latin typeface="+mj-ea"/>
                <a:ea typeface="+mj-ea"/>
              </a:rPr>
              <a:t>인터넷 브라우저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컨트롤러로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인터넷 사용 과정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highlight>
                  <a:srgbClr val="FFFF00"/>
                </a:highlight>
                <a:latin typeface="+mj-ea"/>
                <a:ea typeface="+mj-ea"/>
              </a:rPr>
              <a:t>검색</a:t>
            </a:r>
            <a:r>
              <a:rPr lang="en-US" altLang="ko-KR" sz="1800" dirty="0">
                <a:highlight>
                  <a:srgbClr val="FFFF00"/>
                </a:highlight>
                <a:latin typeface="+mj-ea"/>
                <a:ea typeface="+mj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j-ea"/>
                <a:ea typeface="+mj-ea"/>
              </a:rPr>
              <a:t>클릭</a:t>
            </a:r>
            <a:r>
              <a:rPr lang="ko-KR" altLang="en-US" sz="1800" dirty="0">
                <a:latin typeface="+mj-ea"/>
                <a:ea typeface="+mj-ea"/>
              </a:rPr>
              <a:t> 등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r>
              <a:rPr lang="ko-KR" altLang="en-US" sz="1800" dirty="0">
                <a:latin typeface="+mj-ea"/>
                <a:ea typeface="+mj-ea"/>
              </a:rPr>
              <a:t>을 코드로 구현 가능</a:t>
            </a:r>
            <a:r>
              <a:rPr lang="en-US" altLang="ko-KR" sz="1800" dirty="0">
                <a:latin typeface="+mj-ea"/>
                <a:ea typeface="+mj-ea"/>
              </a:rPr>
              <a:t>. R/Python/JAVA </a:t>
            </a:r>
            <a:r>
              <a:rPr lang="ko-KR" altLang="en-US" sz="1800" dirty="0">
                <a:latin typeface="+mj-ea"/>
                <a:ea typeface="+mj-ea"/>
              </a:rPr>
              <a:t>등 여러 언어에서 사용 가능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개발자가 </a:t>
            </a:r>
            <a:r>
              <a:rPr lang="ko-KR" altLang="en-US" sz="1800" dirty="0">
                <a:highlight>
                  <a:srgbClr val="FFFF00"/>
                </a:highlight>
                <a:latin typeface="+mj-ea"/>
                <a:ea typeface="+mj-ea"/>
              </a:rPr>
              <a:t>테스트 용도</a:t>
            </a:r>
            <a:r>
              <a:rPr lang="ko-KR" altLang="en-US" sz="1800" dirty="0">
                <a:latin typeface="+mj-ea"/>
                <a:ea typeface="+mj-ea"/>
              </a:rPr>
              <a:t>로 사용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  <a:endParaRPr sz="1800" dirty="0">
              <a:highlight>
                <a:schemeClr val="lt1"/>
              </a:highligh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917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11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j-ea"/>
                <a:ea typeface="+mj-ea"/>
              </a:rPr>
              <a:t>How to Crawl </a:t>
            </a:r>
            <a:r>
              <a:rPr lang="en-US" altLang="ko" dirty="0">
                <a:highlight>
                  <a:srgbClr val="FFFF00"/>
                </a:highlight>
                <a:latin typeface="+mj-ea"/>
                <a:ea typeface="+mj-ea"/>
              </a:rPr>
              <a:t>Dynamics</a:t>
            </a:r>
            <a:r>
              <a:rPr lang="en-US" altLang="ko" dirty="0">
                <a:latin typeface="+mj-ea"/>
                <a:ea typeface="+mj-ea"/>
              </a:rPr>
              <a:t>?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12999" y="1731206"/>
            <a:ext cx="8718000" cy="11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ko-KR" altLang="en-US" sz="2800" dirty="0">
                <a:latin typeface="+mj-ea"/>
                <a:ea typeface="+mj-ea"/>
              </a:rPr>
              <a:t>동적 요소를 구현한 상태의</a:t>
            </a:r>
            <a:endParaRPr lang="en-US" altLang="ko-KR" sz="2800" dirty="0">
              <a:latin typeface="+mj-ea"/>
              <a:ea typeface="+mj-ea"/>
            </a:endParaRPr>
          </a:p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ko-KR" altLang="en-US" sz="2800" dirty="0">
                <a:latin typeface="+mj-ea"/>
                <a:ea typeface="+mj-ea"/>
              </a:rPr>
              <a:t>페이지 소스 필요</a:t>
            </a:r>
            <a:endParaRPr sz="2800" dirty="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xmlns="" id="{76EDE002-329A-442B-8662-10D32B93F855}"/>
              </a:ext>
            </a:extLst>
          </p:cNvPr>
          <p:cNvSpPr txBox="1"/>
          <p:nvPr/>
        </p:nvSpPr>
        <p:spPr>
          <a:xfrm>
            <a:off x="213000" y="2737815"/>
            <a:ext cx="8224069" cy="11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altLang="ko-KR" sz="3000" b="1" dirty="0">
                <a:latin typeface="+mj-ea"/>
                <a:ea typeface="+mj-ea"/>
              </a:rPr>
              <a:t>=&gt; Selenium</a:t>
            </a:r>
            <a:endParaRPr sz="3000" b="1" dirty="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xmlns="" id="{1599F3FF-2B5A-4E9D-B4F2-A5717B59E537}"/>
              </a:ext>
            </a:extLst>
          </p:cNvPr>
          <p:cNvSpPr txBox="1"/>
          <p:nvPr/>
        </p:nvSpPr>
        <p:spPr>
          <a:xfrm>
            <a:off x="262349" y="3644531"/>
            <a:ext cx="8619301" cy="11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ko-KR" altLang="en-US" sz="1800" dirty="0">
                <a:latin typeface="+mj-ea"/>
                <a:ea typeface="+mj-ea"/>
              </a:rPr>
              <a:t>인터넷 브라우저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컨트롤러로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인터넷 사용 과정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highlight>
                  <a:srgbClr val="FFFF00"/>
                </a:highlight>
                <a:latin typeface="+mj-ea"/>
                <a:ea typeface="+mj-ea"/>
              </a:rPr>
              <a:t>검색</a:t>
            </a:r>
            <a:r>
              <a:rPr lang="en-US" altLang="ko-KR" sz="1800" dirty="0">
                <a:highlight>
                  <a:srgbClr val="FFFF00"/>
                </a:highlight>
                <a:latin typeface="+mj-ea"/>
                <a:ea typeface="+mj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j-ea"/>
                <a:ea typeface="+mj-ea"/>
              </a:rPr>
              <a:t>클릭</a:t>
            </a:r>
            <a:r>
              <a:rPr lang="ko-KR" altLang="en-US" sz="1800" dirty="0">
                <a:latin typeface="+mj-ea"/>
                <a:ea typeface="+mj-ea"/>
              </a:rPr>
              <a:t> 등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r>
              <a:rPr lang="ko-KR" altLang="en-US" sz="1800" dirty="0">
                <a:latin typeface="+mj-ea"/>
                <a:ea typeface="+mj-ea"/>
              </a:rPr>
              <a:t>을 코드로 구현 가능</a:t>
            </a:r>
            <a:r>
              <a:rPr lang="en-US" altLang="ko-KR" sz="1800" dirty="0">
                <a:latin typeface="+mj-ea"/>
                <a:ea typeface="+mj-ea"/>
              </a:rPr>
              <a:t>. R/Python/JAVA </a:t>
            </a:r>
            <a:r>
              <a:rPr lang="ko-KR" altLang="en-US" sz="1800" dirty="0">
                <a:latin typeface="+mj-ea"/>
                <a:ea typeface="+mj-ea"/>
              </a:rPr>
              <a:t>등 여러 언어에서 사용 가능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개발자가 </a:t>
            </a:r>
            <a:r>
              <a:rPr lang="ko-KR" altLang="en-US" sz="1800" dirty="0">
                <a:highlight>
                  <a:srgbClr val="FFFF00"/>
                </a:highlight>
                <a:latin typeface="+mj-ea"/>
                <a:ea typeface="+mj-ea"/>
              </a:rPr>
              <a:t>테스트 용도</a:t>
            </a:r>
            <a:r>
              <a:rPr lang="ko-KR" altLang="en-US" sz="1800" dirty="0">
                <a:latin typeface="+mj-ea"/>
                <a:ea typeface="+mj-ea"/>
              </a:rPr>
              <a:t>로 사용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  <a:endParaRPr sz="1800" dirty="0">
              <a:highlight>
                <a:schemeClr val="lt1"/>
              </a:highligh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598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Selenium Practice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75350" y="1120250"/>
            <a:ext cx="75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ex) </a:t>
            </a:r>
            <a:r>
              <a:rPr lang="ko-KR" altLang="en-US" dirty="0">
                <a:latin typeface="+mj-ea"/>
                <a:ea typeface="+mj-ea"/>
              </a:rPr>
              <a:t>인도</a:t>
            </a:r>
            <a:r>
              <a:rPr lang="ko" dirty="0">
                <a:latin typeface="+mj-ea"/>
                <a:ea typeface="+mj-ea"/>
              </a:rPr>
              <a:t>의 전자상거래 사이트 </a:t>
            </a:r>
            <a:r>
              <a:rPr lang="en-US" altLang="ko" dirty="0">
                <a:latin typeface="+mj-ea"/>
                <a:ea typeface="+mj-ea"/>
              </a:rPr>
              <a:t>Flipkart</a:t>
            </a:r>
            <a:r>
              <a:rPr lang="ko" dirty="0">
                <a:latin typeface="+mj-ea"/>
                <a:ea typeface="+mj-ea"/>
              </a:rPr>
              <a:t>에서 </a:t>
            </a:r>
            <a:r>
              <a:rPr lang="ko-KR" altLang="en-US" dirty="0">
                <a:latin typeface="+mj-ea"/>
                <a:ea typeface="+mj-ea"/>
              </a:rPr>
              <a:t>키워드 검색결과를</a:t>
            </a:r>
            <a:r>
              <a:rPr 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수집해보자</a:t>
            </a:r>
            <a:endParaRPr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 </a:t>
            </a:r>
            <a:endParaRPr lang="en-US" altLang="ko" dirty="0">
              <a:latin typeface="+mj-ea"/>
              <a:ea typeface="+mj-ea"/>
            </a:endParaRPr>
          </a:p>
          <a:p>
            <a:pPr lvl="0" algn="ctr"/>
            <a:r>
              <a:rPr lang="en-US" altLang="ko-KR" dirty="0">
                <a:hlinkClick r:id="rId3"/>
              </a:rPr>
              <a:t>https://www.flipkart.com/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A77240B-DD75-4E75-A97D-6BE21E83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124" y="1953913"/>
            <a:ext cx="6465752" cy="29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8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+mj-ea"/>
                <a:ea typeface="+mj-ea"/>
              </a:rPr>
              <a:t>Selenium vs. </a:t>
            </a:r>
            <a:r>
              <a:rPr lang="en-US" altLang="ko-KR" b="1" dirty="0" err="1">
                <a:latin typeface="+mj-ea"/>
                <a:ea typeface="+mj-ea"/>
              </a:rPr>
              <a:t>BeautifulSoup</a:t>
            </a:r>
            <a:r>
              <a:rPr lang="en-US" altLang="ko-KR" b="1" dirty="0">
                <a:latin typeface="+mj-ea"/>
                <a:ea typeface="+mj-ea"/>
              </a:rPr>
              <a:t>?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8BDF74-D78A-48A0-89AD-2CFEEB9C337D}"/>
              </a:ext>
            </a:extLst>
          </p:cNvPr>
          <p:cNvSpPr txBox="1"/>
          <p:nvPr/>
        </p:nvSpPr>
        <p:spPr>
          <a:xfrm>
            <a:off x="103983" y="2346005"/>
            <a:ext cx="415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Selenium</a:t>
            </a:r>
          </a:p>
          <a:p>
            <a:pPr algn="ctr"/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인터넷 </a:t>
            </a:r>
            <a:r>
              <a:rPr lang="ko-KR" altLang="en-US" sz="2400" dirty="0">
                <a:highlight>
                  <a:srgbClr val="FFFF00"/>
                </a:highlight>
                <a:latin typeface="+mj-ea"/>
                <a:ea typeface="+mj-ea"/>
              </a:rPr>
              <a:t>브라우저를 동작</a:t>
            </a:r>
            <a:r>
              <a:rPr lang="ko-KR" altLang="en-US" sz="2400" dirty="0">
                <a:latin typeface="+mj-ea"/>
                <a:ea typeface="+mj-ea"/>
              </a:rPr>
              <a:t>시키는 패키지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A1A970-0249-4362-A80F-A9F25627A1E7}"/>
              </a:ext>
            </a:extLst>
          </p:cNvPr>
          <p:cNvSpPr txBox="1"/>
          <p:nvPr/>
        </p:nvSpPr>
        <p:spPr>
          <a:xfrm>
            <a:off x="3811281" y="2356344"/>
            <a:ext cx="502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BeautifulSoup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페이지 소스를 </a:t>
            </a:r>
            <a:r>
              <a:rPr lang="en-US" altLang="ko-KR" sz="2400" dirty="0">
                <a:highlight>
                  <a:srgbClr val="FFFF00"/>
                </a:highlight>
                <a:latin typeface="+mj-ea"/>
                <a:ea typeface="+mj-ea"/>
              </a:rPr>
              <a:t>HTML </a:t>
            </a:r>
            <a:r>
              <a:rPr lang="ko-KR" altLang="en-US" sz="2400" dirty="0">
                <a:highlight>
                  <a:srgbClr val="FFFF00"/>
                </a:highlight>
                <a:latin typeface="+mj-ea"/>
                <a:ea typeface="+mj-ea"/>
              </a:rPr>
              <a:t>문법으로 변환하고 해석</a:t>
            </a:r>
            <a:r>
              <a:rPr lang="ko-KR" altLang="en-US" sz="2400" dirty="0">
                <a:latin typeface="+mj-ea"/>
                <a:ea typeface="+mj-ea"/>
              </a:rPr>
              <a:t>하는 패키지</a:t>
            </a:r>
          </a:p>
        </p:txBody>
      </p:sp>
    </p:spTree>
    <p:extLst>
      <p:ext uri="{BB962C8B-B14F-4D97-AF65-F5344CB8AC3E}">
        <p14:creationId xmlns:p14="http://schemas.microsoft.com/office/powerpoint/2010/main" val="1538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ea"/>
                <a:ea typeface="+mj-ea"/>
              </a:rPr>
              <a:t>Key Features (Selenium)</a:t>
            </a:r>
            <a:endParaRPr sz="3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5CB0C9-0330-4690-9D80-023AB6C897F8}"/>
              </a:ext>
            </a:extLst>
          </p:cNvPr>
          <p:cNvSpPr txBox="1"/>
          <p:nvPr/>
        </p:nvSpPr>
        <p:spPr>
          <a:xfrm>
            <a:off x="311700" y="1842267"/>
            <a:ext cx="668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ea"/>
                <a:ea typeface="+mj-ea"/>
              </a:rPr>
              <a:t>driver.get</a:t>
            </a:r>
            <a:r>
              <a:rPr lang="en-US" altLang="ko-KR" sz="1600" b="1" dirty="0">
                <a:latin typeface="+mj-ea"/>
                <a:ea typeface="+mj-ea"/>
              </a:rPr>
              <a:t>(‘website </a:t>
            </a:r>
            <a:r>
              <a:rPr lang="en-US" altLang="ko-KR" sz="1600" b="1" dirty="0" err="1">
                <a:latin typeface="+mj-ea"/>
                <a:ea typeface="+mj-ea"/>
              </a:rPr>
              <a:t>url</a:t>
            </a:r>
            <a:r>
              <a:rPr lang="en-US" altLang="ko-KR" sz="1600" b="1" dirty="0">
                <a:latin typeface="+mj-ea"/>
                <a:ea typeface="+mj-ea"/>
              </a:rPr>
              <a:t>’)</a:t>
            </a:r>
          </a:p>
          <a:p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원하는 웹 사이트 주소로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344C86-381B-4768-BD49-F3AC3A8536E7}"/>
              </a:ext>
            </a:extLst>
          </p:cNvPr>
          <p:cNvSpPr txBox="1"/>
          <p:nvPr/>
        </p:nvSpPr>
        <p:spPr>
          <a:xfrm>
            <a:off x="311700" y="2427042"/>
            <a:ext cx="852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ea"/>
                <a:ea typeface="+mj-ea"/>
              </a:rPr>
              <a:t>driver.find_element_by_xpath</a:t>
            </a:r>
            <a:r>
              <a:rPr lang="en-US" altLang="ko-KR" sz="1600" b="1" dirty="0">
                <a:latin typeface="+mj-ea"/>
                <a:ea typeface="+mj-ea"/>
              </a:rPr>
              <a:t>(‘particular </a:t>
            </a:r>
            <a:r>
              <a:rPr lang="en-US" altLang="ko-KR" sz="1600" b="1" dirty="0" err="1">
                <a:latin typeface="+mj-ea"/>
                <a:ea typeface="+mj-ea"/>
              </a:rPr>
              <a:t>xpath</a:t>
            </a:r>
            <a:r>
              <a:rPr lang="en-US" altLang="ko-KR" sz="1600" b="1" dirty="0">
                <a:latin typeface="+mj-ea"/>
                <a:ea typeface="+mj-ea"/>
              </a:rPr>
              <a:t>’).</a:t>
            </a:r>
            <a:r>
              <a:rPr lang="en-US" altLang="ko-KR" sz="1600" b="1" dirty="0" err="1">
                <a:latin typeface="+mj-ea"/>
                <a:ea typeface="+mj-ea"/>
              </a:rPr>
              <a:t>send_keys</a:t>
            </a:r>
            <a:r>
              <a:rPr lang="en-US" altLang="ko-KR" sz="1600" b="1" dirty="0">
                <a:latin typeface="+mj-ea"/>
                <a:ea typeface="+mj-ea"/>
              </a:rPr>
              <a:t>(‘keyword’)</a:t>
            </a:r>
          </a:p>
          <a:p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특정 </a:t>
            </a:r>
            <a:r>
              <a:rPr lang="en-US" altLang="ko-KR" sz="1600" dirty="0" err="1">
                <a:latin typeface="+mj-ea"/>
                <a:ea typeface="+mj-ea"/>
              </a:rPr>
              <a:t>xpath</a:t>
            </a:r>
            <a:r>
              <a:rPr lang="ko-KR" altLang="en-US" sz="1600" dirty="0">
                <a:latin typeface="+mj-ea"/>
                <a:ea typeface="+mj-ea"/>
              </a:rPr>
              <a:t> 위치에 </a:t>
            </a:r>
            <a:r>
              <a:rPr lang="en-US" altLang="ko-KR" sz="1600" dirty="0">
                <a:latin typeface="+mj-ea"/>
                <a:ea typeface="+mj-ea"/>
              </a:rPr>
              <a:t>‘keyword’</a:t>
            </a:r>
            <a:r>
              <a:rPr lang="ko-KR" altLang="en-US" sz="1600" dirty="0">
                <a:latin typeface="+mj-ea"/>
                <a:ea typeface="+mj-ea"/>
              </a:rPr>
              <a:t>라는 단어를 키 값으로 보냄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한 마디로 검색 키워드 입력 혹은 회원가입 시 생년월일 선택하는 행위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8A9866-BCA3-4790-AD9D-FAD489226248}"/>
              </a:ext>
            </a:extLst>
          </p:cNvPr>
          <p:cNvSpPr txBox="1"/>
          <p:nvPr/>
        </p:nvSpPr>
        <p:spPr>
          <a:xfrm>
            <a:off x="311700" y="1257492"/>
            <a:ext cx="742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driver = </a:t>
            </a:r>
            <a:r>
              <a:rPr lang="en-US" altLang="ko-KR" sz="1600" b="1" dirty="0" err="1">
                <a:latin typeface="+mj-ea"/>
                <a:ea typeface="+mj-ea"/>
              </a:rPr>
              <a:t>webdriver.Chrome</a:t>
            </a:r>
            <a:r>
              <a:rPr lang="en-US" altLang="ko-KR" sz="1600" b="1" dirty="0">
                <a:latin typeface="+mj-ea"/>
                <a:ea typeface="+mj-ea"/>
              </a:rPr>
              <a:t>(‘your own </a:t>
            </a:r>
            <a:r>
              <a:rPr lang="en-US" altLang="ko-KR" sz="1600" b="1" dirty="0" err="1">
                <a:latin typeface="+mj-ea"/>
                <a:ea typeface="+mj-ea"/>
              </a:rPr>
              <a:t>webdriver</a:t>
            </a:r>
            <a:r>
              <a:rPr lang="en-US" altLang="ko-KR" sz="1600" b="1" dirty="0">
                <a:latin typeface="+mj-ea"/>
                <a:ea typeface="+mj-ea"/>
              </a:rPr>
              <a:t> path’)</a:t>
            </a:r>
          </a:p>
          <a:p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크롬 브라우저 드라이버를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1578D6-D8D1-4C4E-91ED-E9DDA820D228}"/>
              </a:ext>
            </a:extLst>
          </p:cNvPr>
          <p:cNvSpPr txBox="1"/>
          <p:nvPr/>
        </p:nvSpPr>
        <p:spPr>
          <a:xfrm>
            <a:off x="311700" y="3258039"/>
            <a:ext cx="852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ea"/>
                <a:ea typeface="+mj-ea"/>
              </a:rPr>
              <a:t>driver.find_element_by_xpath</a:t>
            </a:r>
            <a:r>
              <a:rPr lang="en-US" altLang="ko-KR" sz="1600" b="1" dirty="0">
                <a:latin typeface="+mj-ea"/>
                <a:ea typeface="+mj-ea"/>
              </a:rPr>
              <a:t>(‘particular </a:t>
            </a:r>
            <a:r>
              <a:rPr lang="en-US" altLang="ko-KR" sz="1600" b="1" dirty="0" err="1">
                <a:latin typeface="+mj-ea"/>
                <a:ea typeface="+mj-ea"/>
              </a:rPr>
              <a:t>xpath</a:t>
            </a:r>
            <a:r>
              <a:rPr lang="en-US" altLang="ko-KR" sz="1600" b="1" dirty="0">
                <a:latin typeface="+mj-ea"/>
                <a:ea typeface="+mj-ea"/>
              </a:rPr>
              <a:t>’).click()</a:t>
            </a:r>
          </a:p>
          <a:p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특정 </a:t>
            </a:r>
            <a:r>
              <a:rPr lang="en-US" altLang="ko-KR" sz="1600" dirty="0" err="1">
                <a:latin typeface="+mj-ea"/>
                <a:ea typeface="+mj-ea"/>
              </a:rPr>
              <a:t>xpath</a:t>
            </a:r>
            <a:r>
              <a:rPr lang="ko-KR" altLang="en-US" sz="1600" dirty="0">
                <a:latin typeface="+mj-ea"/>
                <a:ea typeface="+mj-ea"/>
              </a:rPr>
              <a:t>에 있는 위치를 클릭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한 마디로 버튼 누르기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47CD73-C745-42E5-95D3-5D3BCC4CDE7D}"/>
              </a:ext>
            </a:extLst>
          </p:cNvPr>
          <p:cNvSpPr txBox="1"/>
          <p:nvPr/>
        </p:nvSpPr>
        <p:spPr>
          <a:xfrm>
            <a:off x="311699" y="4089036"/>
            <a:ext cx="852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source = </a:t>
            </a:r>
            <a:r>
              <a:rPr lang="en-US" altLang="ko-KR" sz="1600" b="1" dirty="0" err="1">
                <a:latin typeface="+mj-ea"/>
                <a:ea typeface="+mj-ea"/>
              </a:rPr>
              <a:t>driver.page_source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현재 상태의 페이지 소스 저장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391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ea"/>
                <a:ea typeface="+mj-ea"/>
              </a:rPr>
              <a:t>Key Features</a:t>
            </a:r>
            <a:br>
              <a:rPr lang="en-US" sz="3200" dirty="0">
                <a:latin typeface="+mj-ea"/>
                <a:ea typeface="+mj-ea"/>
              </a:rPr>
            </a:br>
            <a:r>
              <a:rPr lang="en-US" sz="3200" dirty="0">
                <a:latin typeface="+mj-ea"/>
                <a:ea typeface="+mj-ea"/>
              </a:rPr>
              <a:t> (</a:t>
            </a:r>
            <a:r>
              <a:rPr lang="en-US" sz="3200" dirty="0" err="1">
                <a:latin typeface="+mj-ea"/>
                <a:ea typeface="+mj-ea"/>
              </a:rPr>
              <a:t>BeautifulSoup</a:t>
            </a:r>
            <a:r>
              <a:rPr lang="en-US" sz="3200" dirty="0">
                <a:latin typeface="+mj-ea"/>
                <a:ea typeface="+mj-ea"/>
              </a:rPr>
              <a:t>)</a:t>
            </a:r>
            <a:endParaRPr sz="3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5CB0C9-0330-4690-9D80-023AB6C897F8}"/>
              </a:ext>
            </a:extLst>
          </p:cNvPr>
          <p:cNvSpPr txBox="1"/>
          <p:nvPr/>
        </p:nvSpPr>
        <p:spPr>
          <a:xfrm>
            <a:off x="311699" y="2771049"/>
            <a:ext cx="668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skew = </a:t>
            </a:r>
            <a:r>
              <a:rPr lang="en-US" altLang="ko-KR" sz="1800" b="1" dirty="0" err="1">
                <a:latin typeface="+mj-ea"/>
                <a:ea typeface="+mj-ea"/>
              </a:rPr>
              <a:t>soup.find</a:t>
            </a:r>
            <a:r>
              <a:rPr lang="en-US" altLang="ko-KR" sz="1800" b="1" dirty="0">
                <a:latin typeface="+mj-ea"/>
                <a:ea typeface="+mj-ea"/>
              </a:rPr>
              <a:t>(_all)(‘div’, ‘</a:t>
            </a:r>
            <a:r>
              <a:rPr lang="en-US" altLang="ko-KR" sz="1800" b="1" dirty="0" err="1">
                <a:latin typeface="+mj-ea"/>
                <a:ea typeface="+mj-ea"/>
              </a:rPr>
              <a:t>blahblah</a:t>
            </a:r>
            <a:r>
              <a:rPr lang="en-US" altLang="ko-KR" sz="1800" b="1" dirty="0">
                <a:latin typeface="+mj-ea"/>
                <a:ea typeface="+mj-ea"/>
              </a:rPr>
              <a:t>’)</a:t>
            </a: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en-US" altLang="ko-KR" sz="1800" dirty="0" err="1">
                <a:latin typeface="+mj-ea"/>
                <a:ea typeface="+mj-ea"/>
              </a:rPr>
              <a:t>blahblah</a:t>
            </a:r>
            <a:r>
              <a:rPr lang="ko-KR" altLang="en-US" sz="1800" dirty="0">
                <a:latin typeface="+mj-ea"/>
                <a:ea typeface="+mj-ea"/>
              </a:rPr>
              <a:t>인 </a:t>
            </a:r>
            <a:r>
              <a:rPr lang="en-US" altLang="ko-KR" sz="1800" dirty="0">
                <a:latin typeface="+mj-ea"/>
                <a:ea typeface="+mj-ea"/>
              </a:rPr>
              <a:t>div </a:t>
            </a:r>
            <a:r>
              <a:rPr lang="ko-KR" altLang="en-US" sz="1800" dirty="0">
                <a:latin typeface="+mj-ea"/>
                <a:ea typeface="+mj-ea"/>
              </a:rPr>
              <a:t>위치를 검색해서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344C86-381B-4768-BD49-F3AC3A8536E7}"/>
              </a:ext>
            </a:extLst>
          </p:cNvPr>
          <p:cNvSpPr txBox="1"/>
          <p:nvPr/>
        </p:nvSpPr>
        <p:spPr>
          <a:xfrm>
            <a:off x="317710" y="3785143"/>
            <a:ext cx="655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text = skew[</a:t>
            </a:r>
            <a:r>
              <a:rPr lang="en-US" altLang="ko-KR" sz="1800" b="1" dirty="0" err="1">
                <a:latin typeface="+mj-ea"/>
                <a:ea typeface="+mj-ea"/>
              </a:rPr>
              <a:t>i</a:t>
            </a:r>
            <a:r>
              <a:rPr lang="en-US" altLang="ko-KR" sz="1800" b="1" dirty="0">
                <a:latin typeface="+mj-ea"/>
                <a:ea typeface="+mj-ea"/>
              </a:rPr>
              <a:t>].</a:t>
            </a:r>
            <a:r>
              <a:rPr lang="en-US" altLang="ko-KR" sz="1800" b="1" dirty="0" err="1">
                <a:latin typeface="+mj-ea"/>
                <a:ea typeface="+mj-ea"/>
              </a:rPr>
              <a:t>get_text</a:t>
            </a:r>
            <a:r>
              <a:rPr lang="en-US" altLang="ko-KR" sz="1800" b="1" dirty="0">
                <a:latin typeface="+mj-ea"/>
                <a:ea typeface="+mj-ea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</a:rPr>
              <a:t>: skew</a:t>
            </a:r>
            <a:r>
              <a:rPr lang="ko-KR" altLang="en-US" sz="1800" dirty="0">
                <a:latin typeface="+mj-ea"/>
                <a:ea typeface="+mj-ea"/>
              </a:rPr>
              <a:t> 위치 안에 있는 텍스트를 추출하여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8A9866-BCA3-4790-AD9D-FAD489226248}"/>
              </a:ext>
            </a:extLst>
          </p:cNvPr>
          <p:cNvSpPr txBox="1"/>
          <p:nvPr/>
        </p:nvSpPr>
        <p:spPr>
          <a:xfrm>
            <a:off x="311700" y="1756955"/>
            <a:ext cx="651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soup =</a:t>
            </a:r>
            <a:r>
              <a:rPr lang="en-US" altLang="ko-KR" sz="1800" b="1" dirty="0" err="1">
                <a:latin typeface="+mj-ea"/>
                <a:ea typeface="+mj-ea"/>
              </a:rPr>
              <a:t>BeatifulSoup</a:t>
            </a:r>
            <a:r>
              <a:rPr lang="en-US" altLang="ko-KR" sz="1800" b="1" dirty="0">
                <a:latin typeface="+mj-ea"/>
                <a:ea typeface="+mj-ea"/>
              </a:rPr>
              <a:t>(source, ‘</a:t>
            </a:r>
            <a:r>
              <a:rPr lang="en-US" altLang="ko-KR" sz="1800" b="1" dirty="0" err="1">
                <a:latin typeface="+mj-ea"/>
                <a:ea typeface="+mj-ea"/>
              </a:rPr>
              <a:t>html.parser</a:t>
            </a:r>
            <a:r>
              <a:rPr lang="en-US" altLang="ko-KR" sz="1800" b="1" dirty="0">
                <a:latin typeface="+mj-ea"/>
                <a:ea typeface="+mj-ea"/>
              </a:rPr>
              <a:t>’)</a:t>
            </a: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페이지 소스를 </a:t>
            </a:r>
            <a:r>
              <a:rPr lang="en-US" altLang="ko-KR" sz="1800" dirty="0">
                <a:latin typeface="+mj-ea"/>
                <a:ea typeface="+mj-ea"/>
              </a:rPr>
              <a:t>html </a:t>
            </a:r>
            <a:r>
              <a:rPr lang="ko-KR" altLang="en-US" sz="1800" dirty="0">
                <a:latin typeface="+mj-ea"/>
                <a:ea typeface="+mj-ea"/>
              </a:rPr>
              <a:t>문법으로 변환</a:t>
            </a:r>
          </a:p>
        </p:txBody>
      </p:sp>
    </p:spTree>
    <p:extLst>
      <p:ext uri="{BB962C8B-B14F-4D97-AF65-F5344CB8AC3E}">
        <p14:creationId xmlns:p14="http://schemas.microsoft.com/office/powerpoint/2010/main" val="27936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11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j-ea"/>
                <a:ea typeface="+mj-ea"/>
              </a:rPr>
              <a:t>What is Crawling?</a:t>
            </a:r>
            <a:endParaRPr>
              <a:latin typeface="+mj-ea"/>
              <a:ea typeface="+mj-e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6425" y="1746575"/>
            <a:ext cx="87180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highlight>
                  <a:srgbClr val="FFFF00"/>
                </a:highlight>
                <a:latin typeface="+mj-ea"/>
                <a:ea typeface="+mj-ea"/>
              </a:rPr>
              <a:t>웹 페이지</a:t>
            </a:r>
            <a:r>
              <a:rPr lang="ko" sz="2400" dirty="0">
                <a:solidFill>
                  <a:srgbClr val="373A3C"/>
                </a:solidFill>
                <a:highlight>
                  <a:srgbClr val="FFFFFF"/>
                </a:highlight>
                <a:latin typeface="+mj-ea"/>
                <a:ea typeface="+mj-ea"/>
              </a:rPr>
              <a:t>를 그대로 가져와서 </a:t>
            </a:r>
            <a:r>
              <a:rPr lang="ko" sz="2400" dirty="0">
                <a:solidFill>
                  <a:srgbClr val="373A3C"/>
                </a:solidFill>
                <a:highlight>
                  <a:srgbClr val="FFFF00"/>
                </a:highlight>
                <a:latin typeface="+mj-ea"/>
                <a:ea typeface="+mj-ea"/>
              </a:rPr>
              <a:t>데이터를 추출</a:t>
            </a:r>
            <a:r>
              <a:rPr lang="ko" sz="2400" dirty="0">
                <a:solidFill>
                  <a:srgbClr val="373A3C"/>
                </a:solidFill>
                <a:highlight>
                  <a:srgbClr val="FFFFFF"/>
                </a:highlight>
                <a:latin typeface="+mj-ea"/>
                <a:ea typeface="+mj-ea"/>
              </a:rPr>
              <a:t>해 내는 행위. 스크레이핑(scraping)이라고도 한다. </a:t>
            </a:r>
            <a:r>
              <a:rPr lang="ko" sz="1800" dirty="0">
                <a:solidFill>
                  <a:srgbClr val="373A3C"/>
                </a:solidFill>
                <a:highlight>
                  <a:srgbClr val="FFFFFF"/>
                </a:highlight>
                <a:latin typeface="+mj-ea"/>
                <a:ea typeface="+mj-ea"/>
              </a:rPr>
              <a:t>[출처 : 나무위키]</a:t>
            </a:r>
            <a:endParaRPr sz="1800" dirty="0">
              <a:solidFill>
                <a:srgbClr val="373A3C"/>
              </a:solidFill>
              <a:highlight>
                <a:srgbClr val="FFFFFF"/>
              </a:highligh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+mj-ea"/>
                <a:ea typeface="+mj-ea"/>
              </a:rPr>
              <a:t>실습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2B7068-4A0D-4953-9F30-86C22CFDBE97}"/>
              </a:ext>
            </a:extLst>
          </p:cNvPr>
          <p:cNvSpPr txBox="1"/>
          <p:nvPr/>
        </p:nvSpPr>
        <p:spPr>
          <a:xfrm>
            <a:off x="760720" y="1638953"/>
            <a:ext cx="762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SSG</a:t>
            </a:r>
            <a:r>
              <a:rPr lang="ko-KR" altLang="en-US" dirty="0">
                <a:latin typeface="+mj-ea"/>
                <a:ea typeface="+mj-ea"/>
              </a:rPr>
              <a:t>에서 일하고 있는 당신은 유력 경쟁사인 </a:t>
            </a:r>
            <a:r>
              <a:rPr lang="ko-KR" altLang="en-US" dirty="0" err="1">
                <a:latin typeface="+mj-ea"/>
                <a:ea typeface="+mj-ea"/>
              </a:rPr>
              <a:t>쿠팡의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제품군별</a:t>
            </a:r>
            <a:r>
              <a:rPr lang="ko-KR" altLang="en-US" dirty="0">
                <a:latin typeface="+mj-ea"/>
                <a:ea typeface="+mj-ea"/>
              </a:rPr>
              <a:t> 판매 순위를 알아보고자 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특정 제품군을 검색했을 때 나오는 </a:t>
            </a:r>
            <a:r>
              <a:rPr lang="ko-KR" altLang="en-US" dirty="0">
                <a:latin typeface="+mj-ea"/>
              </a:rPr>
              <a:t>첫 페이지 </a:t>
            </a:r>
            <a:r>
              <a:rPr lang="ko-KR" altLang="en-US" dirty="0">
                <a:latin typeface="+mj-ea"/>
                <a:ea typeface="+mj-ea"/>
              </a:rPr>
              <a:t>검색 결과를 순위별로 정렬하여 데이터 프레임 형태로 저장하여라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8C5E13-219F-4DFC-A835-9DD0613D7E5B}"/>
              </a:ext>
            </a:extLst>
          </p:cNvPr>
          <p:cNvSpPr txBox="1"/>
          <p:nvPr/>
        </p:nvSpPr>
        <p:spPr>
          <a:xfrm>
            <a:off x="699248" y="2896259"/>
            <a:ext cx="762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홈 페이지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200" dirty="0">
                <a:hlinkClick r:id="rId3"/>
              </a:rPr>
              <a:t>https://www.coupang.com/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28E6AD-8CA2-441E-BC19-0788DA438381}"/>
              </a:ext>
            </a:extLst>
          </p:cNvPr>
          <p:cNvSpPr txBox="1"/>
          <p:nvPr/>
        </p:nvSpPr>
        <p:spPr>
          <a:xfrm>
            <a:off x="699248" y="3305062"/>
            <a:ext cx="768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검색 키워드 </a:t>
            </a:r>
            <a:r>
              <a:rPr lang="en-US" altLang="ko-KR" sz="1200" dirty="0">
                <a:latin typeface="+mj-ea"/>
                <a:ea typeface="+mj-ea"/>
              </a:rPr>
              <a:t>: ‘coupang.csv’ </a:t>
            </a:r>
            <a:r>
              <a:rPr lang="ko-KR" altLang="en-US" sz="1200" dirty="0">
                <a:latin typeface="+mj-ea"/>
                <a:ea typeface="+mj-ea"/>
              </a:rPr>
              <a:t>파일을 로드하세요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64A4CE-07C6-4702-BEF8-6DA8A93836D3}"/>
              </a:ext>
            </a:extLst>
          </p:cNvPr>
          <p:cNvSpPr txBox="1"/>
          <p:nvPr/>
        </p:nvSpPr>
        <p:spPr>
          <a:xfrm>
            <a:off x="729984" y="3713865"/>
            <a:ext cx="762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순위</a:t>
            </a:r>
            <a:r>
              <a:rPr lang="en-US" altLang="ko-KR" sz="1200" dirty="0">
                <a:latin typeface="+mj-ea"/>
                <a:ea typeface="+mj-ea"/>
              </a:rPr>
              <a:t>(1,2,3...)</a:t>
            </a:r>
            <a:r>
              <a:rPr lang="ko-KR" altLang="en-US" sz="1200" dirty="0">
                <a:latin typeface="+mj-ea"/>
                <a:ea typeface="+mj-ea"/>
              </a:rPr>
              <a:t>도 데이터프레임에 있어야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35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11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j-ea"/>
                <a:ea typeface="+mj-ea"/>
              </a:rPr>
              <a:t>Why Crawling?</a:t>
            </a:r>
            <a:endParaRPr>
              <a:latin typeface="+mj-ea"/>
              <a:ea typeface="+mj-e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66425" y="1746575"/>
            <a:ext cx="8718000" cy="26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데이터 수집 </a:t>
            </a:r>
            <a:r>
              <a:rPr lang="ko" sz="3000">
                <a:highlight>
                  <a:srgbClr val="FFFF00"/>
                </a:highlight>
                <a:latin typeface="+mj-ea"/>
                <a:ea typeface="+mj-ea"/>
              </a:rPr>
              <a:t>자동화</a:t>
            </a:r>
            <a:endParaRPr sz="3000">
              <a:highlight>
                <a:srgbClr val="FFFF00"/>
              </a:highlight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2. </a:t>
            </a:r>
            <a:r>
              <a:rPr lang="ko" sz="3000">
                <a:highlight>
                  <a:srgbClr val="FFFF00"/>
                </a:highlight>
                <a:latin typeface="+mj-ea"/>
                <a:ea typeface="+mj-ea"/>
              </a:rPr>
              <a:t>텍스트마이닝</a:t>
            </a: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의 시발점</a:t>
            </a:r>
            <a:endParaRPr sz="3000">
              <a:highlight>
                <a:schemeClr val="lt1"/>
              </a:highligh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j-ea"/>
                <a:ea typeface="+mj-ea"/>
              </a:rPr>
              <a:t>How to Crawl?</a:t>
            </a:r>
            <a:endParaRPr>
              <a:latin typeface="+mj-ea"/>
              <a:ea typeface="+mj-e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820826" y="1979708"/>
            <a:ext cx="5502347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+mj-ea"/>
                <a:ea typeface="+mj-ea"/>
              </a:rPr>
              <a:t>목표 대상 설정</a:t>
            </a:r>
            <a:endParaRPr lang="en-US" altLang="ko"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+mj-ea"/>
                <a:ea typeface="+mj-ea"/>
              </a:rPr>
              <a:t>웹 페이지 구조 파악</a:t>
            </a:r>
            <a:endParaRPr lang="en-US" altLang="ko"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+mj-ea"/>
                <a:ea typeface="+mj-ea"/>
              </a:rPr>
              <a:t>목표 대상 위치 파악</a:t>
            </a:r>
            <a:endParaRPr lang="en-US" altLang="ko"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+mj-ea"/>
                <a:ea typeface="+mj-ea"/>
              </a:rPr>
              <a:t>텍스트 추출</a:t>
            </a:r>
            <a:endParaRPr lang="en-US" altLang="ko"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sz="2400" dirty="0">
              <a:latin typeface="+mj-ea"/>
              <a:ea typeface="+mj-e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 dirty="0">
                <a:latin typeface="+mj-ea"/>
                <a:ea typeface="+mj-ea"/>
              </a:rPr>
              <a:t>텍스트 저장</a:t>
            </a:r>
            <a:endParaRPr sz="2400" dirty="0">
              <a:latin typeface="+mj-ea"/>
              <a:ea typeface="+mj-e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목표 대상 설정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406125" y="1161900"/>
            <a:ext cx="6268200" cy="2575500"/>
          </a:xfrm>
          <a:prstGeom prst="rect">
            <a:avLst/>
          </a:prstGeom>
          <a:noFill/>
          <a:ln>
            <a:solidFill>
              <a:srgbClr val="FFAB4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highlight>
                  <a:schemeClr val="lt1"/>
                </a:highlight>
                <a:latin typeface="+mj-ea"/>
                <a:ea typeface="+mj-ea"/>
              </a:rPr>
              <a:t>텍스트</a:t>
            </a:r>
            <a:endParaRPr sz="2400" dirty="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highlight>
                  <a:schemeClr val="lt1"/>
                </a:highlight>
                <a:latin typeface="+mj-ea"/>
                <a:ea typeface="+mj-ea"/>
              </a:rPr>
              <a:t>그 중에서도 내가 </a:t>
            </a:r>
            <a:r>
              <a:rPr lang="ko" sz="2400" dirty="0">
                <a:highlight>
                  <a:srgbClr val="FFFF00"/>
                </a:highlight>
                <a:latin typeface="+mj-ea"/>
                <a:ea typeface="+mj-ea"/>
              </a:rPr>
              <a:t>‘원하는’</a:t>
            </a:r>
            <a:r>
              <a:rPr lang="ko" sz="2400" dirty="0">
                <a:highlight>
                  <a:schemeClr val="lt1"/>
                </a:highlight>
                <a:latin typeface="+mj-ea"/>
                <a:ea typeface="+mj-ea"/>
              </a:rPr>
              <a:t> 텍스트</a:t>
            </a:r>
            <a:endParaRPr sz="2400" dirty="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12400" y="3567125"/>
            <a:ext cx="75192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j-ea"/>
                <a:ea typeface="+mj-ea"/>
              </a:rPr>
              <a:t>ex) 비타민 관련 뉴스 콘텐츠</a:t>
            </a:r>
            <a:endParaRPr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 u="sng">
                <a:solidFill>
                  <a:schemeClr val="hlink"/>
                </a:solidFill>
                <a:latin typeface="+mj-ea"/>
                <a:ea typeface="+mj-ea"/>
                <a:cs typeface="Verdana"/>
                <a:sym typeface="Verdana"/>
                <a:hlinkClick r:id="rId3"/>
              </a:rPr>
              <a:t>http://www.dailysmart.co.kr/news/articleView.html?idxno=11762</a:t>
            </a:r>
            <a:endParaRPr i="1">
              <a:latin typeface="+mj-ea"/>
              <a:ea typeface="+mj-e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j-ea"/>
                <a:ea typeface="+mj-ea"/>
              </a:rPr>
              <a:t>웹 페이지 구조 파악</a:t>
            </a:r>
            <a:endParaRPr>
              <a:latin typeface="+mj-ea"/>
              <a:ea typeface="+mj-ea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437900" y="1672525"/>
            <a:ext cx="62682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정적(Static) vs. 동적(Dynamic)</a:t>
            </a: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2. CSS vs. XPATH</a:t>
            </a:r>
            <a:endParaRPr sz="3000">
              <a:highlight>
                <a:schemeClr val="lt1"/>
              </a:highligh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j-ea"/>
                <a:ea typeface="+mj-ea"/>
              </a:rPr>
              <a:t>Static vs. Dynamic</a:t>
            </a:r>
            <a:endParaRPr>
              <a:latin typeface="+mj-ea"/>
              <a:ea typeface="+mj-ea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0" y="1761300"/>
            <a:ext cx="44604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정적(Static)</a:t>
            </a: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“주문하신 웹 페이지 나왔습니다.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00"/>
                </a:highlight>
                <a:latin typeface="+mj-ea"/>
                <a:ea typeface="+mj-ea"/>
              </a:rPr>
              <a:t>추가는 메인 메뉴만 가능하세요</a:t>
            </a: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.”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원하는 내용이 웹 페이지에 그대로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= R의 </a:t>
            </a:r>
            <a:r>
              <a:rPr lang="ko" sz="1800">
                <a:highlight>
                  <a:srgbClr val="FFFF00"/>
                </a:highlight>
                <a:latin typeface="+mj-ea"/>
                <a:ea typeface="+mj-ea"/>
              </a:rPr>
              <a:t>rvest</a:t>
            </a: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, Python의 </a:t>
            </a:r>
            <a:r>
              <a:rPr lang="ko" sz="1800">
                <a:highlight>
                  <a:srgbClr val="FFFF00"/>
                </a:highlight>
                <a:latin typeface="+mj-ea"/>
                <a:ea typeface="+mj-ea"/>
              </a:rPr>
              <a:t>BeautifulSoup</a:t>
            </a: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  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683600" y="1761300"/>
            <a:ext cx="44604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동적(Dynamic)</a:t>
            </a: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“주문하신 웹 페이지 나왔습니다.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00"/>
                </a:highlight>
                <a:latin typeface="+mj-ea"/>
                <a:ea typeface="+mj-ea"/>
              </a:rPr>
              <a:t>추가 토핑 주문하시면 갖다 드릴게요</a:t>
            </a: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”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마우스 클릭 등의 별도 조작이 필요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= R의 Rselenium, Python의 </a:t>
            </a:r>
            <a:r>
              <a:rPr lang="ko" sz="1800">
                <a:highlight>
                  <a:srgbClr val="FFFF00"/>
                </a:highlight>
                <a:latin typeface="+mj-ea"/>
                <a:ea typeface="+mj-ea"/>
              </a:rPr>
              <a:t>Selenium</a:t>
            </a:r>
            <a:endParaRPr sz="1800">
              <a:highlight>
                <a:srgbClr val="FFFF00"/>
              </a:highlight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27B046C-BEC1-4539-9DD3-844CDC6A349C}"/>
              </a:ext>
            </a:extLst>
          </p:cNvPr>
          <p:cNvSpPr/>
          <p:nvPr/>
        </p:nvSpPr>
        <p:spPr>
          <a:xfrm>
            <a:off x="1394584" y="4336800"/>
            <a:ext cx="2712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http://www.statiz.co.kr/main.php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D595791-6A2D-4003-90D4-0CD363AF61A7}"/>
              </a:ext>
            </a:extLst>
          </p:cNvPr>
          <p:cNvSpPr/>
          <p:nvPr/>
        </p:nvSpPr>
        <p:spPr>
          <a:xfrm>
            <a:off x="5036815" y="4336800"/>
            <a:ext cx="2794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4"/>
              </a:rPr>
              <a:t>https://www.koreabaseball.com/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CSS vs. XPATH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0" y="2908475"/>
            <a:ext cx="44604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CSS</a:t>
            </a: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[경기도 부천시 양지로234-10 62] 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00"/>
                </a:highlight>
                <a:latin typeface="+mj-ea"/>
                <a:ea typeface="+mj-ea"/>
              </a:rPr>
              <a:t>구조가 단순</a:t>
            </a: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하여 파악이 편할 때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4683600" y="2908575"/>
            <a:ext cx="44604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chemeClr val="lt1"/>
                </a:highlight>
                <a:latin typeface="+mj-ea"/>
                <a:ea typeface="+mj-ea"/>
              </a:rPr>
              <a:t>XPATH</a:t>
            </a:r>
            <a:endParaRPr sz="30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[경기도 부천시 소사구 옥길동 303번지]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구조가 복잡하여 </a:t>
            </a:r>
            <a:r>
              <a:rPr lang="ko" sz="1800">
                <a:highlight>
                  <a:srgbClr val="FFFF00"/>
                </a:highlight>
                <a:latin typeface="+mj-ea"/>
                <a:ea typeface="+mj-ea"/>
              </a:rPr>
              <a:t>위치 확인이 어려울</a:t>
            </a:r>
            <a:r>
              <a:rPr lang="ko" sz="1800">
                <a:highlight>
                  <a:schemeClr val="lt1"/>
                </a:highlight>
                <a:latin typeface="+mj-ea"/>
                <a:ea typeface="+mj-ea"/>
              </a:rPr>
              <a:t> 때</a:t>
            </a:r>
            <a:endParaRPr sz="1800">
              <a:highlight>
                <a:schemeClr val="lt1"/>
              </a:highlight>
              <a:latin typeface="+mj-ea"/>
              <a:ea typeface="+mj-ea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67800" y="1446825"/>
            <a:ext cx="72084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j-ea"/>
                <a:ea typeface="+mj-ea"/>
                <a:cs typeface="Malgun Gothic"/>
                <a:sym typeface="Malgun Gothic"/>
              </a:rPr>
              <a:t>웹 페이지는 일종의 문법인 </a:t>
            </a:r>
            <a:r>
              <a:rPr lang="ko" sz="1800" dirty="0">
                <a:highlight>
                  <a:srgbClr val="FFFF00"/>
                </a:highlight>
                <a:latin typeface="+mj-ea"/>
                <a:ea typeface="+mj-ea"/>
                <a:cs typeface="Malgun Gothic"/>
                <a:sym typeface="Malgun Gothic"/>
              </a:rPr>
              <a:t>HTML문서</a:t>
            </a:r>
            <a:r>
              <a:rPr lang="ko" sz="1800" dirty="0">
                <a:latin typeface="+mj-ea"/>
                <a:ea typeface="+mj-ea"/>
                <a:cs typeface="Malgun Gothic"/>
                <a:sym typeface="Malgun Gothic"/>
              </a:rPr>
              <a:t>로 구성.</a:t>
            </a: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j-ea"/>
                <a:ea typeface="+mj-ea"/>
                <a:cs typeface="Malgun Gothic"/>
                <a:sym typeface="Malgun Gothic"/>
              </a:rPr>
              <a:t>CSS와 XPATH는 HTML에서 </a:t>
            </a:r>
            <a:r>
              <a:rPr lang="ko" sz="1800" dirty="0">
                <a:highlight>
                  <a:srgbClr val="FFFF00"/>
                </a:highlight>
                <a:latin typeface="+mj-ea"/>
                <a:ea typeface="+mj-ea"/>
                <a:cs typeface="Malgun Gothic"/>
                <a:sym typeface="Malgun Gothic"/>
              </a:rPr>
              <a:t>위치를 나타내는</a:t>
            </a:r>
            <a:r>
              <a:rPr lang="ko" sz="1800" dirty="0">
                <a:latin typeface="+mj-ea"/>
                <a:ea typeface="+mj-ea"/>
                <a:cs typeface="Malgun Gothic"/>
                <a:sym typeface="Malgun Gothic"/>
              </a:rPr>
              <a:t> 2가지 방식.</a:t>
            </a: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+mj-ea"/>
                <a:ea typeface="+mj-ea"/>
                <a:cs typeface="Malgun Gothic"/>
                <a:sym typeface="Malgun Gothic"/>
              </a:rPr>
              <a:t>둘 중 하나로 </a:t>
            </a:r>
            <a:r>
              <a:rPr lang="ko" sz="1800" dirty="0">
                <a:highlight>
                  <a:srgbClr val="FFFF00"/>
                </a:highlight>
                <a:latin typeface="+mj-ea"/>
                <a:ea typeface="+mj-ea"/>
                <a:cs typeface="Malgun Gothic"/>
                <a:sym typeface="Malgun Gothic"/>
              </a:rPr>
              <a:t>위치를 지정</a:t>
            </a:r>
            <a:r>
              <a:rPr lang="ko" sz="1800" dirty="0">
                <a:latin typeface="+mj-ea"/>
                <a:ea typeface="+mj-ea"/>
                <a:cs typeface="Malgun Gothic"/>
                <a:sym typeface="Malgun Gothic"/>
              </a:rPr>
              <a:t>하여, 해당 내용을 추출.</a:t>
            </a: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7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j-ea"/>
                <a:ea typeface="+mj-ea"/>
              </a:rPr>
              <a:t>Process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02735" y="2268786"/>
            <a:ext cx="1660040" cy="111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ko-KR" altLang="en-US" sz="2400" dirty="0">
                <a:latin typeface="+mj-ea"/>
                <a:ea typeface="+mj-ea"/>
              </a:rPr>
              <a:t>요청</a:t>
            </a:r>
            <a:r>
              <a:rPr lang="en-US" altLang="ko-KR" sz="2400" dirty="0">
                <a:latin typeface="+mj-ea"/>
                <a:ea typeface="+mj-ea"/>
              </a:rPr>
              <a:t/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(Request)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xmlns="" id="{C88DBC07-C1EA-406F-8BEB-230AE0D151E8}"/>
              </a:ext>
            </a:extLst>
          </p:cNvPr>
          <p:cNvSpPr txBox="1"/>
          <p:nvPr/>
        </p:nvSpPr>
        <p:spPr>
          <a:xfrm>
            <a:off x="2266148" y="2404423"/>
            <a:ext cx="208636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ko-KR" altLang="en-US" sz="2400" dirty="0">
                <a:latin typeface="+mj-ea"/>
                <a:ea typeface="+mj-ea"/>
              </a:rPr>
              <a:t>페이지 소스</a:t>
            </a:r>
            <a:endParaRPr lang="en-US" altLang="ko-KR" sz="2400" dirty="0">
              <a:latin typeface="+mj-ea"/>
              <a:ea typeface="+mj-ea"/>
            </a:endParaRPr>
          </a:p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altLang="ko-KR" sz="2400" dirty="0">
                <a:latin typeface="+mj-ea"/>
                <a:ea typeface="+mj-ea"/>
              </a:rPr>
              <a:t>(Page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Source)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xmlns="" id="{A5BA4F04-E76D-4106-8FFE-DC3831DD4B0B}"/>
              </a:ext>
            </a:extLst>
          </p:cNvPr>
          <p:cNvSpPr txBox="1"/>
          <p:nvPr/>
        </p:nvSpPr>
        <p:spPr>
          <a:xfrm>
            <a:off x="4555990" y="2410229"/>
            <a:ext cx="208636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altLang="ko-KR" sz="2400" dirty="0">
                <a:latin typeface="+mj-ea"/>
                <a:ea typeface="+mj-ea"/>
              </a:rPr>
              <a:t>HTML </a:t>
            </a:r>
            <a:r>
              <a:rPr lang="ko-KR" altLang="en-US" sz="2400" dirty="0">
                <a:latin typeface="+mj-ea"/>
                <a:ea typeface="+mj-ea"/>
              </a:rPr>
              <a:t>문법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xmlns="" id="{A84B6B04-1A92-4567-8C6D-9BA458CCCF7A}"/>
              </a:ext>
            </a:extLst>
          </p:cNvPr>
          <p:cNvSpPr txBox="1"/>
          <p:nvPr/>
        </p:nvSpPr>
        <p:spPr>
          <a:xfrm>
            <a:off x="6745940" y="2404423"/>
            <a:ext cx="208636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algn="ctr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ko-KR" altLang="en-US" sz="2400" dirty="0">
                <a:latin typeface="+mj-ea"/>
                <a:ea typeface="+mj-ea"/>
              </a:rPr>
              <a:t>텍스트 추출</a:t>
            </a:r>
            <a:endParaRPr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29174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863</Words>
  <Application>Microsoft Macintosh PowerPoint</Application>
  <PresentationFormat>On-screen Show (16:9)</PresentationFormat>
  <Paragraphs>143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All About Crawling</vt:lpstr>
      <vt:lpstr>What is Crawling?</vt:lpstr>
      <vt:lpstr>Why Crawling?</vt:lpstr>
      <vt:lpstr>How to Crawl?</vt:lpstr>
      <vt:lpstr>목표 대상 설정</vt:lpstr>
      <vt:lpstr>웹 페이지 구조 파악</vt:lpstr>
      <vt:lpstr>Static vs. Dynamic</vt:lpstr>
      <vt:lpstr>CSS vs. XPATH</vt:lpstr>
      <vt:lpstr>Process</vt:lpstr>
      <vt:lpstr>목표 대상 위치 파악</vt:lpstr>
      <vt:lpstr>텍스트 추출(rvest 패키지)</vt:lpstr>
      <vt:lpstr>텍스트 저장</vt:lpstr>
      <vt:lpstr>실습</vt:lpstr>
      <vt:lpstr>How to Crawl Dynamics?</vt:lpstr>
      <vt:lpstr>How to Crawl Dynamics?</vt:lpstr>
      <vt:lpstr>Selenium Practice</vt:lpstr>
      <vt:lpstr>Selenium vs. BeautifulSoup?</vt:lpstr>
      <vt:lpstr>Key Features (Selenium)</vt:lpstr>
      <vt:lpstr>Key Features  (BeautifulSoup)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Crawling</dc:title>
  <cp:lastModifiedBy>noblyan kang</cp:lastModifiedBy>
  <cp:revision>72</cp:revision>
  <dcterms:modified xsi:type="dcterms:W3CDTF">2019-08-24T05:43:43Z</dcterms:modified>
</cp:coreProperties>
</file>