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77" r:id="rId5"/>
    <p:sldId id="260" r:id="rId6"/>
    <p:sldId id="262" r:id="rId7"/>
    <p:sldId id="275" r:id="rId8"/>
    <p:sldId id="276" r:id="rId9"/>
    <p:sldId id="261" r:id="rId10"/>
    <p:sldId id="278" r:id="rId11"/>
    <p:sldId id="279" r:id="rId12"/>
    <p:sldId id="266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F7FAC-A765-474F-A3C8-15BC9730B0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7F3F-CAF3-46AE-8E40-0CF8E03DAF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838200"/>
            <a:ext cx="19621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838200"/>
            <a:ext cx="57340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9E20-9DE5-40D8-BDED-F4A0FEBC94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6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F7FAC-A765-474F-A3C8-15BC9730B0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1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48362-BB7E-4169-9828-69B2A90176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3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F96A-7F25-4E0B-8AB0-25F499618A0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4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D8339-D64A-4082-9A20-CF640C37125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8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223EA-BCA1-4C10-9B99-35EDE9C51D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6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8FA-B992-4D0E-B8D3-A3760E2D60A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9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AF98-A9EC-49BE-A9B2-DA718E8606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71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6FD89-EF79-4AFB-8E82-BB5FE2CE10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8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48362-BB7E-4169-9828-69B2A901762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05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1A0F1-AE37-410A-A536-4B510E476F0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62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7F3F-CAF3-46AE-8E40-0CF8E03DAF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07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838200"/>
            <a:ext cx="19621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838200"/>
            <a:ext cx="57340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9E20-9DE5-40D8-BDED-F4A0FEBC946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F96A-7F25-4E0B-8AB0-25F499618A0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D8339-D64A-4082-9A20-CF640C37125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223EA-BCA1-4C10-9B99-35EDE9C51D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8FA-B992-4D0E-B8D3-A3760E2D60A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AF98-A9EC-49BE-A9B2-DA718E8606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6FD89-EF79-4AFB-8E82-BB5FE2CE10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4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1A0F1-AE37-410A-A536-4B510E476F0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4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BD4621E-9D63-4E90-BDC4-E1FE606AFF40}" type="slidenum">
              <a:rPr lang="en-US" altLang="en-US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838202"/>
            <a:ext cx="7769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7910743" y="6369281"/>
            <a:ext cx="304571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D473783E-4D2E-44EB-B8F0-65AE0F820C18}" type="slidenum">
              <a:rPr lang="en-US" altLang="en-US" sz="105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¥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F"/>
        <a:defRPr sz="2100">
          <a:solidFill>
            <a:srgbClr val="000066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100">
          <a:solidFill>
            <a:srgbClr val="333300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100">
          <a:solidFill>
            <a:srgbClr val="003366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0">
                <a:latin typeface="Times New Roman" pitchFamily="18" charset="0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9BD4621E-9D63-4E90-BDC4-E1FE606AFF40}" type="slidenum">
              <a:rPr lang="en-US" altLang="en-US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838202"/>
            <a:ext cx="7769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7910743" y="6369281"/>
            <a:ext cx="304571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D473783E-4D2E-44EB-B8F0-65AE0F820C18}" type="slidenum">
              <a:rPr lang="en-US" altLang="en-US" sz="1050">
                <a:solidFill>
                  <a:srgbClr val="000000"/>
                </a:solidFill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9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333300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¥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F"/>
        <a:defRPr sz="2100">
          <a:solidFill>
            <a:srgbClr val="000066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100">
          <a:solidFill>
            <a:srgbClr val="333300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100">
          <a:solidFill>
            <a:srgbClr val="003366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ù"/>
        <a:defRPr sz="2100">
          <a:solidFill>
            <a:schemeClr val="accent2"/>
          </a:solidFill>
          <a:latin typeface="+mn-lt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자료구조 실습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Data Structures Lab01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1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20" y="735256"/>
            <a:ext cx="7769225" cy="68421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Application Class  </a:t>
            </a:r>
            <a:r>
              <a:rPr lang="ko-KR" altLang="en-US" dirty="0"/>
              <a:t>정의 및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502" y="1277738"/>
            <a:ext cx="4014881" cy="53047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void Application::Run()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while(1</a:t>
            </a:r>
            <a:r>
              <a:rPr lang="en-US" altLang="ko-KR" sz="1400" dirty="0" smtClean="0"/>
              <a:t>) {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m_Command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GetCommand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     switch(</a:t>
            </a:r>
            <a:r>
              <a:rPr lang="en-US" altLang="ko-KR" sz="1400" dirty="0" err="1" smtClean="0"/>
              <a:t>m_Command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1:// read a record and add to list.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AddItem</a:t>
            </a:r>
            <a:r>
              <a:rPr lang="en-US" altLang="ko-KR" sz="1400" dirty="0" smtClean="0"/>
              <a:t>();           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2:// display all the records </a:t>
            </a:r>
            <a:r>
              <a:rPr lang="en-US" altLang="ko-KR" sz="1400" dirty="0" smtClean="0"/>
              <a:t>on </a:t>
            </a:r>
            <a:r>
              <a:rPr lang="en-US" altLang="ko-KR" sz="1400" dirty="0"/>
              <a:t>screen.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DisplayAllItem</a:t>
            </a:r>
            <a:r>
              <a:rPr lang="en-US" altLang="ko-KR" sz="1400" dirty="0" smtClean="0"/>
              <a:t>();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3:// make empty list.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m_List.MakeEmpty</a:t>
            </a:r>
            <a:r>
              <a:rPr lang="en-US" altLang="ko-KR" sz="1400" dirty="0" smtClean="0"/>
              <a:t>();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4:// load list data from a file.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ReadDataFromFile</a:t>
            </a:r>
            <a:r>
              <a:rPr lang="en-US" altLang="ko-KR" sz="1400" dirty="0" smtClean="0"/>
              <a:t>();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 case </a:t>
            </a:r>
            <a:r>
              <a:rPr lang="en-US" altLang="ko-KR" sz="1400" dirty="0"/>
              <a:t>5:// save list data into a file.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</a:t>
            </a:r>
            <a:r>
              <a:rPr lang="en-US" altLang="ko-KR" sz="1400" dirty="0" err="1" smtClean="0"/>
              <a:t>WriteDataToFile</a:t>
            </a:r>
            <a:r>
              <a:rPr lang="en-US" altLang="ko-KR" sz="1400" dirty="0" smtClean="0"/>
              <a:t>(); 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 case </a:t>
            </a:r>
            <a:r>
              <a:rPr lang="en-US" altLang="ko-KR" sz="1400" dirty="0"/>
              <a:t>0: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return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     default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"\</a:t>
            </a:r>
            <a:r>
              <a:rPr lang="en-US" altLang="ko-KR" sz="1400" dirty="0" err="1"/>
              <a:t>tIllegal</a:t>
            </a:r>
            <a:r>
              <a:rPr lang="en-US" altLang="ko-KR" sz="1400" dirty="0"/>
              <a:t> selection...\n</a:t>
            </a:r>
            <a:r>
              <a:rPr lang="en-US" altLang="ko-KR" sz="1400" dirty="0" smtClean="0"/>
              <a:t>";   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smtClean="0"/>
              <a:t>  }}}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26665" y="1552693"/>
            <a:ext cx="43827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Display command on screen and get a input from keyboard.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Application::</a:t>
            </a:r>
            <a:r>
              <a:rPr lang="en-US" altLang="ko-KR" sz="1400" dirty="0" err="1"/>
              <a:t>GetCommand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{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command;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fr-FR" altLang="ko-KR" sz="1400" dirty="0"/>
              <a:t>cout &lt;&lt; "\t---ID -- Command ----- " &lt;&lt; endl;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1 : Add item"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2 : Print all on screen"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3 : Make empty list"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4 : Get from file"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"\t   5 : Put to file 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lvl="1"/>
            <a:r>
              <a:rPr lang="fr-FR" altLang="ko-KR" sz="1400" dirty="0"/>
              <a:t>cout &lt;&lt; "\t   0 : Quit" &lt;&lt; endl; </a:t>
            </a:r>
          </a:p>
          <a:p>
            <a:pPr lvl="1"/>
            <a:endParaRPr lang="ko-KR" altLang="en-US" sz="1400" dirty="0"/>
          </a:p>
          <a:p>
            <a:pPr lvl="1"/>
            <a:r>
              <a:rPr lang="fr-FR" altLang="ko-KR" sz="1400" dirty="0"/>
              <a:t>cout &lt;&lt; endl &lt;&lt; "\t Choose a Command--&gt; ";</a:t>
            </a:r>
          </a:p>
          <a:p>
            <a:pPr lvl="1"/>
            <a:r>
              <a:rPr lang="en-US" altLang="ko-KR" sz="1400" dirty="0" err="1"/>
              <a:t>cin</a:t>
            </a:r>
            <a:r>
              <a:rPr lang="en-US" altLang="ko-KR" sz="1400" dirty="0"/>
              <a:t> &gt;&gt; command;</a:t>
            </a:r>
          </a:p>
          <a:p>
            <a:pPr lvl="1"/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dirty="0"/>
              <a:t>return command;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084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예제에 새로운 기능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6" y="1609788"/>
            <a:ext cx="78486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예제에서 구현한 </a:t>
            </a:r>
            <a:r>
              <a:rPr lang="en-US" altLang="ko-KR" dirty="0" smtClean="0"/>
              <a:t>List Class</a:t>
            </a:r>
            <a:r>
              <a:rPr lang="ko-KR" altLang="en-US" dirty="0" smtClean="0"/>
              <a:t>에 다음 멤버 함수를 추가한다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</a:rPr>
              <a:t>bool </a:t>
            </a:r>
            <a:r>
              <a:rPr lang="en-US" altLang="ko-KR" sz="1600" dirty="0" err="1">
                <a:solidFill>
                  <a:srgbClr val="FF0000"/>
                </a:solidFill>
              </a:rPr>
              <a:t>IsEmpty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배열이 비었는지 </a:t>
            </a:r>
            <a:r>
              <a:rPr lang="ko-KR" altLang="en-US" sz="1600" dirty="0" smtClean="0">
                <a:solidFill>
                  <a:srgbClr val="00B050"/>
                </a:solidFill>
              </a:rPr>
              <a:t>여부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Get(</a:t>
            </a:r>
            <a:r>
              <a:rPr lang="en-US" altLang="ko-KR" sz="1600" dirty="0" err="1">
                <a:solidFill>
                  <a:srgbClr val="FF0000"/>
                </a:solidFill>
              </a:rPr>
              <a:t>ItemType</a:t>
            </a:r>
            <a:r>
              <a:rPr lang="en-US" altLang="ko-KR" sz="1600" dirty="0">
                <a:solidFill>
                  <a:srgbClr val="FF0000"/>
                </a:solidFill>
              </a:rPr>
              <a:t>&amp; data</a:t>
            </a:r>
            <a:r>
              <a:rPr lang="en-US" altLang="ko-KR" sz="1600" dirty="0" smtClean="0">
                <a:solidFill>
                  <a:srgbClr val="FF0000"/>
                </a:solidFill>
              </a:rPr>
              <a:t>);  </a:t>
            </a:r>
          </a:p>
          <a:p>
            <a:pPr lvl="2">
              <a:lnSpc>
                <a:spcPct val="150000"/>
              </a:lnSpc>
            </a:pPr>
            <a:r>
              <a:rPr lang="en-US" altLang="ko-KR" sz="1450" dirty="0" smtClean="0">
                <a:solidFill>
                  <a:srgbClr val="00B050"/>
                </a:solidFill>
              </a:rPr>
              <a:t>// </a:t>
            </a:r>
            <a:r>
              <a:rPr lang="en-US" altLang="ko-KR" sz="1450" dirty="0">
                <a:solidFill>
                  <a:srgbClr val="00B050"/>
                </a:solidFill>
              </a:rPr>
              <a:t>Primary key</a:t>
            </a:r>
            <a:r>
              <a:rPr lang="ko-KR" altLang="en-US" sz="1450" dirty="0">
                <a:solidFill>
                  <a:srgbClr val="00B050"/>
                </a:solidFill>
              </a:rPr>
              <a:t>를 기준으로 데이터를 검색하고 해당 데이터를 </a:t>
            </a:r>
            <a:r>
              <a:rPr lang="ko-KR" altLang="en-US" sz="1450" dirty="0" smtClean="0">
                <a:solidFill>
                  <a:srgbClr val="00B050"/>
                </a:solidFill>
              </a:rPr>
              <a:t>가져옴</a:t>
            </a:r>
            <a:endParaRPr lang="en-US" altLang="ko-KR" sz="145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Delete(</a:t>
            </a:r>
            <a:r>
              <a:rPr lang="en-US" altLang="ko-KR" sz="1600" dirty="0" err="1">
                <a:solidFill>
                  <a:srgbClr val="FF0000"/>
                </a:solidFill>
              </a:rPr>
              <a:t>ItemType</a:t>
            </a:r>
            <a:r>
              <a:rPr lang="en-US" altLang="ko-KR" sz="1600" dirty="0">
                <a:solidFill>
                  <a:srgbClr val="FF0000"/>
                </a:solidFill>
              </a:rPr>
              <a:t> data</a:t>
            </a:r>
            <a:r>
              <a:rPr lang="en-US" altLang="ko-KR" sz="1600" dirty="0" smtClean="0">
                <a:solidFill>
                  <a:srgbClr val="FF0000"/>
                </a:solidFill>
              </a:rPr>
              <a:t>);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기존 레코드 </a:t>
            </a:r>
            <a:r>
              <a:rPr lang="ko-KR" altLang="en-US" sz="1600" dirty="0" smtClean="0">
                <a:solidFill>
                  <a:srgbClr val="00B050"/>
                </a:solidFill>
              </a:rPr>
              <a:t>삭제 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Replace(</a:t>
            </a:r>
            <a:r>
              <a:rPr lang="en-US" altLang="ko-KR" sz="1600" dirty="0" err="1">
                <a:solidFill>
                  <a:srgbClr val="FF0000"/>
                </a:solidFill>
              </a:rPr>
              <a:t>ItemType</a:t>
            </a:r>
            <a:r>
              <a:rPr lang="en-US" altLang="ko-KR" sz="1600" dirty="0">
                <a:solidFill>
                  <a:srgbClr val="FF0000"/>
                </a:solidFill>
              </a:rPr>
              <a:t> data</a:t>
            </a:r>
            <a:r>
              <a:rPr lang="en-US" altLang="ko-KR" sz="1600" dirty="0" smtClean="0">
                <a:solidFill>
                  <a:srgbClr val="FF0000"/>
                </a:solidFill>
              </a:rPr>
              <a:t>); 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입력된 </a:t>
            </a:r>
            <a:r>
              <a:rPr lang="en-US" altLang="ko-KR" sz="1600" dirty="0" smtClean="0">
                <a:solidFill>
                  <a:srgbClr val="00B050"/>
                </a:solidFill>
              </a:rPr>
              <a:t>data</a:t>
            </a:r>
            <a:r>
              <a:rPr lang="ko-KR" altLang="en-US" sz="1600" dirty="0" smtClean="0">
                <a:solidFill>
                  <a:srgbClr val="00B050"/>
                </a:solidFill>
              </a:rPr>
              <a:t>와 </a:t>
            </a:r>
            <a:r>
              <a:rPr lang="en-US" altLang="ko-KR" sz="1600" dirty="0" smtClean="0">
                <a:solidFill>
                  <a:srgbClr val="00B050"/>
                </a:solidFill>
              </a:rPr>
              <a:t>Primary key</a:t>
            </a:r>
            <a:r>
              <a:rPr lang="ko-KR" altLang="en-US" sz="1600" dirty="0" smtClean="0">
                <a:solidFill>
                  <a:srgbClr val="00B050"/>
                </a:solidFill>
              </a:rPr>
              <a:t>와 동일한 기록을 찾아서 </a:t>
            </a:r>
            <a:r>
              <a:rPr lang="en-US" altLang="ko-KR" sz="1600" dirty="0" smtClean="0">
                <a:solidFill>
                  <a:srgbClr val="00B050"/>
                </a:solidFill>
              </a:rPr>
              <a:t>List</a:t>
            </a:r>
            <a:r>
              <a:rPr lang="ko-KR" altLang="en-US" sz="1600" dirty="0" smtClean="0">
                <a:solidFill>
                  <a:srgbClr val="00B050"/>
                </a:solidFill>
              </a:rPr>
              <a:t>의 해당 기록을 입력된 </a:t>
            </a:r>
            <a:r>
              <a:rPr lang="en-US" altLang="ko-KR" sz="1600" dirty="0" smtClean="0">
                <a:solidFill>
                  <a:srgbClr val="00B050"/>
                </a:solidFill>
              </a:rPr>
              <a:t>data</a:t>
            </a:r>
            <a:r>
              <a:rPr lang="ko-KR" altLang="en-US" sz="1600" dirty="0" smtClean="0">
                <a:solidFill>
                  <a:srgbClr val="00B050"/>
                </a:solidFill>
              </a:rPr>
              <a:t>로 치환한다</a:t>
            </a:r>
            <a:r>
              <a:rPr lang="en-US" altLang="ko-KR" sz="1600" dirty="0" smtClean="0">
                <a:solidFill>
                  <a:srgbClr val="00B05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FF0000"/>
                </a:solidFill>
              </a:rPr>
              <a:t>*** List Class</a:t>
            </a:r>
            <a:r>
              <a:rPr lang="ko-KR" altLang="en-US" sz="1900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1900" dirty="0" err="1" smtClean="0">
                <a:solidFill>
                  <a:srgbClr val="FF0000"/>
                </a:solidFill>
              </a:rPr>
              <a:t>itemType</a:t>
            </a:r>
            <a:r>
              <a:rPr lang="en-US" altLang="ko-KR" sz="1900" dirty="0" smtClean="0">
                <a:solidFill>
                  <a:srgbClr val="FF0000"/>
                </a:solidFill>
              </a:rPr>
              <a:t> class</a:t>
            </a:r>
            <a:r>
              <a:rPr lang="ko-KR" altLang="en-US" sz="1900" dirty="0" smtClean="0">
                <a:solidFill>
                  <a:srgbClr val="FF0000"/>
                </a:solidFill>
              </a:rPr>
              <a:t>의 내용을 절대</a:t>
            </a:r>
            <a:r>
              <a:rPr lang="en-US" altLang="ko-KR" sz="1900" dirty="0" smtClean="0">
                <a:solidFill>
                  <a:srgbClr val="FF0000"/>
                </a:solidFill>
              </a:rPr>
              <a:t>, </a:t>
            </a:r>
            <a:r>
              <a:rPr lang="ko-KR" altLang="en-US" sz="1900" dirty="0" smtClean="0">
                <a:solidFill>
                  <a:srgbClr val="FF0000"/>
                </a:solidFill>
              </a:rPr>
              <a:t>절대</a:t>
            </a:r>
            <a:r>
              <a:rPr lang="en-US" altLang="ko-KR" sz="1900" dirty="0" smtClean="0">
                <a:solidFill>
                  <a:srgbClr val="FF0000"/>
                </a:solidFill>
              </a:rPr>
              <a:t>, </a:t>
            </a:r>
            <a:r>
              <a:rPr lang="ko-KR" altLang="en-US" sz="1900" dirty="0" smtClean="0">
                <a:solidFill>
                  <a:srgbClr val="FF0000"/>
                </a:solidFill>
              </a:rPr>
              <a:t>절대 몰라야 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 </a:t>
            </a:r>
            <a:r>
              <a:rPr lang="ko-KR" altLang="en-US" sz="1900" dirty="0" smtClean="0">
                <a:solidFill>
                  <a:srgbClr val="FF0000"/>
                </a:solidFill>
              </a:rPr>
              <a:t>즉 </a:t>
            </a:r>
            <a:r>
              <a:rPr lang="en-US" altLang="ko-KR" sz="1900" dirty="0" smtClean="0">
                <a:solidFill>
                  <a:srgbClr val="FF0000"/>
                </a:solidFill>
              </a:rPr>
              <a:t>List class</a:t>
            </a:r>
            <a:r>
              <a:rPr lang="ko-KR" altLang="en-US" sz="1900" dirty="0" smtClean="0">
                <a:solidFill>
                  <a:srgbClr val="FF0000"/>
                </a:solidFill>
              </a:rPr>
              <a:t>는 저장될 내용과 무관하게 정의 되어야 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 </a:t>
            </a:r>
            <a:r>
              <a:rPr lang="ko-KR" altLang="en-US" sz="1900" dirty="0" smtClean="0">
                <a:solidFill>
                  <a:srgbClr val="FF0000"/>
                </a:solidFill>
              </a:rPr>
              <a:t>이를 어기면 아주 큰 감점을 받게 된다</a:t>
            </a:r>
            <a:r>
              <a:rPr lang="en-US" altLang="ko-KR" sz="1900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041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예제에 새로운 기능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List Class</a:t>
            </a:r>
            <a:r>
              <a:rPr lang="ko-KR" altLang="en-US" dirty="0" smtClean="0"/>
              <a:t>에 추가된 </a:t>
            </a:r>
            <a:r>
              <a:rPr lang="ko-KR" altLang="en-US" dirty="0" err="1" smtClean="0"/>
              <a:t>멤버함수를</a:t>
            </a:r>
            <a:r>
              <a:rPr lang="ko-KR" altLang="en-US" dirty="0" smtClean="0"/>
              <a:t> 테스트할 수 있는 기능을 </a:t>
            </a:r>
            <a:r>
              <a:rPr lang="en-US" altLang="ko-KR" dirty="0" smtClean="0"/>
              <a:t>application class</a:t>
            </a:r>
            <a:r>
              <a:rPr lang="ko-KR" altLang="en-US" dirty="0" smtClean="0"/>
              <a:t>에 추가한다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RetrieveStudent</a:t>
            </a:r>
            <a:r>
              <a:rPr lang="en-US" altLang="ko-KR" sz="1600" dirty="0" smtClean="0">
                <a:solidFill>
                  <a:srgbClr val="FF0000"/>
                </a:solidFill>
              </a:rPr>
              <a:t>()  </a:t>
            </a:r>
          </a:p>
          <a:p>
            <a:pPr lvl="2">
              <a:lnSpc>
                <a:spcPct val="150000"/>
              </a:lnSpc>
            </a:pPr>
            <a:r>
              <a:rPr lang="en-US" altLang="ko-KR" sz="1450" dirty="0" smtClean="0">
                <a:solidFill>
                  <a:srgbClr val="00B050"/>
                </a:solidFill>
              </a:rPr>
              <a:t>// </a:t>
            </a:r>
            <a:r>
              <a:rPr lang="ko-KR" altLang="en-US" sz="1450" dirty="0" smtClean="0">
                <a:solidFill>
                  <a:srgbClr val="00B050"/>
                </a:solidFill>
              </a:rPr>
              <a:t>키보드로부터 학생 </a:t>
            </a:r>
            <a:r>
              <a:rPr lang="en-US" altLang="ko-KR" sz="1450" dirty="0" smtClean="0">
                <a:solidFill>
                  <a:srgbClr val="00B050"/>
                </a:solidFill>
              </a:rPr>
              <a:t>ID</a:t>
            </a:r>
            <a:r>
              <a:rPr lang="ko-KR" altLang="en-US" sz="1450" dirty="0" smtClean="0">
                <a:solidFill>
                  <a:srgbClr val="00B050"/>
                </a:solidFill>
              </a:rPr>
              <a:t>를 받아서 </a:t>
            </a:r>
            <a:r>
              <a:rPr lang="en-US" altLang="ko-KR" sz="1450" dirty="0" smtClean="0">
                <a:solidFill>
                  <a:srgbClr val="00B050"/>
                </a:solidFill>
              </a:rPr>
              <a:t>List</a:t>
            </a:r>
            <a:r>
              <a:rPr lang="ko-KR" altLang="en-US" sz="1450" dirty="0" smtClean="0">
                <a:solidFill>
                  <a:srgbClr val="00B050"/>
                </a:solidFill>
              </a:rPr>
              <a:t>에서 학생의 기록을 찾아서 화면에 출력</a:t>
            </a:r>
            <a:endParaRPr lang="en-US" altLang="ko-KR" sz="145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DeleteStudent</a:t>
            </a:r>
            <a:r>
              <a:rPr lang="en-US" altLang="ko-KR" sz="1600" dirty="0" smtClean="0">
                <a:solidFill>
                  <a:srgbClr val="FF0000"/>
                </a:solidFill>
              </a:rPr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ko-KR" sz="1450" dirty="0" smtClean="0">
                <a:solidFill>
                  <a:srgbClr val="FF0000"/>
                </a:solidFill>
              </a:rPr>
              <a:t> </a:t>
            </a:r>
            <a:r>
              <a:rPr lang="en-US" altLang="ko-KR" sz="1450" dirty="0" smtClean="0">
                <a:solidFill>
                  <a:srgbClr val="00B050"/>
                </a:solidFill>
              </a:rPr>
              <a:t>// </a:t>
            </a:r>
            <a:r>
              <a:rPr lang="ko-KR" altLang="en-US" sz="1450" dirty="0">
                <a:solidFill>
                  <a:srgbClr val="00B050"/>
                </a:solidFill>
              </a:rPr>
              <a:t>키보드로부터 학생 </a:t>
            </a:r>
            <a:r>
              <a:rPr lang="en-US" altLang="ko-KR" sz="1450" dirty="0">
                <a:solidFill>
                  <a:srgbClr val="00B050"/>
                </a:solidFill>
              </a:rPr>
              <a:t>ID</a:t>
            </a:r>
            <a:r>
              <a:rPr lang="ko-KR" altLang="en-US" sz="1450" dirty="0">
                <a:solidFill>
                  <a:srgbClr val="00B050"/>
                </a:solidFill>
              </a:rPr>
              <a:t>를 받아서 </a:t>
            </a:r>
            <a:r>
              <a:rPr lang="en-US" altLang="ko-KR" sz="1450" dirty="0">
                <a:solidFill>
                  <a:srgbClr val="00B050"/>
                </a:solidFill>
              </a:rPr>
              <a:t>List</a:t>
            </a:r>
            <a:r>
              <a:rPr lang="ko-KR" altLang="en-US" sz="1450" dirty="0">
                <a:solidFill>
                  <a:srgbClr val="00B050"/>
                </a:solidFill>
              </a:rPr>
              <a:t>에서 </a:t>
            </a:r>
            <a:r>
              <a:rPr lang="ko-KR" altLang="en-US" sz="1450" dirty="0" smtClean="0">
                <a:solidFill>
                  <a:srgbClr val="00B050"/>
                </a:solidFill>
              </a:rPr>
              <a:t>해당 학생을 삭제</a:t>
            </a:r>
            <a:endParaRPr lang="en-US" altLang="ko-KR" sz="145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750" dirty="0" smtClean="0">
                <a:solidFill>
                  <a:srgbClr val="FF0000"/>
                </a:solidFill>
              </a:rPr>
              <a:t> Replace()</a:t>
            </a:r>
          </a:p>
          <a:p>
            <a:pPr lvl="2">
              <a:lnSpc>
                <a:spcPct val="150000"/>
              </a:lnSpc>
            </a:pPr>
            <a:r>
              <a:rPr lang="ko-KR" altLang="en-US" sz="1650" dirty="0">
                <a:solidFill>
                  <a:srgbClr val="00B050"/>
                </a:solidFill>
              </a:rPr>
              <a:t>키보드로부터 학생 </a:t>
            </a:r>
            <a:r>
              <a:rPr lang="ko-KR" altLang="en-US" sz="1650" dirty="0" smtClean="0">
                <a:solidFill>
                  <a:srgbClr val="00B050"/>
                </a:solidFill>
              </a:rPr>
              <a:t>기록을 받은 다음에</a:t>
            </a:r>
            <a:r>
              <a:rPr lang="en-US" altLang="ko-KR" sz="1650" dirty="0" smtClean="0">
                <a:solidFill>
                  <a:srgbClr val="00B050"/>
                </a:solidFill>
              </a:rPr>
              <a:t> list</a:t>
            </a:r>
            <a:r>
              <a:rPr lang="ko-KR" altLang="en-US" sz="1650" dirty="0" smtClean="0">
                <a:solidFill>
                  <a:srgbClr val="00B050"/>
                </a:solidFill>
              </a:rPr>
              <a:t>에서 같은 학생의 </a:t>
            </a:r>
            <a:r>
              <a:rPr lang="ko-KR" altLang="en-US" sz="1650" dirty="0">
                <a:solidFill>
                  <a:srgbClr val="00B050"/>
                </a:solidFill>
              </a:rPr>
              <a:t>기록을 찾아서 </a:t>
            </a:r>
            <a:r>
              <a:rPr lang="ko-KR" altLang="en-US" sz="1650" dirty="0" smtClean="0">
                <a:solidFill>
                  <a:srgbClr val="00B050"/>
                </a:solidFill>
              </a:rPr>
              <a:t>새로 입력된 기록으로 치환</a:t>
            </a:r>
            <a:endParaRPr lang="en-US" altLang="ko-KR" sz="16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01 : Unsorted List </a:t>
            </a:r>
            <a:r>
              <a:rPr lang="ko-KR" altLang="en-US" dirty="0" smtClean="0"/>
              <a:t>구현 및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배열을 이용한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구현 및 응용</a:t>
            </a:r>
            <a:endParaRPr lang="en-US" altLang="ko-KR" dirty="0" smtClean="0"/>
          </a:p>
          <a:p>
            <a:r>
              <a:rPr lang="ko-KR" altLang="en-US" dirty="0" smtClean="0"/>
              <a:t>내용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Array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Unsorted list</a:t>
            </a:r>
            <a:r>
              <a:rPr lang="ko-KR" altLang="en-US" dirty="0" smtClean="0"/>
              <a:t>의 내용을 순차적으로 검색할 수 있는 </a:t>
            </a:r>
            <a:r>
              <a:rPr lang="en-US" altLang="ko-KR" dirty="0" smtClean="0"/>
              <a:t>iterator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1＂</a:t>
            </a:r>
            <a:r>
              <a:rPr lang="ko-KR" altLang="en-US" dirty="0" smtClean="0"/>
              <a:t>에 정의된 응용 시스템을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예제에 정의된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와 이를 이용한 응용 프로그램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첨부된 소스코드를 참조하여 예제를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예제에 과제에서 제시한 기능들을 추가한다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과제에서 구현한 프로그램을 수정하여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1”</a:t>
            </a:r>
            <a:r>
              <a:rPr lang="ko-KR" altLang="en-US" dirty="0" smtClean="0"/>
              <a:t>에 정의된 응용 시스템을 구현한다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제출내용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구현한 소스코드와 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Array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Unsorted List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배열을 이용한 </a:t>
            </a:r>
            <a:r>
              <a:rPr lang="en-US" altLang="ko-KR" dirty="0" smtClean="0"/>
              <a:t>Unsorted List</a:t>
            </a:r>
            <a:r>
              <a:rPr lang="ko-KR" altLang="en-US" dirty="0" smtClean="0"/>
              <a:t>를 구현하고 이를 이용하여 학생의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관리하는 응용 프로그램을 작성한다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배열을 이용한 </a:t>
            </a:r>
            <a:r>
              <a:rPr lang="en-US" altLang="ko-KR" dirty="0" smtClean="0"/>
              <a:t>Unsorted List</a:t>
            </a:r>
            <a:r>
              <a:rPr lang="ko-KR" altLang="en-US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 및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학생의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저장하기 위한 </a:t>
            </a:r>
            <a:r>
              <a:rPr lang="en-US" altLang="ko-KR" dirty="0" smtClean="0"/>
              <a:t>Item Class </a:t>
            </a:r>
            <a:r>
              <a:rPr lang="ko-KR" altLang="en-US" dirty="0" smtClean="0"/>
              <a:t>정의 및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키보드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출력을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수행하는 구동 프로그램 작성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예제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의 해답은 </a:t>
            </a:r>
            <a:r>
              <a:rPr lang="ko-KR" altLang="en-US" dirty="0" err="1" smtClean="0">
                <a:solidFill>
                  <a:srgbClr val="FF0000"/>
                </a:solidFill>
              </a:rPr>
              <a:t>실습자료와</a:t>
            </a:r>
            <a:r>
              <a:rPr lang="ko-KR" altLang="en-US" dirty="0" smtClean="0">
                <a:solidFill>
                  <a:srgbClr val="FF0000"/>
                </a:solidFill>
              </a:rPr>
              <a:t> 함께 제공된다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하지만 해답을 바로 보지 말고 스스로 프로그램을 작성하고 그 것을 검증하는 용도로 사용해야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그렇지 않고 바로 답부터 보면 실습에서 실력향상에 도움이 되지 않고 시험에서도 좋은 점수를 받을 수 없다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2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Array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Unsorted List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</a:t>
            </a:r>
            <a:r>
              <a:rPr lang="ko-KR" altLang="en-US" dirty="0" err="1" smtClean="0"/>
              <a:t>멤버변수와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멤버함수를</a:t>
            </a:r>
            <a:r>
              <a:rPr lang="ko-KR" altLang="en-US" dirty="0" smtClean="0"/>
              <a:t> 가지는 </a:t>
            </a:r>
            <a:r>
              <a:rPr lang="en-US" altLang="ko-KR" dirty="0" smtClean="0"/>
              <a:t>List class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설계하고 구현한다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Domain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ItemType</a:t>
            </a:r>
            <a:r>
              <a:rPr lang="en-US" altLang="ko-KR" dirty="0"/>
              <a:t> </a:t>
            </a:r>
            <a:r>
              <a:rPr lang="en-US" altLang="ko-KR" dirty="0" err="1"/>
              <a:t>m_Array</a:t>
            </a:r>
            <a:r>
              <a:rPr lang="en-US" altLang="ko-KR" dirty="0"/>
              <a:t>[MAXSIZE</a:t>
            </a:r>
            <a:r>
              <a:rPr lang="en-US" altLang="ko-KR" dirty="0" smtClean="0"/>
              <a:t>]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레코드 배열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m_Length</a:t>
            </a:r>
            <a:r>
              <a:rPr lang="en-US" altLang="ko-KR" dirty="0" smtClean="0"/>
              <a:t>	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리스트에 저장된 레코드 </a:t>
            </a:r>
            <a:r>
              <a:rPr lang="ko-KR" altLang="en-US" sz="1400" dirty="0" smtClean="0">
                <a:solidFill>
                  <a:srgbClr val="00B050"/>
                </a:solidFill>
              </a:rPr>
              <a:t>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m_CurPointer</a:t>
            </a:r>
            <a:r>
              <a:rPr lang="en-US" altLang="ko-KR" dirty="0" smtClean="0"/>
              <a:t>	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>
                <a:solidFill>
                  <a:srgbClr val="00B050"/>
                </a:solidFill>
              </a:rPr>
              <a:t>current </a:t>
            </a:r>
            <a:r>
              <a:rPr lang="en-US" altLang="ko-KR" sz="1400" dirty="0" smtClean="0">
                <a:solidFill>
                  <a:srgbClr val="00B050"/>
                </a:solidFill>
              </a:rPr>
              <a:t>pointer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smtClean="0"/>
              <a:t>void MakeEmpty()</a:t>
            </a:r>
            <a:r>
              <a:rPr lang="en-US" altLang="ko-KR" dirty="0"/>
              <a:t>		</a:t>
            </a:r>
            <a:r>
              <a:rPr lang="en-US" altLang="ko-KR" sz="1050" dirty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현재 </a:t>
            </a:r>
            <a:r>
              <a:rPr lang="ko-KR" altLang="en-US" sz="1050" dirty="0" smtClean="0">
                <a:solidFill>
                  <a:srgbClr val="00B050"/>
                </a:solidFill>
              </a:rPr>
              <a:t>레코드</a:t>
            </a:r>
            <a:r>
              <a:rPr lang="en-US" altLang="ko-KR" sz="1050" dirty="0" smtClean="0">
                <a:solidFill>
                  <a:srgbClr val="00B050"/>
                </a:solidFill>
              </a:rPr>
              <a:t> </a:t>
            </a:r>
            <a:r>
              <a:rPr lang="ko-KR" altLang="en-US" sz="1050" dirty="0" smtClean="0">
                <a:solidFill>
                  <a:srgbClr val="00B050"/>
                </a:solidFill>
              </a:rPr>
              <a:t>모두 삭제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GetLength</a:t>
            </a:r>
            <a:r>
              <a:rPr lang="en-US" altLang="ko-KR" dirty="0"/>
              <a:t>()		</a:t>
            </a:r>
            <a:r>
              <a:rPr lang="en-US" altLang="ko-KR" sz="1050" dirty="0" smtClean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현재 레코드 수 반환</a:t>
            </a:r>
            <a:endParaRPr lang="en-US" altLang="ko-KR" sz="1050" dirty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bool </a:t>
            </a:r>
            <a:r>
              <a:rPr lang="en-US" altLang="ko-KR" dirty="0"/>
              <a:t>IsFull()			</a:t>
            </a:r>
            <a:r>
              <a:rPr lang="en-US" altLang="ko-KR" sz="1050" dirty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모든 배열의 사용 여부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dirty="0" smtClean="0"/>
              <a:t>int </a:t>
            </a:r>
            <a:r>
              <a:rPr lang="en-US" altLang="ko-KR" dirty="0"/>
              <a:t>Add(ItemType data)		</a:t>
            </a:r>
            <a:r>
              <a:rPr lang="en-US" altLang="ko-KR" sz="1050" dirty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새로운 레코드 추가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ResetList</a:t>
            </a:r>
            <a:r>
              <a:rPr lang="en-US" altLang="ko-KR" dirty="0"/>
              <a:t>()		</a:t>
            </a:r>
            <a:r>
              <a:rPr lang="en-US" altLang="ko-KR" sz="1050" dirty="0" smtClean="0">
                <a:solidFill>
                  <a:srgbClr val="00B050"/>
                </a:solidFill>
              </a:rPr>
              <a:t>// </a:t>
            </a:r>
            <a:r>
              <a:rPr lang="ko-KR" altLang="en-US" sz="1050" dirty="0">
                <a:solidFill>
                  <a:srgbClr val="00B050"/>
                </a:solidFill>
              </a:rPr>
              <a:t>레코드 포인터</a:t>
            </a:r>
            <a:r>
              <a:rPr lang="en-US" altLang="ko-KR" sz="1050" dirty="0">
                <a:solidFill>
                  <a:srgbClr val="00B050"/>
                </a:solidFill>
              </a:rPr>
              <a:t> </a:t>
            </a:r>
            <a:r>
              <a:rPr lang="ko-KR" altLang="en-US" sz="1050" dirty="0">
                <a:solidFill>
                  <a:srgbClr val="00B050"/>
                </a:solidFill>
              </a:rPr>
              <a:t>초기화</a:t>
            </a:r>
            <a:endParaRPr lang="en-US" altLang="ko-KR" sz="1050" dirty="0">
              <a:solidFill>
                <a:srgbClr val="00B050"/>
              </a:solidFill>
            </a:endParaRP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GetNextItem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&amp; data</a:t>
            </a:r>
            <a:r>
              <a:rPr lang="en-US" altLang="ko-KR" dirty="0" smtClean="0"/>
              <a:t>)	</a:t>
            </a:r>
            <a:r>
              <a:rPr lang="en-US" altLang="ko-KR" sz="825" dirty="0">
                <a:solidFill>
                  <a:srgbClr val="00B050"/>
                </a:solidFill>
              </a:rPr>
              <a:t>// current pointer</a:t>
            </a:r>
            <a:r>
              <a:rPr lang="ko-KR" altLang="en-US" sz="825" dirty="0">
                <a:solidFill>
                  <a:srgbClr val="00B050"/>
                </a:solidFill>
              </a:rPr>
              <a:t>를 하나 증가시키고 끝이 아니면 </a:t>
            </a:r>
            <a:r>
              <a:rPr lang="en-US" altLang="ko-KR" sz="825" dirty="0">
                <a:solidFill>
                  <a:srgbClr val="00B050"/>
                </a:solidFill>
              </a:rPr>
              <a:t>record index</a:t>
            </a:r>
            <a:r>
              <a:rPr lang="ko-KR" altLang="en-US" sz="825" dirty="0">
                <a:solidFill>
                  <a:srgbClr val="00B050"/>
                </a:solidFill>
              </a:rPr>
              <a:t>를 리턴 끝이면 </a:t>
            </a:r>
            <a:r>
              <a:rPr lang="en-US" altLang="ko-KR" sz="825" dirty="0">
                <a:solidFill>
                  <a:srgbClr val="00B050"/>
                </a:solidFill>
              </a:rPr>
              <a:t>-1</a:t>
            </a:r>
            <a:r>
              <a:rPr lang="ko-KR" altLang="en-US" sz="825" dirty="0">
                <a:solidFill>
                  <a:srgbClr val="00B050"/>
                </a:solidFill>
              </a:rPr>
              <a:t>을 리턴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15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/>
              <a:t>Array</a:t>
            </a:r>
            <a:r>
              <a:rPr lang="ko-KR" altLang="en-US" dirty="0"/>
              <a:t>를 이용한 </a:t>
            </a:r>
            <a:r>
              <a:rPr lang="en-US" altLang="ko-KR" dirty="0"/>
              <a:t>Unsorted List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514" y="1522415"/>
            <a:ext cx="7935686" cy="4802185"/>
          </a:xfrm>
        </p:spPr>
        <p:txBody>
          <a:bodyPr>
            <a:normAutofit/>
          </a:bodyPr>
          <a:lstStyle/>
          <a:p>
            <a:pPr defTabSz="540000"/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smtClean="0"/>
              <a:t>#define MAXSIZE 5</a:t>
            </a:r>
          </a:p>
          <a:p>
            <a:pPr marL="0" indent="0" defTabSz="540000">
              <a:buNone/>
            </a:pP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ArrayList</a:t>
            </a: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smtClean="0"/>
              <a:t>{</a:t>
            </a:r>
          </a:p>
          <a:p>
            <a:pPr marL="0" indent="0" defTabSz="540000">
              <a:buNone/>
            </a:pPr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marL="0" indent="0" defTabSz="540000">
              <a:buNone/>
            </a:pPr>
            <a:r>
              <a:rPr lang="en-US" altLang="ko-KR" sz="1200" dirty="0"/>
              <a:t>	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();	</a:t>
            </a:r>
            <a:r>
              <a:rPr lang="en-US" altLang="ko-KR" sz="1200" dirty="0" smtClean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default constructor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ArrayList</a:t>
            </a:r>
            <a:r>
              <a:rPr lang="en-US" altLang="ko-KR" sz="1200" dirty="0"/>
              <a:t>();	</a:t>
            </a:r>
            <a:r>
              <a:rPr lang="en-US" altLang="ko-KR" sz="1200" dirty="0" smtClean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default destructor</a:t>
            </a:r>
          </a:p>
          <a:p>
            <a:pPr marL="0" indent="0" defTabSz="540000">
              <a:buNone/>
            </a:pP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/>
              <a:t>MakeEmpty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Make list empty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GetLength</a:t>
            </a:r>
            <a:r>
              <a:rPr lang="en-US" altLang="ko-KR" sz="1200" dirty="0" smtClean="0"/>
              <a:t>();	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레코드 수 반환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bool </a:t>
            </a:r>
            <a:r>
              <a:rPr lang="en-US" altLang="ko-KR" sz="1200" dirty="0"/>
              <a:t>IsFull</a:t>
            </a:r>
            <a:r>
              <a:rPr lang="en-US" altLang="ko-KR" sz="1200" dirty="0" smtClean="0"/>
              <a:t>();	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모든 배열의 사용 여부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int </a:t>
            </a:r>
            <a:r>
              <a:rPr lang="en-US" altLang="ko-KR" sz="1200" dirty="0"/>
              <a:t>Add(ItemType data</a:t>
            </a:r>
            <a:r>
              <a:rPr lang="en-US" altLang="ko-KR" sz="1200" dirty="0" smtClean="0"/>
              <a:t>);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새로운 데이터 추가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/>
              <a:t>ResetList</a:t>
            </a:r>
            <a:r>
              <a:rPr lang="en-US" altLang="ko-KR" sz="1200" dirty="0" smtClean="0"/>
              <a:t>();	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레코드 포인터</a:t>
            </a:r>
            <a:r>
              <a:rPr lang="en-US" altLang="ko-KR" sz="1200" dirty="0">
                <a:solidFill>
                  <a:srgbClr val="00B050"/>
                </a:solidFill>
              </a:rPr>
              <a:t>(current pointer)</a:t>
            </a:r>
            <a:r>
              <a:rPr lang="ko-KR" altLang="en-US" sz="1200" dirty="0">
                <a:solidFill>
                  <a:srgbClr val="00B050"/>
                </a:solidFill>
              </a:rPr>
              <a:t> 초기화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GetNextItem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&amp; data</a:t>
            </a:r>
            <a:r>
              <a:rPr lang="en-US" altLang="ko-KR" sz="1200" dirty="0" smtClean="0"/>
              <a:t>);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en-US" altLang="ko-KR" sz="900" dirty="0">
                <a:solidFill>
                  <a:srgbClr val="00B050"/>
                </a:solidFill>
              </a:rPr>
              <a:t>current pointer</a:t>
            </a:r>
            <a:r>
              <a:rPr lang="ko-KR" altLang="en-US" sz="900" dirty="0">
                <a:solidFill>
                  <a:srgbClr val="00B050"/>
                </a:solidFill>
              </a:rPr>
              <a:t>를 하나 증가시키고 끝이 아니면 </a:t>
            </a:r>
            <a:r>
              <a:rPr lang="en-US" altLang="ko-KR" sz="900" dirty="0">
                <a:solidFill>
                  <a:srgbClr val="00B050"/>
                </a:solidFill>
              </a:rPr>
              <a:t>record index</a:t>
            </a:r>
            <a:r>
              <a:rPr lang="ko-KR" altLang="en-US" sz="900" dirty="0">
                <a:solidFill>
                  <a:srgbClr val="00B050"/>
                </a:solidFill>
              </a:rPr>
              <a:t>를 리턴 끝이면 </a:t>
            </a:r>
            <a:r>
              <a:rPr lang="en-US" altLang="ko-KR" sz="900" dirty="0">
                <a:solidFill>
                  <a:srgbClr val="00B050"/>
                </a:solidFill>
              </a:rPr>
              <a:t>-1</a:t>
            </a:r>
            <a:r>
              <a:rPr lang="ko-KR" altLang="en-US" sz="900" dirty="0">
                <a:solidFill>
                  <a:srgbClr val="00B050"/>
                </a:solidFill>
              </a:rPr>
              <a:t>을 </a:t>
            </a:r>
            <a:r>
              <a:rPr lang="ko-KR" altLang="en-US" sz="900" dirty="0" smtClean="0">
                <a:solidFill>
                  <a:srgbClr val="00B050"/>
                </a:solidFill>
              </a:rPr>
              <a:t>리턴</a:t>
            </a:r>
            <a:endParaRPr lang="ko-KR" altLang="en-US" sz="12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private: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m_Array</a:t>
            </a:r>
            <a:r>
              <a:rPr lang="en-US" altLang="ko-KR" sz="1200" dirty="0"/>
              <a:t>[MAXSIZE];  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레코드 배열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m_Length</a:t>
            </a:r>
            <a:r>
              <a:rPr lang="en-US" altLang="ko-KR" sz="1200" dirty="0"/>
              <a:t>;			</a:t>
            </a:r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리스트에 저장된 레코드 수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m_CurPointer</a:t>
            </a:r>
            <a:r>
              <a:rPr lang="en-US" altLang="ko-KR" sz="1200" dirty="0"/>
              <a:t>;		</a:t>
            </a:r>
            <a:r>
              <a:rPr lang="en-US" altLang="ko-KR" sz="1200" dirty="0" smtClean="0"/>
              <a:t>	</a:t>
            </a:r>
            <a:r>
              <a:rPr lang="en-US" altLang="ko-KR" sz="1200" dirty="0">
                <a:solidFill>
                  <a:srgbClr val="00B050"/>
                </a:solidFill>
              </a:rPr>
              <a:t>// current pointer</a:t>
            </a:r>
          </a:p>
          <a:p>
            <a:pPr marL="0" indent="0" defTabSz="54000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842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List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저장할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40000"/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주소로 구성되는 학생 기록을 저장할 </a:t>
            </a:r>
            <a:r>
              <a:rPr lang="en-US" altLang="ko-KR" sz="1600" dirty="0" err="1" smtClean="0"/>
              <a:t>ItemType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를 정의하고 구현한다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0" indent="0" defTabSz="540000">
              <a:buNone/>
            </a:pP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err="1" smtClean="0"/>
              <a:t>enum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RelationType</a:t>
            </a:r>
            <a:r>
              <a:rPr lang="en-US" altLang="ko-KR" sz="1200" dirty="0"/>
              <a:t> {LESS, GREATER, EQUAL</a:t>
            </a:r>
            <a:r>
              <a:rPr lang="en-US" altLang="ko-KR" sz="1200" dirty="0" smtClean="0"/>
              <a:t>};</a:t>
            </a:r>
            <a:endParaRPr lang="en-US" altLang="ko-KR" sz="1200" dirty="0"/>
          </a:p>
          <a:p>
            <a:pPr marL="0" indent="0" defTabSz="540000">
              <a:buNone/>
            </a:pP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ItemType</a:t>
            </a:r>
            <a:endParaRPr lang="en-US" altLang="ko-KR" sz="1200" dirty="0"/>
          </a:p>
          <a:p>
            <a:pPr marL="0" indent="0" defTabSz="540000">
              <a:buNone/>
            </a:pPr>
            <a:r>
              <a:rPr lang="en-US" altLang="ko-KR" sz="1200" dirty="0"/>
              <a:t>{</a:t>
            </a:r>
          </a:p>
          <a:p>
            <a:pPr marL="0" indent="0" defTabSz="540000">
              <a:buNone/>
            </a:pPr>
            <a:r>
              <a:rPr lang="en-US" altLang="ko-KR" sz="1200" dirty="0"/>
              <a:t>public: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();	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en-US" altLang="ko-KR" sz="900" dirty="0">
                <a:solidFill>
                  <a:srgbClr val="00B050"/>
                </a:solidFill>
              </a:rPr>
              <a:t>default constructor</a:t>
            </a:r>
            <a:endParaRPr lang="en-US" altLang="ko-KR" sz="135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~</a:t>
            </a:r>
            <a:r>
              <a:rPr lang="en-US" altLang="ko-KR" sz="1200" dirty="0" err="1"/>
              <a:t>ItemType</a:t>
            </a:r>
            <a:r>
              <a:rPr lang="en-US" altLang="ko-KR" sz="1200" dirty="0"/>
              <a:t>();	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en-US" altLang="ko-KR" sz="900" dirty="0">
                <a:solidFill>
                  <a:srgbClr val="00B050"/>
                </a:solidFill>
              </a:rPr>
              <a:t>default destructor</a:t>
            </a:r>
          </a:p>
          <a:p>
            <a:pPr marL="0" indent="0" defTabSz="540000">
              <a:buNone/>
            </a:pP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900" dirty="0" smtClean="0">
                <a:solidFill>
                  <a:srgbClr val="00B050"/>
                </a:solidFill>
              </a:rPr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();					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 </a:t>
            </a:r>
            <a:r>
              <a:rPr lang="ko-KR" altLang="en-US" sz="900" dirty="0" smtClean="0">
                <a:solidFill>
                  <a:srgbClr val="00B050"/>
                </a:solidFill>
              </a:rPr>
              <a:t>반환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 smtClean="0"/>
              <a:t>GetName</a:t>
            </a:r>
            <a:r>
              <a:rPr lang="en-US" altLang="ko-KR" sz="1200" dirty="0"/>
              <a:t>();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반환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 smtClean="0"/>
              <a:t>GetAddress</a:t>
            </a:r>
            <a:r>
              <a:rPr lang="en-US" altLang="ko-KR" sz="1200" dirty="0" smtClean="0"/>
              <a:t>();</a:t>
            </a:r>
            <a:r>
              <a:rPr lang="en-US" altLang="ko-KR" sz="1200" dirty="0"/>
              <a:t>	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반환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900" dirty="0">
                <a:solidFill>
                  <a:srgbClr val="00B050"/>
                </a:solidFill>
              </a:rPr>
              <a:t>	</a:t>
            </a:r>
            <a:r>
              <a:rPr lang="en-US" altLang="ko-KR" sz="1200" dirty="0"/>
              <a:t>void </a:t>
            </a:r>
            <a:r>
              <a:rPr lang="en-US" altLang="ko-KR" sz="1200" dirty="0" err="1" smtClean="0"/>
              <a:t>SetId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inId</a:t>
            </a:r>
            <a:r>
              <a:rPr lang="en-US" altLang="ko-KR" sz="1200" dirty="0" smtClean="0"/>
              <a:t>);</a:t>
            </a:r>
            <a:r>
              <a:rPr lang="en-US" altLang="ko-KR" sz="900" dirty="0">
                <a:solidFill>
                  <a:srgbClr val="00B050"/>
                </a:solidFill>
              </a:rPr>
              <a:t>				</a:t>
            </a:r>
            <a:r>
              <a:rPr lang="en-US" altLang="ko-KR" sz="900" dirty="0" smtClean="0">
                <a:solidFill>
                  <a:srgbClr val="00B050"/>
                </a:solidFill>
              </a:rPr>
              <a:t>		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 </a:t>
            </a:r>
            <a:r>
              <a:rPr lang="ko-KR" altLang="en-US" sz="900" dirty="0" smtClean="0">
                <a:solidFill>
                  <a:srgbClr val="00B050"/>
                </a:solidFill>
              </a:rPr>
              <a:t>저장 함수</a:t>
            </a:r>
            <a:endParaRPr lang="en-US" altLang="ko-KR" sz="825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SetName</a:t>
            </a:r>
            <a:r>
              <a:rPr lang="en-US" altLang="ko-KR" sz="1200" dirty="0" smtClean="0"/>
              <a:t>(string </a:t>
            </a:r>
            <a:r>
              <a:rPr lang="en-US" altLang="ko-KR" sz="1200" dirty="0" err="1" smtClean="0"/>
              <a:t>inName</a:t>
            </a:r>
            <a:r>
              <a:rPr lang="en-US" altLang="ko-KR" sz="1200" dirty="0"/>
              <a:t>);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저장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SetAddress</a:t>
            </a:r>
            <a:r>
              <a:rPr lang="en-US" altLang="ko-KR" sz="1200" dirty="0" smtClean="0"/>
              <a:t>(string </a:t>
            </a:r>
            <a:r>
              <a:rPr lang="en-US" altLang="ko-KR" sz="1200" dirty="0" err="1" smtClean="0"/>
              <a:t>inAddress</a:t>
            </a:r>
            <a:r>
              <a:rPr lang="en-US" altLang="ko-KR" sz="1200" dirty="0" smtClean="0"/>
              <a:t>);</a:t>
            </a:r>
            <a:r>
              <a:rPr lang="en-US" altLang="ko-KR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저장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SetRecord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inId</a:t>
            </a:r>
            <a:r>
              <a:rPr lang="en-US" altLang="ko-KR" sz="1200" dirty="0" smtClean="0"/>
              <a:t>, string </a:t>
            </a:r>
            <a:r>
              <a:rPr lang="en-US" altLang="ko-KR" sz="1200" dirty="0" err="1" smtClean="0"/>
              <a:t>inName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string </a:t>
            </a:r>
            <a:r>
              <a:rPr lang="en-US" altLang="ko-KR" sz="1200" dirty="0" err="1" smtClean="0"/>
              <a:t>inAddress</a:t>
            </a:r>
            <a:r>
              <a:rPr lang="en-US" altLang="ko-KR" sz="1200" dirty="0" smtClean="0"/>
              <a:t>); 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 저장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DisplayIdOnScreen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</a:t>
            </a:r>
            <a:r>
              <a:rPr lang="en-US" altLang="ko-KR" sz="900" dirty="0" smtClean="0">
                <a:solidFill>
                  <a:srgbClr val="00B050"/>
                </a:solidFill>
              </a:rPr>
              <a:t> ID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/>
              <a:t>DisplayNameOnScreen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</a:t>
            </a:r>
            <a:r>
              <a:rPr lang="ko-KR" altLang="en-US" sz="900" dirty="0">
                <a:solidFill>
                  <a:srgbClr val="00B050"/>
                </a:solidFill>
              </a:rPr>
              <a:t>출력 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void </a:t>
            </a:r>
            <a:r>
              <a:rPr lang="en-US" altLang="ko-KR" sz="1200" dirty="0" err="1" smtClean="0"/>
              <a:t>DisplayAddressOnScreen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출력 함수</a:t>
            </a:r>
            <a:endParaRPr lang="en-US" altLang="ko-KR" sz="1200" dirty="0" smtClean="0"/>
          </a:p>
          <a:p>
            <a:pPr marL="0" indent="0" defTabSz="540000">
              <a:buNone/>
            </a:pPr>
            <a:r>
              <a:rPr lang="en-US" altLang="ko-KR" sz="1200" dirty="0" smtClean="0"/>
              <a:t>	void </a:t>
            </a:r>
            <a:r>
              <a:rPr lang="en-US" altLang="ko-KR" sz="1200" dirty="0" err="1" smtClean="0"/>
              <a:t>DisplayRecordOnScreen</a:t>
            </a:r>
            <a:r>
              <a:rPr lang="en-US" altLang="ko-KR" sz="1200" dirty="0" smtClean="0"/>
              <a:t>();			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 출력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endParaRPr lang="en-US" altLang="ko-KR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/>
              <a:t>List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저장할 </a:t>
            </a:r>
            <a:r>
              <a:rPr lang="en-US" altLang="ko-KR" dirty="0" err="1"/>
              <a:t>ItemType</a:t>
            </a:r>
            <a:r>
              <a:rPr lang="en-US" altLang="ko-KR" dirty="0"/>
              <a:t> </a:t>
            </a:r>
            <a:r>
              <a:rPr lang="ko-KR" altLang="en-US" dirty="0"/>
              <a:t>정의 및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SetIdFromKB</a:t>
            </a:r>
            <a:r>
              <a:rPr lang="en-US" altLang="ko-KR" sz="1200" dirty="0"/>
              <a:t>();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</a:t>
            </a:r>
            <a:r>
              <a:rPr lang="ko-KR" altLang="en-US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>
                <a:solidFill>
                  <a:srgbClr val="00B050"/>
                </a:solidFill>
              </a:rPr>
              <a:t>입력 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SetNameFromKB</a:t>
            </a:r>
            <a:r>
              <a:rPr lang="en-US" altLang="ko-KR" sz="1200" dirty="0"/>
              <a:t>();		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입력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SetAddressFromKB</a:t>
            </a:r>
            <a:r>
              <a:rPr lang="en-US" altLang="ko-KR" sz="1200" dirty="0"/>
              <a:t>();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입력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900" dirty="0">
                <a:solidFill>
                  <a:srgbClr val="00B050"/>
                </a:solidFill>
              </a:rPr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/>
              <a:t>SetRecordFromKB</a:t>
            </a:r>
            <a:r>
              <a:rPr lang="en-US" altLang="ko-KR" sz="1200" dirty="0"/>
              <a:t>();		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 dirty="0">
                <a:solidFill>
                  <a:srgbClr val="00B050"/>
                </a:solidFill>
              </a:rPr>
              <a:t>키보드로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 입력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ReadDataFromFile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ifstream</a:t>
            </a:r>
            <a:r>
              <a:rPr lang="en-US" altLang="ko-KR" sz="1200" dirty="0"/>
              <a:t>&amp; fin);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정보를 파일에서 읽는 </a:t>
            </a:r>
            <a:r>
              <a:rPr lang="ko-KR" altLang="en-US" sz="900" dirty="0">
                <a:solidFill>
                  <a:srgbClr val="00B050"/>
                </a:solidFill>
              </a:rPr>
              <a:t>함수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WriteDataToFile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ofstream</a:t>
            </a:r>
            <a:r>
              <a:rPr lang="en-US" altLang="ko-KR" sz="1200" dirty="0" smtClean="0"/>
              <a:t>&amp;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);	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정보를 파일로 출력하는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RelationType </a:t>
            </a:r>
            <a:r>
              <a:rPr lang="en-US" altLang="ko-KR" sz="1200" dirty="0" smtClean="0"/>
              <a:t>CompareByID(const ItemType &amp;data</a:t>
            </a:r>
            <a:r>
              <a:rPr lang="en-US" altLang="ko-KR" sz="1200" dirty="0"/>
              <a:t>);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en-US" altLang="ko-KR" sz="900" dirty="0" smtClean="0">
                <a:solidFill>
                  <a:srgbClr val="00B050"/>
                </a:solidFill>
              </a:rPr>
              <a:t>primary key (ID)</a:t>
            </a:r>
            <a:r>
              <a:rPr lang="ko-KR" altLang="en-US" sz="900" dirty="0" smtClean="0">
                <a:solidFill>
                  <a:srgbClr val="00B050"/>
                </a:solidFill>
              </a:rPr>
              <a:t>를 기준으로 학생 정보를 비교하는 함수</a:t>
            </a:r>
            <a:endParaRPr lang="en-US" altLang="ko-KR" sz="900" dirty="0" smtClean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Private:</a:t>
            </a:r>
          </a:p>
          <a:p>
            <a:pPr marL="0" indent="0" defTabSz="54000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m_Id</a:t>
            </a:r>
            <a:r>
              <a:rPr lang="en-US" altLang="ko-KR" sz="1200" dirty="0"/>
              <a:t>;	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</a:t>
            </a:r>
            <a:r>
              <a:rPr lang="en-US" altLang="ko-KR" sz="900" dirty="0" smtClean="0">
                <a:solidFill>
                  <a:srgbClr val="00B050"/>
                </a:solidFill>
              </a:rPr>
              <a:t>ID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/>
              <a:t>m_sName</a:t>
            </a:r>
            <a:r>
              <a:rPr lang="en-US" altLang="ko-KR" sz="1200" dirty="0"/>
              <a:t>;			</a:t>
            </a:r>
            <a:r>
              <a:rPr lang="en-US" altLang="ko-KR" sz="1200" dirty="0" smtClean="0"/>
              <a:t>	</a:t>
            </a:r>
            <a:r>
              <a:rPr lang="en-US" altLang="ko-KR" sz="900" dirty="0" smtClean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이름 </a:t>
            </a:r>
            <a:r>
              <a:rPr lang="ko-KR" altLang="en-US" sz="900" dirty="0">
                <a:solidFill>
                  <a:srgbClr val="00B050"/>
                </a:solidFill>
              </a:rPr>
              <a:t>저장 변수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/>
              <a:t>	string </a:t>
            </a:r>
            <a:r>
              <a:rPr lang="en-US" altLang="ko-KR" sz="1200" dirty="0" err="1" smtClean="0"/>
              <a:t>m_sAddress</a:t>
            </a:r>
            <a:r>
              <a:rPr lang="en-US" altLang="ko-KR" sz="1200" dirty="0" smtClean="0"/>
              <a:t>;</a:t>
            </a:r>
            <a:r>
              <a:rPr lang="en-US" altLang="ko-KR" sz="1200" dirty="0"/>
              <a:t>	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900" dirty="0">
                <a:solidFill>
                  <a:srgbClr val="00B050"/>
                </a:solidFill>
              </a:rPr>
              <a:t>// </a:t>
            </a:r>
            <a:r>
              <a:rPr lang="ko-KR" altLang="en-US" sz="900" dirty="0" smtClean="0">
                <a:solidFill>
                  <a:srgbClr val="00B050"/>
                </a:solidFill>
              </a:rPr>
              <a:t>학생 주소 </a:t>
            </a:r>
            <a:r>
              <a:rPr lang="ko-KR" altLang="en-US" sz="900" dirty="0">
                <a:solidFill>
                  <a:srgbClr val="00B050"/>
                </a:solidFill>
              </a:rPr>
              <a:t>저장 변수</a:t>
            </a:r>
            <a:endParaRPr lang="en-US" altLang="ko-KR" sz="900" dirty="0">
              <a:solidFill>
                <a:srgbClr val="00B050"/>
              </a:solidFill>
            </a:endParaRPr>
          </a:p>
          <a:p>
            <a:pPr marL="0" indent="0" defTabSz="540000">
              <a:buNone/>
            </a:pPr>
            <a:r>
              <a:rPr lang="en-US" altLang="ko-KR" sz="1200" dirty="0" smtClean="0"/>
              <a:t>}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8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975" y="1128872"/>
            <a:ext cx="7769225" cy="68421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신상관리</a:t>
            </a:r>
            <a:r>
              <a:rPr lang="ko-KR" altLang="en-US" dirty="0" smtClean="0"/>
              <a:t> 시스템을 구동하기 위한 </a:t>
            </a:r>
            <a:r>
              <a:rPr lang="en-US" altLang="ko-KR" dirty="0" smtClean="0"/>
              <a:t>Application Class  </a:t>
            </a:r>
            <a:r>
              <a:rPr lang="ko-KR" altLang="en-US" dirty="0"/>
              <a:t>정의 및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287" y="1979181"/>
            <a:ext cx="7848600" cy="4648200"/>
          </a:xfrm>
        </p:spPr>
        <p:txBody>
          <a:bodyPr/>
          <a:lstStyle/>
          <a:p>
            <a:r>
              <a:rPr lang="ko-KR" altLang="en-US" dirty="0" smtClean="0"/>
              <a:t>다음과 같이 기능을 수행하는 구동 프로그램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 item: </a:t>
            </a:r>
            <a:r>
              <a:rPr lang="ko-KR" altLang="en-US" dirty="0" smtClean="0"/>
              <a:t>키보드로부터 한 사람의 기록을 읽어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all on screen: list</a:t>
            </a:r>
            <a:r>
              <a:rPr lang="ko-KR" altLang="en-US" dirty="0" smtClean="0"/>
              <a:t>에 저장된 모든 기록을 화면에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empty list: list</a:t>
            </a:r>
            <a:r>
              <a:rPr lang="ko-KR" altLang="en-US" dirty="0"/>
              <a:t> </a:t>
            </a:r>
            <a:r>
              <a:rPr lang="ko-KR" altLang="en-US" dirty="0" smtClean="0"/>
              <a:t>비우기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from file : </a:t>
            </a:r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모든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loading</a:t>
            </a:r>
          </a:p>
          <a:p>
            <a:pPr lvl="1"/>
            <a:r>
              <a:rPr lang="en-US" altLang="ko-KR" dirty="0" smtClean="0"/>
              <a:t>Put to file : list</a:t>
            </a:r>
            <a:r>
              <a:rPr lang="ko-KR" altLang="en-US" dirty="0" smtClean="0"/>
              <a:t>에 있는 모든 </a:t>
            </a:r>
            <a:r>
              <a:rPr lang="ko-KR" altLang="en-US" dirty="0" err="1" smtClean="0"/>
              <a:t>신상기록을</a:t>
            </a:r>
            <a:r>
              <a:rPr lang="ko-KR" altLang="en-US" dirty="0" smtClean="0"/>
              <a:t> 파일로 출력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011394" y="4129934"/>
            <a:ext cx="2496886" cy="1791615"/>
          </a:xfrm>
          <a:prstGeom prst="rect">
            <a:avLst/>
          </a:prstGeom>
          <a:solidFill>
            <a:schemeClr val="tx1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--- ID – Command -----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1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Add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item</a:t>
            </a:r>
            <a:endParaRPr lang="en-US" altLang="ko-KR" sz="105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2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Print all on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screen</a:t>
            </a:r>
            <a:endParaRPr lang="en-US" altLang="ko-KR" sz="105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3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Make empty list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4 : Get from file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Put to file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70272" algn="l"/>
              </a:tabLst>
            </a:pP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    0 </a:t>
            </a: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: Quit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5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>
                <a:solidFill>
                  <a:srgbClr val="FFFFFF"/>
                </a:solidFill>
                <a:latin typeface="Calibri" panose="020F0502020204030204" pitchFamily="34" charset="0"/>
              </a:rPr>
              <a:t>Choose a Command </a:t>
            </a:r>
            <a:r>
              <a:rPr lang="en-US" altLang="ko-KR" sz="1050" dirty="0" smtClean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--&gt; _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05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975" y="1128872"/>
            <a:ext cx="7769225" cy="684213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Application Class  </a:t>
            </a:r>
            <a:r>
              <a:rPr lang="ko-KR" altLang="en-US" dirty="0"/>
              <a:t>정의 및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287" y="1979181"/>
            <a:ext cx="78486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class Application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public:</a:t>
            </a:r>
          </a:p>
          <a:p>
            <a:pPr marL="300038" lvl="1" indent="0"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/>
              <a:t>Run();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GetCommand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AddItem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 err="1"/>
              <a:t>DisplayAllItem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OpenInFile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OpenOutFile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ReadDataFromFile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WriteDataToFile</a:t>
            </a:r>
            <a:r>
              <a:rPr lang="en-US" altLang="ko-KR" sz="1200" dirty="0"/>
              <a:t>();</a:t>
            </a:r>
          </a:p>
          <a:p>
            <a:pPr marL="300038" lvl="1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600" dirty="0"/>
              <a:t>private:</a:t>
            </a:r>
          </a:p>
          <a:p>
            <a:pPr marL="300038" lvl="1" indent="0">
              <a:buNone/>
            </a:pPr>
            <a:r>
              <a:rPr lang="en-US" altLang="ko-KR" sz="1200" dirty="0" err="1"/>
              <a:t>ifstream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m_InFile</a:t>
            </a:r>
            <a:r>
              <a:rPr lang="en-US" altLang="ko-KR" sz="1200" dirty="0"/>
              <a:t>;///&lt; input file descriptor.</a:t>
            </a:r>
          </a:p>
          <a:p>
            <a:pPr marL="300038" lvl="1" indent="0">
              <a:buNone/>
            </a:pPr>
            <a:r>
              <a:rPr lang="en-US" altLang="ko-KR" sz="1200" dirty="0" err="1"/>
              <a:t>ofstream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m_OutFile</a:t>
            </a:r>
            <a:r>
              <a:rPr lang="en-US" altLang="ko-KR" sz="1200" dirty="0"/>
              <a:t>;///&lt; output file descriptor.</a:t>
            </a:r>
          </a:p>
          <a:p>
            <a:pPr marL="300038" lvl="1" indent="0">
              <a:buNone/>
            </a:pP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m_List</a:t>
            </a:r>
            <a:r>
              <a:rPr lang="en-US" altLang="ko-KR" sz="1200" dirty="0"/>
              <a:t>;///&lt; item list.</a:t>
            </a:r>
          </a:p>
          <a:p>
            <a:pPr marL="300038" lvl="1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m_Command</a:t>
            </a:r>
            <a:r>
              <a:rPr lang="en-US" altLang="ko-KR" sz="1200" dirty="0"/>
              <a:t>;///&lt; current command number.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878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s.ppt - Double Lines">
  <a:themeElements>
    <a:clrScheme name="">
      <a:dk1>
        <a:srgbClr val="000000"/>
      </a:dk1>
      <a:lt1>
        <a:srgbClr val="FFFF99"/>
      </a:lt1>
      <a:dk2>
        <a:srgbClr val="660066"/>
      </a:dk2>
      <a:lt2>
        <a:srgbClr val="969696"/>
      </a:lt2>
      <a:accent1>
        <a:srgbClr val="99FFCC"/>
      </a:accent1>
      <a:accent2>
        <a:srgbClr val="006666"/>
      </a:accent2>
      <a:accent3>
        <a:srgbClr val="FFFFCA"/>
      </a:accent3>
      <a:accent4>
        <a:srgbClr val="000000"/>
      </a:accent4>
      <a:accent5>
        <a:srgbClr val="CAFFE2"/>
      </a:accent5>
      <a:accent6>
        <a:srgbClr val="005C5C"/>
      </a:accent6>
      <a:hlink>
        <a:srgbClr val="CC0000"/>
      </a:hlink>
      <a:folHlink>
        <a:srgbClr val="B2B2B2"/>
      </a:folHlink>
    </a:clrScheme>
    <a:fontScheme name="dbllines.ppt - 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.ppt - Double 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.ppt - Double 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llines.ppt - Double Lines">
  <a:themeElements>
    <a:clrScheme name="">
      <a:dk1>
        <a:srgbClr val="000000"/>
      </a:dk1>
      <a:lt1>
        <a:srgbClr val="FFFF99"/>
      </a:lt1>
      <a:dk2>
        <a:srgbClr val="660066"/>
      </a:dk2>
      <a:lt2>
        <a:srgbClr val="969696"/>
      </a:lt2>
      <a:accent1>
        <a:srgbClr val="99FFCC"/>
      </a:accent1>
      <a:accent2>
        <a:srgbClr val="006666"/>
      </a:accent2>
      <a:accent3>
        <a:srgbClr val="FFFFCA"/>
      </a:accent3>
      <a:accent4>
        <a:srgbClr val="000000"/>
      </a:accent4>
      <a:accent5>
        <a:srgbClr val="CAFFE2"/>
      </a:accent5>
      <a:accent6>
        <a:srgbClr val="005C5C"/>
      </a:accent6>
      <a:hlink>
        <a:srgbClr val="CC0000"/>
      </a:hlink>
      <a:folHlink>
        <a:srgbClr val="B2B2B2"/>
      </a:folHlink>
    </a:clrScheme>
    <a:fontScheme name="dbllines.ppt - 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.ppt - Double 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.ppt - Double 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.ppt - Double 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956</Words>
  <Application>Microsoft Macintosh PowerPoint</Application>
  <PresentationFormat>On-screen Show (4:3)</PresentationFormat>
  <Paragraphs>187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dbllines.ppt - Double Lines</vt:lpstr>
      <vt:lpstr>1_dbllines.ppt - Double Lines</vt:lpstr>
      <vt:lpstr>자료구조 실습01</vt:lpstr>
      <vt:lpstr>Lab 01 : Unsorted List 구현 및 응용</vt:lpstr>
      <vt:lpstr>예제: Array를 이용한 Unsorted List 구현</vt:lpstr>
      <vt:lpstr>예제: Array를 이용한 Unsorted List 구현</vt:lpstr>
      <vt:lpstr>예제: Array를 이용한 Unsorted List 구현</vt:lpstr>
      <vt:lpstr>예제: List에 저장할 ItemType 정의 및 구현</vt:lpstr>
      <vt:lpstr>예제: List에 저장할 ItemType 정의 및 구현</vt:lpstr>
      <vt:lpstr>예제: 신상관리 시스템을 구동하기 위한 Application Class  정의 및 구현</vt:lpstr>
      <vt:lpstr>예제: Application Class  정의 및 구현</vt:lpstr>
      <vt:lpstr>예제: Application Class  정의 및 구현</vt:lpstr>
      <vt:lpstr>실습 : 예제에 새로운 기능 추가</vt:lpstr>
      <vt:lpstr>실습 : 예제에 새로운 기능 추가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실습01</dc:title>
  <dc:creator>Dominator</dc:creator>
  <cp:lastModifiedBy>noblyan kang</cp:lastModifiedBy>
  <cp:revision>225</cp:revision>
  <dcterms:created xsi:type="dcterms:W3CDTF">2013-09-05T08:42:24Z</dcterms:created>
  <dcterms:modified xsi:type="dcterms:W3CDTF">2019-09-09T12:43:49Z</dcterms:modified>
</cp:coreProperties>
</file>