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5" r:id="rId3"/>
    <p:sldId id="295" r:id="rId4"/>
    <p:sldId id="260" r:id="rId5"/>
    <p:sldId id="257" r:id="rId6"/>
    <p:sldId id="280" r:id="rId7"/>
    <p:sldId id="304" r:id="rId8"/>
    <p:sldId id="332" r:id="rId9"/>
    <p:sldId id="297" r:id="rId10"/>
    <p:sldId id="306" r:id="rId11"/>
    <p:sldId id="310" r:id="rId12"/>
    <p:sldId id="299" r:id="rId13"/>
    <p:sldId id="311" r:id="rId14"/>
    <p:sldId id="298" r:id="rId15"/>
    <p:sldId id="277" r:id="rId16"/>
    <p:sldId id="275" r:id="rId17"/>
    <p:sldId id="305" r:id="rId18"/>
    <p:sldId id="314" r:id="rId19"/>
    <p:sldId id="284" r:id="rId20"/>
    <p:sldId id="324" r:id="rId21"/>
    <p:sldId id="309" r:id="rId22"/>
    <p:sldId id="326" r:id="rId23"/>
    <p:sldId id="328" r:id="rId24"/>
    <p:sldId id="287" r:id="rId25"/>
    <p:sldId id="330" r:id="rId26"/>
    <p:sldId id="32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9900"/>
    <a:srgbClr val="990066"/>
    <a:srgbClr val="FF00CC"/>
    <a:srgbClr val="FF33FF"/>
    <a:srgbClr val="FFCC66"/>
    <a:srgbClr val="FFFFFF"/>
    <a:srgbClr val="3366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9" autoAdjust="0"/>
    <p:restoredTop sz="75784" autoAdjust="0"/>
  </p:normalViewPr>
  <p:slideViewPr>
    <p:cSldViewPr>
      <p:cViewPr varScale="1">
        <p:scale>
          <a:sx n="76" d="100"/>
          <a:sy n="76" d="100"/>
        </p:scale>
        <p:origin x="-1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notesViewPr>
    <p:cSldViewPr>
      <p:cViewPr varScale="1">
        <p:scale>
          <a:sx n="33" d="100"/>
          <a:sy n="33" d="100"/>
        </p:scale>
        <p:origin x="-1052" y="-7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fld id="{84FA3A96-8AA8-4CAD-ABD8-B3D0CE274C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/>
            <a:fld id="{C79D8D22-1B4C-444A-9F62-168ABF7DE6A6}" type="slidenum">
              <a:rPr lang="en-US" altLang="en-US" sz="1400" b="0"/>
              <a:pPr algn="r"/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201155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fld id="{81657764-80CF-4F5E-8820-7C49A6CF33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notes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/>
            <a:fld id="{63189AB0-1893-4D77-A22E-7D9C9EE73931}" type="slidenum">
              <a:rPr lang="en-US" altLang="en-US" sz="1400" b="0"/>
              <a:pPr algn="r"/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296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097E1-FBAC-4658-A66A-96EC3421A04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A62E8-80CA-458B-A5A0-B5A068074EB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모듈이나 구조의 상세에 접근을 제어할 목적으로 함수나 자료구조의 상세를 감춤(사용자 입장에서는 모듈과 구조의 접근 중요)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자동차를 설계할 때, 점화시스템에서 </a:t>
            </a:r>
            <a:r>
              <a:rPr lang="en-US" altLang="ko-KR" dirty="0">
                <a:ea typeface="굴림" pitchFamily="50" charset="-127"/>
              </a:rPr>
              <a:t>spark plug</a:t>
            </a:r>
            <a:r>
              <a:rPr lang="ko-KR" altLang="en-US" dirty="0">
                <a:ea typeface="굴림" pitchFamily="50" charset="-127"/>
              </a:rPr>
              <a:t>나 </a:t>
            </a:r>
            <a:r>
              <a:rPr lang="en-US" altLang="ko-KR" dirty="0">
                <a:ea typeface="굴림" pitchFamily="50" charset="-127"/>
              </a:rPr>
              <a:t>door lock</a:t>
            </a:r>
            <a:r>
              <a:rPr lang="ko-KR" altLang="en-US" dirty="0">
                <a:ea typeface="굴림" pitchFamily="50" charset="-127"/>
              </a:rPr>
              <a:t>을 어떻게 만들어야 하는 지를 생각한다면 자동차를 설계할 수 없다. 방법은</a:t>
            </a:r>
          </a:p>
          <a:p>
            <a:pPr lvl="1"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자동차를 큰 부분으로 먼저 구분하고 각 부분이 어떤 기능을 하는지 그리고 각 부분간의 어떤 관계가 있는 지를 파악해야 한다. </a:t>
            </a:r>
          </a:p>
          <a:p>
            <a:pPr lvl="1"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이 단계에서 각 부분이 어떻게 설계되는 지를 생각할 필요는 없다. 기능만 정의되면 자세한 구현 방법은 </a:t>
            </a:r>
            <a:r>
              <a:rPr lang="ko-KR" altLang="en-US" dirty="0" smtClean="0">
                <a:ea typeface="굴림" pitchFamily="50" charset="-127"/>
              </a:rPr>
              <a:t>여러 가지가 </a:t>
            </a:r>
            <a:r>
              <a:rPr lang="ko-KR" altLang="en-US" dirty="0">
                <a:ea typeface="굴림" pitchFamily="50" charset="-127"/>
              </a:rPr>
              <a:t>있을 수 있고 </a:t>
            </a:r>
            <a:r>
              <a:rPr lang="ko-KR" altLang="en-US" dirty="0" smtClean="0">
                <a:ea typeface="굴림" pitchFamily="50" charset="-127"/>
              </a:rPr>
              <a:t>그 중에서 </a:t>
            </a:r>
            <a:r>
              <a:rPr lang="ko-KR" altLang="en-US" dirty="0">
                <a:ea typeface="굴림" pitchFamily="50" charset="-127"/>
              </a:rPr>
              <a:t>요구조건을 만족하는 것을 선택하면 된다.   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1B611-0687-4716-8D33-42A9B750B82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Functional Decomposition: </a:t>
            </a:r>
            <a:r>
              <a:rPr lang="ko-KR" altLang="en-US" dirty="0">
                <a:ea typeface="굴림" pitchFamily="50" charset="-127"/>
              </a:rPr>
              <a:t>문제를 보다 쉽게 다룰 수 있는 작은 </a:t>
            </a:r>
            <a:r>
              <a:rPr lang="en-US" altLang="ko-KR" dirty="0">
                <a:ea typeface="굴림" pitchFamily="50" charset="-127"/>
              </a:rPr>
              <a:t>subtask(</a:t>
            </a:r>
            <a:r>
              <a:rPr lang="ko-KR" altLang="en-US" b="1" u="sng" dirty="0">
                <a:ea typeface="굴림" pitchFamily="50" charset="-127"/>
              </a:rPr>
              <a:t>기능적으로</a:t>
            </a:r>
            <a:r>
              <a:rPr lang="ko-KR" altLang="en-US" dirty="0">
                <a:ea typeface="굴림" pitchFamily="50" charset="-127"/>
              </a:rPr>
              <a:t>)들로  단계적으로 나누어서 최종 모듈이 쉽게 코딩될 수 있는 단위가 되도록 한다. 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객체지향설계: 문제를 풀기 위해서 사용될 수 있는 자료와 연산들로 구성된  객체들을 분리하여 설계한다. 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Char char="-"/>
            </a:pPr>
            <a:endParaRPr lang="en-US" altLang="en-US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en-US" altLang="en-US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큰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프로그램을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작은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모듈로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나눈다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그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방법엔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두가지가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있는데</a:t>
            </a:r>
            <a:r>
              <a:rPr lang="en-US" altLang="ko-KR" dirty="0" smtClean="0">
                <a:ea typeface="굴림" pitchFamily="50" charset="-127"/>
              </a:rPr>
              <a:t>,</a:t>
            </a:r>
            <a:r>
              <a:rPr lang="en-US" altLang="ko-KR" baseline="0" dirty="0" smtClean="0">
                <a:ea typeface="굴림" pitchFamily="50" charset="-127"/>
              </a:rPr>
              <a:t> 1) Functional Decomposition (</a:t>
            </a:r>
            <a:r>
              <a:rPr lang="ko-KR" altLang="en-US" baseline="0" dirty="0" smtClean="0">
                <a:ea typeface="굴림" pitchFamily="50" charset="-127"/>
              </a:rPr>
              <a:t>기능을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기준</a:t>
            </a:r>
            <a:r>
              <a:rPr lang="en-US" altLang="ko-KR" baseline="0" dirty="0" smtClean="0">
                <a:ea typeface="굴림" pitchFamily="50" charset="-127"/>
              </a:rPr>
              <a:t>) 2)Object-Oriented Design (</a:t>
            </a:r>
            <a:r>
              <a:rPr lang="ko-KR" altLang="en-US" baseline="0" dirty="0" smtClean="0">
                <a:ea typeface="굴림" pitchFamily="50" charset="-127"/>
              </a:rPr>
              <a:t>데이터를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기준</a:t>
            </a:r>
            <a:r>
              <a:rPr lang="en-US" altLang="ko-KR" baseline="0" dirty="0" smtClean="0">
                <a:ea typeface="굴림" pitchFamily="50" charset="-127"/>
              </a:rPr>
              <a:t>, </a:t>
            </a:r>
            <a:r>
              <a:rPr lang="ko-KR" altLang="en-US" baseline="0" dirty="0" smtClean="0">
                <a:ea typeface="굴림" pitchFamily="50" charset="-127"/>
              </a:rPr>
              <a:t>본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수업에서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주로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다뤄질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예정</a:t>
            </a:r>
            <a:r>
              <a:rPr lang="en-US" altLang="ko-KR" baseline="0" dirty="0" smtClean="0">
                <a:ea typeface="굴림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baseline="0" dirty="0" smtClean="0">
                <a:ea typeface="굴림" pitchFamily="50" charset="-127"/>
              </a:rPr>
              <a:t>1)</a:t>
            </a:r>
            <a:r>
              <a:rPr lang="ko-KR" altLang="en-US" baseline="0" dirty="0" smtClean="0">
                <a:ea typeface="굴림" pitchFamily="50" charset="-127"/>
              </a:rPr>
              <a:t>과</a:t>
            </a:r>
            <a:r>
              <a:rPr lang="en-US" altLang="ko-KR" baseline="0" dirty="0" smtClean="0">
                <a:ea typeface="굴림" pitchFamily="50" charset="-127"/>
              </a:rPr>
              <a:t> 2)</a:t>
            </a:r>
            <a:r>
              <a:rPr lang="ko-KR" altLang="en-US" baseline="0" dirty="0" smtClean="0">
                <a:ea typeface="굴림" pitchFamily="50" charset="-127"/>
              </a:rPr>
              <a:t>는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어떻게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다른가</a:t>
            </a:r>
            <a:r>
              <a:rPr lang="en-US" altLang="ko-KR" baseline="0" dirty="0" smtClean="0">
                <a:ea typeface="굴림" pitchFamily="50" charset="-127"/>
              </a:rPr>
              <a:t>? -&gt; </a:t>
            </a:r>
          </a:p>
          <a:p>
            <a:pPr>
              <a:buFontTx/>
              <a:buChar char="-"/>
            </a:pPr>
            <a:r>
              <a:rPr lang="ko-KR" altLang="en-US" baseline="0" dirty="0" smtClean="0">
                <a:ea typeface="굴림" pitchFamily="50" charset="-127"/>
              </a:rPr>
              <a:t>부품화해야한다</a:t>
            </a:r>
            <a:r>
              <a:rPr lang="en-US" altLang="ko-KR" baseline="0" dirty="0" smtClean="0">
                <a:ea typeface="굴림" pitchFamily="50" charset="-127"/>
              </a:rPr>
              <a:t>. 1)</a:t>
            </a:r>
            <a:r>
              <a:rPr lang="ko-KR" altLang="en-US" baseline="0" dirty="0" smtClean="0">
                <a:ea typeface="굴림" pitchFamily="50" charset="-127"/>
              </a:rPr>
              <a:t>은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읽고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계산하고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쌓는게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따로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구분이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안된다</a:t>
            </a:r>
            <a:r>
              <a:rPr lang="en-US" altLang="ko-KR" baseline="0" dirty="0" smtClean="0">
                <a:ea typeface="굴림" pitchFamily="50" charset="-127"/>
              </a:rPr>
              <a:t>. 2)</a:t>
            </a:r>
            <a:r>
              <a:rPr lang="ko-KR" altLang="en-US" baseline="0" dirty="0" smtClean="0">
                <a:ea typeface="굴림" pitchFamily="50" charset="-127"/>
              </a:rPr>
              <a:t>의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경우는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데이터를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기준으로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하며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데이터에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적용되는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처리</a:t>
            </a:r>
            <a:r>
              <a:rPr lang="en-US" altLang="ko-KR" baseline="0" dirty="0" smtClean="0">
                <a:ea typeface="굴림" pitchFamily="50" charset="-127"/>
              </a:rPr>
              <a:t>,</a:t>
            </a:r>
            <a:r>
              <a:rPr lang="ko-KR" altLang="en-US" baseline="0" dirty="0" smtClean="0">
                <a:ea typeface="굴림" pitchFamily="50" charset="-127"/>
              </a:rPr>
              <a:t>기능</a:t>
            </a:r>
            <a:r>
              <a:rPr lang="en-US" altLang="ko-KR" baseline="0" dirty="0" smtClean="0">
                <a:ea typeface="굴림" pitchFamily="50" charset="-127"/>
              </a:rPr>
              <a:t>,</a:t>
            </a:r>
            <a:r>
              <a:rPr lang="ko-KR" altLang="en-US" baseline="0" dirty="0" smtClean="0">
                <a:ea typeface="굴림" pitchFamily="50" charset="-127"/>
              </a:rPr>
              <a:t>함수들이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데이터에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하나로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묶여져있다</a:t>
            </a:r>
            <a:r>
              <a:rPr lang="en-US" altLang="ko-KR" baseline="0" dirty="0" smtClean="0">
                <a:ea typeface="굴림" pitchFamily="50" charset="-127"/>
              </a:rPr>
              <a:t>. </a:t>
            </a:r>
            <a:r>
              <a:rPr lang="ko-KR" altLang="en-US" baseline="0" dirty="0" smtClean="0">
                <a:ea typeface="굴림" pitchFamily="50" charset="-127"/>
              </a:rPr>
              <a:t>그래서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데이터가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독립적으로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존재가능하고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재사용가능하다</a:t>
            </a:r>
            <a:r>
              <a:rPr lang="en-US" altLang="ko-KR" baseline="0" dirty="0" smtClean="0">
                <a:ea typeface="굴림" pitchFamily="50" charset="-127"/>
              </a:rPr>
              <a:t>. </a:t>
            </a:r>
          </a:p>
          <a:p>
            <a:pPr>
              <a:buFontTx/>
              <a:buChar char="-"/>
            </a:pPr>
            <a:r>
              <a:rPr lang="ko-KR" altLang="en-US" baseline="0" dirty="0" smtClean="0">
                <a:ea typeface="굴림" pitchFamily="50" charset="-127"/>
              </a:rPr>
              <a:t>장단점</a:t>
            </a:r>
            <a:r>
              <a:rPr lang="en-US" altLang="ko-KR" baseline="0" dirty="0" smtClean="0">
                <a:ea typeface="굴림" pitchFamily="50" charset="-127"/>
              </a:rPr>
              <a:t>??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8F85D-5850-4C34-9DA6-8C4A87DF166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파일에서 </a:t>
            </a:r>
            <a:r>
              <a:rPr lang="ko-KR" altLang="en-US" dirty="0">
                <a:ea typeface="굴림" pitchFamily="50" charset="-127"/>
              </a:rPr>
              <a:t>자료를 읽어서 연산을 수행하고 출력하는 프로그램의 </a:t>
            </a:r>
            <a:r>
              <a:rPr lang="ko-KR" altLang="en-US" dirty="0" smtClean="0">
                <a:ea typeface="굴림" pitchFamily="50" charset="-127"/>
              </a:rPr>
              <a:t>예</a:t>
            </a:r>
            <a:endParaRPr lang="en-US" altLang="ko-KR" dirty="0" smtClean="0">
              <a:ea typeface="굴림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en-US" dirty="0" smtClean="0">
              <a:ea typeface="굴림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2704F-9AAE-4519-91B6-C5880AABFFD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객체:  자료와 자료에 대한 연산들로 구성된 독립적인 </a:t>
            </a:r>
            <a:r>
              <a:rPr lang="en-US" altLang="ko-KR" dirty="0">
                <a:ea typeface="굴림" pitchFamily="50" charset="-127"/>
              </a:rPr>
              <a:t>entities</a:t>
            </a:r>
          </a:p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Object oriented design: </a:t>
            </a:r>
            <a:r>
              <a:rPr lang="ko-KR" altLang="en-US" dirty="0">
                <a:ea typeface="굴림" pitchFamily="50" charset="-127"/>
              </a:rPr>
              <a:t>해법을 객체들로 표현하는 프로그램 개발 기법. </a:t>
            </a:r>
          </a:p>
          <a:p>
            <a:pPr lvl="1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독립적인 객체들로 구성되어 </a:t>
            </a:r>
            <a:r>
              <a:rPr lang="en-US" altLang="ko-KR" dirty="0" smtClean="0">
                <a:ea typeface="굴림" pitchFamily="50" charset="-127"/>
              </a:rPr>
              <a:t>readability, </a:t>
            </a:r>
            <a:r>
              <a:rPr lang="ko-KR" altLang="en-US" dirty="0" smtClean="0">
                <a:ea typeface="굴림" pitchFamily="50" charset="-127"/>
              </a:rPr>
              <a:t>재사용율, 확장성이 좋아진다.  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buFontTx/>
              <a:buChar char="-"/>
            </a:pPr>
            <a:endParaRPr lang="en-US" altLang="ko-KR" dirty="0" smtClean="0">
              <a:ea typeface="굴림" pitchFamily="50" charset="-127"/>
            </a:endParaRPr>
          </a:p>
          <a:p>
            <a:pPr lvl="1">
              <a:buFontTx/>
              <a:buChar char="-"/>
            </a:pPr>
            <a:endParaRPr lang="en-US" altLang="ko-KR" dirty="0" smtClean="0">
              <a:ea typeface="굴림" pitchFamily="50" charset="-127"/>
            </a:endParaRPr>
          </a:p>
          <a:p>
            <a:pPr lvl="1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인풋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아웃풋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데이터들이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멤버변수로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저장된다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err="1" smtClean="0">
                <a:ea typeface="굴림" pitchFamily="50" charset="-127"/>
              </a:rPr>
              <a:t>cin</a:t>
            </a:r>
            <a:r>
              <a:rPr lang="en-US" altLang="ko-KR" dirty="0" smtClean="0">
                <a:ea typeface="굴림" pitchFamily="50" charset="-127"/>
              </a:rPr>
              <a:t> &amp; </a:t>
            </a:r>
            <a:r>
              <a:rPr lang="en-US" altLang="ko-KR" dirty="0" err="1" smtClean="0">
                <a:ea typeface="굴림" pitchFamily="50" charset="-127"/>
              </a:rPr>
              <a:t>cout</a:t>
            </a:r>
            <a:r>
              <a:rPr lang="ko-KR" altLang="en-US" dirty="0" smtClean="0">
                <a:ea typeface="굴림" pitchFamily="50" charset="-127"/>
              </a:rPr>
              <a:t>은</a:t>
            </a:r>
            <a:r>
              <a:rPr lang="en-US" altLang="ko-KR" dirty="0" smtClean="0"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4B2F8-0B00-4E85-80F2-BE001BAF843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Class: </a:t>
            </a:r>
            <a:r>
              <a:rPr lang="ko-KR" altLang="en-US" dirty="0">
                <a:ea typeface="굴림" pitchFamily="50" charset="-127"/>
              </a:rPr>
              <a:t>프로그래머가 정의한 자료형</a:t>
            </a:r>
          </a:p>
          <a:p>
            <a:pPr>
              <a:buFontTx/>
              <a:buChar char="-"/>
            </a:pPr>
            <a:r>
              <a:rPr lang="en-US" altLang="en-US" dirty="0">
                <a:ea typeface="굴림" pitchFamily="50" charset="-127"/>
              </a:rPr>
              <a:t>Object: </a:t>
            </a:r>
            <a:r>
              <a:rPr lang="en-US" altLang="ko-KR" dirty="0">
                <a:ea typeface="굴림" pitchFamily="50" charset="-127"/>
              </a:rPr>
              <a:t>class</a:t>
            </a:r>
            <a:r>
              <a:rPr lang="ko-KR" altLang="en-US" dirty="0">
                <a:ea typeface="굴림" pitchFamily="50" charset="-127"/>
              </a:rPr>
              <a:t>의 </a:t>
            </a:r>
            <a:r>
              <a:rPr lang="en-US" altLang="ko-KR" dirty="0" smtClean="0">
                <a:ea typeface="굴림" pitchFamily="50" charset="-127"/>
              </a:rPr>
              <a:t>variable</a:t>
            </a:r>
          </a:p>
          <a:p>
            <a:pPr>
              <a:buFontTx/>
              <a:buChar char="-"/>
            </a:pPr>
            <a:endParaRPr lang="en-US" altLang="en-US" dirty="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BB54-6895-4249-87AA-3ACC8FC933A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BEFD8-E289-4A87-97F3-231EA0EC4BD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스펙을 만족하는 정도를 결정하는 프로세스</a:t>
            </a:r>
            <a:r>
              <a:rPr lang="ko-KR" altLang="en-US" dirty="0" smtClean="0">
                <a:ea typeface="굴림" pitchFamily="50" charset="-127"/>
              </a:rPr>
              <a:t>.</a:t>
            </a:r>
            <a:endParaRPr lang="en-US" altLang="ko-KR" dirty="0" smtClean="0">
              <a:ea typeface="굴림" pitchFamily="50" charset="-127"/>
            </a:endParaRPr>
          </a:p>
          <a:p>
            <a:endParaRPr lang="en-US" altLang="en-US" dirty="0" smtClean="0">
              <a:ea typeface="굴림" pitchFamily="50" charset="-127"/>
            </a:endParaRPr>
          </a:p>
          <a:p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BF845-0B88-4EB4-BE7D-71872FD897B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검사</a:t>
            </a:r>
            <a:r>
              <a:rPr lang="en-US" altLang="ko-KR" dirty="0" smtClean="0">
                <a:ea typeface="굴림" pitchFamily="50" charset="-127"/>
              </a:rPr>
              <a:t>(verification) </a:t>
            </a:r>
            <a:r>
              <a:rPr lang="ko-KR" altLang="en-US" dirty="0" smtClean="0">
                <a:ea typeface="굴림" pitchFamily="50" charset="-127"/>
              </a:rPr>
              <a:t>검증</a:t>
            </a:r>
            <a:r>
              <a:rPr lang="en-US" altLang="ko-KR" dirty="0" smtClean="0">
                <a:ea typeface="굴림" pitchFamily="50" charset="-127"/>
              </a:rPr>
              <a:t>(validation)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Spec</a:t>
            </a:r>
            <a:r>
              <a:rPr lang="en-US" altLang="ko-KR" dirty="0">
                <a:ea typeface="굴림" pitchFamily="50" charset="-127"/>
              </a:rPr>
              <a:t>.</a:t>
            </a:r>
            <a:r>
              <a:rPr lang="ko-KR" altLang="en-US" dirty="0">
                <a:ea typeface="굴림" pitchFamily="50" charset="-127"/>
              </a:rPr>
              <a:t>을 만족하지만 주어진 문제를 실제로 </a:t>
            </a:r>
            <a:r>
              <a:rPr lang="ko-KR" altLang="en-US" dirty="0" err="1">
                <a:ea typeface="굴림" pitchFamily="50" charset="-127"/>
              </a:rPr>
              <a:t>풀수</a:t>
            </a:r>
            <a:r>
              <a:rPr lang="ko-KR" altLang="en-US" dirty="0">
                <a:ea typeface="굴림" pitchFamily="50" charset="-127"/>
              </a:rPr>
              <a:t> 있느냐는 또 다른 문제이다.(</a:t>
            </a:r>
            <a:r>
              <a:rPr lang="en-US" altLang="ko-KR" dirty="0">
                <a:ea typeface="굴림" pitchFamily="50" charset="-127"/>
              </a:rPr>
              <a:t>Spec.</a:t>
            </a:r>
            <a:r>
              <a:rPr lang="ko-KR" altLang="en-US" dirty="0">
                <a:ea typeface="굴림" pitchFamily="50" charset="-127"/>
              </a:rPr>
              <a:t>이 잘못 될 수 있다.)</a:t>
            </a:r>
          </a:p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Verification</a:t>
            </a:r>
            <a:r>
              <a:rPr lang="ko-KR" altLang="en-US" dirty="0">
                <a:ea typeface="굴림" pitchFamily="50" charset="-127"/>
              </a:rPr>
              <a:t>은 </a:t>
            </a:r>
            <a:r>
              <a:rPr lang="en-US" altLang="ko-KR" dirty="0">
                <a:ea typeface="굴림" pitchFamily="50" charset="-127"/>
              </a:rPr>
              <a:t>spec.</a:t>
            </a:r>
            <a:r>
              <a:rPr lang="ko-KR" altLang="en-US" dirty="0">
                <a:ea typeface="굴림" pitchFamily="50" charset="-127"/>
              </a:rPr>
              <a:t>을 체크</a:t>
            </a:r>
            <a:r>
              <a:rPr lang="ko-KR" altLang="en-US" dirty="0" smtClean="0">
                <a:ea typeface="굴림" pitchFamily="50" charset="-127"/>
              </a:rPr>
              <a:t>.</a:t>
            </a:r>
            <a:r>
              <a:rPr lang="en-US" altLang="ko-KR" dirty="0" smtClean="0">
                <a:ea typeface="굴림" pitchFamily="50" charset="-127"/>
              </a:rPr>
              <a:t> (</a:t>
            </a:r>
            <a:r>
              <a:rPr lang="ko-KR" altLang="en-US" dirty="0" smtClean="0">
                <a:ea typeface="굴림" pitchFamily="50" charset="-127"/>
              </a:rPr>
              <a:t>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프로그램이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명세서로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되어있는가를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보는것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ko-KR" dirty="0" smtClean="0"/>
              <a:t>소프트웨어 </a:t>
            </a:r>
            <a:r>
              <a:rPr lang="ko-KR" altLang="ko-KR" b="1" dirty="0" smtClean="0"/>
              <a:t>검사</a:t>
            </a:r>
            <a:r>
              <a:rPr lang="ko-KR" altLang="ko-KR" dirty="0" smtClean="0"/>
              <a:t>는 제품이 요구조건과 디자인 사양에 따라 빌드 되었는지를 확실하게 하는 작업인 반면에,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ko-KR" dirty="0" smtClean="0"/>
              <a:t>소프트웨어 </a:t>
            </a:r>
            <a:r>
              <a:rPr lang="ko-KR" altLang="ko-KR" b="1" dirty="0" smtClean="0"/>
              <a:t>검증</a:t>
            </a:r>
            <a:r>
              <a:rPr lang="ko-KR" altLang="ko-KR" dirty="0" smtClean="0"/>
              <a:t>은 제품이 정확하게 사용자의 필요를 충족시키는가와, 사양이 애당초에 올바랐는지를 확실하게 하는 작업이다.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ko-KR" dirty="0" smtClean="0"/>
              <a:t>소프트웨어 </a:t>
            </a:r>
            <a:r>
              <a:rPr lang="ko-KR" altLang="ko-KR" b="1" dirty="0" smtClean="0"/>
              <a:t>검사</a:t>
            </a:r>
            <a:r>
              <a:rPr lang="ko-KR" altLang="ko-KR" dirty="0" smtClean="0"/>
              <a:t>는 ‘올바르게 빌드하고 있는가’를 확인한다.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ko-KR" dirty="0" smtClean="0"/>
              <a:t>소프트웨어 </a:t>
            </a:r>
            <a:r>
              <a:rPr lang="ko-KR" altLang="ko-KR" b="1" dirty="0" smtClean="0"/>
              <a:t>검증</a:t>
            </a:r>
            <a:r>
              <a:rPr lang="ko-KR" altLang="ko-KR" dirty="0" smtClean="0"/>
              <a:t>은 ‘올바른 것을 빌드하고 있는가’를 확인한다. 소프트웨어 검증은 제품이 제공되었을 때 그것의 의도된 용도를 만족하는지를 확인한다.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en-US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en-US" altLang="en-US" dirty="0" err="1" smtClean="0">
                <a:ea typeface="굴림" pitchFamily="50" charset="-127"/>
              </a:rPr>
              <a:t>Valdation</a:t>
            </a:r>
            <a:r>
              <a:rPr lang="ko-KR" altLang="en-US" dirty="0" smtClean="0">
                <a:ea typeface="굴림" pitchFamily="50" charset="-127"/>
              </a:rPr>
              <a:t>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명세서대로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다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됐는데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실제로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에러가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나는가를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찾음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명세서가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잘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못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됨을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찾음</a:t>
            </a:r>
            <a:r>
              <a:rPr lang="en-US" altLang="ko-KR" baseline="0" dirty="0" smtClean="0">
                <a:ea typeface="굴림" pitchFamily="50" charset="-127"/>
              </a:rPr>
              <a:t>. </a:t>
            </a:r>
            <a:endParaRPr lang="en-US" altLang="en-US" dirty="0" smtClean="0">
              <a:ea typeface="굴림" pitchFamily="50" charset="-127"/>
            </a:endParaRPr>
          </a:p>
          <a:p>
            <a:pPr>
              <a:buFontTx/>
              <a:buChar char="-"/>
            </a:pP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5F686-3D66-47E4-B748-F6760C15AF6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A3AA3-0D3C-4590-B826-59BB563CB09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ko-KR" altLang="en-US" dirty="0" smtClean="0"/>
              <a:t>명세서가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잘못된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계산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프로그램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종료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</a:t>
            </a:r>
            <a:r>
              <a:rPr lang="en-US" altLang="ko-KR" baseline="0" dirty="0" smtClean="0"/>
              <a:t> </a:t>
            </a:r>
            <a:r>
              <a:rPr lang="en-US" altLang="en-US" dirty="0" smtClean="0"/>
              <a:t>‘</a:t>
            </a:r>
            <a:r>
              <a:rPr lang="ko-KR" altLang="en-US" dirty="0" smtClean="0"/>
              <a:t>런타임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로직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,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7E854-EC1D-48B2-8D5A-779DB658AF1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altLang="en-US" dirty="0" smtClean="0"/>
              <a:t>High </a:t>
            </a:r>
            <a:r>
              <a:rPr lang="en-US" altLang="en-US" dirty="0"/>
              <a:t>and </a:t>
            </a:r>
            <a:r>
              <a:rPr lang="en-US" altLang="en-US" dirty="0" smtClean="0"/>
              <a:t>Low</a:t>
            </a:r>
            <a:r>
              <a:rPr lang="en-US" altLang="en-US" dirty="0"/>
              <a:t>-level </a:t>
            </a:r>
            <a:r>
              <a:rPr lang="en-US" altLang="en-US" dirty="0" smtClean="0"/>
              <a:t>Design</a:t>
            </a:r>
            <a:r>
              <a:rPr lang="en-US" altLang="en-US" dirty="0"/>
              <a:t>:</a:t>
            </a:r>
            <a:r>
              <a:rPr lang="ko-KR" altLang="en-US" dirty="0">
                <a:ea typeface="굴림" pitchFamily="50" charset="-127"/>
              </a:rPr>
              <a:t>주어진 요구조건을 만족시킬 수 있는 큰 틀에서 프로그램의 전체적인 구성요소를 정의하고 각 구성요소를 보다 자세하게 설계한다.   </a:t>
            </a:r>
            <a:endParaRPr lang="en-US" altLang="ko-KR" dirty="0" smtClean="0">
              <a:ea typeface="굴림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dirty="0" smtClean="0">
              <a:ea typeface="굴림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문제분석</a:t>
            </a:r>
            <a:r>
              <a:rPr lang="en-US" altLang="ko-KR" dirty="0" smtClean="0">
                <a:ea typeface="굴림" pitchFamily="50" charset="-127"/>
              </a:rPr>
              <a:t> -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요구사항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정의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mr-IN" altLang="ko-KR" baseline="0" dirty="0" smtClean="0">
                <a:ea typeface="굴림" pitchFamily="50" charset="-127"/>
              </a:rPr>
              <a:t>–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하이앤로우디자인</a:t>
            </a:r>
            <a:r>
              <a:rPr lang="en-US" altLang="ko-KR" baseline="0" dirty="0" smtClean="0">
                <a:ea typeface="굴림" pitchFamily="50" charset="-127"/>
              </a:rPr>
              <a:t> - </a:t>
            </a:r>
            <a:r>
              <a:rPr lang="ko-KR" altLang="en-US" baseline="0" dirty="0" smtClean="0">
                <a:ea typeface="굴림" pitchFamily="50" charset="-127"/>
              </a:rPr>
              <a:t>디자인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시행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mr-IN" altLang="ko-KR" baseline="0" dirty="0" smtClean="0">
                <a:ea typeface="굴림" pitchFamily="50" charset="-127"/>
              </a:rPr>
              <a:t>–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테스트와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검증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mr-IN" altLang="ko-KR" baseline="0" dirty="0" smtClean="0">
                <a:ea typeface="굴림" pitchFamily="50" charset="-127"/>
              </a:rPr>
              <a:t>–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발송</a:t>
            </a:r>
            <a:r>
              <a:rPr lang="en-US" altLang="ko-KR" baseline="0" dirty="0" smtClean="0">
                <a:ea typeface="굴림" pitchFamily="50" charset="-127"/>
              </a:rPr>
              <a:t> - </a:t>
            </a:r>
            <a:r>
              <a:rPr lang="ko-KR" altLang="en-US" baseline="0" dirty="0" smtClean="0">
                <a:ea typeface="굴림" pitchFamily="50" charset="-127"/>
              </a:rPr>
              <a:t>작동</a:t>
            </a:r>
            <a:r>
              <a:rPr lang="en-US" altLang="ko-KR" baseline="0" dirty="0" smtClean="0">
                <a:ea typeface="굴림" pitchFamily="50" charset="-127"/>
              </a:rPr>
              <a:t> - </a:t>
            </a:r>
            <a:r>
              <a:rPr lang="ko-KR" altLang="en-US" baseline="0" dirty="0" smtClean="0">
                <a:ea typeface="굴림" pitchFamily="50" charset="-127"/>
              </a:rPr>
              <a:t>유지보수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53931-209B-4E41-AFA3-D149FE5A159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Robustness(</a:t>
            </a:r>
            <a:r>
              <a:rPr lang="ko-KR" altLang="en-US" dirty="0">
                <a:ea typeface="굴림" pitchFamily="50" charset="-127"/>
              </a:rPr>
              <a:t>강건함): 에러가 발생했을 때 그 것을 극복할 수 있는 능력. 에러가 발생했을 때 프로그램이 중단하지 않고 연산을 계속할 수 있는 </a:t>
            </a:r>
            <a:r>
              <a:rPr lang="ko-KR" altLang="en-US" dirty="0" smtClean="0">
                <a:ea typeface="굴림" pitchFamily="50" charset="-127"/>
              </a:rPr>
              <a:t>능력</a:t>
            </a:r>
            <a:r>
              <a:rPr lang="en-US" altLang="ko-KR" dirty="0" smtClean="0">
                <a:ea typeface="굴림" pitchFamily="50" charset="-127"/>
              </a:rPr>
              <a:t> -&gt;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모든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것에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대해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예외처리를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해주면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된다</a:t>
            </a:r>
            <a:r>
              <a:rPr lang="en-US" altLang="ko-KR" baseline="0" dirty="0" smtClean="0">
                <a:ea typeface="굴림" pitchFamily="50" charset="-127"/>
              </a:rPr>
              <a:t>.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en-US" altLang="en-US" dirty="0" smtClean="0">
                <a:ea typeface="굴림" pitchFamily="50" charset="-127"/>
              </a:rPr>
              <a:t>Height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8AF91-6AFB-4E3D-BD3F-B1A8D3C40F9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Precondition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Postcondition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반드시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Postcondition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함수내에서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만족시켜야한다</a:t>
            </a:r>
            <a:r>
              <a:rPr lang="en-US" altLang="ko-KR" dirty="0" smtClean="0"/>
              <a:t>.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C13B4-5174-4F11-B43C-DADAF8EB4A0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ko-KR" altLang="en-US" dirty="0" smtClean="0"/>
              <a:t>코딩할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달기</a:t>
            </a:r>
            <a:r>
              <a:rPr lang="en-US" altLang="ko-KR" dirty="0" smtClean="0"/>
              <a:t>!! (</a:t>
            </a:r>
            <a:r>
              <a:rPr lang="ko-KR" altLang="en-US" dirty="0" smtClean="0"/>
              <a:t>주석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달면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점수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깎임</a:t>
            </a:r>
            <a:r>
              <a:rPr lang="en-US" altLang="ko-KR" baseline="0" dirty="0" smtClean="0"/>
              <a:t>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ECA92-4BCF-48A7-B6E1-4FE6C39D078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Walking-through (</a:t>
            </a:r>
            <a:r>
              <a:rPr lang="ko-KR" altLang="en-US" dirty="0">
                <a:ea typeface="굴림" pitchFamily="50" charset="-127"/>
              </a:rPr>
              <a:t>대략적인 검사)</a:t>
            </a:r>
          </a:p>
          <a:p>
            <a:pPr lvl="1"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팀을 구성하여 시험 입력을 가지고 칠판이나 종이에 손으로 쓰면서 자료를 추적하여 </a:t>
            </a:r>
            <a:r>
              <a:rPr lang="en-US" altLang="ko-KR" dirty="0">
                <a:ea typeface="굴림" pitchFamily="50" charset="-127"/>
              </a:rPr>
              <a:t>Program</a:t>
            </a:r>
            <a:r>
              <a:rPr lang="ko-KR" altLang="en-US" dirty="0">
                <a:ea typeface="굴림" pitchFamily="50" charset="-127"/>
              </a:rPr>
              <a:t>의 요구사항, 설계나 구현 방법 등을 대략적으로 검사하는 것.</a:t>
            </a:r>
          </a:p>
          <a:p>
            <a:pPr lvl="1"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가능한 모든 </a:t>
            </a:r>
            <a:r>
              <a:rPr lang="en-US" altLang="ko-KR" dirty="0">
                <a:ea typeface="굴림" pitchFamily="50" charset="-127"/>
              </a:rPr>
              <a:t>test case</a:t>
            </a:r>
            <a:r>
              <a:rPr lang="ko-KR" altLang="en-US" dirty="0">
                <a:ea typeface="굴림" pitchFamily="50" charset="-127"/>
              </a:rPr>
              <a:t>를 </a:t>
            </a:r>
            <a:r>
              <a:rPr lang="en-US" altLang="ko-KR" dirty="0">
                <a:ea typeface="굴림" pitchFamily="50" charset="-127"/>
              </a:rPr>
              <a:t>simulate</a:t>
            </a:r>
            <a:r>
              <a:rPr lang="ko-KR" altLang="en-US" dirty="0">
                <a:ea typeface="굴림" pitchFamily="50" charset="-127"/>
              </a:rPr>
              <a:t>하는 </a:t>
            </a:r>
            <a:r>
              <a:rPr lang="en-US" altLang="ko-KR" dirty="0">
                <a:ea typeface="굴림" pitchFamily="50" charset="-127"/>
              </a:rPr>
              <a:t>Test</a:t>
            </a:r>
            <a:r>
              <a:rPr lang="ko-KR" altLang="en-US" dirty="0">
                <a:ea typeface="굴림" pitchFamily="50" charset="-127"/>
              </a:rPr>
              <a:t>와는  다르다.</a:t>
            </a:r>
          </a:p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Inspection(</a:t>
            </a:r>
            <a:r>
              <a:rPr lang="ko-KR" altLang="en-US" dirty="0">
                <a:ea typeface="굴림" pitchFamily="50" charset="-127"/>
              </a:rPr>
              <a:t>정밀 검사)</a:t>
            </a:r>
          </a:p>
          <a:p>
            <a:pPr lvl="1"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한 사람이 프로그램과 설계를 한 줄씩 읽으면 다른 사람들이 오류들을 지적하는 정밀한 </a:t>
            </a:r>
            <a:r>
              <a:rPr lang="en-US" altLang="ko-KR" dirty="0">
                <a:ea typeface="굴림" pitchFamily="50" charset="-127"/>
              </a:rPr>
              <a:t>verification </a:t>
            </a:r>
            <a:r>
              <a:rPr lang="ko-KR" altLang="en-US" dirty="0">
                <a:ea typeface="굴림" pitchFamily="50" charset="-127"/>
              </a:rPr>
              <a:t>방법</a:t>
            </a:r>
          </a:p>
          <a:p>
            <a:pPr lvl="1"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읽는 동안에 듣는 사람들에 의해서 오류가 지적된다.</a:t>
            </a:r>
          </a:p>
          <a:p>
            <a:pPr lvl="1"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팀간의 토론에 의해서 설계의 잘못이 지적되고 보다 </a:t>
            </a:r>
            <a:r>
              <a:rPr lang="ko-KR" altLang="en-US" dirty="0" smtClean="0">
                <a:ea typeface="굴림" pitchFamily="50" charset="-127"/>
              </a:rPr>
              <a:t>나은 </a:t>
            </a:r>
            <a:r>
              <a:rPr lang="ko-KR" altLang="en-US" dirty="0">
                <a:ea typeface="굴림" pitchFamily="50" charset="-127"/>
              </a:rPr>
              <a:t>방법이 제시될 수 있다.</a:t>
            </a:r>
            <a:endParaRPr lang="en-US" altLang="ko-KR" dirty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프로그램의 요구사항을 만족시키기 위해서 프로그래머가 선택한 설계와 구현에 대한 논의를 자극하는데 목적이 있다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562DE-09A2-4546-ABB6-BB80860498C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CAB09-D62B-4EAA-ACA3-D3073B0D7C5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- Checklist for </a:t>
            </a:r>
            <a:r>
              <a:rPr lang="en-US" altLang="en-US" dirty="0" err="1"/>
              <a:t>deskchecking</a:t>
            </a:r>
            <a:r>
              <a:rPr lang="en-US" altLang="en-US" dirty="0"/>
              <a:t> a </a:t>
            </a:r>
            <a:r>
              <a:rPr lang="en-US" altLang="en-US" dirty="0" err="1"/>
              <a:t>c++</a:t>
            </a:r>
            <a:r>
              <a:rPr lang="en-US" altLang="en-US" dirty="0"/>
              <a:t> program. Figure 1.5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C912B-A6AB-41C9-81D5-AD1FEFFCF60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2A955-6D84-4AF1-9339-B27F632518F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고품질의 소프트웨어 개발을 위한 모든 측면을 다루는 학문분야.  </a:t>
            </a:r>
          </a:p>
          <a:p>
            <a:pPr>
              <a:buFontTx/>
              <a:buChar char="-"/>
            </a:pP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컴퓨터 </a:t>
            </a:r>
            <a:r>
              <a:rPr lang="ko-KR" altLang="en-US" dirty="0">
                <a:ea typeface="굴림" pitchFamily="50" charset="-127"/>
              </a:rPr>
              <a:t>프로그램의 설계, 생산, 유지를 위한 </a:t>
            </a:r>
            <a:r>
              <a:rPr lang="ko-KR" altLang="en-US" dirty="0" smtClean="0">
                <a:ea typeface="굴림" pitchFamily="50" charset="-127"/>
              </a:rPr>
              <a:t>효율적인 접근방법으로</a:t>
            </a:r>
            <a:endParaRPr lang="ko-KR" altLang="en-US" dirty="0">
              <a:ea typeface="굴림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>
                <a:ea typeface="굴림" pitchFamily="50" charset="-127"/>
              </a:rPr>
              <a:t>개발되는 소프트웨어 제품의 크기와 복잡성을 관리하는데 도움을 주는 도구들을 이용하여 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프로그램이 주어진 비용과 시간 내에 개발되도록 해준다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Software </a:t>
            </a:r>
            <a:r>
              <a:rPr lang="en-US" altLang="ko-KR" dirty="0">
                <a:ea typeface="굴림" pitchFamily="50" charset="-127"/>
              </a:rPr>
              <a:t>Process: </a:t>
            </a:r>
            <a:r>
              <a:rPr lang="ko-KR" altLang="en-US" dirty="0">
                <a:ea typeface="굴림" pitchFamily="50" charset="-127"/>
              </a:rPr>
              <a:t>하나의 표준으로 한 기관에서 프로젝트에 사용하는 일련의 </a:t>
            </a:r>
            <a:r>
              <a:rPr lang="en-US" altLang="ko-KR" dirty="0">
                <a:ea typeface="굴림" pitchFamily="50" charset="-127"/>
              </a:rPr>
              <a:t>SE tool</a:t>
            </a:r>
            <a:r>
              <a:rPr lang="ko-KR" altLang="en-US" dirty="0">
                <a:ea typeface="굴림" pitchFamily="50" charset="-127"/>
              </a:rPr>
              <a:t>과 기법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간단한 프로그램에서는 큰 차이가 없으나 프로그램이 크고 복잡해지면 적당한 </a:t>
            </a:r>
            <a:r>
              <a:rPr lang="en-US" altLang="ko-KR" dirty="0">
                <a:ea typeface="굴림" pitchFamily="50" charset="-127"/>
              </a:rPr>
              <a:t>SP</a:t>
            </a:r>
            <a:r>
              <a:rPr lang="ko-KR" altLang="en-US" dirty="0">
                <a:ea typeface="굴림" pitchFamily="50" charset="-127"/>
              </a:rPr>
              <a:t>의 채택은 큰 위력을 발휘</a:t>
            </a:r>
          </a:p>
          <a:p>
            <a:pPr>
              <a:buFontTx/>
              <a:buChar char="-"/>
            </a:pPr>
            <a:endParaRPr lang="ko-KR" altLang="en-US" dirty="0">
              <a:ea typeface="굴림" pitchFamily="50" charset="-127"/>
            </a:endParaRPr>
          </a:p>
          <a:p>
            <a:r>
              <a:rPr lang="en-US" altLang="en-US" dirty="0">
                <a:ea typeface="굴림" pitchFamily="50" charset="-127"/>
              </a:rPr>
              <a:t>-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3E2A8-24B4-4572-9545-A2AB231F8FF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주어진 시간내에 계산이 가능한 주어진 문제에 대한 완전한 해법을 나타내는 단계들의 논리적인 </a:t>
            </a:r>
            <a:r>
              <a:rPr lang="en-US" altLang="ko-KR" dirty="0" smtClean="0">
                <a:ea typeface="굴림" pitchFamily="50" charset="-127"/>
              </a:rPr>
              <a:t>Sequence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 smtClean="0">
                <a:ea typeface="굴림" pitchFamily="50" charset="-127"/>
              </a:rPr>
              <a:t> 알고리즘은 주어진 문제를 완전한 해법</a:t>
            </a:r>
            <a:r>
              <a:rPr lang="ko-KR" altLang="en-US" baseline="0" dirty="0" smtClean="0">
                <a:ea typeface="굴림" pitchFamily="50" charset="-127"/>
              </a:rPr>
              <a:t>을 구성하는 각 단계들의 논리적인 시퀀스로 유한한 </a:t>
            </a:r>
            <a:r>
              <a:rPr lang="ko-KR" altLang="en-US" baseline="0" dirty="0" err="1" smtClean="0">
                <a:ea typeface="굴림" pitchFamily="50" charset="-127"/>
              </a:rPr>
              <a:t>시간내에</a:t>
            </a:r>
            <a:r>
              <a:rPr lang="ko-KR" altLang="en-US" baseline="0" dirty="0" smtClean="0">
                <a:ea typeface="굴림" pitchFamily="50" charset="-127"/>
              </a:rPr>
              <a:t> 계산이 가능해야 함</a:t>
            </a:r>
            <a:r>
              <a:rPr lang="en-US" altLang="ko-KR" baseline="0" dirty="0" smtClean="0">
                <a:ea typeface="굴림" pitchFamily="50" charset="-127"/>
              </a:rPr>
              <a:t>. </a:t>
            </a:r>
            <a:r>
              <a:rPr lang="ko-KR" altLang="en-US" baseline="0" dirty="0" smtClean="0">
                <a:ea typeface="굴림" pitchFamily="50" charset="-127"/>
              </a:rPr>
              <a:t> </a:t>
            </a:r>
            <a:endParaRPr lang="ko-KR" altLang="en-US" dirty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주어진 </a:t>
            </a:r>
            <a:r>
              <a:rPr lang="ko-KR" altLang="en-US" dirty="0">
                <a:ea typeface="굴림" pitchFamily="50" charset="-127"/>
              </a:rPr>
              <a:t>문제에 대한 해법(알고리즘)은 여러 개가 존재할 수 있다. 요구조건에 따라서 선택. </a:t>
            </a:r>
          </a:p>
          <a:p>
            <a:pPr>
              <a:buFontTx/>
              <a:buChar char="-"/>
            </a:pPr>
            <a:endParaRPr lang="en-US" altLang="en-US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en-US" altLang="en-US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알고리즘을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코딩해놓은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것이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함수</a:t>
            </a:r>
            <a:r>
              <a:rPr lang="en-US" altLang="ko-KR" baseline="0" dirty="0" smtClean="0"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en-US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말로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어떻게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코딩할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것인지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써볼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것</a:t>
            </a:r>
            <a:r>
              <a:rPr lang="en-US" altLang="ko-KR" baseline="0" dirty="0" smtClean="0">
                <a:ea typeface="굴림" pitchFamily="50" charset="-127"/>
              </a:rPr>
              <a:t>. (</a:t>
            </a:r>
            <a:r>
              <a:rPr lang="en-US" altLang="ko-KR" baseline="0" dirty="0" err="1" smtClean="0">
                <a:ea typeface="굴림" pitchFamily="50" charset="-127"/>
              </a:rPr>
              <a:t>sudo</a:t>
            </a:r>
            <a:r>
              <a:rPr lang="en-US" altLang="ko-KR" baseline="0" dirty="0" smtClean="0">
                <a:ea typeface="굴림" pitchFamily="50" charset="-127"/>
              </a:rPr>
              <a:t> code)</a:t>
            </a:r>
          </a:p>
          <a:p>
            <a:pPr>
              <a:buFontTx/>
              <a:buChar char="-"/>
            </a:pPr>
            <a:r>
              <a:rPr lang="en-US" altLang="en-US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로직을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분명하게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세워야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논리적오류를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줄일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수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baseline="0" dirty="0" smtClean="0">
                <a:ea typeface="굴림" pitchFamily="50" charset="-127"/>
              </a:rPr>
              <a:t>있다</a:t>
            </a:r>
            <a:r>
              <a:rPr lang="en-US" altLang="ko-KR" baseline="0" dirty="0" smtClean="0">
                <a:ea typeface="굴림" pitchFamily="50" charset="-127"/>
              </a:rPr>
              <a:t>.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5302C-FA96-4364-B499-F2A6AA3551F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소프트웨어는 </a:t>
            </a:r>
            <a:r>
              <a:rPr lang="ko-KR" altLang="en-US" dirty="0">
                <a:ea typeface="굴림" pitchFamily="50" charset="-127"/>
              </a:rPr>
              <a:t>개발단계,  테스트 단계, </a:t>
            </a:r>
            <a:r>
              <a:rPr lang="en-US" altLang="ko-KR" dirty="0">
                <a:ea typeface="굴림" pitchFamily="50" charset="-127"/>
              </a:rPr>
              <a:t>maintenance </a:t>
            </a:r>
            <a:r>
              <a:rPr lang="ko-KR" altLang="en-US" dirty="0">
                <a:ea typeface="굴림" pitchFamily="50" charset="-127"/>
              </a:rPr>
              <a:t>단계에서 수시로 수정된다.</a:t>
            </a:r>
          </a:p>
          <a:p>
            <a:pPr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수정은 </a:t>
            </a:r>
            <a:r>
              <a:rPr lang="ko-KR" altLang="en-US" dirty="0">
                <a:ea typeface="굴림" pitchFamily="50" charset="-127"/>
              </a:rPr>
              <a:t>개발자가 아닌 다른 사람에 의해서 이루어질 수 있다. </a:t>
            </a:r>
            <a:r>
              <a:rPr lang="ko-KR" altLang="en-US" dirty="0" smtClean="0">
                <a:ea typeface="굴림" pitchFamily="50" charset="-127"/>
              </a:rPr>
              <a:t>따라서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코드는  </a:t>
            </a:r>
            <a:r>
              <a:rPr lang="ko-KR" altLang="en-US" dirty="0">
                <a:ea typeface="굴림" pitchFamily="50" charset="-127"/>
              </a:rPr>
              <a:t>누구나 쉽게 읽어서 이해할 수 있도록 모듈화되고 </a:t>
            </a:r>
            <a:r>
              <a:rPr lang="en-US" altLang="ko-KR" dirty="0">
                <a:ea typeface="굴림" pitchFamily="50" charset="-127"/>
              </a:rPr>
              <a:t>document</a:t>
            </a:r>
            <a:r>
              <a:rPr lang="ko-KR" altLang="en-US" dirty="0">
                <a:ea typeface="굴림" pitchFamily="50" charset="-127"/>
              </a:rPr>
              <a:t>화 되어야 한다</a:t>
            </a:r>
            <a:r>
              <a:rPr lang="ko-KR" altLang="en-US" dirty="0" smtClean="0">
                <a:ea typeface="굴림" pitchFamily="50" charset="-127"/>
              </a:rPr>
              <a:t>.</a:t>
            </a:r>
            <a:endParaRPr lang="en-US" altLang="ko-KR" dirty="0" smtClean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85561-9FD6-457C-ACA3-EC3067E99FD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자세한 프로그램 </a:t>
            </a:r>
            <a:r>
              <a:rPr lang="ko-KR" altLang="en-US" dirty="0" smtClean="0">
                <a:ea typeface="굴림" pitchFamily="50" charset="-127"/>
              </a:rPr>
              <a:t>명세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중요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프로그램이 무엇을 </a:t>
            </a:r>
            <a:r>
              <a:rPr lang="ko-KR" altLang="en-US" dirty="0" smtClean="0">
                <a:ea typeface="굴림" pitchFamily="50" charset="-127"/>
              </a:rPr>
              <a:t>하는</a:t>
            </a:r>
            <a:r>
              <a:rPr lang="en-US" altLang="ko-KR" baseline="0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지를 </a:t>
            </a:r>
            <a:r>
              <a:rPr lang="ko-KR" altLang="en-US" dirty="0">
                <a:ea typeface="굴림" pitchFamily="50" charset="-127"/>
              </a:rPr>
              <a:t>말한다.(어떻게 하는지는 명세에서는 무시)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프로그램에 대한 </a:t>
            </a:r>
            <a:r>
              <a:rPr lang="en-US" altLang="ko-KR" dirty="0">
                <a:ea typeface="굴림" pitchFamily="50" charset="-127"/>
              </a:rPr>
              <a:t>written documentation.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BCEB1-81DD-40D4-9FE9-EE9153F1FD6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다음과 같은 것들을 포함한 문제에 대해서 자세한 정의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기대되는 입력과 출력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필요한 처리와 </a:t>
            </a:r>
            <a:r>
              <a:rPr lang="en-US" altLang="ko-KR">
                <a:ea typeface="굴림" pitchFamily="50" charset="-127"/>
              </a:rPr>
              <a:t>error handling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문제에 대한 가정.</a:t>
            </a:r>
            <a:endParaRPr lang="en-US" altLang="en-US">
              <a:ea typeface="굴림" pitchFamily="50" charset="-127"/>
            </a:endParaRP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13921-C467-4121-8332-4D68416988E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명세서를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만들기위해선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정확한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업무파악이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필요하다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2676B-A0EA-4C93-B712-18442DD54B7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Abstraction(</a:t>
            </a:r>
            <a:r>
              <a:rPr lang="ko-KR" altLang="en-US" dirty="0">
                <a:ea typeface="굴림" pitchFamily="50" charset="-127"/>
              </a:rPr>
              <a:t>추상(抽象)):  여러 가지 사물이나 개념에서 공통되는 특성이나 속성 따위를 추출하여 </a:t>
            </a:r>
            <a:r>
              <a:rPr lang="ko-KR" altLang="en-US" dirty="0" smtClean="0">
                <a:ea typeface="굴림" pitchFamily="50" charset="-127"/>
              </a:rPr>
              <a:t>파악하는</a:t>
            </a:r>
            <a:r>
              <a:rPr lang="ko-KR" altLang="en-US" baseline="0" dirty="0" smtClean="0">
                <a:ea typeface="굴림" pitchFamily="50" charset="-127"/>
              </a:rPr>
              <a:t> 것</a:t>
            </a:r>
            <a:r>
              <a:rPr lang="ko-KR" altLang="en-US" dirty="0" smtClean="0">
                <a:ea typeface="굴림" pitchFamily="50" charset="-127"/>
              </a:rPr>
              <a:t>.</a:t>
            </a:r>
            <a:r>
              <a:rPr lang="en-US" altLang="ko-KR" dirty="0" smtClean="0">
                <a:ea typeface="굴림" pitchFamily="50" charset="-127"/>
              </a:rPr>
              <a:t> (</a:t>
            </a:r>
            <a:r>
              <a:rPr lang="ko-KR" altLang="en-US" dirty="0" smtClean="0">
                <a:ea typeface="굴림" pitchFamily="50" charset="-127"/>
              </a:rPr>
              <a:t>사용자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입장에서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표현해놓은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것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복잡한 시스템을 쉽게 파악하고 이해하기 위해서는 그 시스템의 핵심적인 특징과 기능을 먼저 파악하고 각 기능별로 접근해 들어가는 것이 유리</a:t>
            </a:r>
          </a:p>
          <a:p>
            <a:pPr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특정 시스템의 모델은 그 시스템의 핵심적인 특성에 초점을 맞추어 작은 것이나 덜 중요한 것은 생략하여 표현. 그 결과 </a:t>
            </a:r>
            <a:r>
              <a:rPr lang="ko-KR" altLang="en-US" dirty="0" smtClean="0">
                <a:ea typeface="굴림" pitchFamily="50" charset="-127"/>
              </a:rPr>
              <a:t>전체적인 시스템 개념을 쉽게 파악하여 구현할 수 있고 </a:t>
            </a:r>
            <a:r>
              <a:rPr lang="ko-KR" altLang="en-US" dirty="0">
                <a:ea typeface="굴림" pitchFamily="50" charset="-127"/>
              </a:rPr>
              <a:t>테스트할 수 있다.  </a:t>
            </a:r>
          </a:p>
          <a:p>
            <a:pPr>
              <a:buFontTx/>
              <a:buChar char="-"/>
            </a:pPr>
            <a:r>
              <a:rPr lang="en-US" altLang="ko-KR" dirty="0">
                <a:ea typeface="굴림" pitchFamily="50" charset="-127"/>
              </a:rPr>
              <a:t>Abstraction</a:t>
            </a:r>
            <a:r>
              <a:rPr lang="ko-KR" altLang="en-US" dirty="0">
                <a:ea typeface="굴림" pitchFamily="50" charset="-127"/>
              </a:rPr>
              <a:t>은 </a:t>
            </a:r>
            <a:r>
              <a:rPr lang="en-US" altLang="ko-KR" dirty="0">
                <a:ea typeface="굴림" pitchFamily="50" charset="-127"/>
              </a:rPr>
              <a:t>viewer </a:t>
            </a:r>
            <a:r>
              <a:rPr lang="ko-KR" altLang="en-US" dirty="0">
                <a:ea typeface="굴림" pitchFamily="50" charset="-127"/>
              </a:rPr>
              <a:t>관점에서 중요하다고 생각되는 상세만을 포함하는 복잡한 시스템의 모델</a:t>
            </a:r>
          </a:p>
          <a:p>
            <a:pPr lvl="1">
              <a:buFontTx/>
              <a:buChar char="-"/>
            </a:pPr>
            <a:r>
              <a:rPr lang="ko-KR" altLang="en-US" dirty="0">
                <a:ea typeface="굴림" pitchFamily="50" charset="-127"/>
              </a:rPr>
              <a:t>하나의 </a:t>
            </a:r>
            <a:r>
              <a:rPr lang="ko-KR" altLang="en-US" dirty="0" smtClean="0">
                <a:ea typeface="굴림" pitchFamily="50" charset="-127"/>
              </a:rPr>
              <a:t>자동차도 </a:t>
            </a:r>
            <a:r>
              <a:rPr lang="en-US" altLang="ko-KR" dirty="0">
                <a:ea typeface="굴림" pitchFamily="50" charset="-127"/>
              </a:rPr>
              <a:t>viewer</a:t>
            </a:r>
            <a:r>
              <a:rPr lang="ko-KR" altLang="en-US" dirty="0">
                <a:ea typeface="굴림" pitchFamily="50" charset="-127"/>
              </a:rPr>
              <a:t>가 누구냐에 따라서 다르게 표현될 수 있다. 예: 일반사용자(탑승인원, 속도, 연비,  …),  브레이크 설계자(무게, 타이어 면적, 도로의 상태, 가속도, …)</a:t>
            </a:r>
          </a:p>
          <a:p>
            <a:pPr lvl="1"/>
            <a:r>
              <a:rPr lang="ko-KR" altLang="en-US" dirty="0">
                <a:ea typeface="굴림" pitchFamily="50" charset="-127"/>
              </a:rPr>
              <a:t> </a:t>
            </a:r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en-US" dirty="0" smtClean="0">
              <a:ea typeface="굴림" pitchFamily="50" charset="-127"/>
            </a:endParaRPr>
          </a:p>
          <a:p>
            <a:pPr lvl="1"/>
            <a:r>
              <a:rPr lang="en-US" altLang="en-US" b="1" dirty="0" smtClean="0">
                <a:ea typeface="굴림" pitchFamily="50" charset="-127"/>
              </a:rPr>
              <a:t>Abstract</a:t>
            </a:r>
            <a:r>
              <a:rPr lang="ko-KR" altLang="en-US" b="1" dirty="0" smtClean="0">
                <a:ea typeface="굴림" pitchFamily="50" charset="-127"/>
              </a:rPr>
              <a:t>데이터를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설계하라</a:t>
            </a:r>
            <a:r>
              <a:rPr lang="en-US" altLang="ko-KR" b="1" dirty="0" smtClean="0">
                <a:ea typeface="굴림" pitchFamily="50" charset="-127"/>
              </a:rPr>
              <a:t> = </a:t>
            </a:r>
            <a:r>
              <a:rPr lang="en-US" altLang="en-US" b="1" dirty="0" smtClean="0">
                <a:ea typeface="굴림" pitchFamily="50" charset="-127"/>
              </a:rPr>
              <a:t>Class</a:t>
            </a:r>
            <a:r>
              <a:rPr lang="ko-KR" altLang="en-US" b="1" dirty="0" smtClean="0">
                <a:ea typeface="굴림" pitchFamily="50" charset="-127"/>
              </a:rPr>
              <a:t>의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헤더파일을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정의하면</a:t>
            </a:r>
            <a:r>
              <a:rPr lang="en-US" altLang="ko-KR" b="1" dirty="0" smtClean="0">
                <a:ea typeface="굴림" pitchFamily="50" charset="-127"/>
              </a:rPr>
              <a:t> </a:t>
            </a:r>
            <a:r>
              <a:rPr lang="ko-KR" altLang="en-US" b="1" dirty="0" smtClean="0">
                <a:ea typeface="굴림" pitchFamily="50" charset="-127"/>
              </a:rPr>
              <a:t>됨</a:t>
            </a:r>
            <a:r>
              <a:rPr lang="en-US" altLang="ko-KR" b="1" dirty="0" smtClean="0">
                <a:ea typeface="굴림" pitchFamily="50" charset="-127"/>
              </a:rPr>
              <a:t>. (</a:t>
            </a:r>
            <a:r>
              <a:rPr lang="ko-KR" altLang="en-US" b="1" dirty="0" smtClean="0">
                <a:ea typeface="굴림" pitchFamily="50" charset="-127"/>
              </a:rPr>
              <a:t>중요</a:t>
            </a:r>
            <a:r>
              <a:rPr lang="en-US" altLang="ko-KR" b="1" dirty="0" smtClean="0">
                <a:ea typeface="굴림" pitchFamily="50" charset="-127"/>
              </a:rPr>
              <a:t>)</a:t>
            </a:r>
            <a:endParaRPr lang="en-US" altLang="en-US" b="1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A0444-04CB-48C6-8F02-06A8EF219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1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342FE-95F7-4420-8649-DCD4427E1D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98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838200"/>
            <a:ext cx="196215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838200"/>
            <a:ext cx="573405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95521-46AB-4998-881D-017110CFE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07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08CAC-F8AF-4ECE-96B8-1320F9C1C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2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AFC91-C60C-46F5-ABF0-15840D01C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36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DC66F-FE34-41D0-9336-F30D605D5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46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CC912-5B15-4C23-AD12-919CEBCBA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77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83847-8FED-475C-A236-7F1B9E7DF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26BF9-7614-4C1C-B6DB-C8E5AA651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64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EDF7-D945-4C10-94D1-09190020F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63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22496-DE95-4A8F-92FF-1E29D24695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3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D0839FE7-C132-4DEC-96EE-6AFA553CD4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69225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815263" y="6332538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/>
            <a:fld id="{EB2F839D-8F76-4617-BD6A-90DA4EF2D6E7}" type="slidenum">
              <a:rPr lang="en-US" altLang="en-US" sz="1400" b="0"/>
              <a:pPr algn="r"/>
              <a:t>‹#›</a:t>
            </a:fld>
            <a:endParaRPr lang="en-US" altLang="en-US" sz="1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/>
              <a:t>C++ Plus Data Structures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124200"/>
            <a:ext cx="8610600" cy="2771775"/>
          </a:xfrm>
          <a:noFill/>
          <a:ln/>
        </p:spPr>
        <p:txBody>
          <a:bodyPr/>
          <a:lstStyle/>
          <a:p>
            <a:pPr marL="342900" indent="-342900"/>
            <a:r>
              <a:rPr lang="en-US" altLang="en-US" b="1"/>
              <a:t>Nell Dale</a:t>
            </a:r>
          </a:p>
          <a:p>
            <a:pPr marL="342900" indent="-342900"/>
            <a:r>
              <a:rPr lang="en-US" altLang="en-US" b="1"/>
              <a:t>David Teague</a:t>
            </a:r>
          </a:p>
          <a:p>
            <a:pPr marL="342900" indent="-342900"/>
            <a:r>
              <a:rPr lang="en-US" altLang="en-US" b="1">
                <a:solidFill>
                  <a:srgbClr val="FFCC00"/>
                </a:solidFill>
              </a:rPr>
              <a:t>Chapter 1</a:t>
            </a:r>
          </a:p>
          <a:p>
            <a:pPr marL="342900" indent="-342900"/>
            <a:r>
              <a:rPr lang="en-US" altLang="en-US" b="1"/>
              <a:t>Software Engineering Principles</a:t>
            </a:r>
          </a:p>
          <a:p>
            <a:pPr marL="342900" indent="-342900"/>
            <a:endParaRPr lang="en-US" altLang="en-US" sz="2000" b="1"/>
          </a:p>
          <a:p>
            <a:pPr marL="342900" indent="-342900"/>
            <a:endParaRPr lang="en-US" altLang="en-US" sz="1600" b="1"/>
          </a:p>
          <a:p>
            <a:pPr marL="342900" indent="-342900"/>
            <a:r>
              <a:rPr lang="en-US" altLang="en-US" sz="1400" b="1" i="1"/>
              <a:t>Slides by Sylvia Sorkin, Community College of Baltimore County - Essex Campus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Information Hiding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114800"/>
          </a:xfrm>
          <a:noFill/>
          <a:ln/>
        </p:spPr>
        <p:txBody>
          <a:bodyPr/>
          <a:lstStyle/>
          <a:p>
            <a:r>
              <a:rPr lang="en-US" altLang="en-US" b="1" dirty="0"/>
              <a:t>Hiding the details of a function or data structure with the goal of controlling access to the details of a module or structure.</a:t>
            </a:r>
          </a:p>
          <a:p>
            <a:pPr>
              <a:buFontTx/>
              <a:buNone/>
            </a:pPr>
            <a:endParaRPr lang="en-US" altLang="en-US" sz="2800" b="1" dirty="0"/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CC00"/>
                </a:solidFill>
              </a:rPr>
              <a:t>PURPOSE:</a:t>
            </a:r>
            <a:r>
              <a:rPr lang="en-US" altLang="en-US" sz="2800" b="1" dirty="0"/>
              <a:t>  To prevent high-level designs from depending on low-level design details that may be changed. </a:t>
            </a:r>
          </a:p>
          <a:p>
            <a:pPr>
              <a:buFontTx/>
              <a:buNone/>
            </a:pPr>
            <a:endParaRPr lang="en-US" altLang="en-US" sz="2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1143000"/>
          </a:xfrm>
          <a:noFill/>
          <a:ln/>
        </p:spPr>
        <p:txBody>
          <a:bodyPr/>
          <a:lstStyle/>
          <a:p>
            <a:r>
              <a:rPr lang="en-US" altLang="en-US" sz="3200"/>
              <a:t>Two Approaches to Building Manageable Modules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304800" y="1905000"/>
            <a:ext cx="8140700" cy="1206500"/>
            <a:chOff x="182" y="1215"/>
            <a:chExt cx="5128" cy="760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182" y="1215"/>
              <a:ext cx="2248" cy="76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3062" y="1215"/>
              <a:ext cx="2248" cy="76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271463" y="3340100"/>
            <a:ext cx="7962900" cy="2327275"/>
            <a:chOff x="171" y="2104"/>
            <a:chExt cx="5016" cy="1466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71" y="2132"/>
              <a:ext cx="241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Divides the</a:t>
              </a:r>
              <a:r>
                <a:rPr lang="en-US" altLang="en-US">
                  <a:solidFill>
                    <a:srgbClr val="FFFFCC"/>
                  </a:solidFill>
                </a:rPr>
                <a:t> </a:t>
              </a:r>
              <a:r>
                <a:rPr lang="en-US" altLang="en-US"/>
                <a:t>problem </a:t>
              </a:r>
            </a:p>
            <a:p>
              <a:r>
                <a:rPr lang="en-US" altLang="en-US"/>
                <a:t>into</a:t>
              </a:r>
              <a:r>
                <a:rPr lang="en-US" altLang="en-US">
                  <a:solidFill>
                    <a:srgbClr val="CC0000"/>
                  </a:solidFill>
                </a:rPr>
                <a:t> </a:t>
              </a:r>
              <a:r>
                <a:rPr lang="en-US" altLang="en-US">
                  <a:solidFill>
                    <a:srgbClr val="FFCC00"/>
                  </a:solidFill>
                </a:rPr>
                <a:t>more easily handled </a:t>
              </a:r>
            </a:p>
            <a:p>
              <a:r>
                <a:rPr lang="en-US" altLang="en-US">
                  <a:solidFill>
                    <a:srgbClr val="FFCC00"/>
                  </a:solidFill>
                </a:rPr>
                <a:t>subtasks,</a:t>
              </a:r>
              <a:r>
                <a:rPr lang="en-US" altLang="en-US">
                  <a:solidFill>
                    <a:srgbClr val="FFFFCC"/>
                  </a:solidFill>
                </a:rPr>
                <a:t> </a:t>
              </a:r>
              <a:r>
                <a:rPr lang="en-US" altLang="en-US"/>
                <a:t>until the </a:t>
              </a:r>
            </a:p>
            <a:p>
              <a:r>
                <a:rPr lang="en-US" altLang="en-US"/>
                <a:t>functional modules </a:t>
              </a:r>
            </a:p>
            <a:p>
              <a:r>
                <a:rPr lang="en-US" altLang="en-US"/>
                <a:t>(subproblems) can </a:t>
              </a:r>
            </a:p>
            <a:p>
              <a:r>
                <a:rPr lang="en-US" altLang="en-US"/>
                <a:t>be coded.</a:t>
              </a: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099" y="2104"/>
              <a:ext cx="208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Identifies various </a:t>
              </a:r>
            </a:p>
            <a:p>
              <a:r>
                <a:rPr lang="en-US" altLang="en-US">
                  <a:solidFill>
                    <a:srgbClr val="FFCC00"/>
                  </a:solidFill>
                </a:rPr>
                <a:t>objects composed of </a:t>
              </a:r>
            </a:p>
            <a:p>
              <a:r>
                <a:rPr lang="en-US" altLang="en-US">
                  <a:solidFill>
                    <a:srgbClr val="FFCC00"/>
                  </a:solidFill>
                </a:rPr>
                <a:t>data and operations,</a:t>
              </a:r>
              <a:r>
                <a:rPr lang="en-US" altLang="en-US">
                  <a:solidFill>
                    <a:srgbClr val="FFFFCC"/>
                  </a:solidFill>
                </a:rPr>
                <a:t> </a:t>
              </a:r>
            </a:p>
            <a:p>
              <a:r>
                <a:rPr lang="en-US" altLang="en-US"/>
                <a:t>that can be used </a:t>
              </a:r>
            </a:p>
            <a:p>
              <a:r>
                <a:rPr lang="en-US" altLang="en-US"/>
                <a:t>together to solve </a:t>
              </a:r>
            </a:p>
            <a:p>
              <a:r>
                <a:rPr lang="en-US" altLang="en-US"/>
                <a:t>the problem.</a:t>
              </a:r>
            </a:p>
          </p:txBody>
        </p:sp>
      </p:grp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495800" y="1905000"/>
            <a:ext cx="0" cy="4724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2138363"/>
            <a:ext cx="3205163" cy="946150"/>
          </a:xfrm>
          <a:noFill/>
          <a:ln/>
        </p:spPr>
        <p:txBody>
          <a:bodyPr wrap="none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b="1"/>
              <a:t>FUNCTIONAL</a:t>
            </a:r>
            <a:br>
              <a:rPr lang="en-US" altLang="en-US" sz="2800" b="1"/>
            </a:br>
            <a:r>
              <a:rPr lang="en-US" altLang="en-US" sz="2800" b="1"/>
              <a:t>DECOMPOSITION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876800" y="2124075"/>
            <a:ext cx="373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800"/>
              <a:t>OBJECT-ORIENTED </a:t>
            </a:r>
            <a:br>
              <a:rPr lang="en-US" altLang="en-US" sz="2800"/>
            </a:br>
            <a:r>
              <a:rPr lang="en-US" altLang="en-US" sz="2800"/>
              <a:t>DESIGN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01625" y="5772150"/>
            <a:ext cx="840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CC00"/>
                </a:solidFill>
              </a:rPr>
              <a:t>FOCUS ON:</a:t>
            </a:r>
            <a:r>
              <a:rPr lang="en-US" altLang="en-US"/>
              <a:t>  processes              </a:t>
            </a:r>
            <a:r>
              <a:rPr lang="en-US" altLang="en-US">
                <a:solidFill>
                  <a:srgbClr val="FFCC00"/>
                </a:solidFill>
              </a:rPr>
              <a:t>FOCUS ON:</a:t>
            </a:r>
            <a:r>
              <a:rPr lang="en-US" altLang="en-US"/>
              <a:t>  data objects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6" name="Group 12"/>
          <p:cNvGrpSpPr>
            <a:grpSpLocks/>
          </p:cNvGrpSpPr>
          <p:nvPr/>
        </p:nvGrpSpPr>
        <p:grpSpPr bwMode="auto">
          <a:xfrm>
            <a:off x="152400" y="1828800"/>
            <a:ext cx="8839200" cy="4267200"/>
            <a:chOff x="96" y="1152"/>
            <a:chExt cx="5568" cy="2688"/>
          </a:xfrm>
        </p:grpSpPr>
        <p:sp>
          <p:nvSpPr>
            <p:cNvPr id="21506" name="Rectangle 2"/>
            <p:cNvSpPr>
              <a:spLocks noChangeArrowheads="1"/>
            </p:cNvSpPr>
            <p:nvPr/>
          </p:nvSpPr>
          <p:spPr bwMode="auto">
            <a:xfrm>
              <a:off x="3504" y="2304"/>
              <a:ext cx="912" cy="62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53882" dir="13500000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1514" name="Group 10"/>
            <p:cNvGrpSpPr>
              <a:grpSpLocks/>
            </p:cNvGrpSpPr>
            <p:nvPr/>
          </p:nvGrpSpPr>
          <p:grpSpPr bwMode="auto">
            <a:xfrm>
              <a:off x="96" y="1152"/>
              <a:ext cx="5568" cy="2688"/>
              <a:chOff x="96" y="1152"/>
              <a:chExt cx="5568" cy="2688"/>
            </a:xfrm>
          </p:grpSpPr>
          <p:sp>
            <p:nvSpPr>
              <p:cNvPr id="21507" name="Rectangle 3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1296" cy="38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08" name="Rectangle 4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960" cy="62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2208" y="3456"/>
                <a:ext cx="1296" cy="38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0" name="Rectangle 6"/>
              <p:cNvSpPr>
                <a:spLocks noChangeArrowheads="1"/>
              </p:cNvSpPr>
              <p:nvPr/>
            </p:nvSpPr>
            <p:spPr bwMode="auto">
              <a:xfrm>
                <a:off x="1200" y="2304"/>
                <a:ext cx="960" cy="62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1" name="Rectangle 7"/>
              <p:cNvSpPr>
                <a:spLocks noChangeArrowheads="1"/>
              </p:cNvSpPr>
              <p:nvPr/>
            </p:nvSpPr>
            <p:spPr bwMode="auto">
              <a:xfrm>
                <a:off x="4656" y="2304"/>
                <a:ext cx="1008" cy="62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2" name="Rectangle 8"/>
              <p:cNvSpPr>
                <a:spLocks noChangeArrowheads="1"/>
              </p:cNvSpPr>
              <p:nvPr/>
            </p:nvSpPr>
            <p:spPr bwMode="auto">
              <a:xfrm>
                <a:off x="96" y="2304"/>
                <a:ext cx="960" cy="62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>
                <a:outerShdw dist="53882" dir="13500000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13" name="Rectangle 9"/>
              <p:cNvSpPr>
                <a:spLocks noChangeArrowheads="1"/>
              </p:cNvSpPr>
              <p:nvPr/>
            </p:nvSpPr>
            <p:spPr bwMode="auto">
              <a:xfrm>
                <a:off x="3494" y="2323"/>
                <a:ext cx="880" cy="63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000"/>
                  <a:t>Find</a:t>
                </a:r>
              </a:p>
              <a:p>
                <a:r>
                  <a:rPr lang="en-US" altLang="en-US" sz="2000"/>
                  <a:t>Weighted </a:t>
                </a:r>
              </a:p>
              <a:p>
                <a:r>
                  <a:rPr lang="en-US" altLang="en-US" sz="2000"/>
                  <a:t>Average</a:t>
                </a:r>
              </a:p>
            </p:txBody>
          </p:sp>
        </p:grp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4694" y="2323"/>
              <a:ext cx="880" cy="63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Print</a:t>
              </a:r>
            </a:p>
            <a:p>
              <a:r>
                <a:rPr lang="en-US" altLang="en-US" sz="2000"/>
                <a:t>Weighted </a:t>
              </a:r>
            </a:p>
            <a:p>
              <a:r>
                <a:rPr lang="en-US" altLang="en-US" sz="2000"/>
                <a:t>Average</a:t>
              </a:r>
            </a:p>
          </p:txBody>
        </p:sp>
      </p:grpSp>
      <p:sp>
        <p:nvSpPr>
          <p:cNvPr id="21517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Functional Design Modules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4098925" y="1935163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Main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3794125" y="3916363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Print Data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3565525" y="5592763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Print Heading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2041525" y="3611563"/>
            <a:ext cx="1228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 sz="2000"/>
          </a:p>
          <a:p>
            <a:r>
              <a:rPr lang="en-US" altLang="en-US" sz="2000"/>
              <a:t>Get Data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212725" y="3687763"/>
            <a:ext cx="1200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Prepare </a:t>
            </a:r>
          </a:p>
          <a:p>
            <a:r>
              <a:rPr lang="en-US" altLang="en-US" sz="2000"/>
              <a:t>File for </a:t>
            </a:r>
          </a:p>
          <a:p>
            <a:r>
              <a:rPr lang="en-US" altLang="en-US" sz="2000"/>
              <a:t>Reading</a:t>
            </a: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8077200" y="3276600"/>
            <a:ext cx="0" cy="381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838200" y="2438400"/>
            <a:ext cx="7239000" cy="3048000"/>
            <a:chOff x="528" y="1536"/>
            <a:chExt cx="4560" cy="1920"/>
          </a:xfrm>
        </p:grpSpPr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2784" y="1536"/>
              <a:ext cx="0" cy="76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528" y="2064"/>
              <a:ext cx="456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528" y="2064"/>
              <a:ext cx="0" cy="24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2784" y="2928"/>
              <a:ext cx="0" cy="52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1632" y="2064"/>
              <a:ext cx="0" cy="24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3936" y="2064"/>
              <a:ext cx="0" cy="24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5581650" y="3665538"/>
            <a:ext cx="2524125" cy="2824162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8913813" cy="838200"/>
          </a:xfrm>
          <a:noFill/>
          <a:ln/>
        </p:spPr>
        <p:txBody>
          <a:bodyPr/>
          <a:lstStyle/>
          <a:p>
            <a:r>
              <a:rPr lang="en-US" altLang="en-US"/>
              <a:t>Object-Oriented Design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11225" y="1674813"/>
            <a:ext cx="7394575" cy="160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en-US" dirty="0"/>
              <a:t>A technique for developing a program in which the solution is expressed in terms of objects </a:t>
            </a:r>
            <a:r>
              <a:rPr lang="en-US" altLang="en-US" dirty="0">
                <a:latin typeface="Arial Narrow" pitchFamily="34" charset="0"/>
              </a:rPr>
              <a:t>--</a:t>
            </a:r>
            <a:r>
              <a:rPr lang="en-US" altLang="en-US" dirty="0"/>
              <a:t> self- contained entities composed of data and operations on that data.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4862513" y="3978275"/>
            <a:ext cx="1316037" cy="398463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786313" y="5610225"/>
            <a:ext cx="1316037" cy="41275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862513" y="4510088"/>
            <a:ext cx="1316037" cy="446087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254750" y="4527550"/>
            <a:ext cx="1587500" cy="962025"/>
          </a:xfrm>
          <a:prstGeom prst="rect">
            <a:avLst/>
          </a:prstGeom>
          <a:solidFill>
            <a:srgbClr val="FFFFCC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00800" y="4572000"/>
            <a:ext cx="1371600" cy="619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4925" rIns="73025" bIns="34925">
            <a:spAutoFit/>
          </a:bodyPr>
          <a:lstStyle/>
          <a:p>
            <a:pPr defTabSz="576263"/>
            <a:r>
              <a:rPr lang="en-US" altLang="en-US" sz="1600">
                <a:latin typeface="Times New Roman" pitchFamily="18" charset="0"/>
              </a:rPr>
              <a:t>Private data</a:t>
            </a:r>
          </a:p>
          <a:p>
            <a:pPr defTabSz="576263"/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5205413" y="4017963"/>
            <a:ext cx="414337" cy="314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 sz="1600">
                <a:latin typeface="Arial Black" pitchFamily="34" charset="0"/>
              </a:rPr>
              <a:t>&lt;&lt;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116513" y="4548188"/>
            <a:ext cx="590550" cy="374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 sz="2000">
                <a:latin typeface="Times New Roman" pitchFamily="18" charset="0"/>
              </a:rPr>
              <a:t> setf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257800" y="4886325"/>
            <a:ext cx="706438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4925" rIns="73025" bIns="34925">
            <a:spAutoFit/>
          </a:bodyPr>
          <a:lstStyle/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1460500" y="3667125"/>
            <a:ext cx="2524125" cy="282416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747713" y="3979863"/>
            <a:ext cx="1316037" cy="398462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671513" y="5611813"/>
            <a:ext cx="1316037" cy="41275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747713" y="4511675"/>
            <a:ext cx="1316037" cy="446088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2139950" y="4529138"/>
            <a:ext cx="1587500" cy="962025"/>
          </a:xfrm>
          <a:prstGeom prst="rect">
            <a:avLst/>
          </a:prstGeom>
          <a:solidFill>
            <a:srgbClr val="FFFFCC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2206625" y="4587875"/>
            <a:ext cx="1374775" cy="6492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4925" rIns="73025" bIns="34925">
            <a:spAutoFit/>
          </a:bodyPr>
          <a:lstStyle/>
          <a:p>
            <a:pPr defTabSz="576263"/>
            <a:r>
              <a:rPr lang="en-US" altLang="en-US" sz="1800">
                <a:latin typeface="Times New Roman" pitchFamily="18" charset="0"/>
              </a:rPr>
              <a:t>Private data</a:t>
            </a:r>
            <a:endParaRPr lang="en-US" altLang="en-US" sz="2000">
              <a:latin typeface="Times New Roman" pitchFamily="18" charset="0"/>
            </a:endParaRPr>
          </a:p>
          <a:p>
            <a:pPr defTabSz="576263"/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1090613" y="4019550"/>
            <a:ext cx="414337" cy="314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 sz="1600">
                <a:latin typeface="Arial Black" pitchFamily="34" charset="0"/>
              </a:rPr>
              <a:t>&gt;&gt;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1001713" y="4549775"/>
            <a:ext cx="533400" cy="374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en-US" sz="2000">
                <a:latin typeface="Times New Roman" pitchFamily="18" charset="0"/>
              </a:rPr>
              <a:t> get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1143000" y="4887913"/>
            <a:ext cx="706438" cy="61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4925" rIns="73025" bIns="34925">
            <a:spAutoFit/>
          </a:bodyPr>
          <a:lstStyle/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  <a:p>
            <a:pPr defTabSz="576263"/>
            <a:r>
              <a:rPr lang="en-US" altLang="en-US" sz="1200">
                <a:latin typeface="Arial Black" pitchFamily="34" charset="0"/>
              </a:rPr>
              <a:t>.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822325" y="5602288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latin typeface="Times New Roman" pitchFamily="18" charset="0"/>
              </a:rPr>
              <a:t>ignore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2117725" y="319405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CC00"/>
                </a:solidFill>
              </a:rPr>
              <a:t>cin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156325" y="319405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CC00"/>
                </a:solidFill>
              </a:rPr>
              <a:t>cout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8913813" cy="838200"/>
          </a:xfrm>
          <a:noFill/>
          <a:ln/>
        </p:spPr>
        <p:txBody>
          <a:bodyPr/>
          <a:lstStyle/>
          <a:p>
            <a:r>
              <a:rPr lang="en-US" altLang="en-US"/>
              <a:t>More about OOD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4025" y="1919288"/>
            <a:ext cx="8080375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en-US" dirty="0">
                <a:solidFill>
                  <a:srgbClr val="FFCC00"/>
                </a:solidFill>
              </a:rPr>
              <a:t>Languages</a:t>
            </a:r>
            <a:r>
              <a:rPr lang="en-US" altLang="en-US" dirty="0"/>
              <a:t> supporting OOD include:  C++, Java, Smalltalk, </a:t>
            </a:r>
            <a:r>
              <a:rPr lang="en-US" altLang="en-US" dirty="0" smtClean="0"/>
              <a:t>and </a:t>
            </a:r>
            <a:r>
              <a:rPr lang="en-US" altLang="en-US" dirty="0"/>
              <a:t>Object-Pascal. 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en-US" dirty="0"/>
              <a:t>A</a:t>
            </a:r>
            <a:r>
              <a:rPr lang="en-US" altLang="en-US" dirty="0">
                <a:solidFill>
                  <a:srgbClr val="990066"/>
                </a:solidFill>
              </a:rPr>
              <a:t> </a:t>
            </a:r>
            <a:r>
              <a:rPr lang="en-US" altLang="en-US" i="1" dirty="0">
                <a:solidFill>
                  <a:srgbClr val="FFCC00"/>
                </a:solidFill>
              </a:rPr>
              <a:t>class</a:t>
            </a:r>
            <a:r>
              <a:rPr lang="en-US" altLang="en-US" dirty="0"/>
              <a:t> is a programmer-defined data type and objects are variables of that type.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</a:pPr>
            <a:r>
              <a:rPr lang="en-US" altLang="en-US" dirty="0"/>
              <a:t>In C++, </a:t>
            </a:r>
            <a:r>
              <a:rPr lang="en-US" altLang="en-US" dirty="0" err="1">
                <a:solidFill>
                  <a:srgbClr val="FFCC00"/>
                </a:solidFill>
              </a:rPr>
              <a:t>cin</a:t>
            </a:r>
            <a:r>
              <a:rPr lang="en-US" altLang="en-US" dirty="0"/>
              <a:t> is an object of a data type (class) named </a:t>
            </a:r>
            <a:r>
              <a:rPr lang="en-US" altLang="en-US" dirty="0" err="1"/>
              <a:t>istream</a:t>
            </a:r>
            <a:r>
              <a:rPr lang="en-US" altLang="en-US" dirty="0"/>
              <a:t>, and </a:t>
            </a:r>
            <a:r>
              <a:rPr lang="en-US" altLang="en-US" dirty="0" err="1">
                <a:solidFill>
                  <a:srgbClr val="FFCC00"/>
                </a:solidFill>
              </a:rPr>
              <a:t>cout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is an object of a class </a:t>
            </a:r>
            <a:r>
              <a:rPr lang="en-US" altLang="en-US" dirty="0" err="1"/>
              <a:t>ostream</a:t>
            </a:r>
            <a:r>
              <a:rPr lang="en-US" altLang="en-US" dirty="0"/>
              <a:t>.  Header files </a:t>
            </a:r>
            <a:r>
              <a:rPr lang="en-US" altLang="en-US" dirty="0" err="1"/>
              <a:t>iostream</a:t>
            </a:r>
            <a:r>
              <a:rPr lang="en-US" altLang="en-US" dirty="0"/>
              <a:t> and </a:t>
            </a:r>
            <a:r>
              <a:rPr lang="en-US" altLang="en-US" dirty="0" err="1"/>
              <a:t>fstream</a:t>
            </a:r>
            <a:r>
              <a:rPr lang="en-US" altLang="en-US" dirty="0"/>
              <a:t> contain definitions of stream classes.</a:t>
            </a:r>
          </a:p>
          <a:p>
            <a:pPr marL="342900" indent="-342900">
              <a:spcBef>
                <a:spcPct val="20000"/>
              </a:spcBef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r>
              <a:rPr lang="en-US" altLang="en-US"/>
              <a:t>Procedural vs. Object-Oriented Code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6962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“Read the specification of the software you want to build.  Underline the </a:t>
            </a:r>
            <a:r>
              <a:rPr lang="en-US" altLang="en-US" b="1">
                <a:solidFill>
                  <a:srgbClr val="FFCC00"/>
                </a:solidFill>
              </a:rPr>
              <a:t>verbs </a:t>
            </a:r>
            <a:r>
              <a:rPr lang="en-US" altLang="en-US" b="1"/>
              <a:t>if you are after</a:t>
            </a:r>
            <a:r>
              <a:rPr lang="en-US" altLang="en-US" b="1">
                <a:solidFill>
                  <a:srgbClr val="FFCC00"/>
                </a:solidFill>
              </a:rPr>
              <a:t> procedural </a:t>
            </a:r>
            <a:r>
              <a:rPr lang="en-US" altLang="en-US" b="1"/>
              <a:t>code, the </a:t>
            </a:r>
            <a:r>
              <a:rPr lang="en-US" altLang="en-US" b="1">
                <a:solidFill>
                  <a:srgbClr val="FFCC00"/>
                </a:solidFill>
              </a:rPr>
              <a:t>nouns </a:t>
            </a:r>
            <a:r>
              <a:rPr lang="en-US" altLang="en-US" b="1"/>
              <a:t>if you aim for an</a:t>
            </a:r>
            <a:r>
              <a:rPr lang="en-US" altLang="en-US" b="1">
                <a:solidFill>
                  <a:srgbClr val="FFCC00"/>
                </a:solidFill>
              </a:rPr>
              <a:t> object-oriented </a:t>
            </a:r>
            <a:r>
              <a:rPr lang="en-US" altLang="en-US" b="1"/>
              <a:t>program.”</a:t>
            </a: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2000" b="1" i="1"/>
              <a:t>	</a:t>
            </a:r>
            <a:r>
              <a:rPr lang="en-US" altLang="en-US" sz="2800" b="1" i="1"/>
              <a:t>Grady Booch,  “What is and Isn’t Object 				   Oriented Design,”  1989.</a:t>
            </a:r>
          </a:p>
          <a:p>
            <a:pPr>
              <a:buFontTx/>
              <a:buNone/>
            </a:pPr>
            <a:endParaRPr lang="en-US" altLang="en-US" sz="2800" b="1" i="1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2024063" y="5102225"/>
            <a:ext cx="2325687" cy="1027113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2025650"/>
          </a:xfrm>
          <a:noFill/>
          <a:ln/>
        </p:spPr>
        <p:txBody>
          <a:bodyPr/>
          <a:lstStyle/>
          <a:p>
            <a:r>
              <a:rPr lang="en-US" altLang="en-US"/>
              <a:t>Program Verification is the process of determining the degree to which a software product fulfills its specifications.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44513" y="571500"/>
            <a:ext cx="8229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4400"/>
              <a:t>Program Verification</a:t>
            </a:r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5121275" y="3740150"/>
            <a:ext cx="2201863" cy="2416175"/>
            <a:chOff x="3226" y="2356"/>
            <a:chExt cx="1387" cy="1522"/>
          </a:xfrm>
        </p:grpSpPr>
        <p:sp>
          <p:nvSpPr>
            <p:cNvPr id="26629" name="Freeform 5"/>
            <p:cNvSpPr>
              <a:spLocks/>
            </p:cNvSpPr>
            <p:nvPr/>
          </p:nvSpPr>
          <p:spPr bwMode="auto">
            <a:xfrm>
              <a:off x="3335" y="3729"/>
              <a:ext cx="248" cy="149"/>
            </a:xfrm>
            <a:custGeom>
              <a:avLst/>
              <a:gdLst>
                <a:gd name="T0" fmla="*/ 158 w 248"/>
                <a:gd name="T1" fmla="*/ 0 h 149"/>
                <a:gd name="T2" fmla="*/ 32 w 248"/>
                <a:gd name="T3" fmla="*/ 12 h 149"/>
                <a:gd name="T4" fmla="*/ 19 w 248"/>
                <a:gd name="T5" fmla="*/ 22 h 149"/>
                <a:gd name="T6" fmla="*/ 12 w 248"/>
                <a:gd name="T7" fmla="*/ 33 h 149"/>
                <a:gd name="T8" fmla="*/ 5 w 248"/>
                <a:gd name="T9" fmla="*/ 46 h 149"/>
                <a:gd name="T10" fmla="*/ 0 w 248"/>
                <a:gd name="T11" fmla="*/ 67 h 149"/>
                <a:gd name="T12" fmla="*/ 0 w 248"/>
                <a:gd name="T13" fmla="*/ 90 h 149"/>
                <a:gd name="T14" fmla="*/ 5 w 248"/>
                <a:gd name="T15" fmla="*/ 103 h 149"/>
                <a:gd name="T16" fmla="*/ 12 w 248"/>
                <a:gd name="T17" fmla="*/ 117 h 149"/>
                <a:gd name="T18" fmla="*/ 25 w 248"/>
                <a:gd name="T19" fmla="*/ 129 h 149"/>
                <a:gd name="T20" fmla="*/ 40 w 248"/>
                <a:gd name="T21" fmla="*/ 138 h 149"/>
                <a:gd name="T22" fmla="*/ 56 w 248"/>
                <a:gd name="T23" fmla="*/ 144 h 149"/>
                <a:gd name="T24" fmla="*/ 70 w 248"/>
                <a:gd name="T25" fmla="*/ 147 h 149"/>
                <a:gd name="T26" fmla="*/ 88 w 248"/>
                <a:gd name="T27" fmla="*/ 148 h 149"/>
                <a:gd name="T28" fmla="*/ 86 w 248"/>
                <a:gd name="T29" fmla="*/ 147 h 149"/>
                <a:gd name="T30" fmla="*/ 184 w 248"/>
                <a:gd name="T31" fmla="*/ 137 h 149"/>
                <a:gd name="T32" fmla="*/ 247 w 248"/>
                <a:gd name="T33" fmla="*/ 0 h 149"/>
                <a:gd name="T34" fmla="*/ 158 w 248"/>
                <a:gd name="T3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149">
                  <a:moveTo>
                    <a:pt x="158" y="0"/>
                  </a:moveTo>
                  <a:lnTo>
                    <a:pt x="32" y="12"/>
                  </a:lnTo>
                  <a:lnTo>
                    <a:pt x="19" y="22"/>
                  </a:lnTo>
                  <a:lnTo>
                    <a:pt x="12" y="33"/>
                  </a:lnTo>
                  <a:lnTo>
                    <a:pt x="5" y="46"/>
                  </a:lnTo>
                  <a:lnTo>
                    <a:pt x="0" y="67"/>
                  </a:lnTo>
                  <a:lnTo>
                    <a:pt x="0" y="90"/>
                  </a:lnTo>
                  <a:lnTo>
                    <a:pt x="5" y="103"/>
                  </a:lnTo>
                  <a:lnTo>
                    <a:pt x="12" y="117"/>
                  </a:lnTo>
                  <a:lnTo>
                    <a:pt x="25" y="129"/>
                  </a:lnTo>
                  <a:lnTo>
                    <a:pt x="40" y="138"/>
                  </a:lnTo>
                  <a:lnTo>
                    <a:pt x="56" y="144"/>
                  </a:lnTo>
                  <a:lnTo>
                    <a:pt x="70" y="147"/>
                  </a:lnTo>
                  <a:lnTo>
                    <a:pt x="88" y="148"/>
                  </a:lnTo>
                  <a:lnTo>
                    <a:pt x="86" y="147"/>
                  </a:lnTo>
                  <a:lnTo>
                    <a:pt x="184" y="137"/>
                  </a:lnTo>
                  <a:lnTo>
                    <a:pt x="247" y="0"/>
                  </a:lnTo>
                  <a:lnTo>
                    <a:pt x="158" y="0"/>
                  </a:lnTo>
                </a:path>
              </a:pathLst>
            </a:custGeom>
            <a:solidFill>
              <a:srgbClr val="80808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0" name="Freeform 6"/>
            <p:cNvSpPr>
              <a:spLocks/>
            </p:cNvSpPr>
            <p:nvPr/>
          </p:nvSpPr>
          <p:spPr bwMode="auto">
            <a:xfrm>
              <a:off x="3226" y="2356"/>
              <a:ext cx="1387" cy="1521"/>
            </a:xfrm>
            <a:custGeom>
              <a:avLst/>
              <a:gdLst>
                <a:gd name="T0" fmla="*/ 78 w 1387"/>
                <a:gd name="T1" fmla="*/ 6 h 1521"/>
                <a:gd name="T2" fmla="*/ 50 w 1387"/>
                <a:gd name="T3" fmla="*/ 26 h 1521"/>
                <a:gd name="T4" fmla="*/ 15 w 1387"/>
                <a:gd name="T5" fmla="*/ 68 h 1521"/>
                <a:gd name="T6" fmla="*/ 3 w 1387"/>
                <a:gd name="T7" fmla="*/ 111 h 1521"/>
                <a:gd name="T8" fmla="*/ 0 w 1387"/>
                <a:gd name="T9" fmla="*/ 164 h 1521"/>
                <a:gd name="T10" fmla="*/ 6 w 1387"/>
                <a:gd name="T11" fmla="*/ 208 h 1521"/>
                <a:gd name="T12" fmla="*/ 25 w 1387"/>
                <a:gd name="T13" fmla="*/ 280 h 1521"/>
                <a:gd name="T14" fmla="*/ 74 w 1387"/>
                <a:gd name="T15" fmla="*/ 400 h 1521"/>
                <a:gd name="T16" fmla="*/ 132 w 1387"/>
                <a:gd name="T17" fmla="*/ 535 h 1521"/>
                <a:gd name="T18" fmla="*/ 187 w 1387"/>
                <a:gd name="T19" fmla="*/ 674 h 1521"/>
                <a:gd name="T20" fmla="*/ 229 w 1387"/>
                <a:gd name="T21" fmla="*/ 855 h 1521"/>
                <a:gd name="T22" fmla="*/ 254 w 1387"/>
                <a:gd name="T23" fmla="*/ 1073 h 1521"/>
                <a:gd name="T24" fmla="*/ 267 w 1387"/>
                <a:gd name="T25" fmla="*/ 1230 h 1521"/>
                <a:gd name="T26" fmla="*/ 267 w 1387"/>
                <a:gd name="T27" fmla="*/ 1347 h 1521"/>
                <a:gd name="T28" fmla="*/ 250 w 1387"/>
                <a:gd name="T29" fmla="*/ 1436 h 1521"/>
                <a:gd name="T30" fmla="*/ 229 w 1387"/>
                <a:gd name="T31" fmla="*/ 1486 h 1521"/>
                <a:gd name="T32" fmla="*/ 209 w 1387"/>
                <a:gd name="T33" fmla="*/ 1511 h 1521"/>
                <a:gd name="T34" fmla="*/ 323 w 1387"/>
                <a:gd name="T35" fmla="*/ 1506 h 1521"/>
                <a:gd name="T36" fmla="*/ 759 w 1387"/>
                <a:gd name="T37" fmla="*/ 1448 h 1521"/>
                <a:gd name="T38" fmla="*/ 1155 w 1387"/>
                <a:gd name="T39" fmla="*/ 1415 h 1521"/>
                <a:gd name="T40" fmla="*/ 1318 w 1387"/>
                <a:gd name="T41" fmla="*/ 1419 h 1521"/>
                <a:gd name="T42" fmla="*/ 1352 w 1387"/>
                <a:gd name="T43" fmla="*/ 1394 h 1521"/>
                <a:gd name="T44" fmla="*/ 1375 w 1387"/>
                <a:gd name="T45" fmla="*/ 1336 h 1521"/>
                <a:gd name="T46" fmla="*/ 1386 w 1387"/>
                <a:gd name="T47" fmla="*/ 1255 h 1521"/>
                <a:gd name="T48" fmla="*/ 1384 w 1387"/>
                <a:gd name="T49" fmla="*/ 1151 h 1521"/>
                <a:gd name="T50" fmla="*/ 1369 w 1387"/>
                <a:gd name="T51" fmla="*/ 998 h 1521"/>
                <a:gd name="T52" fmla="*/ 1323 w 1387"/>
                <a:gd name="T53" fmla="*/ 800 h 1521"/>
                <a:gd name="T54" fmla="*/ 1268 w 1387"/>
                <a:gd name="T55" fmla="*/ 624 h 1521"/>
                <a:gd name="T56" fmla="*/ 1205 w 1387"/>
                <a:gd name="T57" fmla="*/ 460 h 1521"/>
                <a:gd name="T58" fmla="*/ 1134 w 1387"/>
                <a:gd name="T59" fmla="*/ 278 h 1521"/>
                <a:gd name="T60" fmla="*/ 1110 w 1387"/>
                <a:gd name="T61" fmla="*/ 198 h 1521"/>
                <a:gd name="T62" fmla="*/ 1106 w 1387"/>
                <a:gd name="T63" fmla="*/ 137 h 1521"/>
                <a:gd name="T64" fmla="*/ 1134 w 1387"/>
                <a:gd name="T65" fmla="*/ 13 h 1521"/>
                <a:gd name="T66" fmla="*/ 88 w 1387"/>
                <a:gd name="T67" fmla="*/ 3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87" h="1521">
                  <a:moveTo>
                    <a:pt x="88" y="3"/>
                  </a:moveTo>
                  <a:lnTo>
                    <a:pt x="78" y="6"/>
                  </a:lnTo>
                  <a:lnTo>
                    <a:pt x="65" y="12"/>
                  </a:lnTo>
                  <a:lnTo>
                    <a:pt x="50" y="26"/>
                  </a:lnTo>
                  <a:lnTo>
                    <a:pt x="30" y="46"/>
                  </a:lnTo>
                  <a:lnTo>
                    <a:pt x="15" y="68"/>
                  </a:lnTo>
                  <a:lnTo>
                    <a:pt x="6" y="91"/>
                  </a:lnTo>
                  <a:lnTo>
                    <a:pt x="3" y="111"/>
                  </a:lnTo>
                  <a:lnTo>
                    <a:pt x="0" y="138"/>
                  </a:lnTo>
                  <a:lnTo>
                    <a:pt x="0" y="164"/>
                  </a:lnTo>
                  <a:lnTo>
                    <a:pt x="4" y="186"/>
                  </a:lnTo>
                  <a:lnTo>
                    <a:pt x="6" y="208"/>
                  </a:lnTo>
                  <a:lnTo>
                    <a:pt x="11" y="228"/>
                  </a:lnTo>
                  <a:lnTo>
                    <a:pt x="25" y="280"/>
                  </a:lnTo>
                  <a:lnTo>
                    <a:pt x="44" y="337"/>
                  </a:lnTo>
                  <a:lnTo>
                    <a:pt x="74" y="400"/>
                  </a:lnTo>
                  <a:lnTo>
                    <a:pt x="103" y="472"/>
                  </a:lnTo>
                  <a:lnTo>
                    <a:pt x="132" y="535"/>
                  </a:lnTo>
                  <a:lnTo>
                    <a:pt x="158" y="598"/>
                  </a:lnTo>
                  <a:lnTo>
                    <a:pt x="187" y="674"/>
                  </a:lnTo>
                  <a:lnTo>
                    <a:pt x="212" y="771"/>
                  </a:lnTo>
                  <a:lnTo>
                    <a:pt x="229" y="855"/>
                  </a:lnTo>
                  <a:lnTo>
                    <a:pt x="246" y="960"/>
                  </a:lnTo>
                  <a:lnTo>
                    <a:pt x="254" y="1073"/>
                  </a:lnTo>
                  <a:lnTo>
                    <a:pt x="267" y="1174"/>
                  </a:lnTo>
                  <a:lnTo>
                    <a:pt x="267" y="1230"/>
                  </a:lnTo>
                  <a:lnTo>
                    <a:pt x="267" y="1301"/>
                  </a:lnTo>
                  <a:lnTo>
                    <a:pt x="267" y="1347"/>
                  </a:lnTo>
                  <a:lnTo>
                    <a:pt x="263" y="1391"/>
                  </a:lnTo>
                  <a:lnTo>
                    <a:pt x="250" y="1436"/>
                  </a:lnTo>
                  <a:lnTo>
                    <a:pt x="241" y="1462"/>
                  </a:lnTo>
                  <a:lnTo>
                    <a:pt x="229" y="1486"/>
                  </a:lnTo>
                  <a:lnTo>
                    <a:pt x="217" y="1502"/>
                  </a:lnTo>
                  <a:lnTo>
                    <a:pt x="209" y="1511"/>
                  </a:lnTo>
                  <a:lnTo>
                    <a:pt x="200" y="1520"/>
                  </a:lnTo>
                  <a:lnTo>
                    <a:pt x="323" y="1506"/>
                  </a:lnTo>
                  <a:lnTo>
                    <a:pt x="562" y="1474"/>
                  </a:lnTo>
                  <a:lnTo>
                    <a:pt x="759" y="1448"/>
                  </a:lnTo>
                  <a:lnTo>
                    <a:pt x="986" y="1423"/>
                  </a:lnTo>
                  <a:lnTo>
                    <a:pt x="1155" y="1415"/>
                  </a:lnTo>
                  <a:lnTo>
                    <a:pt x="1285" y="1419"/>
                  </a:lnTo>
                  <a:lnTo>
                    <a:pt x="1318" y="1419"/>
                  </a:lnTo>
                  <a:lnTo>
                    <a:pt x="1339" y="1415"/>
                  </a:lnTo>
                  <a:lnTo>
                    <a:pt x="1352" y="1394"/>
                  </a:lnTo>
                  <a:lnTo>
                    <a:pt x="1365" y="1371"/>
                  </a:lnTo>
                  <a:lnTo>
                    <a:pt x="1375" y="1336"/>
                  </a:lnTo>
                  <a:lnTo>
                    <a:pt x="1381" y="1295"/>
                  </a:lnTo>
                  <a:lnTo>
                    <a:pt x="1386" y="1255"/>
                  </a:lnTo>
                  <a:lnTo>
                    <a:pt x="1386" y="1197"/>
                  </a:lnTo>
                  <a:lnTo>
                    <a:pt x="1384" y="1151"/>
                  </a:lnTo>
                  <a:lnTo>
                    <a:pt x="1381" y="1078"/>
                  </a:lnTo>
                  <a:lnTo>
                    <a:pt x="1369" y="998"/>
                  </a:lnTo>
                  <a:lnTo>
                    <a:pt x="1348" y="895"/>
                  </a:lnTo>
                  <a:lnTo>
                    <a:pt x="1323" y="800"/>
                  </a:lnTo>
                  <a:lnTo>
                    <a:pt x="1302" y="716"/>
                  </a:lnTo>
                  <a:lnTo>
                    <a:pt x="1268" y="624"/>
                  </a:lnTo>
                  <a:lnTo>
                    <a:pt x="1234" y="540"/>
                  </a:lnTo>
                  <a:lnTo>
                    <a:pt x="1205" y="460"/>
                  </a:lnTo>
                  <a:lnTo>
                    <a:pt x="1159" y="345"/>
                  </a:lnTo>
                  <a:lnTo>
                    <a:pt x="1134" y="278"/>
                  </a:lnTo>
                  <a:lnTo>
                    <a:pt x="1118" y="233"/>
                  </a:lnTo>
                  <a:lnTo>
                    <a:pt x="1110" y="198"/>
                  </a:lnTo>
                  <a:lnTo>
                    <a:pt x="1106" y="165"/>
                  </a:lnTo>
                  <a:lnTo>
                    <a:pt x="1106" y="137"/>
                  </a:lnTo>
                  <a:lnTo>
                    <a:pt x="1125" y="34"/>
                  </a:lnTo>
                  <a:lnTo>
                    <a:pt x="1134" y="13"/>
                  </a:lnTo>
                  <a:lnTo>
                    <a:pt x="101" y="0"/>
                  </a:lnTo>
                  <a:lnTo>
                    <a:pt x="88" y="3"/>
                  </a:lnTo>
                </a:path>
              </a:pathLst>
            </a:custGeom>
            <a:solidFill>
              <a:srgbClr val="FFFFFF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1" name="Freeform 7"/>
            <p:cNvSpPr>
              <a:spLocks/>
            </p:cNvSpPr>
            <p:nvPr/>
          </p:nvSpPr>
          <p:spPr bwMode="auto">
            <a:xfrm>
              <a:off x="3299" y="2425"/>
              <a:ext cx="115" cy="101"/>
            </a:xfrm>
            <a:custGeom>
              <a:avLst/>
              <a:gdLst>
                <a:gd name="T0" fmla="*/ 114 w 115"/>
                <a:gd name="T1" fmla="*/ 7 h 101"/>
                <a:gd name="T2" fmla="*/ 85 w 115"/>
                <a:gd name="T3" fmla="*/ 91 h 101"/>
                <a:gd name="T4" fmla="*/ 55 w 115"/>
                <a:gd name="T5" fmla="*/ 100 h 101"/>
                <a:gd name="T6" fmla="*/ 41 w 115"/>
                <a:gd name="T7" fmla="*/ 98 h 101"/>
                <a:gd name="T8" fmla="*/ 26 w 115"/>
                <a:gd name="T9" fmla="*/ 93 h 101"/>
                <a:gd name="T10" fmla="*/ 15 w 115"/>
                <a:gd name="T11" fmla="*/ 83 h 101"/>
                <a:gd name="T12" fmla="*/ 7 w 115"/>
                <a:gd name="T13" fmla="*/ 73 h 101"/>
                <a:gd name="T14" fmla="*/ 2 w 115"/>
                <a:gd name="T15" fmla="*/ 61 h 101"/>
                <a:gd name="T16" fmla="*/ 0 w 115"/>
                <a:gd name="T17" fmla="*/ 49 h 101"/>
                <a:gd name="T18" fmla="*/ 1 w 115"/>
                <a:gd name="T19" fmla="*/ 35 h 101"/>
                <a:gd name="T20" fmla="*/ 5 w 115"/>
                <a:gd name="T21" fmla="*/ 24 h 101"/>
                <a:gd name="T22" fmla="*/ 13 w 115"/>
                <a:gd name="T23" fmla="*/ 16 h 101"/>
                <a:gd name="T24" fmla="*/ 24 w 115"/>
                <a:gd name="T25" fmla="*/ 9 h 101"/>
                <a:gd name="T26" fmla="*/ 36 w 115"/>
                <a:gd name="T27" fmla="*/ 5 h 101"/>
                <a:gd name="T28" fmla="*/ 47 w 115"/>
                <a:gd name="T29" fmla="*/ 3 h 101"/>
                <a:gd name="T30" fmla="*/ 59 w 115"/>
                <a:gd name="T31" fmla="*/ 1 h 101"/>
                <a:gd name="T32" fmla="*/ 68 w 115"/>
                <a:gd name="T33" fmla="*/ 1 h 101"/>
                <a:gd name="T34" fmla="*/ 80 w 115"/>
                <a:gd name="T35" fmla="*/ 0 h 101"/>
                <a:gd name="T36" fmla="*/ 114 w 115"/>
                <a:gd name="T37" fmla="*/ 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101">
                  <a:moveTo>
                    <a:pt x="114" y="7"/>
                  </a:moveTo>
                  <a:lnTo>
                    <a:pt x="85" y="91"/>
                  </a:lnTo>
                  <a:lnTo>
                    <a:pt x="55" y="100"/>
                  </a:lnTo>
                  <a:lnTo>
                    <a:pt x="41" y="98"/>
                  </a:lnTo>
                  <a:lnTo>
                    <a:pt x="26" y="93"/>
                  </a:lnTo>
                  <a:lnTo>
                    <a:pt x="15" y="83"/>
                  </a:lnTo>
                  <a:lnTo>
                    <a:pt x="7" y="73"/>
                  </a:lnTo>
                  <a:lnTo>
                    <a:pt x="2" y="61"/>
                  </a:lnTo>
                  <a:lnTo>
                    <a:pt x="0" y="49"/>
                  </a:lnTo>
                  <a:lnTo>
                    <a:pt x="1" y="35"/>
                  </a:lnTo>
                  <a:lnTo>
                    <a:pt x="5" y="24"/>
                  </a:lnTo>
                  <a:lnTo>
                    <a:pt x="13" y="16"/>
                  </a:lnTo>
                  <a:lnTo>
                    <a:pt x="24" y="9"/>
                  </a:lnTo>
                  <a:lnTo>
                    <a:pt x="36" y="5"/>
                  </a:lnTo>
                  <a:lnTo>
                    <a:pt x="47" y="3"/>
                  </a:lnTo>
                  <a:lnTo>
                    <a:pt x="59" y="1"/>
                  </a:lnTo>
                  <a:lnTo>
                    <a:pt x="68" y="1"/>
                  </a:lnTo>
                  <a:lnTo>
                    <a:pt x="80" y="0"/>
                  </a:lnTo>
                  <a:lnTo>
                    <a:pt x="114" y="7"/>
                  </a:lnTo>
                </a:path>
              </a:pathLst>
            </a:custGeom>
            <a:solidFill>
              <a:srgbClr val="80808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3343" y="2420"/>
              <a:ext cx="81" cy="82"/>
            </a:xfrm>
            <a:custGeom>
              <a:avLst/>
              <a:gdLst>
                <a:gd name="T0" fmla="*/ 0 w 81"/>
                <a:gd name="T1" fmla="*/ 10 h 82"/>
                <a:gd name="T2" fmla="*/ 15 w 81"/>
                <a:gd name="T3" fmla="*/ 20 h 82"/>
                <a:gd name="T4" fmla="*/ 22 w 81"/>
                <a:gd name="T5" fmla="*/ 31 h 82"/>
                <a:gd name="T6" fmla="*/ 25 w 81"/>
                <a:gd name="T7" fmla="*/ 41 h 82"/>
                <a:gd name="T8" fmla="*/ 26 w 81"/>
                <a:gd name="T9" fmla="*/ 57 h 82"/>
                <a:gd name="T10" fmla="*/ 23 w 81"/>
                <a:gd name="T11" fmla="*/ 69 h 82"/>
                <a:gd name="T12" fmla="*/ 15 w 81"/>
                <a:gd name="T13" fmla="*/ 81 h 82"/>
                <a:gd name="T14" fmla="*/ 80 w 81"/>
                <a:gd name="T15" fmla="*/ 67 h 82"/>
                <a:gd name="T16" fmla="*/ 74 w 81"/>
                <a:gd name="T17" fmla="*/ 0 h 82"/>
                <a:gd name="T18" fmla="*/ 0 w 81"/>
                <a:gd name="T19" fmla="*/ 1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0" y="10"/>
                  </a:moveTo>
                  <a:lnTo>
                    <a:pt x="15" y="20"/>
                  </a:lnTo>
                  <a:lnTo>
                    <a:pt x="22" y="31"/>
                  </a:lnTo>
                  <a:lnTo>
                    <a:pt x="25" y="41"/>
                  </a:lnTo>
                  <a:lnTo>
                    <a:pt x="26" y="57"/>
                  </a:lnTo>
                  <a:lnTo>
                    <a:pt x="23" y="69"/>
                  </a:lnTo>
                  <a:lnTo>
                    <a:pt x="15" y="81"/>
                  </a:lnTo>
                  <a:lnTo>
                    <a:pt x="80" y="67"/>
                  </a:lnTo>
                  <a:lnTo>
                    <a:pt x="74" y="0"/>
                  </a:lnTo>
                  <a:lnTo>
                    <a:pt x="0" y="10"/>
                  </a:lnTo>
                </a:path>
              </a:pathLst>
            </a:custGeom>
            <a:solidFill>
              <a:srgbClr val="0000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3" name="Freeform 9"/>
            <p:cNvSpPr>
              <a:spLocks/>
            </p:cNvSpPr>
            <p:nvPr/>
          </p:nvSpPr>
          <p:spPr bwMode="auto">
            <a:xfrm>
              <a:off x="3321" y="2357"/>
              <a:ext cx="1161" cy="169"/>
            </a:xfrm>
            <a:custGeom>
              <a:avLst/>
              <a:gdLst>
                <a:gd name="T0" fmla="*/ 1097 w 1161"/>
                <a:gd name="T1" fmla="*/ 12 h 169"/>
                <a:gd name="T2" fmla="*/ 0 w 1161"/>
                <a:gd name="T3" fmla="*/ 0 h 169"/>
                <a:gd name="T4" fmla="*/ 30 w 1161"/>
                <a:gd name="T5" fmla="*/ 5 h 169"/>
                <a:gd name="T6" fmla="*/ 42 w 1161"/>
                <a:gd name="T7" fmla="*/ 8 h 169"/>
                <a:gd name="T8" fmla="*/ 54 w 1161"/>
                <a:gd name="T9" fmla="*/ 13 h 169"/>
                <a:gd name="T10" fmla="*/ 61 w 1161"/>
                <a:gd name="T11" fmla="*/ 21 h 169"/>
                <a:gd name="T12" fmla="*/ 70 w 1161"/>
                <a:gd name="T13" fmla="*/ 32 h 169"/>
                <a:gd name="T14" fmla="*/ 75 w 1161"/>
                <a:gd name="T15" fmla="*/ 45 h 169"/>
                <a:gd name="T16" fmla="*/ 77 w 1161"/>
                <a:gd name="T17" fmla="*/ 59 h 169"/>
                <a:gd name="T18" fmla="*/ 79 w 1161"/>
                <a:gd name="T19" fmla="*/ 73 h 169"/>
                <a:gd name="T20" fmla="*/ 79 w 1161"/>
                <a:gd name="T21" fmla="*/ 85 h 169"/>
                <a:gd name="T22" fmla="*/ 77 w 1161"/>
                <a:gd name="T23" fmla="*/ 103 h 169"/>
                <a:gd name="T24" fmla="*/ 75 w 1161"/>
                <a:gd name="T25" fmla="*/ 120 h 169"/>
                <a:gd name="T26" fmla="*/ 67 w 1161"/>
                <a:gd name="T27" fmla="*/ 134 h 169"/>
                <a:gd name="T28" fmla="*/ 55 w 1161"/>
                <a:gd name="T29" fmla="*/ 149 h 169"/>
                <a:gd name="T30" fmla="*/ 40 w 1161"/>
                <a:gd name="T31" fmla="*/ 159 h 169"/>
                <a:gd name="T32" fmla="*/ 28 w 1161"/>
                <a:gd name="T33" fmla="*/ 168 h 169"/>
                <a:gd name="T34" fmla="*/ 100 w 1161"/>
                <a:gd name="T35" fmla="*/ 159 h 169"/>
                <a:gd name="T36" fmla="*/ 180 w 1161"/>
                <a:gd name="T37" fmla="*/ 147 h 169"/>
                <a:gd name="T38" fmla="*/ 307 w 1161"/>
                <a:gd name="T39" fmla="*/ 138 h 169"/>
                <a:gd name="T40" fmla="*/ 412 w 1161"/>
                <a:gd name="T41" fmla="*/ 130 h 169"/>
                <a:gd name="T42" fmla="*/ 538 w 1161"/>
                <a:gd name="T43" fmla="*/ 130 h 169"/>
                <a:gd name="T44" fmla="*/ 677 w 1161"/>
                <a:gd name="T45" fmla="*/ 134 h 169"/>
                <a:gd name="T46" fmla="*/ 849 w 1161"/>
                <a:gd name="T47" fmla="*/ 138 h 169"/>
                <a:gd name="T48" fmla="*/ 1013 w 1161"/>
                <a:gd name="T49" fmla="*/ 151 h 169"/>
                <a:gd name="T50" fmla="*/ 1081 w 1161"/>
                <a:gd name="T51" fmla="*/ 164 h 169"/>
                <a:gd name="T52" fmla="*/ 1100 w 1161"/>
                <a:gd name="T53" fmla="*/ 166 h 169"/>
                <a:gd name="T54" fmla="*/ 1121 w 1161"/>
                <a:gd name="T55" fmla="*/ 167 h 169"/>
                <a:gd name="T56" fmla="*/ 1135 w 1161"/>
                <a:gd name="T57" fmla="*/ 164 h 169"/>
                <a:gd name="T58" fmla="*/ 1148 w 1161"/>
                <a:gd name="T59" fmla="*/ 151 h 169"/>
                <a:gd name="T60" fmla="*/ 1155 w 1161"/>
                <a:gd name="T61" fmla="*/ 136 h 169"/>
                <a:gd name="T62" fmla="*/ 1158 w 1161"/>
                <a:gd name="T63" fmla="*/ 122 h 169"/>
                <a:gd name="T64" fmla="*/ 1160 w 1161"/>
                <a:gd name="T65" fmla="*/ 108 h 169"/>
                <a:gd name="T66" fmla="*/ 1157 w 1161"/>
                <a:gd name="T67" fmla="*/ 81 h 169"/>
                <a:gd name="T68" fmla="*/ 1151 w 1161"/>
                <a:gd name="T69" fmla="*/ 64 h 169"/>
                <a:gd name="T70" fmla="*/ 1143 w 1161"/>
                <a:gd name="T71" fmla="*/ 47 h 169"/>
                <a:gd name="T72" fmla="*/ 1135 w 1161"/>
                <a:gd name="T73" fmla="*/ 35 h 169"/>
                <a:gd name="T74" fmla="*/ 1126 w 1161"/>
                <a:gd name="T75" fmla="*/ 26 h 169"/>
                <a:gd name="T76" fmla="*/ 1113 w 1161"/>
                <a:gd name="T77" fmla="*/ 17 h 169"/>
                <a:gd name="T78" fmla="*/ 1097 w 1161"/>
                <a:gd name="T79" fmla="*/ 1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61" h="169">
                  <a:moveTo>
                    <a:pt x="1097" y="12"/>
                  </a:moveTo>
                  <a:lnTo>
                    <a:pt x="0" y="0"/>
                  </a:lnTo>
                  <a:lnTo>
                    <a:pt x="30" y="5"/>
                  </a:lnTo>
                  <a:lnTo>
                    <a:pt x="42" y="8"/>
                  </a:lnTo>
                  <a:lnTo>
                    <a:pt x="54" y="13"/>
                  </a:lnTo>
                  <a:lnTo>
                    <a:pt x="61" y="21"/>
                  </a:lnTo>
                  <a:lnTo>
                    <a:pt x="70" y="32"/>
                  </a:lnTo>
                  <a:lnTo>
                    <a:pt x="75" y="45"/>
                  </a:lnTo>
                  <a:lnTo>
                    <a:pt x="77" y="59"/>
                  </a:lnTo>
                  <a:lnTo>
                    <a:pt x="79" y="73"/>
                  </a:lnTo>
                  <a:lnTo>
                    <a:pt x="79" y="85"/>
                  </a:lnTo>
                  <a:lnTo>
                    <a:pt x="77" y="103"/>
                  </a:lnTo>
                  <a:lnTo>
                    <a:pt x="75" y="120"/>
                  </a:lnTo>
                  <a:lnTo>
                    <a:pt x="67" y="134"/>
                  </a:lnTo>
                  <a:lnTo>
                    <a:pt x="55" y="149"/>
                  </a:lnTo>
                  <a:lnTo>
                    <a:pt x="40" y="159"/>
                  </a:lnTo>
                  <a:lnTo>
                    <a:pt x="28" y="168"/>
                  </a:lnTo>
                  <a:lnTo>
                    <a:pt x="100" y="159"/>
                  </a:lnTo>
                  <a:lnTo>
                    <a:pt x="180" y="147"/>
                  </a:lnTo>
                  <a:lnTo>
                    <a:pt x="307" y="138"/>
                  </a:lnTo>
                  <a:lnTo>
                    <a:pt x="412" y="130"/>
                  </a:lnTo>
                  <a:lnTo>
                    <a:pt x="538" y="130"/>
                  </a:lnTo>
                  <a:lnTo>
                    <a:pt x="677" y="134"/>
                  </a:lnTo>
                  <a:lnTo>
                    <a:pt x="849" y="138"/>
                  </a:lnTo>
                  <a:lnTo>
                    <a:pt x="1013" y="151"/>
                  </a:lnTo>
                  <a:lnTo>
                    <a:pt x="1081" y="164"/>
                  </a:lnTo>
                  <a:lnTo>
                    <a:pt x="1100" y="166"/>
                  </a:lnTo>
                  <a:lnTo>
                    <a:pt x="1121" y="167"/>
                  </a:lnTo>
                  <a:lnTo>
                    <a:pt x="1135" y="164"/>
                  </a:lnTo>
                  <a:lnTo>
                    <a:pt x="1148" y="151"/>
                  </a:lnTo>
                  <a:lnTo>
                    <a:pt x="1155" y="136"/>
                  </a:lnTo>
                  <a:lnTo>
                    <a:pt x="1158" y="122"/>
                  </a:lnTo>
                  <a:lnTo>
                    <a:pt x="1160" y="108"/>
                  </a:lnTo>
                  <a:lnTo>
                    <a:pt x="1157" y="81"/>
                  </a:lnTo>
                  <a:lnTo>
                    <a:pt x="1151" y="64"/>
                  </a:lnTo>
                  <a:lnTo>
                    <a:pt x="1143" y="47"/>
                  </a:lnTo>
                  <a:lnTo>
                    <a:pt x="1135" y="35"/>
                  </a:lnTo>
                  <a:lnTo>
                    <a:pt x="1126" y="26"/>
                  </a:lnTo>
                  <a:lnTo>
                    <a:pt x="1113" y="17"/>
                  </a:lnTo>
                  <a:lnTo>
                    <a:pt x="1097" y="12"/>
                  </a:lnTo>
                </a:path>
              </a:pathLst>
            </a:custGeom>
            <a:solidFill>
              <a:srgbClr val="FFFFFF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26635" name="Object 11"/>
          <p:cNvGraphicFramePr>
            <a:graphicFrameLocks/>
          </p:cNvGraphicFramePr>
          <p:nvPr/>
        </p:nvGraphicFramePr>
        <p:xfrm>
          <a:off x="1066800" y="4114800"/>
          <a:ext cx="1830388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1" name="ClipArt" r:id="rId4" imgW="3403440" imgH="3659040" progId="MS_ClipArt_Gallery.2">
                  <p:embed/>
                </p:oleObj>
              </mc:Choice>
              <mc:Fallback>
                <p:oleObj name="ClipArt" r:id="rId4" imgW="3403440" imgH="3659040" progId="MS_ClipArt_Gallery.2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1830388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290763" y="5338763"/>
            <a:ext cx="177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PROGRAM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081588" y="3951288"/>
            <a:ext cx="2325687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600"/>
              <a:t>SPECIFICATIONS</a:t>
            </a:r>
          </a:p>
          <a:p>
            <a:endParaRPr lang="en-US" altLang="en-US" sz="800"/>
          </a:p>
          <a:p>
            <a:r>
              <a:rPr lang="en-US" altLang="en-US" sz="1600"/>
              <a:t>       Inputs</a:t>
            </a:r>
          </a:p>
          <a:p>
            <a:endParaRPr lang="en-US" altLang="en-US" sz="800"/>
          </a:p>
          <a:p>
            <a:r>
              <a:rPr lang="en-US" altLang="en-US" sz="1600"/>
              <a:t>          Outputs</a:t>
            </a:r>
          </a:p>
          <a:p>
            <a:endParaRPr lang="en-US" altLang="en-US" sz="800"/>
          </a:p>
          <a:p>
            <a:r>
              <a:rPr lang="en-US" altLang="en-US" sz="1600"/>
              <a:t>            Processing</a:t>
            </a:r>
          </a:p>
          <a:p>
            <a:r>
              <a:rPr lang="en-US" altLang="en-US" sz="1600"/>
              <a:t>            Requirements            </a:t>
            </a:r>
          </a:p>
          <a:p>
            <a:endParaRPr lang="en-US" altLang="en-US" sz="800"/>
          </a:p>
          <a:p>
            <a:r>
              <a:rPr lang="en-US" altLang="en-US" sz="1600"/>
              <a:t>           Assumptions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r>
              <a:rPr lang="en-US" altLang="en-US"/>
              <a:t>Verification vs. Validation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6962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Program </a:t>
            </a:r>
            <a:r>
              <a:rPr lang="en-US" altLang="en-US" b="1" dirty="0">
                <a:solidFill>
                  <a:srgbClr val="FFCC00"/>
                </a:solidFill>
              </a:rPr>
              <a:t>verification </a:t>
            </a:r>
            <a:r>
              <a:rPr lang="en-US" altLang="en-US" b="1" dirty="0"/>
              <a:t>asks, </a:t>
            </a:r>
          </a:p>
          <a:p>
            <a:pPr>
              <a:buFontTx/>
              <a:buNone/>
            </a:pPr>
            <a:r>
              <a:rPr lang="en-US" altLang="en-US" b="1" dirty="0"/>
              <a:t>		</a:t>
            </a:r>
            <a:r>
              <a:rPr lang="en-US" altLang="en-US" b="1" dirty="0">
                <a:solidFill>
                  <a:srgbClr val="FFCC00"/>
                </a:solidFill>
              </a:rPr>
              <a:t>“Are we doing the job right?” </a:t>
            </a:r>
          </a:p>
          <a:p>
            <a:pPr>
              <a:buFontTx/>
              <a:buNone/>
            </a:pPr>
            <a:endParaRPr lang="en-US" altLang="en-US" b="1" dirty="0">
              <a:solidFill>
                <a:srgbClr val="FFCC00"/>
              </a:solidFill>
            </a:endParaRPr>
          </a:p>
          <a:p>
            <a:pPr>
              <a:buFontTx/>
              <a:buNone/>
            </a:pPr>
            <a:r>
              <a:rPr lang="en-US" altLang="en-US" b="1" dirty="0"/>
              <a:t>Program </a:t>
            </a:r>
            <a:r>
              <a:rPr lang="en-US" altLang="en-US" b="1" dirty="0">
                <a:solidFill>
                  <a:srgbClr val="FFCC00"/>
                </a:solidFill>
              </a:rPr>
              <a:t>validation</a:t>
            </a:r>
            <a:r>
              <a:rPr lang="en-US" altLang="en-US" b="1" dirty="0"/>
              <a:t> asks, </a:t>
            </a:r>
          </a:p>
          <a:p>
            <a:pPr>
              <a:buFontTx/>
              <a:buNone/>
            </a:pPr>
            <a:r>
              <a:rPr lang="en-US" altLang="en-US" b="1" dirty="0"/>
              <a:t>		</a:t>
            </a:r>
            <a:r>
              <a:rPr lang="en-US" altLang="en-US" b="1" dirty="0">
                <a:solidFill>
                  <a:srgbClr val="FFCC00"/>
                </a:solidFill>
              </a:rPr>
              <a:t>“Are we doing the right job?”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000" b="1" i="1" dirty="0"/>
              <a:t>	           </a:t>
            </a:r>
            <a:r>
              <a:rPr lang="en-US" altLang="en-US" sz="2800" b="1" i="1" dirty="0"/>
              <a:t>B. W. Boehm,  Software Engineering 			         Economics,  1981.</a:t>
            </a:r>
          </a:p>
          <a:p>
            <a:pPr>
              <a:buFontTx/>
              <a:buNone/>
            </a:pPr>
            <a:endParaRPr lang="en-US" altLang="en-US" sz="2800" b="1" i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Program Testing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Testing is the process of executing a program with various data sets designed to discover errors.</a:t>
            </a:r>
          </a:p>
          <a:p>
            <a:pPr>
              <a:buFontTx/>
              <a:buNone/>
            </a:pPr>
            <a:endParaRPr lang="en-US" altLang="en-US" b="1"/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2205038" y="3762375"/>
            <a:ext cx="1370012" cy="1417638"/>
            <a:chOff x="1389" y="2370"/>
            <a:chExt cx="863" cy="893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1398" y="2370"/>
              <a:ext cx="810" cy="893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1389" y="2439"/>
              <a:ext cx="8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/>
                <a:t>DATA SET 1</a:t>
              </a:r>
            </a:p>
          </p:txBody>
        </p:sp>
      </p:grpSp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2611438" y="4192588"/>
            <a:ext cx="1370012" cy="1417637"/>
            <a:chOff x="1645" y="2641"/>
            <a:chExt cx="863" cy="893"/>
          </a:xfrm>
        </p:grpSpPr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682" y="2641"/>
              <a:ext cx="810" cy="893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1645" y="2738"/>
              <a:ext cx="8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/>
                <a:t>DATA SET 2</a:t>
              </a:r>
            </a:p>
          </p:txBody>
        </p:sp>
      </p:grp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3149600" y="4733925"/>
            <a:ext cx="1370013" cy="1417638"/>
            <a:chOff x="1984" y="2982"/>
            <a:chExt cx="863" cy="893"/>
          </a:xfrm>
        </p:grpSpPr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2022" y="2982"/>
              <a:ext cx="810" cy="893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1984" y="3051"/>
              <a:ext cx="8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/>
                <a:t>DATA SET 3</a:t>
              </a:r>
            </a:p>
          </p:txBody>
        </p:sp>
      </p:grp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3879850" y="5173663"/>
            <a:ext cx="1285875" cy="1417637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3844925" y="5346700"/>
            <a:ext cx="2217738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DATA SET 4</a:t>
            </a:r>
          </a:p>
          <a:p>
            <a:endParaRPr lang="en-US" altLang="en-US" sz="1600"/>
          </a:p>
          <a:p>
            <a:r>
              <a:rPr lang="en-US" altLang="en-US" sz="1600"/>
              <a:t>                          </a:t>
            </a:r>
            <a:r>
              <a:rPr lang="en-US" altLang="en-US" sz="3200"/>
              <a:t>. . 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 Various Types of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01000" cy="4114800"/>
          </a:xfrm>
          <a:noFill/>
          <a:ln/>
        </p:spPr>
        <p:txBody>
          <a:bodyPr/>
          <a:lstStyle/>
          <a:p>
            <a:r>
              <a:rPr lang="en-US" altLang="en-US" sz="2800" b="1">
                <a:solidFill>
                  <a:schemeClr val="accent2"/>
                </a:solidFill>
              </a:rPr>
              <a:t>Design errors</a:t>
            </a:r>
            <a:r>
              <a:rPr lang="en-US" altLang="en-US" sz="2800" b="1"/>
              <a:t> occur when specifications are wrong </a:t>
            </a:r>
          </a:p>
          <a:p>
            <a:pPr>
              <a:buFontTx/>
              <a:buNone/>
            </a:pPr>
            <a:endParaRPr lang="en-US" altLang="en-US" sz="2000" b="1"/>
          </a:p>
          <a:p>
            <a:r>
              <a:rPr lang="en-US" altLang="en-US" sz="2800" b="1">
                <a:solidFill>
                  <a:schemeClr val="accent2"/>
                </a:solidFill>
              </a:rPr>
              <a:t>Compile errors</a:t>
            </a:r>
            <a:r>
              <a:rPr lang="en-US" altLang="en-US" sz="2800" b="1"/>
              <a:t> occur when syntax is wrong</a:t>
            </a:r>
          </a:p>
          <a:p>
            <a:pPr>
              <a:buFontTx/>
              <a:buNone/>
            </a:pPr>
            <a:endParaRPr lang="en-US" altLang="en-US" sz="2000" b="1"/>
          </a:p>
          <a:p>
            <a:r>
              <a:rPr lang="en-US" altLang="en-US" sz="2800" b="1">
                <a:solidFill>
                  <a:schemeClr val="accent2"/>
                </a:solidFill>
              </a:rPr>
              <a:t>Run-time errors</a:t>
            </a:r>
            <a:r>
              <a:rPr lang="en-US" altLang="en-US" sz="2800" b="1"/>
              <a:t> result from incorrect assumptions, incomplete understanding of the programming language, or unanticipated user errors.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79425"/>
            <a:ext cx="7848600" cy="990600"/>
          </a:xfrm>
          <a:noFill/>
          <a:ln/>
        </p:spPr>
        <p:txBody>
          <a:bodyPr/>
          <a:lstStyle/>
          <a:p>
            <a:r>
              <a:rPr lang="en-US" altLang="en-US"/>
              <a:t>Programming Life Cycle Activities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657350"/>
            <a:ext cx="8942388" cy="47386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Problem analysis</a:t>
            </a:r>
            <a:r>
              <a:rPr lang="en-US" altLang="en-US" sz="2000" b="1"/>
              <a:t>			</a:t>
            </a:r>
            <a:r>
              <a:rPr lang="en-US" altLang="en-US" sz="2000" b="1" i="1"/>
              <a:t>understand the problem</a:t>
            </a:r>
            <a:endParaRPr lang="en-US" altLang="en-US" sz="2000" b="1"/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Requirements definition</a:t>
            </a:r>
            <a:r>
              <a:rPr lang="en-US" altLang="en-US" sz="2000" b="1"/>
              <a:t>        	</a:t>
            </a:r>
            <a:r>
              <a:rPr lang="en-US" altLang="en-US" sz="2000" b="1" i="1"/>
              <a:t>specify what program will do</a:t>
            </a:r>
            <a:endParaRPr lang="en-US" altLang="en-US" sz="2000" b="1"/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High- and low-level design</a:t>
            </a:r>
            <a:r>
              <a:rPr lang="en-US" altLang="en-US" sz="2000" b="1"/>
              <a:t>		</a:t>
            </a:r>
            <a:r>
              <a:rPr lang="en-US" altLang="en-US" sz="2000" b="1" i="1"/>
              <a:t>how it meets requirements</a:t>
            </a:r>
            <a:endParaRPr lang="en-US" altLang="en-US" sz="2000" b="1"/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Implementation of design</a:t>
            </a:r>
            <a:r>
              <a:rPr lang="en-US" altLang="en-US" sz="2000" b="1"/>
              <a:t>		</a:t>
            </a:r>
            <a:r>
              <a:rPr lang="en-US" altLang="en-US" sz="2000" b="1" i="1"/>
              <a:t>code it</a:t>
            </a:r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Testing and verification</a:t>
            </a:r>
            <a:r>
              <a:rPr lang="en-US" altLang="en-US" sz="2000" b="1"/>
              <a:t>		</a:t>
            </a:r>
            <a:r>
              <a:rPr lang="en-US" altLang="en-US" sz="2000" b="1" i="1"/>
              <a:t>detect errors, show correct</a:t>
            </a:r>
            <a:endParaRPr lang="en-US" altLang="en-US" sz="2000" b="1"/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Delivery</a:t>
            </a:r>
            <a:r>
              <a:rPr lang="en-US" altLang="en-US" sz="2000" b="1"/>
              <a:t>				</a:t>
            </a:r>
            <a:r>
              <a:rPr lang="en-US" altLang="en-US" sz="2000" b="1" i="1"/>
              <a:t>turn over to customer</a:t>
            </a:r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Operation				</a:t>
            </a:r>
            <a:r>
              <a:rPr lang="en-US" altLang="en-US" sz="2000" b="1" i="1"/>
              <a:t>use the program</a:t>
            </a:r>
            <a:endParaRPr lang="en-US" altLang="en-US" sz="2000" b="1"/>
          </a:p>
          <a:p>
            <a:pPr>
              <a:lnSpc>
                <a:spcPct val="90000"/>
              </a:lnSpc>
            </a:pPr>
            <a:endParaRPr lang="en-US" altLang="en-US" sz="2000" b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Maintenance</a:t>
            </a:r>
            <a:r>
              <a:rPr lang="en-US" altLang="en-US" sz="2000" b="1"/>
              <a:t>			</a:t>
            </a:r>
            <a:r>
              <a:rPr lang="en-US" altLang="en-US" sz="2000" b="1" i="1"/>
              <a:t>change the program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Robustness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2317750"/>
            <a:ext cx="8305800" cy="2714625"/>
          </a:xfrm>
          <a:noFill/>
          <a:ln/>
        </p:spPr>
        <p:txBody>
          <a:bodyPr/>
          <a:lstStyle/>
          <a:p>
            <a:r>
              <a:rPr lang="en-US" altLang="en-US" sz="2800" b="1"/>
              <a:t>Robustness is the ability of a program to recover following an error; the ability of a program to continue to operate within its environment. </a:t>
            </a:r>
          </a:p>
          <a:p>
            <a:pPr>
              <a:buFontTx/>
              <a:buNone/>
            </a:pPr>
            <a:endParaRPr lang="en-US" altLang="en-US" sz="2800" b="1"/>
          </a:p>
          <a:p>
            <a:pPr>
              <a:buFontTx/>
              <a:buNone/>
            </a:pPr>
            <a:endParaRPr lang="en-US" altLang="en-US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839200" cy="1143000"/>
          </a:xfrm>
          <a:noFill/>
          <a:ln/>
        </p:spPr>
        <p:txBody>
          <a:bodyPr/>
          <a:lstStyle/>
          <a:p>
            <a:r>
              <a:rPr lang="en-US" altLang="en-US" sz="3200"/>
              <a:t>Preconditions and Postconditions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2125"/>
            <a:ext cx="8229600" cy="4937125"/>
          </a:xfrm>
          <a:noFill/>
          <a:ln/>
        </p:spPr>
        <p:txBody>
          <a:bodyPr/>
          <a:lstStyle/>
          <a:p>
            <a:r>
              <a:rPr lang="en-US" altLang="en-US" sz="2800" b="1" dirty="0"/>
              <a:t>The </a:t>
            </a:r>
            <a:r>
              <a:rPr lang="en-US" altLang="en-US" sz="2800" b="1" dirty="0">
                <a:solidFill>
                  <a:srgbClr val="990033"/>
                </a:solidFill>
              </a:rPr>
              <a:t>precondition </a:t>
            </a:r>
            <a:r>
              <a:rPr lang="en-US" altLang="en-US" sz="2800" b="1" dirty="0"/>
              <a:t>is an assertion describing what a function requires to be true before beginning execution.</a:t>
            </a:r>
          </a:p>
          <a:p>
            <a:pPr>
              <a:buFontTx/>
              <a:buNone/>
            </a:pPr>
            <a:endParaRPr lang="en-US" altLang="en-US" sz="1400" b="1" dirty="0"/>
          </a:p>
          <a:p>
            <a:r>
              <a:rPr lang="en-US" altLang="en-US" sz="2800" b="1" dirty="0"/>
              <a:t>The </a:t>
            </a:r>
            <a:r>
              <a:rPr lang="en-US" altLang="en-US" sz="2800" b="1" dirty="0" err="1">
                <a:solidFill>
                  <a:srgbClr val="009900"/>
                </a:solidFill>
              </a:rPr>
              <a:t>postcondition</a:t>
            </a:r>
            <a:r>
              <a:rPr lang="en-US" altLang="en-US" sz="2800" b="1" dirty="0">
                <a:solidFill>
                  <a:srgbClr val="009900"/>
                </a:solidFill>
              </a:rPr>
              <a:t> </a:t>
            </a:r>
            <a:r>
              <a:rPr lang="en-US" altLang="en-US" sz="2800" b="1" dirty="0"/>
              <a:t>describes what must be true at the moment the function finishes execution.</a:t>
            </a:r>
          </a:p>
          <a:p>
            <a:pPr>
              <a:buFontTx/>
              <a:buNone/>
            </a:pPr>
            <a:endParaRPr lang="en-US" altLang="en-US" sz="1400" b="1" dirty="0"/>
          </a:p>
          <a:p>
            <a:r>
              <a:rPr lang="en-US" altLang="en-US" sz="2800" b="1" dirty="0"/>
              <a:t>The </a:t>
            </a:r>
            <a:r>
              <a:rPr lang="en-US" altLang="en-US" sz="2800" b="1" i="1" dirty="0"/>
              <a:t>caller</a:t>
            </a:r>
            <a:r>
              <a:rPr lang="en-US" altLang="en-US" sz="2800" b="1" dirty="0"/>
              <a:t> is responsible for ensuring the precondition, and the </a:t>
            </a:r>
            <a:r>
              <a:rPr lang="en-US" altLang="en-US" sz="2800" b="1" i="1" dirty="0"/>
              <a:t>function code</a:t>
            </a:r>
            <a:r>
              <a:rPr lang="en-US" altLang="en-US" sz="2800" b="1" dirty="0"/>
              <a:t> must ensure the </a:t>
            </a:r>
            <a:r>
              <a:rPr lang="en-US" altLang="en-US" sz="2800" b="1" dirty="0" err="1"/>
              <a:t>postcondition</a:t>
            </a:r>
            <a:r>
              <a:rPr lang="en-US" altLang="en-US" sz="2800" b="1" dirty="0"/>
              <a:t>.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699125" y="6003925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990033"/>
                </a:solidFill>
              </a:rPr>
              <a:t>FOR EXAMPLE . . 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52475"/>
            <a:ext cx="7848600" cy="695325"/>
          </a:xfrm>
          <a:noFill/>
          <a:ln/>
        </p:spPr>
        <p:txBody>
          <a:bodyPr/>
          <a:lstStyle/>
          <a:p>
            <a:r>
              <a:rPr lang="en-US" altLang="en-US" sz="3200"/>
              <a:t>Another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void  GetRoots (float  a,  float  b,  float  c,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	  float&amp;  Root1,  float&amp;  Root2 )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990033"/>
                </a:solidFill>
              </a:rPr>
              <a:t>//  Pre:   a, b, and c are assigned.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990033"/>
                </a:solidFill>
              </a:rPr>
              <a:t>//		  a is non-zero,  b*b - 4*a*c is non-zero.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</a:rPr>
              <a:t>//  Post:    Root1 and Root2 are assigned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</a:rPr>
              <a:t>//          Root1 and Root2 are roots of quadratic with coefficients a, b, c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   using namespace std;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   float    temp; 	</a:t>
            </a:r>
            <a:br>
              <a:rPr lang="en-US" altLang="en-US" sz="2000" b="1"/>
            </a:br>
            <a:r>
              <a:rPr lang="en-US" altLang="en-US" sz="2000" b="1"/>
              <a:t>   temp = b * b - 4.0 * a * c;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Root1 = (-b + sqrt(temp) ) / ( 2.0 * a );</a:t>
            </a:r>
            <a:br>
              <a:rPr lang="en-US" altLang="en-US" sz="2000" b="1"/>
            </a:br>
            <a:r>
              <a:rPr lang="en-US" altLang="en-US" sz="2000" b="1"/>
              <a:t/>
            </a:r>
            <a:br>
              <a:rPr lang="en-US" altLang="en-US" sz="2000" b="1"/>
            </a:br>
            <a:r>
              <a:rPr lang="en-US" altLang="en-US" sz="2000" b="1"/>
              <a:t>   Root2 = (-b - sqrt(temp) ) / ( 2.0 * a ); </a:t>
            </a:r>
            <a:br>
              <a:rPr lang="en-US" altLang="en-US" sz="2000" b="1"/>
            </a:br>
            <a:r>
              <a:rPr lang="en-US" altLang="en-US" sz="2000" b="1"/>
              <a:t>   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 Walk-Through </a:t>
            </a:r>
            <a:r>
              <a:rPr lang="en-US" altLang="ko-KR">
                <a:ea typeface="굴림" pitchFamily="50" charset="-127"/>
              </a:rPr>
              <a:t>and Inspection</a:t>
            </a:r>
            <a:endParaRPr lang="en-US" altLang="en-US">
              <a:ea typeface="굴림" pitchFamily="50" charset="-127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806575"/>
            <a:ext cx="8274050" cy="4441825"/>
          </a:xfrm>
          <a:noFill/>
          <a:ln/>
        </p:spPr>
        <p:txBody>
          <a:bodyPr/>
          <a:lstStyle/>
          <a:p>
            <a:r>
              <a:rPr lang="en-US" altLang="en-US" sz="2400" b="1"/>
              <a:t>Walking-through: A </a:t>
            </a:r>
            <a:r>
              <a:rPr lang="en-US" altLang="en-US" sz="2400" b="1">
                <a:solidFill>
                  <a:srgbClr val="990066"/>
                </a:solidFill>
              </a:rPr>
              <a:t>verification method using a team</a:t>
            </a:r>
            <a:r>
              <a:rPr lang="en-US" altLang="en-US" sz="2400" b="1"/>
              <a:t> to perform a manual simulation of the program or design, using sample test inputs, and keeping track of the program’s data by hand.</a:t>
            </a:r>
            <a:endParaRPr lang="en-US" altLang="en-US" sz="1600" b="1"/>
          </a:p>
          <a:p>
            <a:r>
              <a:rPr lang="en-US" altLang="en-US" sz="2400" b="1"/>
              <a:t>Inspection: A verification method in which one member reads the program or design line by line and the other members point out error.</a:t>
            </a:r>
          </a:p>
          <a:p>
            <a:r>
              <a:rPr lang="en-US" altLang="en-US" sz="2400" b="1"/>
              <a:t>Its purpose is to stimulate discussion about the programmer’s design or implementation .</a:t>
            </a:r>
            <a:r>
              <a:rPr lang="en-US" altLang="en-US" sz="2800" b="1"/>
              <a:t>  </a:t>
            </a:r>
          </a:p>
          <a:p>
            <a:pPr>
              <a:buFontTx/>
              <a:buNone/>
            </a:pPr>
            <a:endParaRPr lang="en-US" altLang="en-US" sz="2800" b="1"/>
          </a:p>
        </p:txBody>
      </p:sp>
      <p:graphicFrame>
        <p:nvGraphicFramePr>
          <p:cNvPr id="63492" name="Object 4"/>
          <p:cNvGraphicFramePr>
            <a:graphicFrameLocks/>
          </p:cNvGraphicFramePr>
          <p:nvPr/>
        </p:nvGraphicFramePr>
        <p:xfrm>
          <a:off x="6858000" y="5105400"/>
          <a:ext cx="1752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5" name="ClipArt" r:id="rId4" imgW="3657600" imgH="2817720" progId="MS_ClipArt_Gallery.2">
                  <p:embed/>
                </p:oleObj>
              </mc:Choice>
              <mc:Fallback>
                <p:oleObj name="ClipArt" r:id="rId4" imgW="3657600" imgH="2817720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05400"/>
                        <a:ext cx="1752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Tasks within each test case: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985963"/>
            <a:ext cx="8194675" cy="3810000"/>
          </a:xfrm>
          <a:noFill/>
          <a:ln/>
        </p:spPr>
        <p:txBody>
          <a:bodyPr/>
          <a:lstStyle/>
          <a:p>
            <a:r>
              <a:rPr lang="en-US" altLang="en-US" sz="2800" b="1"/>
              <a:t>determine </a:t>
            </a:r>
            <a:r>
              <a:rPr lang="en-US" altLang="en-US" sz="2800" b="1" i="1">
                <a:solidFill>
                  <a:schemeClr val="tx2"/>
                </a:solidFill>
              </a:rPr>
              <a:t>inputs </a:t>
            </a:r>
            <a:r>
              <a:rPr lang="en-US" altLang="en-US" sz="2800" b="1"/>
              <a:t>that demonstrate the goal. </a:t>
            </a:r>
          </a:p>
          <a:p>
            <a:pPr>
              <a:buFontTx/>
              <a:buNone/>
            </a:pPr>
            <a:endParaRPr lang="en-US" altLang="en-US" sz="1200" b="1"/>
          </a:p>
          <a:p>
            <a:r>
              <a:rPr lang="en-US" altLang="en-US" sz="2800" b="1"/>
              <a:t>determine the </a:t>
            </a:r>
            <a:r>
              <a:rPr lang="en-US" altLang="en-US" sz="2800" b="1" i="1">
                <a:solidFill>
                  <a:schemeClr val="tx2"/>
                </a:solidFill>
              </a:rPr>
              <a:t>expected behavior</a:t>
            </a:r>
            <a:r>
              <a:rPr lang="en-US" altLang="en-US" sz="2800" b="1"/>
              <a:t> for the input.</a:t>
            </a:r>
          </a:p>
          <a:p>
            <a:pPr>
              <a:buFontTx/>
              <a:buNone/>
            </a:pPr>
            <a:endParaRPr lang="en-US" altLang="en-US" sz="1200" b="1"/>
          </a:p>
          <a:p>
            <a:r>
              <a:rPr lang="en-US" altLang="en-US" sz="2800" b="1"/>
              <a:t>run the program and </a:t>
            </a:r>
            <a:r>
              <a:rPr lang="en-US" altLang="en-US" sz="2800" b="1" i="1">
                <a:solidFill>
                  <a:schemeClr val="tx2"/>
                </a:solidFill>
              </a:rPr>
              <a:t>observe results</a:t>
            </a:r>
            <a:r>
              <a:rPr lang="en-US" altLang="en-US" sz="2800" b="1"/>
              <a:t>.</a:t>
            </a:r>
          </a:p>
          <a:p>
            <a:pPr>
              <a:buFontTx/>
              <a:buNone/>
            </a:pPr>
            <a:endParaRPr lang="en-US" altLang="en-US" sz="1200" b="1"/>
          </a:p>
          <a:p>
            <a:r>
              <a:rPr lang="en-US" altLang="en-US" sz="2800" b="1" i="1">
                <a:solidFill>
                  <a:schemeClr val="tx2"/>
                </a:solidFill>
              </a:rPr>
              <a:t>compare</a:t>
            </a:r>
            <a:r>
              <a:rPr lang="en-US" altLang="en-US" sz="2800" b="1"/>
              <a:t> expected behavior and actual behavior.  If they differ, we begin debugging.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 Integration Testing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2259013"/>
            <a:ext cx="8001000" cy="4114800"/>
          </a:xfrm>
          <a:noFill/>
          <a:ln/>
        </p:spPr>
        <p:txBody>
          <a:bodyPr/>
          <a:lstStyle/>
          <a:p>
            <a:r>
              <a:rPr lang="en-US" altLang="en-US" sz="2800" b="1"/>
              <a:t>Is performed to integrate program modules that have already been independently unit tested. </a:t>
            </a:r>
          </a:p>
          <a:p>
            <a:endParaRPr lang="en-US" altLang="en-US" sz="2800" b="1"/>
          </a:p>
          <a:p>
            <a:pPr>
              <a:buFontTx/>
              <a:buNone/>
            </a:pPr>
            <a:endParaRPr lang="en-US" altLang="en-US" sz="2800" b="1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5400675" y="4767263"/>
            <a:ext cx="1239838" cy="757237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832225" y="4767263"/>
            <a:ext cx="1306513" cy="7572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581400" y="3657600"/>
            <a:ext cx="1765300" cy="46672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657600" y="5989638"/>
            <a:ext cx="1524000" cy="334962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265363" y="4767263"/>
            <a:ext cx="1304925" cy="7572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7010400" y="4724400"/>
            <a:ext cx="1371600" cy="757238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762000" y="4767263"/>
            <a:ext cx="1306513" cy="7572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5386388" y="4772025"/>
            <a:ext cx="1319212" cy="8255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600"/>
              <a:t>Find</a:t>
            </a:r>
          </a:p>
          <a:p>
            <a:r>
              <a:rPr lang="en-US" altLang="en-US" sz="1600"/>
              <a:t>Weighted </a:t>
            </a:r>
          </a:p>
          <a:p>
            <a:r>
              <a:rPr lang="en-US" altLang="en-US" sz="1600"/>
              <a:t>Average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7010400" y="4724400"/>
            <a:ext cx="1363663" cy="8255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600"/>
              <a:t>Print</a:t>
            </a:r>
          </a:p>
          <a:p>
            <a:r>
              <a:rPr lang="en-US" altLang="en-US" sz="1600"/>
              <a:t>Weighted </a:t>
            </a:r>
          </a:p>
          <a:p>
            <a:r>
              <a:rPr lang="en-US" altLang="en-US" sz="1600"/>
              <a:t>Average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4144963" y="36607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Main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3883025" y="4849813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Print Data</a:t>
            </a: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3657600" y="5988050"/>
            <a:ext cx="1524000" cy="3365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600"/>
              <a:t>Print Heading</a:t>
            </a: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2381250" y="4640263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 sz="1600"/>
          </a:p>
          <a:p>
            <a:r>
              <a:rPr lang="en-US" altLang="en-US" sz="1600"/>
              <a:t>Get Data</a:t>
            </a: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814388" y="4759325"/>
            <a:ext cx="9969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Prepare </a:t>
            </a:r>
          </a:p>
          <a:p>
            <a:r>
              <a:rPr lang="en-US" altLang="en-US" sz="1600"/>
              <a:t>File for </a:t>
            </a:r>
          </a:p>
          <a:p>
            <a:r>
              <a:rPr lang="en-US" altLang="en-US" sz="1600"/>
              <a:t>Reading</a:t>
            </a:r>
          </a:p>
        </p:txBody>
      </p:sp>
      <p:grpSp>
        <p:nvGrpSpPr>
          <p:cNvPr id="66586" name="Group 26"/>
          <p:cNvGrpSpPr>
            <a:grpSpLocks/>
          </p:cNvGrpSpPr>
          <p:nvPr/>
        </p:nvGrpSpPr>
        <p:grpSpPr bwMode="auto">
          <a:xfrm>
            <a:off x="1347788" y="3873500"/>
            <a:ext cx="6207125" cy="2101850"/>
            <a:chOff x="849" y="2440"/>
            <a:chExt cx="3910" cy="1324"/>
          </a:xfrm>
        </p:grpSpPr>
        <p:grpSp>
          <p:nvGrpSpPr>
            <p:cNvPr id="66584" name="Group 24"/>
            <p:cNvGrpSpPr>
              <a:grpSpLocks/>
            </p:cNvGrpSpPr>
            <p:nvPr/>
          </p:nvGrpSpPr>
          <p:grpSpPr bwMode="auto">
            <a:xfrm>
              <a:off x="849" y="2440"/>
              <a:ext cx="3909" cy="1324"/>
              <a:chOff x="849" y="2440"/>
              <a:chExt cx="3909" cy="1324"/>
            </a:xfrm>
          </p:grpSpPr>
          <p:sp>
            <p:nvSpPr>
              <p:cNvPr id="66578" name="Line 18"/>
              <p:cNvSpPr>
                <a:spLocks noChangeShapeType="1"/>
              </p:cNvSpPr>
              <p:nvPr/>
            </p:nvSpPr>
            <p:spPr bwMode="auto">
              <a:xfrm>
                <a:off x="2783" y="2440"/>
                <a:ext cx="0" cy="53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579" name="Line 19"/>
              <p:cNvSpPr>
                <a:spLocks noChangeShapeType="1"/>
              </p:cNvSpPr>
              <p:nvPr/>
            </p:nvSpPr>
            <p:spPr bwMode="auto">
              <a:xfrm>
                <a:off x="849" y="2804"/>
                <a:ext cx="3909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580" name="Line 20"/>
              <p:cNvSpPr>
                <a:spLocks noChangeShapeType="1"/>
              </p:cNvSpPr>
              <p:nvPr/>
            </p:nvSpPr>
            <p:spPr bwMode="auto">
              <a:xfrm>
                <a:off x="849" y="2804"/>
                <a:ext cx="0" cy="16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581" name="Line 21"/>
              <p:cNvSpPr>
                <a:spLocks noChangeShapeType="1"/>
              </p:cNvSpPr>
              <p:nvPr/>
            </p:nvSpPr>
            <p:spPr bwMode="auto">
              <a:xfrm>
                <a:off x="2783" y="3400"/>
                <a:ext cx="0" cy="36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582" name="Line 22"/>
              <p:cNvSpPr>
                <a:spLocks noChangeShapeType="1"/>
              </p:cNvSpPr>
              <p:nvPr/>
            </p:nvSpPr>
            <p:spPr bwMode="auto">
              <a:xfrm>
                <a:off x="1795" y="2804"/>
                <a:ext cx="0" cy="16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583" name="Line 23"/>
              <p:cNvSpPr>
                <a:spLocks noChangeShapeType="1"/>
              </p:cNvSpPr>
              <p:nvPr/>
            </p:nvSpPr>
            <p:spPr bwMode="auto">
              <a:xfrm>
                <a:off x="3771" y="2804"/>
                <a:ext cx="0" cy="16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6585" name="Line 25"/>
            <p:cNvSpPr>
              <a:spLocks noChangeShapeType="1"/>
            </p:cNvSpPr>
            <p:nvPr/>
          </p:nvSpPr>
          <p:spPr bwMode="auto">
            <a:xfrm>
              <a:off x="4759" y="2805"/>
              <a:ext cx="0" cy="16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685800"/>
            <a:ext cx="8347075" cy="762000"/>
          </a:xfrm>
          <a:noFill/>
          <a:ln/>
        </p:spPr>
        <p:txBody>
          <a:bodyPr/>
          <a:lstStyle/>
          <a:p>
            <a:r>
              <a:rPr lang="en-US" altLang="en-US" sz="3200"/>
              <a:t>Integration Testing Approaches</a:t>
            </a:r>
            <a:endParaRPr lang="en-US" altLang="en-US"/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288925" y="1928813"/>
            <a:ext cx="8140700" cy="1206500"/>
            <a:chOff x="182" y="1215"/>
            <a:chExt cx="5128" cy="760"/>
          </a:xfrm>
        </p:grpSpPr>
        <p:sp>
          <p:nvSpPr>
            <p:cNvPr id="68611" name="Rectangle 3"/>
            <p:cNvSpPr>
              <a:spLocks noChangeArrowheads="1"/>
            </p:cNvSpPr>
            <p:nvPr/>
          </p:nvSpPr>
          <p:spPr bwMode="auto">
            <a:xfrm>
              <a:off x="182" y="1215"/>
              <a:ext cx="2248" cy="76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3062" y="1215"/>
              <a:ext cx="2248" cy="76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71463" y="3473450"/>
            <a:ext cx="365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Ensures correct overall </a:t>
            </a:r>
          </a:p>
          <a:p>
            <a:r>
              <a:rPr lang="en-US" altLang="en-US"/>
              <a:t>design logic.</a:t>
            </a:r>
          </a:p>
          <a:p>
            <a:endParaRPr lang="en-US" alt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4648200" y="3352800"/>
            <a:ext cx="43307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Ensures individual modules</a:t>
            </a:r>
          </a:p>
          <a:p>
            <a:r>
              <a:rPr lang="en-US" altLang="en-US"/>
              <a:t>work together correctly, </a:t>
            </a:r>
          </a:p>
          <a:p>
            <a:r>
              <a:rPr lang="en-US" altLang="en-US"/>
              <a:t>beginning with the </a:t>
            </a:r>
          </a:p>
          <a:p>
            <a:r>
              <a:rPr lang="en-US" altLang="en-US"/>
              <a:t>lowest level.</a:t>
            </a:r>
          </a:p>
          <a:p>
            <a:endParaRPr lang="en-US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4495800" y="1828800"/>
            <a:ext cx="0" cy="4648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52500" y="2003425"/>
            <a:ext cx="2257425" cy="519113"/>
          </a:xfrm>
          <a:noFill/>
          <a:ln/>
        </p:spPr>
        <p:txBody>
          <a:bodyPr wrap="none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b="1"/>
              <a:t>TOP-DOWN 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5432425" y="2235200"/>
            <a:ext cx="283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800"/>
              <a:t>BOTTOM-UP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304800" y="4995863"/>
            <a:ext cx="8556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CC00"/>
                </a:solidFill>
              </a:rPr>
              <a:t>USES:</a:t>
            </a:r>
            <a:r>
              <a:rPr lang="en-US" altLang="en-US"/>
              <a:t> placeholder 	          </a:t>
            </a:r>
            <a:r>
              <a:rPr lang="en-US" altLang="en-US">
                <a:solidFill>
                  <a:srgbClr val="FFCC00"/>
                </a:solidFill>
              </a:rPr>
              <a:t>USES:</a:t>
            </a:r>
            <a:r>
              <a:rPr lang="en-US" altLang="en-US"/>
              <a:t>  a test driver to call</a:t>
            </a:r>
          </a:p>
          <a:p>
            <a:r>
              <a:rPr lang="en-US" altLang="en-US"/>
              <a:t>module “stubs” to test 	          the functions being tested.</a:t>
            </a:r>
          </a:p>
          <a:p>
            <a:r>
              <a:rPr lang="en-US" altLang="en-US"/>
              <a:t>the order of calls. 		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Software Engineering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572000"/>
          </a:xfrm>
          <a:noFill/>
          <a:ln/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application of engineering to the development of software in a systematic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disciplined approach to the design, production, and  maintenance of computer </a:t>
            </a:r>
            <a:r>
              <a:rPr lang="en-US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programs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 Algorithm Is . . 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391400" cy="4191000"/>
          </a:xfrm>
          <a:noFill/>
          <a:ln/>
        </p:spPr>
        <p:txBody>
          <a:bodyPr/>
          <a:lstStyle/>
          <a:p>
            <a:r>
              <a:rPr lang="en-US" altLang="en-US" b="1" dirty="0"/>
              <a:t>A logical sequence of discrete steps that describes a complete solution to a given problem computable in a finite amount of time.</a:t>
            </a:r>
          </a:p>
          <a:p>
            <a:pPr lvl="1"/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610600" cy="762000"/>
          </a:xfrm>
          <a:noFill/>
          <a:ln/>
        </p:spPr>
        <p:txBody>
          <a:bodyPr/>
          <a:lstStyle/>
          <a:p>
            <a:r>
              <a:rPr lang="en-US" altLang="en-US"/>
              <a:t>Goals of Quality Software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267200"/>
          </a:xfrm>
          <a:noFill/>
          <a:ln/>
        </p:spPr>
        <p:txBody>
          <a:bodyPr/>
          <a:lstStyle/>
          <a:p>
            <a:r>
              <a:rPr lang="en-US" altLang="en-US" dirty="0"/>
              <a:t>It works. 			</a:t>
            </a:r>
            <a:r>
              <a:rPr lang="en-US" altLang="en-US" sz="1800" dirty="0"/>
              <a:t>				</a:t>
            </a:r>
            <a:endParaRPr lang="en-US" altLang="en-US" dirty="0"/>
          </a:p>
          <a:p>
            <a:r>
              <a:rPr lang="en-US" altLang="en-US" dirty="0"/>
              <a:t>It can be </a:t>
            </a:r>
            <a:r>
              <a:rPr lang="en-US" altLang="ko-KR" dirty="0">
                <a:ea typeface="굴림" pitchFamily="50" charset="-127"/>
              </a:rPr>
              <a:t>modified without excessive time and effort.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en-US" dirty="0"/>
              <a:t>It </a:t>
            </a:r>
            <a:r>
              <a:rPr lang="en-US" altLang="en-US" dirty="0" smtClean="0"/>
              <a:t>is readable </a:t>
            </a:r>
            <a:r>
              <a:rPr lang="en-US" altLang="en-US" dirty="0"/>
              <a:t>and </a:t>
            </a:r>
            <a:r>
              <a:rPr lang="en-US" altLang="en-US" dirty="0" smtClean="0"/>
              <a:t>understandable.</a:t>
            </a:r>
            <a:r>
              <a:rPr lang="en-US" altLang="en-US" dirty="0"/>
              <a:t>	</a:t>
            </a:r>
            <a:r>
              <a:rPr lang="en-US" altLang="en-US" sz="1600" dirty="0"/>
              <a:t>	</a:t>
            </a:r>
            <a:endParaRPr lang="en-US" altLang="en-US" dirty="0"/>
          </a:p>
          <a:p>
            <a:r>
              <a:rPr lang="en-US" altLang="en-US" dirty="0"/>
              <a:t>It is reusable</a:t>
            </a:r>
          </a:p>
          <a:p>
            <a:r>
              <a:rPr lang="en-US" altLang="en-US" dirty="0"/>
              <a:t>It is completed on time and within budget.	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30275"/>
            <a:ext cx="7769225" cy="593725"/>
          </a:xfrm>
          <a:noFill/>
          <a:ln/>
        </p:spPr>
        <p:txBody>
          <a:bodyPr/>
          <a:lstStyle/>
          <a:p>
            <a:r>
              <a:rPr lang="en-US" altLang="en-US"/>
              <a:t>Detailed Program Specification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47850"/>
            <a:ext cx="6934200" cy="3873500"/>
          </a:xfrm>
          <a:noFill/>
          <a:ln/>
        </p:spPr>
        <p:txBody>
          <a:bodyPr/>
          <a:lstStyle/>
          <a:p>
            <a:r>
              <a:rPr lang="en-US" altLang="en-US" sz="4000" b="1"/>
              <a:t>Tells </a:t>
            </a:r>
            <a:r>
              <a:rPr lang="en-US" altLang="en-US" sz="4000" b="1" i="1">
                <a:solidFill>
                  <a:srgbClr val="FFCC00"/>
                </a:solidFill>
              </a:rPr>
              <a:t>what</a:t>
            </a:r>
            <a:r>
              <a:rPr lang="en-US" altLang="en-US" sz="4000" b="1"/>
              <a:t> the program must do, but </a:t>
            </a:r>
            <a:r>
              <a:rPr lang="en-US" altLang="en-US" sz="4000" b="1" i="1">
                <a:solidFill>
                  <a:srgbClr val="FFCC00"/>
                </a:solidFill>
              </a:rPr>
              <a:t>not how</a:t>
            </a:r>
            <a:r>
              <a:rPr lang="en-US" altLang="en-US" sz="4000" b="1"/>
              <a:t> it does it.</a:t>
            </a:r>
          </a:p>
          <a:p>
            <a:pPr>
              <a:buFontTx/>
              <a:buNone/>
            </a:pPr>
            <a:endParaRPr lang="en-US" altLang="en-US" sz="2800" b="1"/>
          </a:p>
          <a:p>
            <a:r>
              <a:rPr lang="en-US" altLang="en-US" sz="4000" b="1"/>
              <a:t>Is written documentation about the program.</a:t>
            </a:r>
            <a:endParaRPr lang="en-US" altLang="en-US" sz="2800" b="1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43000"/>
            <a:ext cx="8610600" cy="914400"/>
          </a:xfrm>
          <a:noFill/>
          <a:ln/>
        </p:spPr>
        <p:txBody>
          <a:bodyPr/>
          <a:lstStyle/>
          <a:p>
            <a:r>
              <a:rPr lang="en-US" altLang="en-US"/>
              <a:t>Detailed Program Specification Includes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69342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en-US" sz="800" b="1"/>
          </a:p>
          <a:p>
            <a:r>
              <a:rPr lang="en-US" altLang="en-US" sz="3600" b="1"/>
              <a:t>Inputs</a:t>
            </a:r>
            <a:endParaRPr lang="en-US" altLang="en-US" sz="2400" b="1"/>
          </a:p>
          <a:p>
            <a:pPr>
              <a:buFontTx/>
              <a:buNone/>
            </a:pPr>
            <a:endParaRPr lang="en-US" altLang="en-US" sz="1600" b="1"/>
          </a:p>
          <a:p>
            <a:r>
              <a:rPr lang="en-US" altLang="en-US" sz="3600" b="1"/>
              <a:t>Outputs</a:t>
            </a:r>
            <a:endParaRPr lang="en-US" altLang="en-US" sz="2400" b="1"/>
          </a:p>
          <a:p>
            <a:pPr>
              <a:buFontTx/>
              <a:buNone/>
            </a:pPr>
            <a:endParaRPr lang="en-US" altLang="en-US" sz="1600" b="1"/>
          </a:p>
          <a:p>
            <a:r>
              <a:rPr lang="en-US" altLang="en-US" sz="3600" b="1"/>
              <a:t>Processing requirements</a:t>
            </a:r>
            <a:endParaRPr lang="en-US" altLang="en-US" sz="2400" b="1"/>
          </a:p>
          <a:p>
            <a:pPr>
              <a:buFontTx/>
              <a:buNone/>
            </a:pPr>
            <a:endParaRPr lang="en-US" altLang="en-US" sz="1600" b="1"/>
          </a:p>
          <a:p>
            <a:r>
              <a:rPr lang="en-US" altLang="en-US" sz="3600" b="1"/>
              <a:t>Assumptions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69225" cy="762000"/>
          </a:xfrm>
        </p:spPr>
        <p:txBody>
          <a:bodyPr/>
          <a:lstStyle/>
          <a:p>
            <a:r>
              <a:rPr lang="en-US" altLang="ko-KR" sz="2800">
                <a:ea typeface="굴림" pitchFamily="50" charset="-127"/>
              </a:rPr>
              <a:t>Scenarios to understand the requirement: ATM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>
                <a:ea typeface="굴림" pitchFamily="50" charset="-127"/>
              </a:rPr>
              <a:t>The customer inserts a bank card</a:t>
            </a:r>
          </a:p>
          <a:p>
            <a:r>
              <a:rPr lang="en-US" altLang="ko-KR" sz="2800">
                <a:ea typeface="굴림" pitchFamily="50" charset="-127"/>
              </a:rPr>
              <a:t>Reads the account # on the card</a:t>
            </a:r>
          </a:p>
          <a:p>
            <a:r>
              <a:rPr lang="en-US" altLang="ko-KR" sz="2800">
                <a:ea typeface="굴림" pitchFamily="50" charset="-127"/>
              </a:rPr>
              <a:t>Requests a PIN #</a:t>
            </a:r>
          </a:p>
          <a:p>
            <a:r>
              <a:rPr lang="en-US" altLang="ko-KR" sz="2800">
                <a:ea typeface="굴림" pitchFamily="50" charset="-127"/>
              </a:rPr>
              <a:t>The customer enters 555</a:t>
            </a:r>
          </a:p>
          <a:p>
            <a:r>
              <a:rPr lang="en-US" altLang="ko-KR" sz="2800">
                <a:ea typeface="굴림" pitchFamily="50" charset="-127"/>
              </a:rPr>
              <a:t>Verifies the account # and PIN combination</a:t>
            </a:r>
          </a:p>
          <a:p>
            <a:r>
              <a:rPr lang="en-US" altLang="ko-KR" sz="2800">
                <a:ea typeface="굴림" pitchFamily="50" charset="-127"/>
              </a:rPr>
              <a:t>Asks the customer to select a transaction type.</a:t>
            </a:r>
          </a:p>
          <a:p>
            <a:r>
              <a:rPr lang="en-US" altLang="ko-KR" sz="2800">
                <a:ea typeface="굴림" pitchFamily="50" charset="-127"/>
              </a:rPr>
              <a:t>The customer select</a:t>
            </a:r>
          </a:p>
          <a:p>
            <a:r>
              <a:rPr lang="en-US" altLang="ko-KR" sz="2800">
                <a:ea typeface="굴림" pitchFamily="50" charset="-127"/>
              </a:rPr>
              <a:t>…..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Abstraction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7848600" cy="4114800"/>
          </a:xfrm>
          <a:noFill/>
          <a:ln/>
        </p:spPr>
        <p:txBody>
          <a:bodyPr/>
          <a:lstStyle/>
          <a:p>
            <a:r>
              <a:rPr lang="en-US" altLang="en-US" b="1"/>
              <a:t>A model of a complex system that includes only the details essential to the perspective of the </a:t>
            </a:r>
            <a:r>
              <a:rPr lang="en-US" altLang="en-US" b="1">
                <a:solidFill>
                  <a:srgbClr val="FFCC00"/>
                </a:solidFill>
              </a:rPr>
              <a:t>viewer</a:t>
            </a:r>
            <a:r>
              <a:rPr lang="en-US" altLang="en-US" b="1"/>
              <a:t> of the system.</a:t>
            </a:r>
            <a:endParaRPr lang="en-US" altLang="en-US" sz="2800" b="1"/>
          </a:p>
          <a:p>
            <a:pPr>
              <a:buFontTx/>
              <a:buNone/>
            </a:pPr>
            <a:endParaRPr lang="en-US" altLang="en-US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s.ppt - Double Lines">
  <a:themeElements>
    <a:clrScheme name="">
      <a:dk1>
        <a:srgbClr val="000000"/>
      </a:dk1>
      <a:lt1>
        <a:srgbClr val="FFFF99"/>
      </a:lt1>
      <a:dk2>
        <a:srgbClr val="660066"/>
      </a:dk2>
      <a:lt2>
        <a:srgbClr val="969696"/>
      </a:lt2>
      <a:accent1>
        <a:srgbClr val="99FFCC"/>
      </a:accent1>
      <a:accent2>
        <a:srgbClr val="006666"/>
      </a:accent2>
      <a:accent3>
        <a:srgbClr val="FFFFCA"/>
      </a:accent3>
      <a:accent4>
        <a:srgbClr val="000000"/>
      </a:accent4>
      <a:accent5>
        <a:srgbClr val="CAFFE2"/>
      </a:accent5>
      <a:accent6>
        <a:srgbClr val="005C5C"/>
      </a:accent6>
      <a:hlink>
        <a:srgbClr val="CC0000"/>
      </a:hlink>
      <a:folHlink>
        <a:srgbClr val="B2B2B2"/>
      </a:folHlink>
    </a:clrScheme>
    <a:fontScheme name="dbllines.ppt - 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s.ppt - Double Lin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s.ppt - Double Lin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Office:Microsoft PowerPoint 4:Templates:On Screen &amp; 35mm Slides:dbllines.ppt - Double Lines</Template>
  <TotalTime>1143</TotalTime>
  <Pages>39</Pages>
  <Words>1942</Words>
  <Application>Microsoft Macintosh PowerPoint</Application>
  <PresentationFormat>On-screen Show (4:3)</PresentationFormat>
  <Paragraphs>333</Paragraphs>
  <Slides>26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dbllines.ppt - Double Lines</vt:lpstr>
      <vt:lpstr>ClipArt</vt:lpstr>
      <vt:lpstr>C++ Plus Data Structures</vt:lpstr>
      <vt:lpstr>Programming Life Cycle Activities</vt:lpstr>
      <vt:lpstr>Software Engineering</vt:lpstr>
      <vt:lpstr>An Algorithm Is . . .</vt:lpstr>
      <vt:lpstr>Goals of Quality Software</vt:lpstr>
      <vt:lpstr>Detailed Program Specification</vt:lpstr>
      <vt:lpstr>Detailed Program Specification Includes</vt:lpstr>
      <vt:lpstr>Scenarios to understand the requirement: ATM</vt:lpstr>
      <vt:lpstr>Abstraction</vt:lpstr>
      <vt:lpstr>Information Hiding</vt:lpstr>
      <vt:lpstr>Two Approaches to Building Manageable Modules</vt:lpstr>
      <vt:lpstr>Functional Design Modules</vt:lpstr>
      <vt:lpstr>Object-Oriented Design</vt:lpstr>
      <vt:lpstr>More about OOD</vt:lpstr>
      <vt:lpstr>Procedural vs. Object-Oriented Code</vt:lpstr>
      <vt:lpstr>PowerPoint Presentation</vt:lpstr>
      <vt:lpstr>Verification vs. Validation</vt:lpstr>
      <vt:lpstr>Program Testing</vt:lpstr>
      <vt:lpstr> Various Types of Errors</vt:lpstr>
      <vt:lpstr>Robustness</vt:lpstr>
      <vt:lpstr>Preconditions and Postconditions</vt:lpstr>
      <vt:lpstr>Another Example</vt:lpstr>
      <vt:lpstr>A Walk-Through and Inspection</vt:lpstr>
      <vt:lpstr>Tasks within each test case:</vt:lpstr>
      <vt:lpstr> Integration Testing</vt:lpstr>
      <vt:lpstr>Integration Testing Approaches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207 Computer Science I</dc:title>
  <dc:creator>Computer Science Center</dc:creator>
  <cp:lastModifiedBy>noblyan kang</cp:lastModifiedBy>
  <cp:revision>148</cp:revision>
  <cp:lastPrinted>2009-04-22T19:24:48Z</cp:lastPrinted>
  <dcterms:created xsi:type="dcterms:W3CDTF">1995-09-17T23:17:46Z</dcterms:created>
  <dcterms:modified xsi:type="dcterms:W3CDTF">2019-10-16T07:17:39Z</dcterms:modified>
</cp:coreProperties>
</file>