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5"/>
  </p:notesMasterIdLst>
  <p:handoutMasterIdLst>
    <p:handoutMasterId r:id="rId66"/>
  </p:handoutMasterIdLst>
  <p:sldIdLst>
    <p:sldId id="256" r:id="rId2"/>
    <p:sldId id="292" r:id="rId3"/>
    <p:sldId id="362" r:id="rId4"/>
    <p:sldId id="312" r:id="rId5"/>
    <p:sldId id="315" r:id="rId6"/>
    <p:sldId id="317" r:id="rId7"/>
    <p:sldId id="314" r:id="rId8"/>
    <p:sldId id="286" r:id="rId9"/>
    <p:sldId id="349" r:id="rId10"/>
    <p:sldId id="370" r:id="rId11"/>
    <p:sldId id="368" r:id="rId12"/>
    <p:sldId id="377" r:id="rId13"/>
    <p:sldId id="378" r:id="rId14"/>
    <p:sldId id="374" r:id="rId15"/>
    <p:sldId id="367" r:id="rId16"/>
    <p:sldId id="311" r:id="rId17"/>
    <p:sldId id="333" r:id="rId18"/>
    <p:sldId id="334" r:id="rId19"/>
    <p:sldId id="335" r:id="rId20"/>
    <p:sldId id="336" r:id="rId21"/>
    <p:sldId id="375" r:id="rId22"/>
    <p:sldId id="379" r:id="rId23"/>
    <p:sldId id="383" r:id="rId24"/>
    <p:sldId id="384" r:id="rId25"/>
    <p:sldId id="385" r:id="rId26"/>
    <p:sldId id="376" r:id="rId27"/>
    <p:sldId id="369" r:id="rId28"/>
    <p:sldId id="386" r:id="rId29"/>
    <p:sldId id="267" r:id="rId30"/>
    <p:sldId id="371" r:id="rId31"/>
    <p:sldId id="260" r:id="rId32"/>
    <p:sldId id="406" r:id="rId33"/>
    <p:sldId id="407" r:id="rId34"/>
    <p:sldId id="269" r:id="rId35"/>
    <p:sldId id="350" r:id="rId36"/>
    <p:sldId id="345" r:id="rId37"/>
    <p:sldId id="351" r:id="rId38"/>
    <p:sldId id="352" r:id="rId39"/>
    <p:sldId id="353" r:id="rId40"/>
    <p:sldId id="354" r:id="rId41"/>
    <p:sldId id="355" r:id="rId42"/>
    <p:sldId id="266" r:id="rId43"/>
    <p:sldId id="387" r:id="rId44"/>
    <p:sldId id="388" r:id="rId45"/>
    <p:sldId id="404" r:id="rId46"/>
    <p:sldId id="405" r:id="rId47"/>
    <p:sldId id="380" r:id="rId48"/>
    <p:sldId id="391" r:id="rId49"/>
    <p:sldId id="390" r:id="rId50"/>
    <p:sldId id="282" r:id="rId51"/>
    <p:sldId id="389" r:id="rId52"/>
    <p:sldId id="310" r:id="rId53"/>
    <p:sldId id="392" r:id="rId54"/>
    <p:sldId id="393" r:id="rId55"/>
    <p:sldId id="394" r:id="rId56"/>
    <p:sldId id="397" r:id="rId57"/>
    <p:sldId id="396" r:id="rId58"/>
    <p:sldId id="399" r:id="rId59"/>
    <p:sldId id="400" r:id="rId60"/>
    <p:sldId id="401" r:id="rId61"/>
    <p:sldId id="402" r:id="rId62"/>
    <p:sldId id="372" r:id="rId63"/>
    <p:sldId id="403" r:id="rId64"/>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1" hangingPunct="1">
      <a:defRPr sz="2000" b="1" kern="1200">
        <a:solidFill>
          <a:schemeClr val="tx1"/>
        </a:solidFill>
        <a:latin typeface="Arial" charset="0"/>
        <a:ea typeface="+mn-ea"/>
        <a:cs typeface="+mn-cs"/>
      </a:defRPr>
    </a:lvl6pPr>
    <a:lvl7pPr marL="2743200" algn="l" defTabSz="914400" rtl="0" eaLnBrk="1" latinLnBrk="1" hangingPunct="1">
      <a:defRPr sz="2000" b="1" kern="1200">
        <a:solidFill>
          <a:schemeClr val="tx1"/>
        </a:solidFill>
        <a:latin typeface="Arial" charset="0"/>
        <a:ea typeface="+mn-ea"/>
        <a:cs typeface="+mn-cs"/>
      </a:defRPr>
    </a:lvl7pPr>
    <a:lvl8pPr marL="3200400" algn="l" defTabSz="914400" rtl="0" eaLnBrk="1" latinLnBrk="1" hangingPunct="1">
      <a:defRPr sz="2000" b="1" kern="1200">
        <a:solidFill>
          <a:schemeClr val="tx1"/>
        </a:solidFill>
        <a:latin typeface="Arial" charset="0"/>
        <a:ea typeface="+mn-ea"/>
        <a:cs typeface="+mn-cs"/>
      </a:defRPr>
    </a:lvl8pPr>
    <a:lvl9pPr marL="3657600" algn="l" defTabSz="914400" rtl="0" eaLnBrk="1" latinLnBrk="1" hangingPunct="1">
      <a:defRPr sz="20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CC0000"/>
    <a:srgbClr val="990000"/>
    <a:srgbClr val="660066"/>
    <a:srgbClr val="FFFF66"/>
    <a:srgbClr val="990066"/>
    <a:srgbClr val="006600"/>
    <a:srgbClr val="9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4" autoAdjust="0"/>
    <p:restoredTop sz="70994" autoAdjust="0"/>
  </p:normalViewPr>
  <p:slideViewPr>
    <p:cSldViewPr>
      <p:cViewPr varScale="1">
        <p:scale>
          <a:sx n="77" d="100"/>
          <a:sy n="77" d="100"/>
        </p:scale>
        <p:origin x="-1072" y="-104"/>
      </p:cViewPr>
      <p:guideLst>
        <p:guide orient="horz" pos="201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interSettings" Target="printerSettings/printerSettings1.bin"/><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3845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b="0" i="1"/>
            </a:lvl1pPr>
          </a:lstStyle>
          <a:p>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b="0" i="1"/>
            </a:lvl1pPr>
          </a:lstStyle>
          <a:p>
            <a:endParaRPr lang="en-US" altLang="en-US"/>
          </a:p>
        </p:txBody>
      </p:sp>
      <p:sp>
        <p:nvSpPr>
          <p:cNvPr id="205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b="0" i="1"/>
            </a:lvl1pPr>
          </a:lstStyle>
          <a:p>
            <a:endParaRPr lang="en-US" alt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b="0" i="1"/>
            </a:lvl1pPr>
          </a:lstStyle>
          <a:p>
            <a:fld id="{144B16E5-D1D6-42B4-ADE7-0B3BA3806E2A}" type="slidenum">
              <a:rPr lang="en-US" altLang="en-US"/>
              <a:pPr/>
              <a:t>‹#›</a:t>
            </a:fld>
            <a:endParaRPr lang="en-US" altLang="en-US"/>
          </a:p>
        </p:txBody>
      </p:sp>
    </p:spTree>
    <p:extLst>
      <p:ext uri="{BB962C8B-B14F-4D97-AF65-F5344CB8AC3E}">
        <p14:creationId xmlns:p14="http://schemas.microsoft.com/office/powerpoint/2010/main" val="38870016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74A867-17BE-4947-BAC1-8414C5443B34}" type="slidenum">
              <a:rPr lang="en-US" altLang="en-US"/>
              <a:pPr/>
              <a:t>1</a:t>
            </a:fld>
            <a:endParaRPr lang="en-US" altLang="en-US"/>
          </a:p>
        </p:txBody>
      </p:sp>
      <p:sp>
        <p:nvSpPr>
          <p:cNvPr id="75778" name="Rectangle 2"/>
          <p:cNvSpPr>
            <a:spLocks noGrp="1" noRot="1" noChangeAspect="1" noChangeArrowheads="1" noTextEdit="1"/>
          </p:cNvSpPr>
          <p:nvPr>
            <p:ph type="sldImg"/>
          </p:nvPr>
        </p:nvSpPr>
        <p:spPr>
          <a:xfrm>
            <a:off x="1150938" y="692150"/>
            <a:ext cx="4556125" cy="3416300"/>
          </a:xfrm>
          <a:ln/>
        </p:spPr>
      </p:sp>
      <p:sp>
        <p:nvSpPr>
          <p:cNvPr id="757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F429B5-0EC8-40AD-B435-CBB6FB7C1B07}" type="slidenum">
              <a:rPr lang="en-US" altLang="en-US"/>
              <a:pPr/>
              <a:t>10</a:t>
            </a:fld>
            <a:endParaRPr lang="en-US" altLang="en-US"/>
          </a:p>
        </p:txBody>
      </p:sp>
      <p:sp>
        <p:nvSpPr>
          <p:cNvPr id="82946" name="Rectangle 2"/>
          <p:cNvSpPr>
            <a:spLocks noGrp="1" noRot="1" noChangeAspect="1" noChangeArrowheads="1" noTextEdit="1"/>
          </p:cNvSpPr>
          <p:nvPr>
            <p:ph type="sldImg"/>
          </p:nvPr>
        </p:nvSpPr>
        <p:spPr>
          <a:xfrm>
            <a:off x="1150938" y="692150"/>
            <a:ext cx="4556125" cy="3416300"/>
          </a:xfrm>
          <a:ln/>
        </p:spPr>
      </p:sp>
      <p:sp>
        <p:nvSpPr>
          <p:cNvPr id="829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0750C5-24CD-4E5B-B3E1-6005F6E61D7B}" type="slidenum">
              <a:rPr lang="en-US" altLang="en-US"/>
              <a:pPr/>
              <a:t>11</a:t>
            </a:fld>
            <a:endParaRPr lang="en-US" altLang="en-US"/>
          </a:p>
        </p:txBody>
      </p:sp>
      <p:sp>
        <p:nvSpPr>
          <p:cNvPr id="83970" name="Rectangle 2"/>
          <p:cNvSpPr>
            <a:spLocks noGrp="1" noRot="1" noChangeAspect="1" noChangeArrowheads="1" noTextEdit="1"/>
          </p:cNvSpPr>
          <p:nvPr>
            <p:ph type="sldImg"/>
          </p:nvPr>
        </p:nvSpPr>
        <p:spPr>
          <a:xfrm>
            <a:off x="1150938" y="692150"/>
            <a:ext cx="4556125" cy="3416300"/>
          </a:xfrm>
          <a:ln/>
        </p:spPr>
      </p:sp>
      <p:sp>
        <p:nvSpPr>
          <p:cNvPr id="839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A6DA34-B994-4C1A-8093-65BC72972781}" type="slidenum">
              <a:rPr lang="en-US" altLang="en-US"/>
              <a:pPr/>
              <a:t>12</a:t>
            </a:fld>
            <a:endParaRPr lang="en-US" altLang="en-US"/>
          </a:p>
        </p:txBody>
      </p:sp>
      <p:sp>
        <p:nvSpPr>
          <p:cNvPr id="84994" name="Rectangle 2"/>
          <p:cNvSpPr>
            <a:spLocks noGrp="1" noRot="1" noChangeAspect="1" noChangeArrowheads="1" noTextEdit="1"/>
          </p:cNvSpPr>
          <p:nvPr>
            <p:ph type="sldImg"/>
          </p:nvPr>
        </p:nvSpPr>
        <p:spPr>
          <a:xfrm>
            <a:off x="1150938" y="692150"/>
            <a:ext cx="4556125" cy="3416300"/>
          </a:xfrm>
          <a:ln/>
        </p:spPr>
      </p:sp>
      <p:sp>
        <p:nvSpPr>
          <p:cNvPr id="849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8EC2D-B379-4A15-987F-0F385D56A09B}" type="slidenum">
              <a:rPr lang="en-US" altLang="en-US"/>
              <a:pPr/>
              <a:t>13</a:t>
            </a:fld>
            <a:endParaRPr lang="en-US" altLang="en-US"/>
          </a:p>
        </p:txBody>
      </p:sp>
      <p:sp>
        <p:nvSpPr>
          <p:cNvPr id="86018" name="Rectangle 2"/>
          <p:cNvSpPr>
            <a:spLocks noGrp="1" noRot="1" noChangeAspect="1" noChangeArrowheads="1" noTextEdit="1"/>
          </p:cNvSpPr>
          <p:nvPr>
            <p:ph type="sldImg"/>
          </p:nvPr>
        </p:nvSpPr>
        <p:spPr>
          <a:xfrm>
            <a:off x="1150938" y="692150"/>
            <a:ext cx="4556125" cy="3416300"/>
          </a:xfrm>
          <a:ln/>
        </p:spPr>
      </p:sp>
      <p:sp>
        <p:nvSpPr>
          <p:cNvPr id="860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330E2F-18E4-4900-BA45-453018A396FA}" type="slidenum">
              <a:rPr lang="en-US" altLang="en-US"/>
              <a:pPr/>
              <a:t>14</a:t>
            </a:fld>
            <a:endParaRPr lang="en-US" altLang="en-US"/>
          </a:p>
        </p:txBody>
      </p:sp>
      <p:sp>
        <p:nvSpPr>
          <p:cNvPr id="87042" name="Rectangle 2"/>
          <p:cNvSpPr>
            <a:spLocks noGrp="1" noRot="1" noChangeAspect="1" noChangeArrowheads="1" noTextEdit="1"/>
          </p:cNvSpPr>
          <p:nvPr>
            <p:ph type="sldImg"/>
          </p:nvPr>
        </p:nvSpPr>
        <p:spPr>
          <a:xfrm>
            <a:off x="1150938" y="692150"/>
            <a:ext cx="4556125" cy="3416300"/>
          </a:xfrm>
          <a:ln/>
        </p:spPr>
      </p:sp>
      <p:sp>
        <p:nvSpPr>
          <p:cNvPr id="870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2B432A-F58C-450F-8E5E-EE5D90DC823C}" type="slidenum">
              <a:rPr lang="en-US" altLang="en-US"/>
              <a:pPr/>
              <a:t>15</a:t>
            </a:fld>
            <a:endParaRPr lang="en-US" altLang="en-US"/>
          </a:p>
        </p:txBody>
      </p:sp>
      <p:sp>
        <p:nvSpPr>
          <p:cNvPr id="88066" name="Rectangle 2"/>
          <p:cNvSpPr>
            <a:spLocks noGrp="1" noRot="1" noChangeAspect="1" noChangeArrowheads="1" noTextEdit="1"/>
          </p:cNvSpPr>
          <p:nvPr>
            <p:ph type="sldImg"/>
          </p:nvPr>
        </p:nvSpPr>
        <p:spPr>
          <a:xfrm>
            <a:off x="1150938" y="692150"/>
            <a:ext cx="4556125" cy="3416300"/>
          </a:xfrm>
          <a:ln/>
        </p:spPr>
      </p:sp>
      <p:sp>
        <p:nvSpPr>
          <p:cNvPr id="88067" name="Rectangle 3"/>
          <p:cNvSpPr>
            <a:spLocks noGrp="1" noChangeArrowheads="1"/>
          </p:cNvSpPr>
          <p:nvPr>
            <p:ph type="body" idx="1"/>
          </p:nvPr>
        </p:nvSpPr>
        <p:spPr/>
        <p:txBody>
          <a:bodyPr/>
          <a:lstStyle/>
          <a:p>
            <a:r>
              <a:rPr lang="en-US" altLang="en-US"/>
              <a:t>- </a:t>
            </a:r>
            <a:r>
              <a:rPr lang="ko-KR" altLang="en-US">
                <a:ea typeface="굴림" pitchFamily="50" charset="-127"/>
              </a:rPr>
              <a:t>구성 요소 “</a:t>
            </a:r>
            <a:r>
              <a:rPr lang="en-US" altLang="ko-KR">
                <a:ea typeface="굴림" pitchFamily="50" charset="-127"/>
              </a:rPr>
              <a:t>item”</a:t>
            </a:r>
            <a:r>
              <a:rPr lang="ko-KR" altLang="en-US">
                <a:ea typeface="굴림" pitchFamily="50" charset="-127"/>
              </a:rPr>
              <a:t>의 </a:t>
            </a:r>
            <a:r>
              <a:rPr lang="en-US" altLang="ko-KR">
                <a:ea typeface="굴림" pitchFamily="50" charset="-127"/>
              </a:rPr>
              <a:t>member </a:t>
            </a:r>
            <a:r>
              <a:rPr lang="ko-KR" altLang="en-US">
                <a:ea typeface="굴림" pitchFamily="50" charset="-127"/>
              </a:rPr>
              <a:t>함수가 사용된다. </a:t>
            </a:r>
            <a:endParaRPr lang="en-US" altLang="en-US">
              <a:ea typeface="굴림" pitchFamily="50" charset="-127"/>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DA0634-098E-431A-8EE3-2BA7C7751DD5}" type="slidenum">
              <a:rPr lang="en-US" altLang="en-US"/>
              <a:pPr/>
              <a:t>16</a:t>
            </a:fld>
            <a:endParaRPr lang="en-US" altLang="en-US"/>
          </a:p>
        </p:txBody>
      </p:sp>
      <p:sp>
        <p:nvSpPr>
          <p:cNvPr id="89090" name="Rectangle 2"/>
          <p:cNvSpPr>
            <a:spLocks noGrp="1" noRot="1" noChangeAspect="1" noChangeArrowheads="1" noTextEdit="1"/>
          </p:cNvSpPr>
          <p:nvPr>
            <p:ph type="sldImg"/>
          </p:nvPr>
        </p:nvSpPr>
        <p:spPr>
          <a:xfrm>
            <a:off x="1150938" y="692150"/>
            <a:ext cx="4556125" cy="3416300"/>
          </a:xfrm>
          <a:ln/>
        </p:spPr>
      </p:sp>
      <p:sp>
        <p:nvSpPr>
          <p:cNvPr id="890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A23DF6-3BB3-443A-83FC-F6BC7D7EFA37}" type="slidenum">
              <a:rPr lang="en-US" altLang="en-US"/>
              <a:pPr/>
              <a:t>17</a:t>
            </a:fld>
            <a:endParaRPr lang="en-US" altLang="en-US"/>
          </a:p>
        </p:txBody>
      </p:sp>
      <p:sp>
        <p:nvSpPr>
          <p:cNvPr id="90114" name="Rectangle 2"/>
          <p:cNvSpPr>
            <a:spLocks noGrp="1" noRot="1" noChangeAspect="1" noChangeArrowheads="1" noTextEdit="1"/>
          </p:cNvSpPr>
          <p:nvPr>
            <p:ph type="sldImg"/>
          </p:nvPr>
        </p:nvSpPr>
        <p:spPr>
          <a:xfrm>
            <a:off x="1150938" y="692150"/>
            <a:ext cx="4556125" cy="3416300"/>
          </a:xfrm>
          <a:ln/>
        </p:spPr>
      </p:sp>
      <p:sp>
        <p:nvSpPr>
          <p:cNvPr id="901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7E267-9AEC-4AB8-95B4-3B2155D21C95}" type="slidenum">
              <a:rPr lang="en-US" altLang="en-US"/>
              <a:pPr/>
              <a:t>18</a:t>
            </a:fld>
            <a:endParaRPr lang="en-US" altLang="en-US"/>
          </a:p>
        </p:txBody>
      </p:sp>
      <p:sp>
        <p:nvSpPr>
          <p:cNvPr id="91138" name="Rectangle 2"/>
          <p:cNvSpPr>
            <a:spLocks noGrp="1" noRot="1" noChangeAspect="1" noChangeArrowheads="1" noTextEdit="1"/>
          </p:cNvSpPr>
          <p:nvPr>
            <p:ph type="sldImg"/>
          </p:nvPr>
        </p:nvSpPr>
        <p:spPr>
          <a:xfrm>
            <a:off x="1150938" y="692150"/>
            <a:ext cx="4556125" cy="3416300"/>
          </a:xfrm>
          <a:ln/>
        </p:spPr>
      </p:sp>
      <p:sp>
        <p:nvSpPr>
          <p:cNvPr id="911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1216B1-877D-4E33-9252-B1B477EFD1A0}" type="slidenum">
              <a:rPr lang="en-US" altLang="en-US"/>
              <a:pPr/>
              <a:t>19</a:t>
            </a:fld>
            <a:endParaRPr lang="en-US" altLang="en-US"/>
          </a:p>
        </p:txBody>
      </p:sp>
      <p:sp>
        <p:nvSpPr>
          <p:cNvPr id="92162" name="Rectangle 2"/>
          <p:cNvSpPr>
            <a:spLocks noGrp="1" noRot="1" noChangeAspect="1" noChangeArrowheads="1" noTextEdit="1"/>
          </p:cNvSpPr>
          <p:nvPr>
            <p:ph type="sldImg"/>
          </p:nvPr>
        </p:nvSpPr>
        <p:spPr>
          <a:xfrm>
            <a:off x="1150938" y="692150"/>
            <a:ext cx="4556125" cy="3416300"/>
          </a:xfrm>
          <a:ln/>
        </p:spPr>
      </p:sp>
      <p:sp>
        <p:nvSpPr>
          <p:cNvPr id="921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C4508E-5281-4995-8F85-B54F60FCCEA3}" type="slidenum">
              <a:rPr lang="en-US" altLang="en-US"/>
              <a:pPr/>
              <a:t>2</a:t>
            </a:fld>
            <a:endParaRPr lang="en-US" altLang="en-US"/>
          </a:p>
        </p:txBody>
      </p:sp>
      <p:sp>
        <p:nvSpPr>
          <p:cNvPr id="76802" name="Rectangle 2"/>
          <p:cNvSpPr>
            <a:spLocks noGrp="1" noRot="1" noChangeAspect="1" noChangeArrowheads="1" noTextEdit="1"/>
          </p:cNvSpPr>
          <p:nvPr>
            <p:ph type="sldImg"/>
          </p:nvPr>
        </p:nvSpPr>
        <p:spPr>
          <a:xfrm>
            <a:off x="1150938" y="692150"/>
            <a:ext cx="4556125" cy="3416300"/>
          </a:xfrm>
          <a:ln/>
        </p:spPr>
      </p:sp>
      <p:sp>
        <p:nvSpPr>
          <p:cNvPr id="768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2F3F20-9828-4818-A1E6-CB4A267E272A}" type="slidenum">
              <a:rPr lang="en-US" altLang="en-US"/>
              <a:pPr/>
              <a:t>20</a:t>
            </a:fld>
            <a:endParaRPr lang="en-US" altLang="en-US"/>
          </a:p>
        </p:txBody>
      </p:sp>
      <p:sp>
        <p:nvSpPr>
          <p:cNvPr id="93186" name="Rectangle 2"/>
          <p:cNvSpPr>
            <a:spLocks noGrp="1" noRot="1" noChangeAspect="1" noChangeArrowheads="1" noTextEdit="1"/>
          </p:cNvSpPr>
          <p:nvPr>
            <p:ph type="sldImg"/>
          </p:nvPr>
        </p:nvSpPr>
        <p:spPr>
          <a:xfrm>
            <a:off x="1150938" y="692150"/>
            <a:ext cx="4556125" cy="3416300"/>
          </a:xfrm>
          <a:ln/>
        </p:spPr>
      </p:sp>
      <p:sp>
        <p:nvSpPr>
          <p:cNvPr id="931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A42AA3-26F5-4247-8639-516E11539649}" type="slidenum">
              <a:rPr lang="en-US" altLang="en-US"/>
              <a:pPr/>
              <a:t>21</a:t>
            </a:fld>
            <a:endParaRPr lang="en-US" altLang="en-US"/>
          </a:p>
        </p:txBody>
      </p:sp>
      <p:sp>
        <p:nvSpPr>
          <p:cNvPr id="94210" name="Rectangle 2"/>
          <p:cNvSpPr>
            <a:spLocks noGrp="1" noRot="1" noChangeAspect="1" noChangeArrowheads="1" noTextEdit="1"/>
          </p:cNvSpPr>
          <p:nvPr>
            <p:ph type="sldImg"/>
          </p:nvPr>
        </p:nvSpPr>
        <p:spPr>
          <a:xfrm>
            <a:off x="1150938" y="692150"/>
            <a:ext cx="4556125" cy="3416300"/>
          </a:xfrm>
          <a:ln/>
        </p:spPr>
      </p:sp>
      <p:sp>
        <p:nvSpPr>
          <p:cNvPr id="94211" name="Rectangle 3"/>
          <p:cNvSpPr>
            <a:spLocks noGrp="1" noChangeArrowheads="1"/>
          </p:cNvSpPr>
          <p:nvPr>
            <p:ph type="body" idx="1"/>
          </p:nvPr>
        </p:nvSpPr>
        <p:spPr/>
        <p:txBody>
          <a:bodyPr/>
          <a:lstStyle/>
          <a:p>
            <a:pPr marL="171450" indent="-171450">
              <a:buFontTx/>
              <a:buChar char="-"/>
            </a:pPr>
            <a:r>
              <a:rPr lang="ko-KR" altLang="en-US" dirty="0" smtClean="0">
                <a:ea typeface="굴림" pitchFamily="50" charset="-127"/>
              </a:rPr>
              <a:t>지워진 </a:t>
            </a:r>
            <a:r>
              <a:rPr lang="ko-KR" altLang="en-US" dirty="0">
                <a:ea typeface="굴림" pitchFamily="50" charset="-127"/>
              </a:rPr>
              <a:t>위치에 마지막 요소를 옮긴다.(초보적인 프로그램</a:t>
            </a:r>
            <a:r>
              <a:rPr lang="ko-KR" altLang="en-US" dirty="0" smtClean="0">
                <a:ea typeface="굴림" pitchFamily="50" charset="-127"/>
              </a:rPr>
              <a:t>)</a:t>
            </a:r>
            <a:endParaRPr lang="en-US" altLang="ko-KR" dirty="0" smtClean="0">
              <a:ea typeface="굴림" pitchFamily="50" charset="-127"/>
            </a:endParaRPr>
          </a:p>
          <a:p>
            <a:pPr marL="171450" indent="-171450">
              <a:buFontTx/>
              <a:buChar char="-"/>
            </a:pPr>
            <a:endParaRPr lang="en-US" altLang="en-US" dirty="0" smtClean="0">
              <a:ea typeface="굴림" pitchFamily="50" charset="-127"/>
            </a:endParaRPr>
          </a:p>
          <a:p>
            <a:pPr marL="171450" indent="-171450">
              <a:buFontTx/>
              <a:buChar char="-"/>
            </a:pPr>
            <a:r>
              <a:rPr lang="ko-KR" altLang="en-US" dirty="0" smtClean="0">
                <a:ea typeface="굴림" pitchFamily="50" charset="-127"/>
              </a:rPr>
              <a:t>전제조건</a:t>
            </a:r>
            <a:r>
              <a:rPr lang="en-US" altLang="ko-KR" dirty="0" smtClean="0">
                <a:ea typeface="굴림" pitchFamily="50" charset="-127"/>
              </a:rPr>
              <a:t>: </a:t>
            </a:r>
            <a:r>
              <a:rPr lang="ko-KR" altLang="en-US" dirty="0" smtClean="0">
                <a:ea typeface="굴림" pitchFamily="50" charset="-127"/>
              </a:rPr>
              <a:t>이미</a:t>
            </a:r>
            <a:r>
              <a:rPr lang="en-US" altLang="ko-KR" dirty="0" smtClean="0">
                <a:ea typeface="굴림" pitchFamily="50" charset="-127"/>
              </a:rPr>
              <a:t> </a:t>
            </a:r>
            <a:r>
              <a:rPr lang="ko-KR" altLang="en-US" dirty="0" smtClean="0">
                <a:ea typeface="굴림" pitchFamily="50" charset="-127"/>
              </a:rPr>
              <a:t>아이템이</a:t>
            </a:r>
            <a:r>
              <a:rPr lang="en-US" altLang="ko-KR" dirty="0" smtClean="0">
                <a:ea typeface="굴림" pitchFamily="50" charset="-127"/>
              </a:rPr>
              <a:t> </a:t>
            </a:r>
            <a:r>
              <a:rPr lang="ko-KR" altLang="en-US" dirty="0" smtClean="0">
                <a:ea typeface="굴림" pitchFamily="50" charset="-127"/>
              </a:rPr>
              <a:t>들어있다고</a:t>
            </a:r>
            <a:r>
              <a:rPr lang="en-US" altLang="ko-KR" dirty="0" smtClean="0">
                <a:ea typeface="굴림" pitchFamily="50" charset="-127"/>
              </a:rPr>
              <a:t> </a:t>
            </a:r>
            <a:r>
              <a:rPr lang="ko-KR" altLang="en-US" dirty="0" smtClean="0">
                <a:ea typeface="굴림" pitchFamily="50" charset="-127"/>
              </a:rPr>
              <a:t>생각</a:t>
            </a:r>
            <a:r>
              <a:rPr lang="en-US" altLang="ko-KR" dirty="0" smtClean="0">
                <a:ea typeface="굴림" pitchFamily="50" charset="-127"/>
              </a:rPr>
              <a:t>.. </a:t>
            </a:r>
            <a:r>
              <a:rPr lang="ko-KR" altLang="en-US" dirty="0" smtClean="0">
                <a:ea typeface="굴림" pitchFamily="50" charset="-127"/>
              </a:rPr>
              <a:t>아이템이</a:t>
            </a:r>
            <a:r>
              <a:rPr lang="en-US" altLang="ko-KR" dirty="0" smtClean="0">
                <a:ea typeface="굴림" pitchFamily="50" charset="-127"/>
              </a:rPr>
              <a:t> </a:t>
            </a:r>
            <a:r>
              <a:rPr lang="ko-KR" altLang="en-US" dirty="0" smtClean="0">
                <a:ea typeface="굴림" pitchFamily="50" charset="-127"/>
              </a:rPr>
              <a:t>없으면</a:t>
            </a:r>
            <a:r>
              <a:rPr lang="en-US" altLang="ko-KR" dirty="0" smtClean="0">
                <a:ea typeface="굴림" pitchFamily="50" charset="-127"/>
              </a:rPr>
              <a:t> </a:t>
            </a:r>
            <a:r>
              <a:rPr lang="ko-KR" altLang="en-US" dirty="0" smtClean="0">
                <a:ea typeface="굴림" pitchFamily="50" charset="-127"/>
              </a:rPr>
              <a:t>무한루프로</a:t>
            </a:r>
            <a:r>
              <a:rPr lang="en-US" altLang="ko-KR" dirty="0" smtClean="0">
                <a:ea typeface="굴림" pitchFamily="50" charset="-127"/>
              </a:rPr>
              <a:t> </a:t>
            </a:r>
            <a:r>
              <a:rPr lang="ko-KR" altLang="en-US" dirty="0" smtClean="0">
                <a:ea typeface="굴림" pitchFamily="50" charset="-127"/>
              </a:rPr>
              <a:t>런타임</a:t>
            </a:r>
            <a:r>
              <a:rPr lang="en-US" altLang="ko-KR" dirty="0" smtClean="0">
                <a:ea typeface="굴림" pitchFamily="50" charset="-127"/>
              </a:rPr>
              <a:t> </a:t>
            </a:r>
            <a:r>
              <a:rPr lang="ko-KR" altLang="en-US" dirty="0" smtClean="0">
                <a:ea typeface="굴림" pitchFamily="50" charset="-127"/>
              </a:rPr>
              <a:t>에러</a:t>
            </a:r>
            <a:r>
              <a:rPr lang="en-US" altLang="ko-KR" dirty="0" smtClean="0">
                <a:ea typeface="굴림" pitchFamily="50" charset="-127"/>
              </a:rPr>
              <a:t> </a:t>
            </a:r>
            <a:r>
              <a:rPr lang="ko-KR" altLang="en-US" dirty="0" smtClean="0">
                <a:ea typeface="굴림" pitchFamily="50" charset="-127"/>
              </a:rPr>
              <a:t>발생</a:t>
            </a:r>
            <a:r>
              <a:rPr lang="en-US" altLang="ko-KR" dirty="0" smtClean="0">
                <a:ea typeface="굴림" pitchFamily="50" charset="-127"/>
              </a:rPr>
              <a:t>.</a:t>
            </a:r>
            <a:endParaRPr lang="en-US" altLang="en-US" dirty="0">
              <a:ea typeface="굴림" pitchFamily="50" charset="-127"/>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939E4-57B5-4C2E-8FA0-E81035CC9A2F}" type="slidenum">
              <a:rPr lang="en-US" altLang="en-US"/>
              <a:pPr/>
              <a:t>22</a:t>
            </a:fld>
            <a:endParaRPr lang="en-US" altLang="en-US"/>
          </a:p>
        </p:txBody>
      </p:sp>
      <p:sp>
        <p:nvSpPr>
          <p:cNvPr id="95234" name="Rectangle 2"/>
          <p:cNvSpPr>
            <a:spLocks noGrp="1" noRot="1" noChangeAspect="1" noChangeArrowheads="1" noTextEdit="1"/>
          </p:cNvSpPr>
          <p:nvPr>
            <p:ph type="sldImg"/>
          </p:nvPr>
        </p:nvSpPr>
        <p:spPr>
          <a:xfrm>
            <a:off x="1150938" y="692150"/>
            <a:ext cx="4556125" cy="3416300"/>
          </a:xfrm>
          <a:ln/>
        </p:spPr>
      </p:sp>
      <p:sp>
        <p:nvSpPr>
          <p:cNvPr id="952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90FF28-0A23-4333-8FE4-B68277AD2A5F}" type="slidenum">
              <a:rPr lang="en-US" altLang="en-US"/>
              <a:pPr/>
              <a:t>23</a:t>
            </a:fld>
            <a:endParaRPr lang="en-US" altLang="en-US"/>
          </a:p>
        </p:txBody>
      </p:sp>
      <p:sp>
        <p:nvSpPr>
          <p:cNvPr id="96258" name="Rectangle 2"/>
          <p:cNvSpPr>
            <a:spLocks noGrp="1" noRot="1" noChangeAspect="1" noChangeArrowheads="1" noTextEdit="1"/>
          </p:cNvSpPr>
          <p:nvPr>
            <p:ph type="sldImg"/>
          </p:nvPr>
        </p:nvSpPr>
        <p:spPr>
          <a:xfrm>
            <a:off x="1150938" y="692150"/>
            <a:ext cx="4556125" cy="3416300"/>
          </a:xfrm>
          <a:ln/>
        </p:spPr>
      </p:sp>
      <p:sp>
        <p:nvSpPr>
          <p:cNvPr id="962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E8481A-EA50-43E1-B861-E49FFE5E002C}" type="slidenum">
              <a:rPr lang="en-US" altLang="en-US"/>
              <a:pPr/>
              <a:t>24</a:t>
            </a:fld>
            <a:endParaRPr lang="en-US" altLang="en-US"/>
          </a:p>
        </p:txBody>
      </p:sp>
      <p:sp>
        <p:nvSpPr>
          <p:cNvPr id="97282" name="Rectangle 2"/>
          <p:cNvSpPr>
            <a:spLocks noGrp="1" noRot="1" noChangeAspect="1" noChangeArrowheads="1" noTextEdit="1"/>
          </p:cNvSpPr>
          <p:nvPr>
            <p:ph type="sldImg"/>
          </p:nvPr>
        </p:nvSpPr>
        <p:spPr>
          <a:xfrm>
            <a:off x="1150938" y="692150"/>
            <a:ext cx="4556125" cy="3416300"/>
          </a:xfrm>
          <a:ln/>
        </p:spPr>
      </p:sp>
      <p:sp>
        <p:nvSpPr>
          <p:cNvPr id="972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ABF968-3AA5-448A-BC8B-35E913D2683C}" type="slidenum">
              <a:rPr lang="en-US" altLang="en-US"/>
              <a:pPr/>
              <a:t>25</a:t>
            </a:fld>
            <a:endParaRPr lang="en-US" altLang="en-US"/>
          </a:p>
        </p:txBody>
      </p:sp>
      <p:sp>
        <p:nvSpPr>
          <p:cNvPr id="98306" name="Rectangle 2"/>
          <p:cNvSpPr>
            <a:spLocks noGrp="1" noRot="1" noChangeAspect="1" noChangeArrowheads="1" noTextEdit="1"/>
          </p:cNvSpPr>
          <p:nvPr>
            <p:ph type="sldImg"/>
          </p:nvPr>
        </p:nvSpPr>
        <p:spPr>
          <a:xfrm>
            <a:off x="1150938" y="692150"/>
            <a:ext cx="4556125" cy="3416300"/>
          </a:xfrm>
          <a:ln/>
        </p:spPr>
      </p:sp>
      <p:sp>
        <p:nvSpPr>
          <p:cNvPr id="983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3F649B-71BE-4030-84FB-C47A259C356F}" type="slidenum">
              <a:rPr lang="en-US" altLang="en-US"/>
              <a:pPr/>
              <a:t>26</a:t>
            </a:fld>
            <a:endParaRPr lang="en-US" altLang="en-US"/>
          </a:p>
        </p:txBody>
      </p:sp>
      <p:sp>
        <p:nvSpPr>
          <p:cNvPr id="99330" name="Rectangle 2"/>
          <p:cNvSpPr>
            <a:spLocks noGrp="1" noRot="1" noChangeAspect="1" noChangeArrowheads="1" noTextEdit="1"/>
          </p:cNvSpPr>
          <p:nvPr>
            <p:ph type="sldImg"/>
          </p:nvPr>
        </p:nvSpPr>
        <p:spPr>
          <a:xfrm>
            <a:off x="1150938" y="692150"/>
            <a:ext cx="4556125" cy="3416300"/>
          </a:xfrm>
          <a:ln/>
        </p:spPr>
      </p:sp>
      <p:sp>
        <p:nvSpPr>
          <p:cNvPr id="99331" name="Rectangle 3"/>
          <p:cNvSpPr>
            <a:spLocks noGrp="1" noChangeArrowheads="1"/>
          </p:cNvSpPr>
          <p:nvPr>
            <p:ph type="body" idx="1"/>
          </p:nvPr>
        </p:nvSpPr>
        <p:spPr/>
        <p:txBody>
          <a:bodyPr/>
          <a:lstStyle/>
          <a:p>
            <a:pPr>
              <a:buFontTx/>
              <a:buChar char="-"/>
            </a:pPr>
            <a:r>
              <a:rPr lang="en-US" altLang="en-US"/>
              <a:t>currentPos</a:t>
            </a:r>
            <a:r>
              <a:rPr lang="ko-KR" altLang="en-US">
                <a:ea typeface="굴림" pitchFamily="50" charset="-127"/>
              </a:rPr>
              <a:t>는 검색될 요소의 </a:t>
            </a:r>
            <a:r>
              <a:rPr lang="en-US" altLang="ko-KR">
                <a:ea typeface="굴림" pitchFamily="50" charset="-127"/>
              </a:rPr>
              <a:t>Predecessor</a:t>
            </a:r>
            <a:r>
              <a:rPr lang="ko-KR" altLang="en-US">
                <a:ea typeface="굴림" pitchFamily="50" charset="-127"/>
              </a:rPr>
              <a:t>를 가리킨다.</a:t>
            </a:r>
          </a:p>
          <a:p>
            <a:pPr>
              <a:buFontTx/>
              <a:buChar char="-"/>
            </a:pPr>
            <a:r>
              <a:rPr lang="ko-KR" altLang="en-US">
                <a:ea typeface="굴림" pitchFamily="50" charset="-127"/>
              </a:rPr>
              <a:t>현재 요소를 </a:t>
            </a:r>
            <a:r>
              <a:rPr lang="en-US" altLang="ko-KR">
                <a:ea typeface="굴림" pitchFamily="50" charset="-127"/>
              </a:rPr>
              <a:t>item</a:t>
            </a:r>
            <a:r>
              <a:rPr lang="ko-KR" altLang="en-US">
                <a:ea typeface="굴림" pitchFamily="50" charset="-127"/>
              </a:rPr>
              <a:t>에 리턴한다.</a:t>
            </a:r>
            <a:endParaRPr lang="en-US" altLang="en-US">
              <a:ea typeface="굴림" pitchFamily="50" charset="-127"/>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D09773-6A6C-4E1D-9EC0-4D9471708143}" type="slidenum">
              <a:rPr lang="en-US" altLang="en-US"/>
              <a:pPr/>
              <a:t>27</a:t>
            </a:fld>
            <a:endParaRPr lang="en-US" altLang="en-US"/>
          </a:p>
        </p:txBody>
      </p:sp>
      <p:sp>
        <p:nvSpPr>
          <p:cNvPr id="100354" name="Rectangle 2"/>
          <p:cNvSpPr>
            <a:spLocks noGrp="1" noRot="1" noChangeAspect="1" noChangeArrowheads="1" noTextEdit="1"/>
          </p:cNvSpPr>
          <p:nvPr>
            <p:ph type="sldImg"/>
          </p:nvPr>
        </p:nvSpPr>
        <p:spPr>
          <a:xfrm>
            <a:off x="1150938" y="692150"/>
            <a:ext cx="4556125" cy="3416300"/>
          </a:xfrm>
          <a:ln/>
        </p:spPr>
      </p:sp>
      <p:sp>
        <p:nvSpPr>
          <p:cNvPr id="1003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DDB08F-9713-4505-B37B-D8358A3A2011}" type="slidenum">
              <a:rPr lang="en-US" altLang="en-US"/>
              <a:pPr/>
              <a:t>28</a:t>
            </a:fld>
            <a:endParaRPr lang="en-US" altLang="en-US"/>
          </a:p>
        </p:txBody>
      </p:sp>
      <p:sp>
        <p:nvSpPr>
          <p:cNvPr id="101378" name="Rectangle 2"/>
          <p:cNvSpPr>
            <a:spLocks noGrp="1" noRot="1" noChangeAspect="1" noChangeArrowheads="1" noTextEdit="1"/>
          </p:cNvSpPr>
          <p:nvPr>
            <p:ph type="sldImg"/>
          </p:nvPr>
        </p:nvSpPr>
        <p:spPr>
          <a:xfrm>
            <a:off x="1150938" y="692150"/>
            <a:ext cx="4556125" cy="3416300"/>
          </a:xfrm>
          <a:ln/>
        </p:spPr>
      </p:sp>
      <p:sp>
        <p:nvSpPr>
          <p:cNvPr id="1013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3D91ED-D35E-45F7-8DE5-1192843F2A4C}" type="slidenum">
              <a:rPr lang="en-US" altLang="en-US"/>
              <a:pPr/>
              <a:t>29</a:t>
            </a:fld>
            <a:endParaRPr lang="en-US" altLang="en-US"/>
          </a:p>
        </p:txBody>
      </p:sp>
      <p:sp>
        <p:nvSpPr>
          <p:cNvPr id="102402" name="Rectangle 2"/>
          <p:cNvSpPr>
            <a:spLocks noGrp="1" noRot="1" noChangeAspect="1" noChangeArrowheads="1" noTextEdit="1"/>
          </p:cNvSpPr>
          <p:nvPr>
            <p:ph type="sldImg"/>
          </p:nvPr>
        </p:nvSpPr>
        <p:spPr>
          <a:xfrm>
            <a:off x="1150938" y="692150"/>
            <a:ext cx="4556125" cy="3416300"/>
          </a:xfrm>
          <a:ln/>
        </p:spPr>
      </p:sp>
      <p:sp>
        <p:nvSpPr>
          <p:cNvPr id="102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B8595C-F3EC-4625-824F-807992967866}" type="slidenum">
              <a:rPr lang="en-US" altLang="en-US"/>
              <a:pPr/>
              <a:t>3</a:t>
            </a:fld>
            <a:endParaRPr lang="en-US" altLang="en-US"/>
          </a:p>
        </p:txBody>
      </p:sp>
      <p:sp>
        <p:nvSpPr>
          <p:cNvPr id="77826" name="Rectangle 2"/>
          <p:cNvSpPr>
            <a:spLocks noGrp="1" noRot="1" noChangeAspect="1" noChangeArrowheads="1" noTextEdit="1"/>
          </p:cNvSpPr>
          <p:nvPr>
            <p:ph type="sldImg"/>
          </p:nvPr>
        </p:nvSpPr>
        <p:spPr>
          <a:xfrm>
            <a:off x="1150938" y="692150"/>
            <a:ext cx="4556125" cy="3416300"/>
          </a:xfrm>
          <a:ln/>
        </p:spPr>
      </p:sp>
      <p:sp>
        <p:nvSpPr>
          <p:cNvPr id="77827" name="Rectangle 3"/>
          <p:cNvSpPr>
            <a:spLocks noGrp="1" noChangeArrowheads="1"/>
          </p:cNvSpPr>
          <p:nvPr>
            <p:ph type="body" idx="1"/>
          </p:nvPr>
        </p:nvSpPr>
        <p:spPr/>
        <p:txBody>
          <a:bodyPr/>
          <a:lstStyle/>
          <a:p>
            <a:pPr>
              <a:buFontTx/>
              <a:buChar char="-"/>
            </a:pPr>
            <a:r>
              <a:rPr lang="en-US" altLang="en-US" dirty="0"/>
              <a:t>“</a:t>
            </a:r>
            <a:r>
              <a:rPr lang="ko-KR" altLang="en-US" dirty="0">
                <a:ea typeface="굴림" pitchFamily="50" charset="-127"/>
              </a:rPr>
              <a:t>경희대학 중앙 도서관”,  “경희대학 전자정보학부 도서관”처럼 특정상황에 맞게 실생활의 자료를 모델링(두 도서관의 차이는?)</a:t>
            </a:r>
          </a:p>
          <a:p>
            <a:pPr>
              <a:buFontTx/>
              <a:buChar char="-"/>
            </a:pPr>
            <a:r>
              <a:rPr lang="ko-KR" altLang="en-US" dirty="0">
                <a:ea typeface="굴림" pitchFamily="50" charset="-127"/>
              </a:rPr>
              <a:t>어떠한 자료를 바탕으로 무순 연산(작업)을 수행할 것인지에 대한 </a:t>
            </a:r>
            <a:r>
              <a:rPr lang="en-US" altLang="ko-KR" dirty="0">
                <a:ea typeface="굴림" pitchFamily="50" charset="-127"/>
              </a:rPr>
              <a:t>Abstract view(</a:t>
            </a:r>
            <a:r>
              <a:rPr lang="ko-KR" altLang="en-US" dirty="0">
                <a:ea typeface="굴림" pitchFamily="50" charset="-127"/>
              </a:rPr>
              <a:t>추상적인 개념)를 정의</a:t>
            </a:r>
          </a:p>
          <a:p>
            <a:pPr>
              <a:buFontTx/>
              <a:buChar char="-"/>
            </a:pPr>
            <a:r>
              <a:rPr lang="ko-KR" altLang="en-US" dirty="0">
                <a:ea typeface="굴림" pitchFamily="50" charset="-127"/>
              </a:rPr>
              <a:t>어떻게 구현할지를 나타냄. 자료를 저장할 구조의 구체적인 표현방법, 연산에 대한 코딩 등  </a:t>
            </a:r>
            <a:endParaRPr lang="en-US" altLang="ko-KR" dirty="0" smtClean="0">
              <a:ea typeface="굴림" pitchFamily="50" charset="-127"/>
            </a:endParaRPr>
          </a:p>
          <a:p>
            <a:pPr>
              <a:buFontTx/>
              <a:buChar char="-"/>
            </a:pPr>
            <a:endParaRPr lang="en-US" altLang="en-US" dirty="0" smtClean="0">
              <a:ea typeface="굴림" pitchFamily="50" charset="-127"/>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C66A7B-D15C-459A-A5BB-7C1100997923}" type="slidenum">
              <a:rPr lang="en-US" altLang="en-US"/>
              <a:pPr/>
              <a:t>30</a:t>
            </a:fld>
            <a:endParaRPr lang="en-US" altLang="en-US"/>
          </a:p>
        </p:txBody>
      </p:sp>
      <p:sp>
        <p:nvSpPr>
          <p:cNvPr id="103426" name="Rectangle 2"/>
          <p:cNvSpPr>
            <a:spLocks noGrp="1" noRot="1" noChangeAspect="1" noChangeArrowheads="1" noTextEdit="1"/>
          </p:cNvSpPr>
          <p:nvPr>
            <p:ph type="sldImg"/>
          </p:nvPr>
        </p:nvSpPr>
        <p:spPr>
          <a:xfrm>
            <a:off x="1150938" y="692150"/>
            <a:ext cx="4556125" cy="3416300"/>
          </a:xfrm>
          <a:ln/>
        </p:spPr>
      </p:sp>
      <p:sp>
        <p:nvSpPr>
          <p:cNvPr id="103427" name="Rectangle 3"/>
          <p:cNvSpPr>
            <a:spLocks noGrp="1" noChangeArrowheads="1"/>
          </p:cNvSpPr>
          <p:nvPr>
            <p:ph type="body" idx="1"/>
          </p:nvPr>
        </p:nvSpPr>
        <p:spPr/>
        <p:txBody>
          <a:bodyPr/>
          <a:lstStyle/>
          <a:p>
            <a:r>
              <a:rPr lang="en-US" altLang="en-US"/>
              <a:t>- </a:t>
            </a:r>
            <a:r>
              <a:rPr lang="ko-KR" altLang="en-US">
                <a:ea typeface="굴림" pitchFamily="50" charset="-127"/>
              </a:rPr>
              <a:t>정렬된 리스트와 그렇지 않은 리스트의 차이는 어디에 있겠는가?</a:t>
            </a:r>
            <a:endParaRPr lang="en-US" altLang="en-US">
              <a:ea typeface="굴림" pitchFamily="50" charset="-127"/>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E4A320-09CB-4249-85C6-320399B049B4}" type="slidenum">
              <a:rPr lang="en-US" altLang="en-US"/>
              <a:pPr/>
              <a:t>31</a:t>
            </a:fld>
            <a:endParaRPr lang="en-US" altLang="en-US"/>
          </a:p>
        </p:txBody>
      </p:sp>
      <p:sp>
        <p:nvSpPr>
          <p:cNvPr id="104450" name="Rectangle 2"/>
          <p:cNvSpPr>
            <a:spLocks noGrp="1" noRot="1" noChangeAspect="1" noChangeArrowheads="1" noTextEdit="1"/>
          </p:cNvSpPr>
          <p:nvPr>
            <p:ph type="sldImg"/>
          </p:nvPr>
        </p:nvSpPr>
        <p:spPr>
          <a:xfrm>
            <a:off x="1150938" y="692150"/>
            <a:ext cx="4556125" cy="3416300"/>
          </a:xfrm>
          <a:ln/>
        </p:spPr>
      </p:sp>
      <p:sp>
        <p:nvSpPr>
          <p:cNvPr id="104451" name="Rectangle 3"/>
          <p:cNvSpPr>
            <a:spLocks noGrp="1" noChangeArrowheads="1"/>
          </p:cNvSpPr>
          <p:nvPr>
            <p:ph type="body" idx="1"/>
          </p:nvPr>
        </p:nvSpPr>
        <p:spPr/>
        <p:txBody>
          <a:bodyPr/>
          <a:lstStyle/>
          <a:p>
            <a:pPr>
              <a:buFontTx/>
              <a:buChar char="-"/>
            </a:pPr>
            <a:r>
              <a:rPr lang="en-US" altLang="en-US"/>
              <a:t>Sorted List </a:t>
            </a:r>
            <a:r>
              <a:rPr lang="ko-KR" altLang="en-US">
                <a:ea typeface="굴림" pitchFamily="50" charset="-127"/>
              </a:rPr>
              <a:t>에서</a:t>
            </a:r>
          </a:p>
          <a:p>
            <a:pPr lvl="1">
              <a:buFontTx/>
              <a:buChar char="-"/>
            </a:pPr>
            <a:r>
              <a:rPr lang="en-US" altLang="ko-KR">
                <a:ea typeface="굴림" pitchFamily="50" charset="-127"/>
              </a:rPr>
              <a:t>Transformer operation </a:t>
            </a:r>
            <a:r>
              <a:rPr lang="ko-KR" altLang="en-US">
                <a:ea typeface="굴림" pitchFamily="50" charset="-127"/>
              </a:rPr>
              <a:t>수행결과 리스트의 내용은 항상 정렬된 상태가 유지되어야 한다. </a:t>
            </a:r>
            <a:endParaRPr lang="en-US" altLang="en-US">
              <a:ea typeface="굴림" pitchFamily="50" charset="-127"/>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939E4-57B5-4C2E-8FA0-E81035CC9A2F}" type="slidenum">
              <a:rPr lang="en-US" altLang="en-US"/>
              <a:pPr/>
              <a:t>32</a:t>
            </a:fld>
            <a:endParaRPr lang="en-US" altLang="en-US"/>
          </a:p>
        </p:txBody>
      </p:sp>
      <p:sp>
        <p:nvSpPr>
          <p:cNvPr id="95234" name="Rectangle 2"/>
          <p:cNvSpPr>
            <a:spLocks noGrp="1" noRot="1" noChangeAspect="1" noChangeArrowheads="1" noTextEdit="1"/>
          </p:cNvSpPr>
          <p:nvPr>
            <p:ph type="sldImg"/>
          </p:nvPr>
        </p:nvSpPr>
        <p:spPr>
          <a:xfrm>
            <a:off x="1150938" y="692150"/>
            <a:ext cx="4556125" cy="3416300"/>
          </a:xfrm>
          <a:ln/>
        </p:spPr>
      </p:sp>
      <p:sp>
        <p:nvSpPr>
          <p:cNvPr id="952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939E4-57B5-4C2E-8FA0-E81035CC9A2F}" type="slidenum">
              <a:rPr lang="en-US" altLang="en-US"/>
              <a:pPr/>
              <a:t>33</a:t>
            </a:fld>
            <a:endParaRPr lang="en-US" altLang="en-US"/>
          </a:p>
        </p:txBody>
      </p:sp>
      <p:sp>
        <p:nvSpPr>
          <p:cNvPr id="95234" name="Rectangle 2"/>
          <p:cNvSpPr>
            <a:spLocks noGrp="1" noRot="1" noChangeAspect="1" noChangeArrowheads="1" noTextEdit="1"/>
          </p:cNvSpPr>
          <p:nvPr>
            <p:ph type="sldImg"/>
          </p:nvPr>
        </p:nvSpPr>
        <p:spPr>
          <a:xfrm>
            <a:off x="1150938" y="692150"/>
            <a:ext cx="4556125" cy="3416300"/>
          </a:xfrm>
          <a:ln/>
        </p:spPr>
      </p:sp>
      <p:sp>
        <p:nvSpPr>
          <p:cNvPr id="952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D6F4E1-EF52-4B2D-9385-78654F957CF9}" type="slidenum">
              <a:rPr lang="en-US" altLang="en-US"/>
              <a:pPr/>
              <a:t>34</a:t>
            </a:fld>
            <a:endParaRPr lang="en-US" altLang="en-US"/>
          </a:p>
        </p:txBody>
      </p:sp>
      <p:sp>
        <p:nvSpPr>
          <p:cNvPr id="105474" name="Rectangle 2"/>
          <p:cNvSpPr>
            <a:spLocks noGrp="1" noRot="1" noChangeAspect="1" noChangeArrowheads="1" noTextEdit="1"/>
          </p:cNvSpPr>
          <p:nvPr>
            <p:ph type="sldImg"/>
          </p:nvPr>
        </p:nvSpPr>
        <p:spPr>
          <a:xfrm>
            <a:off x="1150938" y="692150"/>
            <a:ext cx="4556125" cy="3416300"/>
          </a:xfrm>
          <a:ln/>
        </p:spPr>
      </p:sp>
      <p:sp>
        <p:nvSpPr>
          <p:cNvPr id="1054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17D55-C57E-4858-ABCD-42EACC09CAA9}" type="slidenum">
              <a:rPr lang="en-US" altLang="en-US"/>
              <a:pPr/>
              <a:t>35</a:t>
            </a:fld>
            <a:endParaRPr lang="en-US" altLang="en-US"/>
          </a:p>
        </p:txBody>
      </p:sp>
      <p:sp>
        <p:nvSpPr>
          <p:cNvPr id="106498" name="Rectangle 2"/>
          <p:cNvSpPr>
            <a:spLocks noGrp="1" noRot="1" noChangeAspect="1" noChangeArrowheads="1" noTextEdit="1"/>
          </p:cNvSpPr>
          <p:nvPr>
            <p:ph type="sldImg"/>
          </p:nvPr>
        </p:nvSpPr>
        <p:spPr>
          <a:xfrm>
            <a:off x="1150938" y="692150"/>
            <a:ext cx="4556125" cy="3416300"/>
          </a:xfrm>
          <a:ln/>
        </p:spPr>
      </p:sp>
      <p:sp>
        <p:nvSpPr>
          <p:cNvPr id="106499" name="Rectangle 3"/>
          <p:cNvSpPr>
            <a:spLocks noGrp="1" noChangeArrowheads="1"/>
          </p:cNvSpPr>
          <p:nvPr>
            <p:ph type="body" idx="1"/>
          </p:nvPr>
        </p:nvSpPr>
        <p:spPr/>
        <p:txBody>
          <a:bodyPr/>
          <a:lstStyle/>
          <a:p>
            <a:r>
              <a:rPr lang="en-US" altLang="en-US"/>
              <a:t>- </a:t>
            </a:r>
            <a:r>
              <a:rPr lang="en-US" altLang="ko-KR">
                <a:ea typeface="굴림" pitchFamily="50" charset="-127"/>
              </a:rPr>
              <a:t>postcondition</a:t>
            </a:r>
            <a:r>
              <a:rPr lang="ko-KR" altLang="en-US">
                <a:ea typeface="굴림" pitchFamily="50" charset="-127"/>
              </a:rPr>
              <a:t>과 </a:t>
            </a:r>
            <a:r>
              <a:rPr lang="en-US" altLang="ko-KR">
                <a:ea typeface="굴림" pitchFamily="50" charset="-127"/>
              </a:rPr>
              <a:t>precondition</a:t>
            </a:r>
            <a:r>
              <a:rPr lang="ko-KR" altLang="en-US">
                <a:ea typeface="굴림" pitchFamily="50" charset="-127"/>
              </a:rPr>
              <a:t>에 유의</a:t>
            </a:r>
            <a:endParaRPr lang="en-US" altLang="en-US">
              <a:ea typeface="굴림" pitchFamily="50" charset="-127"/>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D92229-E4D8-4924-9862-A4448D8E8B76}" type="slidenum">
              <a:rPr lang="en-US" altLang="en-US"/>
              <a:pPr/>
              <a:t>36</a:t>
            </a:fld>
            <a:endParaRPr lang="en-US" altLang="en-US"/>
          </a:p>
        </p:txBody>
      </p:sp>
      <p:sp>
        <p:nvSpPr>
          <p:cNvPr id="107522" name="Rectangle 2"/>
          <p:cNvSpPr>
            <a:spLocks noGrp="1" noRot="1" noChangeAspect="1" noChangeArrowheads="1" noTextEdit="1"/>
          </p:cNvSpPr>
          <p:nvPr>
            <p:ph type="sldImg"/>
          </p:nvPr>
        </p:nvSpPr>
        <p:spPr>
          <a:xfrm>
            <a:off x="1150938" y="692150"/>
            <a:ext cx="4556125" cy="3416300"/>
          </a:xfrm>
          <a:ln/>
        </p:spPr>
      </p:sp>
      <p:sp>
        <p:nvSpPr>
          <p:cNvPr id="107523" name="Rectangle 3"/>
          <p:cNvSpPr>
            <a:spLocks noGrp="1" noChangeArrowheads="1"/>
          </p:cNvSpPr>
          <p:nvPr>
            <p:ph type="body" idx="1"/>
          </p:nvPr>
        </p:nvSpPr>
        <p:spPr/>
        <p:txBody>
          <a:bodyPr/>
          <a:lstStyle/>
          <a:p>
            <a:pPr>
              <a:buFontTx/>
              <a:buChar char="-"/>
            </a:pPr>
            <a:r>
              <a:rPr lang="en-US" altLang="en-US"/>
              <a:t>Generic Data Type </a:t>
            </a:r>
            <a:r>
              <a:rPr lang="ko-KR" altLang="en-US">
                <a:ea typeface="굴림" pitchFamily="50" charset="-127"/>
              </a:rPr>
              <a:t>을 정의하기 위해서는 </a:t>
            </a:r>
            <a:r>
              <a:rPr lang="en-US" altLang="ko-KR">
                <a:ea typeface="굴림" pitchFamily="50" charset="-127"/>
              </a:rPr>
              <a:t>item</a:t>
            </a:r>
            <a:r>
              <a:rPr lang="ko-KR" altLang="en-US">
                <a:ea typeface="굴림" pitchFamily="50" charset="-127"/>
              </a:rPr>
              <a:t>과 관련된는 것은 멤버함수를 표현되어야 한다. </a:t>
            </a:r>
          </a:p>
          <a:p>
            <a:pPr>
              <a:buFontTx/>
              <a:buChar char="-"/>
            </a:pPr>
            <a:r>
              <a:rPr lang="en-US" altLang="ko-KR">
                <a:ea typeface="굴림" pitchFamily="50" charset="-127"/>
              </a:rPr>
              <a:t>Item type</a:t>
            </a:r>
            <a:r>
              <a:rPr lang="ko-KR" altLang="en-US">
                <a:ea typeface="굴림" pitchFamily="50" charset="-127"/>
              </a:rPr>
              <a:t>이 정의될 때, 해당 멤버함수를 정의하면 된다. </a:t>
            </a:r>
            <a:endParaRPr lang="en-US" altLang="en-US">
              <a:ea typeface="굴림" pitchFamily="50" charset="-127"/>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55836D-775E-4295-895F-EC22442EC3B5}" type="slidenum">
              <a:rPr lang="en-US" altLang="en-US"/>
              <a:pPr/>
              <a:t>37</a:t>
            </a:fld>
            <a:endParaRPr lang="en-US" altLang="en-US"/>
          </a:p>
        </p:txBody>
      </p:sp>
      <p:sp>
        <p:nvSpPr>
          <p:cNvPr id="108546" name="Rectangle 2"/>
          <p:cNvSpPr>
            <a:spLocks noGrp="1" noRot="1" noChangeAspect="1" noChangeArrowheads="1" noTextEdit="1"/>
          </p:cNvSpPr>
          <p:nvPr>
            <p:ph type="sldImg"/>
          </p:nvPr>
        </p:nvSpPr>
        <p:spPr>
          <a:xfrm>
            <a:off x="1150938" y="692150"/>
            <a:ext cx="4556125" cy="3416300"/>
          </a:xfrm>
          <a:ln/>
        </p:spPr>
      </p:sp>
      <p:sp>
        <p:nvSpPr>
          <p:cNvPr id="1085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40EC89-34A5-4ECF-82DE-702CD5EA385C}" type="slidenum">
              <a:rPr lang="en-US" altLang="en-US"/>
              <a:pPr/>
              <a:t>38</a:t>
            </a:fld>
            <a:endParaRPr lang="en-US" altLang="en-US"/>
          </a:p>
        </p:txBody>
      </p:sp>
      <p:sp>
        <p:nvSpPr>
          <p:cNvPr id="109570" name="Rectangle 2"/>
          <p:cNvSpPr>
            <a:spLocks noGrp="1" noRot="1" noChangeAspect="1" noChangeArrowheads="1" noTextEdit="1"/>
          </p:cNvSpPr>
          <p:nvPr>
            <p:ph type="sldImg"/>
          </p:nvPr>
        </p:nvSpPr>
        <p:spPr>
          <a:xfrm>
            <a:off x="1150938" y="692150"/>
            <a:ext cx="4556125" cy="3416300"/>
          </a:xfrm>
          <a:ln/>
        </p:spPr>
      </p:sp>
      <p:sp>
        <p:nvSpPr>
          <p:cNvPr id="109571" name="Rectangle 3"/>
          <p:cNvSpPr>
            <a:spLocks noGrp="1" noChangeArrowheads="1"/>
          </p:cNvSpPr>
          <p:nvPr>
            <p:ph type="body" idx="1"/>
          </p:nvPr>
        </p:nvSpPr>
        <p:spPr/>
        <p:txBody>
          <a:bodyPr/>
          <a:lstStyle/>
          <a:p>
            <a:r>
              <a:rPr lang="en-US" altLang="en-US"/>
              <a:t>- </a:t>
            </a:r>
            <a:r>
              <a:rPr lang="ko-KR" altLang="en-US">
                <a:ea typeface="굴림" pitchFamily="50" charset="-127"/>
              </a:rPr>
              <a:t>같은 </a:t>
            </a:r>
            <a:r>
              <a:rPr lang="en-US" altLang="ko-KR">
                <a:ea typeface="굴림" pitchFamily="50" charset="-127"/>
              </a:rPr>
              <a:t>key</a:t>
            </a:r>
            <a:r>
              <a:rPr lang="ko-KR" altLang="en-US">
                <a:ea typeface="굴림" pitchFamily="50" charset="-127"/>
              </a:rPr>
              <a:t>가 여러 개 존재하면 어떤 일이 발생하는가?</a:t>
            </a:r>
            <a:endParaRPr lang="en-US" altLang="en-US">
              <a:ea typeface="굴림" pitchFamily="50" charset="-127"/>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B5EF0C-42CE-4631-8939-70906C0A34B1}" type="slidenum">
              <a:rPr lang="en-US" altLang="en-US"/>
              <a:pPr/>
              <a:t>39</a:t>
            </a:fld>
            <a:endParaRPr lang="en-US" altLang="en-US"/>
          </a:p>
        </p:txBody>
      </p:sp>
      <p:sp>
        <p:nvSpPr>
          <p:cNvPr id="110594" name="Rectangle 2"/>
          <p:cNvSpPr>
            <a:spLocks noGrp="1" noRot="1" noChangeAspect="1" noChangeArrowheads="1" noTextEdit="1"/>
          </p:cNvSpPr>
          <p:nvPr>
            <p:ph type="sldImg"/>
          </p:nvPr>
        </p:nvSpPr>
        <p:spPr>
          <a:xfrm>
            <a:off x="1150938" y="692150"/>
            <a:ext cx="4556125" cy="3416300"/>
          </a:xfrm>
          <a:ln/>
        </p:spPr>
      </p:sp>
      <p:sp>
        <p:nvSpPr>
          <p:cNvPr id="1105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7D644C-BE2E-4CE5-9202-BDD1CC4E3D47}" type="slidenum">
              <a:rPr lang="en-US" altLang="en-US"/>
              <a:pPr/>
              <a:t>4</a:t>
            </a:fld>
            <a:endParaRPr lang="en-US" altLang="en-US"/>
          </a:p>
        </p:txBody>
      </p:sp>
      <p:sp>
        <p:nvSpPr>
          <p:cNvPr id="9218" name="Rectangle 2"/>
          <p:cNvSpPr>
            <a:spLocks noGrp="1" noRot="1" noChangeAspect="1" noChangeArrowheads="1" noTextEdit="1"/>
          </p:cNvSpPr>
          <p:nvPr>
            <p:ph type="sldImg"/>
          </p:nvPr>
        </p:nvSpPr>
        <p:spPr>
          <a:xfrm>
            <a:off x="1150938" y="692150"/>
            <a:ext cx="4556125" cy="3416300"/>
          </a:xfrm>
          <a:ln cap="flat"/>
        </p:spPr>
      </p:sp>
      <p:sp>
        <p:nvSpPr>
          <p:cNvPr id="9219" name="Rectangle 3"/>
          <p:cNvSpPr>
            <a:spLocks noGrp="1" noChangeArrowheads="1"/>
          </p:cNvSpPr>
          <p:nvPr>
            <p:ph type="body" idx="1"/>
          </p:nvPr>
        </p:nvSpPr>
        <p:spPr>
          <a:noFill/>
          <a:ln/>
        </p:spPr>
        <p:txBody>
          <a:bodyPr/>
          <a:lstStyle/>
          <a:p>
            <a:pPr>
              <a:buFontTx/>
              <a:buChar char="-"/>
            </a:pPr>
            <a:r>
              <a:rPr lang="en-US" altLang="en-US" dirty="0"/>
              <a:t>ADT</a:t>
            </a:r>
            <a:r>
              <a:rPr lang="ko-KR" altLang="en-US" dirty="0">
                <a:ea typeface="굴림" pitchFamily="50" charset="-127"/>
              </a:rPr>
              <a:t>의 객체(</a:t>
            </a:r>
            <a:r>
              <a:rPr lang="en-US" altLang="ko-KR" dirty="0">
                <a:ea typeface="굴림" pitchFamily="50" charset="-127"/>
              </a:rPr>
              <a:t>instance or object)</a:t>
            </a:r>
            <a:r>
              <a:rPr lang="ko-KR" altLang="en-US" dirty="0">
                <a:ea typeface="굴림" pitchFamily="50" charset="-127"/>
              </a:rPr>
              <a:t>를 생성한다</a:t>
            </a:r>
          </a:p>
          <a:p>
            <a:pPr>
              <a:buFontTx/>
              <a:buChar char="-"/>
            </a:pPr>
            <a:r>
              <a:rPr lang="ko-KR" altLang="en-US" dirty="0">
                <a:ea typeface="굴림" pitchFamily="50" charset="-127"/>
              </a:rPr>
              <a:t>객체의 내용을 바꾼다.(</a:t>
            </a:r>
            <a:r>
              <a:rPr lang="en-US" altLang="ko-KR" dirty="0">
                <a:ea typeface="굴림" pitchFamily="50" charset="-127"/>
              </a:rPr>
              <a:t>insert, delete, sort </a:t>
            </a:r>
            <a:r>
              <a:rPr lang="ko-KR" altLang="en-US" dirty="0">
                <a:ea typeface="굴림" pitchFamily="50" charset="-127"/>
              </a:rPr>
              <a:t>등)</a:t>
            </a:r>
          </a:p>
          <a:p>
            <a:pPr>
              <a:buFontTx/>
              <a:buChar char="-"/>
            </a:pPr>
            <a:r>
              <a:rPr lang="ko-KR" altLang="en-US" dirty="0">
                <a:ea typeface="굴림" pitchFamily="50" charset="-127"/>
              </a:rPr>
              <a:t>객체의 내용을 검사한다.(</a:t>
            </a:r>
            <a:r>
              <a:rPr lang="en-US" altLang="ko-KR" dirty="0" err="1">
                <a:ea typeface="굴림" pitchFamily="50" charset="-127"/>
              </a:rPr>
              <a:t>IsEmpty</a:t>
            </a:r>
            <a:r>
              <a:rPr lang="en-US" altLang="ko-KR" dirty="0">
                <a:ea typeface="굴림" pitchFamily="50" charset="-127"/>
              </a:rPr>
              <a:t>, Length, </a:t>
            </a:r>
            <a:r>
              <a:rPr lang="en-US" altLang="ko-KR" dirty="0" err="1">
                <a:ea typeface="굴림" pitchFamily="50" charset="-127"/>
              </a:rPr>
              <a:t>RetrieveItem</a:t>
            </a:r>
            <a:r>
              <a:rPr lang="en-US" altLang="ko-KR" dirty="0">
                <a:ea typeface="굴림" pitchFamily="50" charset="-127"/>
              </a:rPr>
              <a:t>, etc.)</a:t>
            </a:r>
          </a:p>
          <a:p>
            <a:pPr>
              <a:buFontTx/>
              <a:buChar char="-"/>
            </a:pPr>
            <a:r>
              <a:rPr lang="ko-KR" altLang="en-US" dirty="0">
                <a:ea typeface="굴림" pitchFamily="50" charset="-127"/>
              </a:rPr>
              <a:t>자료구조에 있는 </a:t>
            </a:r>
            <a:r>
              <a:rPr lang="en-US" altLang="ko-KR" dirty="0">
                <a:ea typeface="굴림" pitchFamily="50" charset="-127"/>
              </a:rPr>
              <a:t>component</a:t>
            </a:r>
            <a:r>
              <a:rPr lang="ko-KR" altLang="en-US" dirty="0">
                <a:ea typeface="굴림" pitchFamily="50" charset="-127"/>
              </a:rPr>
              <a:t>들을 순서적으로 처리할 수 있도록 해준다(예: 모든 항목의 출력, 특정 </a:t>
            </a:r>
            <a:r>
              <a:rPr lang="en-US" altLang="ko-KR" dirty="0">
                <a:ea typeface="굴림" pitchFamily="50" charset="-127"/>
              </a:rPr>
              <a:t>item</a:t>
            </a:r>
            <a:r>
              <a:rPr lang="ko-KR" altLang="en-US" dirty="0">
                <a:ea typeface="굴림" pitchFamily="50" charset="-127"/>
              </a:rPr>
              <a:t>의 검색</a:t>
            </a:r>
            <a:r>
              <a:rPr lang="ko-KR" altLang="en-US" dirty="0" smtClean="0">
                <a:ea typeface="굴림" pitchFamily="50" charset="-127"/>
              </a:rPr>
              <a:t>)</a:t>
            </a:r>
            <a:endParaRPr lang="en-US" altLang="ko-KR" dirty="0" smtClean="0">
              <a:ea typeface="굴림" pitchFamily="50" charset="-127"/>
            </a:endParaRPr>
          </a:p>
          <a:p>
            <a:pPr>
              <a:buFontTx/>
              <a:buChar char="-"/>
            </a:pPr>
            <a:endParaRPr lang="en-US" altLang="en-US" dirty="0" smtClean="0">
              <a:ea typeface="굴림" pitchFamily="50" charset="-127"/>
            </a:endParaRPr>
          </a:p>
          <a:p>
            <a:pPr>
              <a:buFontTx/>
              <a:buChar char="-"/>
            </a:pPr>
            <a:r>
              <a:rPr lang="ko-KR" altLang="en-US" dirty="0" smtClean="0">
                <a:ea typeface="굴림" pitchFamily="50" charset="-127"/>
              </a:rPr>
              <a:t>옵저버는</a:t>
            </a:r>
            <a:r>
              <a:rPr lang="en-US" altLang="ko-KR" dirty="0" smtClean="0">
                <a:ea typeface="굴림" pitchFamily="50" charset="-127"/>
              </a:rPr>
              <a:t> </a:t>
            </a:r>
            <a:r>
              <a:rPr lang="ko-KR" altLang="en-US" dirty="0" smtClean="0">
                <a:ea typeface="굴림" pitchFamily="50" charset="-127"/>
              </a:rPr>
              <a:t>안의</a:t>
            </a:r>
            <a:r>
              <a:rPr lang="en-US" altLang="ko-KR" dirty="0" smtClean="0">
                <a:ea typeface="굴림" pitchFamily="50" charset="-127"/>
              </a:rPr>
              <a:t> </a:t>
            </a:r>
            <a:r>
              <a:rPr lang="ko-KR" altLang="en-US" dirty="0" smtClean="0">
                <a:ea typeface="굴림" pitchFamily="50" charset="-127"/>
              </a:rPr>
              <a:t>내용을</a:t>
            </a:r>
            <a:r>
              <a:rPr lang="en-US" altLang="ko-KR" dirty="0" smtClean="0">
                <a:ea typeface="굴림" pitchFamily="50" charset="-127"/>
              </a:rPr>
              <a:t> </a:t>
            </a:r>
            <a:r>
              <a:rPr lang="ko-KR" altLang="en-US" dirty="0" smtClean="0">
                <a:ea typeface="굴림" pitchFamily="50" charset="-127"/>
              </a:rPr>
              <a:t>바꾸지</a:t>
            </a:r>
            <a:r>
              <a:rPr lang="en-US" altLang="ko-KR" dirty="0" smtClean="0">
                <a:ea typeface="굴림" pitchFamily="50" charset="-127"/>
              </a:rPr>
              <a:t> </a:t>
            </a:r>
            <a:r>
              <a:rPr lang="ko-KR" altLang="en-US" dirty="0" smtClean="0">
                <a:ea typeface="굴림" pitchFamily="50" charset="-127"/>
              </a:rPr>
              <a:t>않고</a:t>
            </a:r>
            <a:r>
              <a:rPr lang="en-US" altLang="ko-KR" dirty="0" smtClean="0">
                <a:ea typeface="굴림" pitchFamily="50" charset="-127"/>
              </a:rPr>
              <a:t> </a:t>
            </a:r>
            <a:r>
              <a:rPr lang="ko-KR" altLang="en-US" dirty="0" smtClean="0">
                <a:ea typeface="굴림" pitchFamily="50" charset="-127"/>
              </a:rPr>
              <a:t>보기만</a:t>
            </a:r>
            <a:r>
              <a:rPr lang="en-US" altLang="ko-KR" dirty="0" smtClean="0">
                <a:ea typeface="굴림" pitchFamily="50" charset="-127"/>
              </a:rPr>
              <a:t> </a:t>
            </a:r>
            <a:r>
              <a:rPr lang="ko-KR" altLang="en-US" dirty="0" smtClean="0">
                <a:ea typeface="굴림" pitchFamily="50" charset="-127"/>
              </a:rPr>
              <a:t>하는것</a:t>
            </a:r>
            <a:r>
              <a:rPr lang="en-US" altLang="ko-KR" dirty="0" smtClean="0">
                <a:ea typeface="굴림" pitchFamily="50" charset="-127"/>
              </a:rPr>
              <a:t> (</a:t>
            </a:r>
            <a:r>
              <a:rPr lang="ko-KR" altLang="en-US" dirty="0" smtClean="0">
                <a:ea typeface="굴림" pitchFamily="50" charset="-127"/>
              </a:rPr>
              <a:t>겟</a:t>
            </a:r>
            <a:r>
              <a:rPr lang="en-US" altLang="ko-KR" dirty="0" smtClean="0">
                <a:ea typeface="굴림" pitchFamily="50" charset="-127"/>
              </a:rPr>
              <a:t>, </a:t>
            </a:r>
            <a:r>
              <a:rPr lang="ko-KR" altLang="en-US" dirty="0" smtClean="0">
                <a:ea typeface="굴림" pitchFamily="50" charset="-127"/>
              </a:rPr>
              <a:t>리트리브</a:t>
            </a:r>
            <a:r>
              <a:rPr lang="en-US" altLang="ko-KR" dirty="0" smtClean="0">
                <a:ea typeface="굴림" pitchFamily="50" charset="-127"/>
              </a:rPr>
              <a:t>, </a:t>
            </a:r>
            <a:r>
              <a:rPr lang="ko-KR" altLang="en-US" dirty="0" smtClean="0">
                <a:ea typeface="굴림" pitchFamily="50" charset="-127"/>
              </a:rPr>
              <a:t>겟넥스트아이템</a:t>
            </a:r>
            <a:r>
              <a:rPr lang="en-US" altLang="ko-KR" dirty="0" smtClean="0">
                <a:ea typeface="굴림" pitchFamily="50" charset="-127"/>
              </a:rPr>
              <a:t> </a:t>
            </a:r>
            <a:r>
              <a:rPr lang="ko-KR" altLang="en-US" dirty="0" smtClean="0">
                <a:ea typeface="굴림" pitchFamily="50" charset="-127"/>
              </a:rPr>
              <a:t>등의</a:t>
            </a:r>
            <a:r>
              <a:rPr lang="en-US" altLang="ko-KR" dirty="0" smtClean="0">
                <a:ea typeface="굴림" pitchFamily="50" charset="-127"/>
              </a:rPr>
              <a:t> </a:t>
            </a:r>
            <a:r>
              <a:rPr lang="ko-KR" altLang="en-US" dirty="0" smtClean="0">
                <a:ea typeface="굴림" pitchFamily="50" charset="-127"/>
              </a:rPr>
              <a:t>메소드</a:t>
            </a:r>
            <a:r>
              <a:rPr lang="en-US" altLang="ko-KR" dirty="0" smtClean="0">
                <a:ea typeface="굴림" pitchFamily="50" charset="-127"/>
              </a:rPr>
              <a:t>)</a:t>
            </a:r>
          </a:p>
          <a:p>
            <a:pPr>
              <a:buFontTx/>
              <a:buChar char="-"/>
            </a:pPr>
            <a:r>
              <a:rPr lang="ko-KR" altLang="en-US" dirty="0" smtClean="0">
                <a:ea typeface="굴림" pitchFamily="50" charset="-127"/>
              </a:rPr>
              <a:t>이터레이터</a:t>
            </a:r>
            <a:r>
              <a:rPr lang="en-US" altLang="ko-KR" dirty="0" smtClean="0">
                <a:ea typeface="굴림" pitchFamily="50" charset="-127"/>
              </a:rPr>
              <a:t> : </a:t>
            </a:r>
            <a:r>
              <a:rPr lang="ko-KR" altLang="en-US" dirty="0" smtClean="0">
                <a:ea typeface="굴림" pitchFamily="50" charset="-127"/>
              </a:rPr>
              <a:t>리스트의</a:t>
            </a:r>
            <a:r>
              <a:rPr lang="en-US" altLang="ko-KR" dirty="0" smtClean="0">
                <a:ea typeface="굴림" pitchFamily="50" charset="-127"/>
              </a:rPr>
              <a:t> </a:t>
            </a:r>
            <a:r>
              <a:rPr lang="ko-KR" altLang="en-US" dirty="0" smtClean="0">
                <a:ea typeface="굴림" pitchFamily="50" charset="-127"/>
              </a:rPr>
              <a:t>데이터를</a:t>
            </a:r>
            <a:r>
              <a:rPr lang="en-US" altLang="ko-KR" dirty="0" smtClean="0">
                <a:ea typeface="굴림" pitchFamily="50" charset="-127"/>
              </a:rPr>
              <a:t> </a:t>
            </a:r>
            <a:r>
              <a:rPr lang="ko-KR" altLang="en-US" dirty="0" smtClean="0">
                <a:ea typeface="굴림" pitchFamily="50" charset="-127"/>
              </a:rPr>
              <a:t>차례대로</a:t>
            </a:r>
            <a:r>
              <a:rPr lang="en-US" altLang="ko-KR" dirty="0" smtClean="0">
                <a:ea typeface="굴림" pitchFamily="50" charset="-127"/>
              </a:rPr>
              <a:t>(</a:t>
            </a:r>
            <a:r>
              <a:rPr lang="ko-KR" altLang="en-US" dirty="0" smtClean="0">
                <a:ea typeface="굴림" pitchFamily="50" charset="-127"/>
              </a:rPr>
              <a:t>순차적으로</a:t>
            </a:r>
            <a:r>
              <a:rPr lang="en-US" altLang="ko-KR" dirty="0" smtClean="0">
                <a:ea typeface="굴림" pitchFamily="50" charset="-127"/>
              </a:rPr>
              <a:t>) </a:t>
            </a:r>
            <a:r>
              <a:rPr lang="ko-KR" altLang="en-US" dirty="0" smtClean="0">
                <a:ea typeface="굴림" pitchFamily="50" charset="-127"/>
              </a:rPr>
              <a:t>방문</a:t>
            </a:r>
            <a:r>
              <a:rPr lang="en-US" altLang="ko-KR" dirty="0" smtClean="0">
                <a:ea typeface="굴림" pitchFamily="50" charset="-127"/>
              </a:rPr>
              <a:t>(</a:t>
            </a:r>
            <a:r>
              <a:rPr lang="ko-KR" altLang="en-US" dirty="0" smtClean="0">
                <a:ea typeface="굴림" pitchFamily="50" charset="-127"/>
              </a:rPr>
              <a:t>검색</a:t>
            </a:r>
            <a:r>
              <a:rPr lang="en-US" altLang="ko-KR" dirty="0" smtClean="0">
                <a:ea typeface="굴림" pitchFamily="50" charset="-127"/>
              </a:rPr>
              <a:t>)</a:t>
            </a:r>
            <a:r>
              <a:rPr lang="ko-KR" altLang="en-US" dirty="0" smtClean="0">
                <a:ea typeface="굴림" pitchFamily="50" charset="-127"/>
              </a:rPr>
              <a:t>할</a:t>
            </a:r>
            <a:r>
              <a:rPr lang="en-US" altLang="ko-KR" dirty="0" smtClean="0">
                <a:ea typeface="굴림" pitchFamily="50" charset="-127"/>
              </a:rPr>
              <a:t> </a:t>
            </a:r>
            <a:r>
              <a:rPr lang="ko-KR" altLang="en-US" dirty="0" smtClean="0">
                <a:ea typeface="굴림" pitchFamily="50" charset="-127"/>
              </a:rPr>
              <a:t>수</a:t>
            </a:r>
            <a:r>
              <a:rPr lang="en-US" altLang="ko-KR" dirty="0" smtClean="0">
                <a:ea typeface="굴림" pitchFamily="50" charset="-127"/>
              </a:rPr>
              <a:t> </a:t>
            </a:r>
            <a:r>
              <a:rPr lang="ko-KR" altLang="en-US" dirty="0" smtClean="0">
                <a:ea typeface="굴림" pitchFamily="50" charset="-127"/>
              </a:rPr>
              <a:t>있게</a:t>
            </a:r>
            <a:r>
              <a:rPr lang="en-US" altLang="ko-KR" dirty="0" smtClean="0">
                <a:ea typeface="굴림" pitchFamily="50" charset="-127"/>
              </a:rPr>
              <a:t> </a:t>
            </a:r>
            <a:r>
              <a:rPr lang="ko-KR" altLang="en-US" dirty="0" smtClean="0">
                <a:ea typeface="굴림" pitchFamily="50" charset="-127"/>
              </a:rPr>
              <a:t>해줌</a:t>
            </a:r>
            <a:endParaRPr lang="en-US" altLang="en-US" dirty="0">
              <a:ea typeface="굴림" pitchFamily="50" charset="-127"/>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05453D-66B3-429E-AD96-9DFA2EC30D61}" type="slidenum">
              <a:rPr lang="en-US" altLang="en-US"/>
              <a:pPr/>
              <a:t>40</a:t>
            </a:fld>
            <a:endParaRPr lang="en-US" altLang="en-US"/>
          </a:p>
        </p:txBody>
      </p:sp>
      <p:sp>
        <p:nvSpPr>
          <p:cNvPr id="111618" name="Rectangle 2"/>
          <p:cNvSpPr>
            <a:spLocks noGrp="1" noRot="1" noChangeAspect="1" noChangeArrowheads="1" noTextEdit="1"/>
          </p:cNvSpPr>
          <p:nvPr>
            <p:ph type="sldImg"/>
          </p:nvPr>
        </p:nvSpPr>
        <p:spPr>
          <a:xfrm>
            <a:off x="1150938" y="692150"/>
            <a:ext cx="4556125" cy="3416300"/>
          </a:xfrm>
          <a:ln/>
        </p:spPr>
      </p:sp>
      <p:sp>
        <p:nvSpPr>
          <p:cNvPr id="1116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A33D03-336F-4CF2-9D54-A94E7F719C49}" type="slidenum">
              <a:rPr lang="en-US" altLang="en-US"/>
              <a:pPr/>
              <a:t>41</a:t>
            </a:fld>
            <a:endParaRPr lang="en-US" altLang="en-US"/>
          </a:p>
        </p:txBody>
      </p:sp>
      <p:sp>
        <p:nvSpPr>
          <p:cNvPr id="112642" name="Rectangle 2"/>
          <p:cNvSpPr>
            <a:spLocks noGrp="1" noRot="1" noChangeAspect="1" noChangeArrowheads="1" noTextEdit="1"/>
          </p:cNvSpPr>
          <p:nvPr>
            <p:ph type="sldImg"/>
          </p:nvPr>
        </p:nvSpPr>
        <p:spPr>
          <a:xfrm>
            <a:off x="1150938" y="692150"/>
            <a:ext cx="4556125" cy="3416300"/>
          </a:xfrm>
          <a:ln/>
        </p:spPr>
      </p:sp>
      <p:sp>
        <p:nvSpPr>
          <p:cNvPr id="1126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0A85EE-D586-44F6-B200-47C563B4B10E}" type="slidenum">
              <a:rPr lang="en-US" altLang="en-US"/>
              <a:pPr/>
              <a:t>42</a:t>
            </a:fld>
            <a:endParaRPr lang="en-US" altLang="en-US"/>
          </a:p>
        </p:txBody>
      </p:sp>
      <p:sp>
        <p:nvSpPr>
          <p:cNvPr id="115714" name="Rectangle 2"/>
          <p:cNvSpPr>
            <a:spLocks noGrp="1" noRot="1" noChangeAspect="1" noChangeArrowheads="1" noTextEdit="1"/>
          </p:cNvSpPr>
          <p:nvPr>
            <p:ph type="sldImg"/>
          </p:nvPr>
        </p:nvSpPr>
        <p:spPr>
          <a:xfrm>
            <a:off x="1150938" y="692150"/>
            <a:ext cx="4556125" cy="3416300"/>
          </a:xfrm>
          <a:ln/>
        </p:spPr>
      </p:sp>
      <p:sp>
        <p:nvSpPr>
          <p:cNvPr id="1157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BE519E-8262-4092-B342-894A0BCCD532}" type="slidenum">
              <a:rPr lang="en-US" altLang="en-US"/>
              <a:pPr/>
              <a:t>43</a:t>
            </a:fld>
            <a:endParaRPr lang="en-US" altLang="en-US"/>
          </a:p>
        </p:txBody>
      </p:sp>
      <p:sp>
        <p:nvSpPr>
          <p:cNvPr id="116738" name="Rectangle 2"/>
          <p:cNvSpPr>
            <a:spLocks noGrp="1" noRot="1" noChangeAspect="1" noChangeArrowheads="1" noTextEdit="1"/>
          </p:cNvSpPr>
          <p:nvPr>
            <p:ph type="sldImg"/>
          </p:nvPr>
        </p:nvSpPr>
        <p:spPr>
          <a:xfrm>
            <a:off x="1150938" y="692150"/>
            <a:ext cx="4556125" cy="3416300"/>
          </a:xfrm>
          <a:ln/>
        </p:spPr>
      </p:sp>
      <p:sp>
        <p:nvSpPr>
          <p:cNvPr id="1167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C4396B-6C67-42B3-AC56-FC78180FE2B8}" type="slidenum">
              <a:rPr lang="en-US" altLang="en-US"/>
              <a:pPr/>
              <a:t>44</a:t>
            </a:fld>
            <a:endParaRPr lang="en-US" altLang="en-US"/>
          </a:p>
        </p:txBody>
      </p:sp>
      <p:sp>
        <p:nvSpPr>
          <p:cNvPr id="117762" name="Rectangle 2"/>
          <p:cNvSpPr>
            <a:spLocks noGrp="1" noRot="1" noChangeAspect="1" noChangeArrowheads="1" noTextEdit="1"/>
          </p:cNvSpPr>
          <p:nvPr>
            <p:ph type="sldImg"/>
          </p:nvPr>
        </p:nvSpPr>
        <p:spPr>
          <a:xfrm>
            <a:off x="1150938" y="692150"/>
            <a:ext cx="4556125" cy="3416300"/>
          </a:xfrm>
          <a:ln/>
        </p:spPr>
      </p:sp>
      <p:sp>
        <p:nvSpPr>
          <p:cNvPr id="1177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99A261-26CF-4ADA-A47C-6A4DECE7D0A7}" type="slidenum">
              <a:rPr lang="en-US" altLang="en-US"/>
              <a:pPr/>
              <a:t>45</a:t>
            </a:fld>
            <a:endParaRPr lang="en-US" altLang="en-US"/>
          </a:p>
        </p:txBody>
      </p:sp>
      <p:sp>
        <p:nvSpPr>
          <p:cNvPr id="132098"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320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6AE424-3576-4FB6-8D6A-194347AC7B70}" type="slidenum">
              <a:rPr lang="en-US" altLang="en-US"/>
              <a:pPr/>
              <a:t>46</a:t>
            </a:fld>
            <a:endParaRPr lang="en-US" altLang="en-US"/>
          </a:p>
        </p:txBody>
      </p:sp>
      <p:sp>
        <p:nvSpPr>
          <p:cNvPr id="134146"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341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F57B4E-59BF-48DC-A693-790CE0A5B27E}" type="slidenum">
              <a:rPr lang="en-US" altLang="en-US"/>
              <a:pPr/>
              <a:t>47</a:t>
            </a:fld>
            <a:endParaRPr lang="en-US" altLang="en-US"/>
          </a:p>
        </p:txBody>
      </p:sp>
      <p:sp>
        <p:nvSpPr>
          <p:cNvPr id="118786" name="Rectangle 2"/>
          <p:cNvSpPr>
            <a:spLocks noGrp="1" noRot="1" noChangeAspect="1" noChangeArrowheads="1" noTextEdit="1"/>
          </p:cNvSpPr>
          <p:nvPr>
            <p:ph type="sldImg"/>
          </p:nvPr>
        </p:nvSpPr>
        <p:spPr>
          <a:xfrm>
            <a:off x="1150938" y="692150"/>
            <a:ext cx="4556125" cy="3416300"/>
          </a:xfrm>
          <a:ln/>
        </p:spPr>
      </p:sp>
      <p:sp>
        <p:nvSpPr>
          <p:cNvPr id="118787" name="Rectangle 3"/>
          <p:cNvSpPr>
            <a:spLocks noGrp="1" noChangeArrowheads="1"/>
          </p:cNvSpPr>
          <p:nvPr>
            <p:ph type="body" idx="1"/>
          </p:nvPr>
        </p:nvSpPr>
        <p:spPr/>
        <p:txBody>
          <a:bodyPr/>
          <a:lstStyle/>
          <a:p>
            <a:endParaRPr lang="en-US" altLang="en-US" dirty="0" smtClean="0"/>
          </a:p>
          <a:p>
            <a:r>
              <a:rPr lang="ko-KR" altLang="en-US" dirty="0" smtClean="0"/>
              <a:t>루프를</a:t>
            </a:r>
            <a:r>
              <a:rPr lang="en-US" altLang="ko-KR" dirty="0" smtClean="0"/>
              <a:t> </a:t>
            </a:r>
            <a:r>
              <a:rPr lang="ko-KR" altLang="en-US" dirty="0" smtClean="0"/>
              <a:t>빠질</a:t>
            </a:r>
            <a:r>
              <a:rPr lang="en-US" altLang="ko-KR" dirty="0" smtClean="0"/>
              <a:t> </a:t>
            </a:r>
            <a:r>
              <a:rPr lang="ko-KR" altLang="en-US" dirty="0" smtClean="0"/>
              <a:t>때는</a:t>
            </a:r>
            <a:r>
              <a:rPr lang="en-US" altLang="ko-KR" dirty="0" smtClean="0"/>
              <a:t> </a:t>
            </a:r>
            <a:r>
              <a:rPr lang="ko-KR" altLang="en-US" dirty="0" smtClean="0"/>
              <a:t>찾았을</a:t>
            </a:r>
            <a:r>
              <a:rPr lang="en-US" altLang="ko-KR" dirty="0" smtClean="0"/>
              <a:t> </a:t>
            </a:r>
            <a:r>
              <a:rPr lang="ko-KR" altLang="en-US" dirty="0" smtClean="0"/>
              <a:t>때</a:t>
            </a:r>
            <a:r>
              <a:rPr lang="en-US" altLang="ko-KR" dirty="0" smtClean="0"/>
              <a:t> </a:t>
            </a:r>
            <a:r>
              <a:rPr lang="ko-KR" altLang="en-US" dirty="0" smtClean="0"/>
              <a:t>또는</a:t>
            </a:r>
            <a:r>
              <a:rPr lang="en-US" altLang="ko-KR" dirty="0" smtClean="0"/>
              <a:t> first</a:t>
            </a:r>
            <a:r>
              <a:rPr lang="ko-KR" altLang="en-US" dirty="0" smtClean="0"/>
              <a:t>가</a:t>
            </a:r>
            <a:r>
              <a:rPr lang="en-US" altLang="ko-KR" dirty="0" smtClean="0"/>
              <a:t> last</a:t>
            </a:r>
            <a:r>
              <a:rPr lang="ko-KR" altLang="en-US" dirty="0" smtClean="0"/>
              <a:t>보다</a:t>
            </a:r>
            <a:r>
              <a:rPr lang="en-US" altLang="ko-KR" dirty="0" smtClean="0"/>
              <a:t> </a:t>
            </a:r>
            <a:r>
              <a:rPr lang="ko-KR" altLang="en-US" dirty="0" smtClean="0"/>
              <a:t>커져서</a:t>
            </a:r>
            <a:r>
              <a:rPr lang="en-US" altLang="ko-KR" dirty="0" smtClean="0"/>
              <a:t> </a:t>
            </a:r>
            <a:r>
              <a:rPr lang="ko-KR" altLang="en-US" dirty="0" smtClean="0"/>
              <a:t>못찾을</a:t>
            </a:r>
            <a:r>
              <a:rPr lang="en-US" altLang="ko-KR" dirty="0" smtClean="0"/>
              <a:t> </a:t>
            </a:r>
            <a:r>
              <a:rPr lang="ko-KR" altLang="en-US" dirty="0" smtClean="0"/>
              <a:t>때이다</a:t>
            </a:r>
            <a:r>
              <a:rPr lang="en-US" altLang="ko-KR" dirty="0" smtClean="0"/>
              <a:t>.</a:t>
            </a:r>
            <a:endParaRPr lang="en-US"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C8C31-CDD4-43F3-B3DF-719594C54CC3}" type="slidenum">
              <a:rPr lang="en-US" altLang="en-US"/>
              <a:pPr/>
              <a:t>48</a:t>
            </a:fld>
            <a:endParaRPr lang="en-US" altLang="en-US"/>
          </a:p>
        </p:txBody>
      </p:sp>
      <p:sp>
        <p:nvSpPr>
          <p:cNvPr id="54274" name="Rectangle 2"/>
          <p:cNvSpPr>
            <a:spLocks noGrp="1" noRot="1" noChangeAspect="1" noChangeArrowheads="1" noTextEdit="1"/>
          </p:cNvSpPr>
          <p:nvPr>
            <p:ph type="sldImg"/>
          </p:nvPr>
        </p:nvSpPr>
        <p:spPr>
          <a:xfrm>
            <a:off x="1150938" y="692150"/>
            <a:ext cx="4556125" cy="3416300"/>
          </a:xfrm>
          <a:ln cap="flat"/>
        </p:spPr>
      </p:sp>
      <p:sp>
        <p:nvSpPr>
          <p:cNvPr id="54275" name="Rectangle 3"/>
          <p:cNvSpPr>
            <a:spLocks noGrp="1" noChangeArrowheads="1"/>
          </p:cNvSpPr>
          <p:nvPr>
            <p:ph type="body" idx="1"/>
          </p:nvPr>
        </p:nvSpPr>
        <p:spPr>
          <a:ln/>
        </p:spPr>
        <p:txBody>
          <a:bodyPr/>
          <a:lstStyle/>
          <a:p>
            <a:r>
              <a:rPr lang="en-US" altLang="en-US" dirty="0" smtClean="0"/>
              <a:t>[</a:t>
            </a:r>
            <a:r>
              <a:rPr lang="ko-KR" altLang="en-US" dirty="0" smtClean="0"/>
              <a:t>시험에</a:t>
            </a:r>
            <a:r>
              <a:rPr lang="en-US" altLang="ko-KR" dirty="0" smtClean="0"/>
              <a:t> </a:t>
            </a:r>
            <a:r>
              <a:rPr lang="ko-KR" altLang="en-US" dirty="0" smtClean="0"/>
              <a:t>꼭</a:t>
            </a:r>
            <a:r>
              <a:rPr lang="en-US" altLang="ko-KR" dirty="0" smtClean="0"/>
              <a:t> </a:t>
            </a:r>
            <a:r>
              <a:rPr lang="ko-KR" altLang="en-US" dirty="0" smtClean="0"/>
              <a:t>출제함</a:t>
            </a:r>
            <a:r>
              <a:rPr lang="en-US" altLang="en-US" dirty="0" smtClean="0"/>
              <a:t>]</a:t>
            </a:r>
          </a:p>
          <a:p>
            <a:endParaRPr lang="en-US" altLang="en-US" dirty="0" smtClean="0"/>
          </a:p>
          <a:p>
            <a:r>
              <a:rPr lang="ko-KR" altLang="en-US" dirty="0" smtClean="0"/>
              <a:t>빅</a:t>
            </a:r>
            <a:r>
              <a:rPr lang="en-US" altLang="ko-KR" dirty="0" smtClean="0"/>
              <a:t>-</a:t>
            </a:r>
            <a:r>
              <a:rPr lang="ko-KR" altLang="en-US" dirty="0" smtClean="0"/>
              <a:t>오</a:t>
            </a:r>
            <a:r>
              <a:rPr lang="en-US" altLang="ko-KR" dirty="0" smtClean="0"/>
              <a:t> </a:t>
            </a:r>
            <a:r>
              <a:rPr lang="ko-KR" altLang="en-US" dirty="0" smtClean="0"/>
              <a:t>표기법</a:t>
            </a:r>
            <a:endParaRPr lang="en-US" altLang="ko-KR" dirty="0" smtClean="0"/>
          </a:p>
          <a:p>
            <a:r>
              <a:rPr lang="ko-KR" altLang="en-US" dirty="0" smtClean="0"/>
              <a:t>빅오는</a:t>
            </a:r>
            <a:r>
              <a:rPr lang="en-US" altLang="ko-KR" dirty="0" smtClean="0"/>
              <a:t> Worst</a:t>
            </a:r>
            <a:r>
              <a:rPr lang="ko-KR" altLang="en-US" dirty="0" smtClean="0"/>
              <a:t>케이스를</a:t>
            </a:r>
            <a:r>
              <a:rPr lang="en-US" altLang="ko-KR" dirty="0" smtClean="0"/>
              <a:t> </a:t>
            </a:r>
            <a:r>
              <a:rPr lang="ko-KR" altLang="en-US" dirty="0" smtClean="0"/>
              <a:t>계산함</a:t>
            </a:r>
            <a:endParaRPr lang="en-US" altLang="ko-KR" dirty="0" smtClean="0"/>
          </a:p>
          <a:p>
            <a:endParaRPr lang="en-US" altLang="en-US" dirty="0" smtClean="0"/>
          </a:p>
          <a:p>
            <a:r>
              <a:rPr lang="en-US" altLang="en-US" dirty="0" smtClean="0"/>
              <a:t>Retrieve</a:t>
            </a:r>
            <a:r>
              <a:rPr lang="ko-KR" altLang="en-US" dirty="0" smtClean="0"/>
              <a:t>의</a:t>
            </a:r>
            <a:r>
              <a:rPr lang="en-US" altLang="ko-KR" dirty="0" smtClean="0"/>
              <a:t> </a:t>
            </a:r>
            <a:r>
              <a:rPr lang="ko-KR" altLang="en-US" dirty="0" smtClean="0"/>
              <a:t>경우</a:t>
            </a:r>
            <a:r>
              <a:rPr lang="en-US" altLang="ko-KR" dirty="0" smtClean="0"/>
              <a:t> n</a:t>
            </a:r>
            <a:r>
              <a:rPr lang="ko-KR" altLang="en-US" dirty="0" smtClean="0"/>
              <a:t>번의</a:t>
            </a:r>
            <a:r>
              <a:rPr lang="en-US" altLang="ko-KR" dirty="0" smtClean="0"/>
              <a:t> </a:t>
            </a:r>
            <a:r>
              <a:rPr lang="ko-KR" altLang="en-US" dirty="0" smtClean="0"/>
              <a:t>경우가</a:t>
            </a:r>
            <a:r>
              <a:rPr lang="en-US" altLang="ko-KR" dirty="0" smtClean="0"/>
              <a:t> worst</a:t>
            </a:r>
            <a:r>
              <a:rPr lang="ko-KR" altLang="en-US" dirty="0" smtClean="0"/>
              <a:t>이므로</a:t>
            </a:r>
            <a:r>
              <a:rPr lang="en-US" altLang="ko-KR" dirty="0" smtClean="0"/>
              <a:t> n</a:t>
            </a:r>
            <a:r>
              <a:rPr lang="ko-KR" altLang="en-US" dirty="0" smtClean="0"/>
              <a:t>이다</a:t>
            </a:r>
            <a:endParaRPr lang="en-US" altLang="ko-KR" dirty="0" smtClean="0"/>
          </a:p>
          <a:p>
            <a:r>
              <a:rPr lang="en-US" altLang="en-US" dirty="0" smtClean="0"/>
              <a:t>Binary</a:t>
            </a:r>
            <a:r>
              <a:rPr lang="ko-KR" altLang="en-US" dirty="0" smtClean="0"/>
              <a:t>의</a:t>
            </a:r>
            <a:r>
              <a:rPr lang="en-US" altLang="ko-KR" dirty="0" smtClean="0"/>
              <a:t> </a:t>
            </a:r>
            <a:r>
              <a:rPr lang="ko-KR" altLang="en-US" dirty="0" smtClean="0"/>
              <a:t>경우</a:t>
            </a:r>
            <a:r>
              <a:rPr lang="en-US" altLang="ko-KR" dirty="0" smtClean="0"/>
              <a:t> </a:t>
            </a:r>
            <a:r>
              <a:rPr lang="en-US" altLang="en-US" sz="1200" b="1" dirty="0" smtClean="0">
                <a:solidFill>
                  <a:srgbClr val="990066"/>
                </a:solidFill>
              </a:rPr>
              <a:t>log</a:t>
            </a:r>
            <a:r>
              <a:rPr lang="en-US" altLang="en-US" sz="1200" b="1" baseline="-25000" dirty="0" smtClean="0">
                <a:solidFill>
                  <a:srgbClr val="990066"/>
                </a:solidFill>
              </a:rPr>
              <a:t>2</a:t>
            </a:r>
            <a:r>
              <a:rPr lang="en-US" altLang="en-US" sz="1200" b="1" dirty="0" smtClean="0">
                <a:solidFill>
                  <a:srgbClr val="990066"/>
                </a:solidFill>
              </a:rPr>
              <a:t>N</a:t>
            </a:r>
            <a:r>
              <a:rPr lang="ko-KR" altLang="en-US" dirty="0" smtClean="0"/>
              <a:t>의</a:t>
            </a:r>
            <a:r>
              <a:rPr lang="en-US" altLang="ko-KR" dirty="0" smtClean="0"/>
              <a:t> </a:t>
            </a:r>
            <a:r>
              <a:rPr lang="ko-KR" altLang="en-US" dirty="0" smtClean="0"/>
              <a:t>경우가</a:t>
            </a:r>
            <a:r>
              <a:rPr lang="en-US" altLang="ko-KR" dirty="0" smtClean="0"/>
              <a:t> worst</a:t>
            </a:r>
            <a:r>
              <a:rPr lang="ko-KR" altLang="en-US" dirty="0" smtClean="0"/>
              <a:t>이다</a:t>
            </a:r>
            <a:r>
              <a:rPr lang="en-US" altLang="ko-KR" dirty="0" smtClean="0"/>
              <a:t>.</a:t>
            </a:r>
          </a:p>
          <a:p>
            <a:endParaRPr lang="en-US" altLang="en-US" dirty="0" smtClean="0"/>
          </a:p>
          <a:p>
            <a:r>
              <a:rPr lang="ko-KR" altLang="en-US" dirty="0" smtClean="0"/>
              <a:t>알고리즘을</a:t>
            </a:r>
            <a:r>
              <a:rPr lang="en-US" altLang="ko-KR" dirty="0" smtClean="0"/>
              <a:t> </a:t>
            </a:r>
            <a:r>
              <a:rPr lang="ko-KR" altLang="en-US" dirty="0" smtClean="0"/>
              <a:t>만들고</a:t>
            </a:r>
            <a:r>
              <a:rPr lang="en-US" altLang="ko-KR" dirty="0" smtClean="0"/>
              <a:t> </a:t>
            </a:r>
            <a:r>
              <a:rPr lang="ko-KR" altLang="en-US" dirty="0" smtClean="0"/>
              <a:t>빅오를</a:t>
            </a:r>
            <a:r>
              <a:rPr lang="en-US" altLang="ko-KR" dirty="0" smtClean="0"/>
              <a:t> </a:t>
            </a:r>
            <a:r>
              <a:rPr lang="ko-KR" altLang="en-US" dirty="0" smtClean="0"/>
              <a:t>계산할</a:t>
            </a:r>
            <a:r>
              <a:rPr lang="en-US" altLang="ko-KR" dirty="0" smtClean="0"/>
              <a:t> </a:t>
            </a:r>
            <a:r>
              <a:rPr lang="ko-KR" altLang="en-US" dirty="0" smtClean="0"/>
              <a:t>줄</a:t>
            </a:r>
            <a:r>
              <a:rPr lang="en-US" altLang="ko-KR" dirty="0" smtClean="0"/>
              <a:t> </a:t>
            </a:r>
            <a:r>
              <a:rPr lang="ko-KR" altLang="en-US" dirty="0" smtClean="0"/>
              <a:t>알아야</a:t>
            </a:r>
            <a:r>
              <a:rPr lang="en-US" altLang="ko-KR" dirty="0" smtClean="0"/>
              <a:t> </a:t>
            </a:r>
            <a:r>
              <a:rPr lang="ko-KR" altLang="en-US" dirty="0" smtClean="0"/>
              <a:t>한다</a:t>
            </a:r>
            <a:r>
              <a:rPr lang="en-US" altLang="ko-KR" dirty="0" smtClean="0"/>
              <a:t>.</a:t>
            </a:r>
          </a:p>
          <a:p>
            <a:endParaRPr lang="en-US" altLang="en-US" dirty="0" smtClean="0"/>
          </a:p>
          <a:p>
            <a:r>
              <a:rPr lang="ko-KR" altLang="en-US" dirty="0" smtClean="0"/>
              <a:t>빅오는</a:t>
            </a:r>
            <a:r>
              <a:rPr lang="en-US" altLang="ko-KR" dirty="0" smtClean="0"/>
              <a:t> </a:t>
            </a:r>
            <a:r>
              <a:rPr lang="ko-KR" altLang="en-US" dirty="0" smtClean="0"/>
              <a:t>최고차항만</a:t>
            </a:r>
            <a:r>
              <a:rPr lang="en-US" altLang="ko-KR" dirty="0" smtClean="0"/>
              <a:t> </a:t>
            </a:r>
            <a:r>
              <a:rPr lang="ko-KR" altLang="en-US" dirty="0" smtClean="0"/>
              <a:t>생각한다</a:t>
            </a:r>
            <a:r>
              <a:rPr lang="en-US" altLang="ko-KR" dirty="0" smtClean="0"/>
              <a:t>. </a:t>
            </a:r>
          </a:p>
          <a:p>
            <a:endParaRPr lang="en-US" altLang="en-US" dirty="0" smtClean="0"/>
          </a:p>
          <a:p>
            <a:r>
              <a:rPr lang="en-US" altLang="en-US" dirty="0" smtClean="0"/>
              <a:t>O(n)</a:t>
            </a:r>
            <a:r>
              <a:rPr lang="en-US" altLang="en-US" baseline="0" dirty="0" smtClean="0"/>
              <a:t> + O(n) = O(n)</a:t>
            </a:r>
            <a:r>
              <a:rPr lang="ko-KR" altLang="en-US" baseline="0" dirty="0" smtClean="0"/>
              <a:t>이다</a:t>
            </a:r>
            <a:r>
              <a:rPr lang="en-US" altLang="ko-KR" baseline="0" dirty="0" smtClean="0"/>
              <a:t>. </a:t>
            </a:r>
            <a:endParaRPr lang="en-US"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13F79C-CA54-48CF-9914-49C98F1FCF86}" type="slidenum">
              <a:rPr lang="en-US" altLang="en-US"/>
              <a:pPr/>
              <a:t>49</a:t>
            </a:fld>
            <a:endParaRPr lang="en-US" altLang="en-US"/>
          </a:p>
        </p:txBody>
      </p:sp>
      <p:sp>
        <p:nvSpPr>
          <p:cNvPr id="56322" name="Rectangle 2"/>
          <p:cNvSpPr>
            <a:spLocks noGrp="1" noRot="1" noChangeAspect="1" noChangeArrowheads="1" noTextEdit="1"/>
          </p:cNvSpPr>
          <p:nvPr>
            <p:ph type="sldImg"/>
          </p:nvPr>
        </p:nvSpPr>
        <p:spPr>
          <a:xfrm>
            <a:off x="1150938" y="692150"/>
            <a:ext cx="4556125" cy="3416300"/>
          </a:xfrm>
          <a:ln cap="flat"/>
        </p:spPr>
      </p:sp>
      <p:sp>
        <p:nvSpPr>
          <p:cNvPr id="56323" name="Rectangle 3"/>
          <p:cNvSpPr>
            <a:spLocks noGrp="1" noChangeArrowheads="1"/>
          </p:cNvSpPr>
          <p:nvPr>
            <p:ph type="body" idx="1"/>
          </p:nvPr>
        </p:nvSpPr>
        <p:spPr>
          <a:ln/>
        </p:spPr>
        <p:txBody>
          <a:bodyPr/>
          <a:lstStyle/>
          <a:p>
            <a:r>
              <a:rPr lang="en-US" altLang="en-US" dirty="0" smtClean="0"/>
              <a:t>1) O(1) = n</a:t>
            </a:r>
            <a:r>
              <a:rPr lang="ko-KR" altLang="en-US" dirty="0" smtClean="0"/>
              <a:t>과</a:t>
            </a:r>
            <a:r>
              <a:rPr lang="en-US" altLang="ko-KR" dirty="0" smtClean="0"/>
              <a:t> </a:t>
            </a:r>
            <a:r>
              <a:rPr lang="ko-KR" altLang="en-US" dirty="0" smtClean="0"/>
              <a:t>무관</a:t>
            </a:r>
            <a:endParaRPr lang="en-US" altLang="ko-KR" dirty="0" smtClean="0"/>
          </a:p>
          <a:p>
            <a:r>
              <a:rPr lang="en-US" altLang="en-US" dirty="0" smtClean="0"/>
              <a:t>2) </a:t>
            </a:r>
            <a:r>
              <a:rPr lang="ko-KR" altLang="en-US" dirty="0" smtClean="0"/>
              <a:t>바이너리서치</a:t>
            </a:r>
            <a:endParaRPr lang="en-US" altLang="ko-KR" dirty="0" smtClean="0"/>
          </a:p>
          <a:p>
            <a:r>
              <a:rPr lang="en-US" altLang="en-US" dirty="0" smtClean="0"/>
              <a:t>3) </a:t>
            </a:r>
            <a:r>
              <a:rPr lang="ko-KR" altLang="en-US" dirty="0" smtClean="0"/>
              <a:t>순차서치</a:t>
            </a:r>
            <a:endParaRPr lang="en-US" altLang="ko-KR" dirty="0" smtClean="0"/>
          </a:p>
          <a:p>
            <a:r>
              <a:rPr lang="en-US" altLang="en-US" dirty="0" smtClean="0"/>
              <a:t> Sorted</a:t>
            </a:r>
            <a:r>
              <a:rPr lang="ko-KR" altLang="en-US" dirty="0" smtClean="0"/>
              <a:t>나</a:t>
            </a:r>
            <a:r>
              <a:rPr lang="en-US" altLang="ko-KR" dirty="0" smtClean="0"/>
              <a:t> Unsorted</a:t>
            </a:r>
            <a:r>
              <a:rPr lang="ko-KR" altLang="en-US" dirty="0" smtClean="0"/>
              <a:t>나</a:t>
            </a:r>
            <a:r>
              <a:rPr lang="en-US" altLang="ko-KR" dirty="0" smtClean="0"/>
              <a:t> </a:t>
            </a:r>
            <a:r>
              <a:rPr lang="ko-KR" altLang="en-US" dirty="0" smtClean="0"/>
              <a:t>순차서치할떄는</a:t>
            </a:r>
            <a:r>
              <a:rPr lang="en-US" altLang="ko-KR" dirty="0" smtClean="0"/>
              <a:t> </a:t>
            </a:r>
            <a:r>
              <a:rPr lang="ko-KR" altLang="en-US" dirty="0" smtClean="0"/>
              <a:t>빅오가</a:t>
            </a:r>
            <a:r>
              <a:rPr lang="en-US" altLang="ko-KR" dirty="0" smtClean="0"/>
              <a:t> n</a:t>
            </a:r>
            <a:r>
              <a:rPr lang="ko-KR" altLang="en-US" dirty="0" smtClean="0"/>
              <a:t>으로</a:t>
            </a:r>
            <a:r>
              <a:rPr lang="en-US" altLang="ko-KR" dirty="0" smtClean="0"/>
              <a:t> </a:t>
            </a:r>
            <a:r>
              <a:rPr lang="ko-KR" altLang="en-US" dirty="0" smtClean="0"/>
              <a:t>같다</a:t>
            </a:r>
            <a:r>
              <a:rPr lang="en-US" altLang="ko-KR" dirty="0" smtClean="0"/>
              <a:t>. Unsorted</a:t>
            </a:r>
            <a:r>
              <a:rPr lang="ko-KR" altLang="en-US" dirty="0" smtClean="0"/>
              <a:t>는</a:t>
            </a:r>
            <a:r>
              <a:rPr lang="en-US" altLang="ko-KR" dirty="0" smtClean="0"/>
              <a:t> </a:t>
            </a:r>
            <a:r>
              <a:rPr lang="ko-KR" altLang="en-US" dirty="0" smtClean="0"/>
              <a:t>바이너리</a:t>
            </a:r>
            <a:r>
              <a:rPr lang="en-US" altLang="ko-KR" dirty="0" smtClean="0"/>
              <a:t> </a:t>
            </a:r>
            <a:r>
              <a:rPr lang="ko-KR" altLang="en-US" dirty="0" smtClean="0"/>
              <a:t>서치를</a:t>
            </a:r>
            <a:r>
              <a:rPr lang="en-US" altLang="ko-KR" dirty="0" smtClean="0"/>
              <a:t> </a:t>
            </a:r>
            <a:r>
              <a:rPr lang="ko-KR" altLang="en-US" dirty="0" smtClean="0"/>
              <a:t>할</a:t>
            </a:r>
            <a:r>
              <a:rPr lang="en-US" altLang="ko-KR" dirty="0" smtClean="0"/>
              <a:t> </a:t>
            </a:r>
            <a:r>
              <a:rPr lang="ko-KR" altLang="en-US" dirty="0" smtClean="0"/>
              <a:t>수</a:t>
            </a:r>
            <a:r>
              <a:rPr lang="en-US" altLang="ko-KR" dirty="0" smtClean="0"/>
              <a:t> </a:t>
            </a:r>
            <a:r>
              <a:rPr lang="ko-KR" altLang="en-US" dirty="0" smtClean="0"/>
              <a:t>없다</a:t>
            </a:r>
            <a:endParaRPr lang="en-US" altLang="ko-KR" dirty="0" smtClean="0"/>
          </a:p>
          <a:p>
            <a:endParaRPr lang="en-US" altLang="ko-KR" dirty="0" smtClean="0"/>
          </a:p>
          <a:p>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4DD29D-3259-433D-A71D-980EF9FF04BF}" type="slidenum">
              <a:rPr lang="en-US" altLang="en-US"/>
              <a:pPr/>
              <a:t>5</a:t>
            </a:fld>
            <a:endParaRPr lang="en-US" altLang="en-US"/>
          </a:p>
        </p:txBody>
      </p:sp>
      <p:sp>
        <p:nvSpPr>
          <p:cNvPr id="78850" name="Rectangle 2"/>
          <p:cNvSpPr>
            <a:spLocks noGrp="1" noRot="1" noChangeAspect="1" noChangeArrowheads="1" noTextEdit="1"/>
          </p:cNvSpPr>
          <p:nvPr>
            <p:ph type="sldImg"/>
          </p:nvPr>
        </p:nvSpPr>
        <p:spPr>
          <a:xfrm>
            <a:off x="1150938" y="692150"/>
            <a:ext cx="4556125" cy="3416300"/>
          </a:xfrm>
          <a:ln/>
        </p:spPr>
      </p:sp>
      <p:sp>
        <p:nvSpPr>
          <p:cNvPr id="78851" name="Rectangle 3"/>
          <p:cNvSpPr>
            <a:spLocks noGrp="1" noChangeArrowheads="1"/>
          </p:cNvSpPr>
          <p:nvPr>
            <p:ph type="body" idx="1"/>
          </p:nvPr>
        </p:nvSpPr>
        <p:spPr/>
        <p:txBody>
          <a:bodyPr/>
          <a:lstStyle/>
          <a:p>
            <a:pPr>
              <a:buFontTx/>
              <a:buChar char="-"/>
            </a:pPr>
            <a:r>
              <a:rPr lang="en-US" altLang="ko-KR" dirty="0">
                <a:ea typeface="굴림" pitchFamily="50" charset="-127"/>
              </a:rPr>
              <a:t>List</a:t>
            </a:r>
          </a:p>
          <a:p>
            <a:pPr lvl="1">
              <a:buFontTx/>
              <a:buChar char="-"/>
            </a:pPr>
            <a:r>
              <a:rPr lang="en-US" altLang="ko-KR" dirty="0">
                <a:ea typeface="굴림" pitchFamily="50" charset="-127"/>
              </a:rPr>
              <a:t>각</a:t>
            </a:r>
            <a:r>
              <a:rPr lang="en-US" altLang="en-US" dirty="0">
                <a:ea typeface="굴림" pitchFamily="50" charset="-127"/>
              </a:rPr>
              <a:t> </a:t>
            </a:r>
            <a:r>
              <a:rPr lang="en-US" altLang="ko-KR" dirty="0">
                <a:ea typeface="굴림" pitchFamily="50" charset="-127"/>
              </a:rPr>
              <a:t>element</a:t>
            </a:r>
            <a:r>
              <a:rPr lang="ko-KR" altLang="en-US" dirty="0">
                <a:ea typeface="굴림" pitchFamily="50" charset="-127"/>
              </a:rPr>
              <a:t>는 동질</a:t>
            </a:r>
          </a:p>
          <a:p>
            <a:pPr lvl="1">
              <a:buFontTx/>
              <a:buChar char="-"/>
            </a:pPr>
            <a:r>
              <a:rPr lang="en-US" altLang="ko-KR" dirty="0">
                <a:ea typeface="굴림" pitchFamily="50" charset="-127"/>
              </a:rPr>
              <a:t>Element</a:t>
            </a:r>
            <a:r>
              <a:rPr lang="ko-KR" altLang="en-US" dirty="0">
                <a:ea typeface="굴림" pitchFamily="50" charset="-127"/>
              </a:rPr>
              <a:t>들 사이에는 선형적인 관계가 있다,</a:t>
            </a:r>
          </a:p>
          <a:p>
            <a:pPr lvl="2">
              <a:buFontTx/>
              <a:buChar char="-"/>
            </a:pPr>
            <a:r>
              <a:rPr lang="ko-KR" altLang="en-US" dirty="0">
                <a:ea typeface="굴림" pitchFamily="50" charset="-127"/>
              </a:rPr>
              <a:t>; 각 </a:t>
            </a:r>
            <a:r>
              <a:rPr lang="en-US" altLang="ko-KR" dirty="0">
                <a:ea typeface="굴림" pitchFamily="50" charset="-127"/>
              </a:rPr>
              <a:t>element</a:t>
            </a:r>
            <a:r>
              <a:rPr lang="ko-KR" altLang="en-US" dirty="0">
                <a:ea typeface="굴림" pitchFamily="50" charset="-127"/>
              </a:rPr>
              <a:t>는 고유한 선행자(</a:t>
            </a:r>
            <a:r>
              <a:rPr lang="en-US" altLang="ko-KR" dirty="0">
                <a:ea typeface="굴림" pitchFamily="50" charset="-127"/>
              </a:rPr>
              <a:t>predecessor)</a:t>
            </a:r>
            <a:r>
              <a:rPr lang="ko-KR" altLang="en-US" dirty="0">
                <a:ea typeface="굴림" pitchFamily="50" charset="-127"/>
              </a:rPr>
              <a:t>와 계승자(</a:t>
            </a:r>
            <a:r>
              <a:rPr lang="en-US" altLang="ko-KR" dirty="0">
                <a:ea typeface="굴림" pitchFamily="50" charset="-127"/>
              </a:rPr>
              <a:t>successor)</a:t>
            </a:r>
            <a:r>
              <a:rPr lang="ko-KR" altLang="en-US" dirty="0">
                <a:ea typeface="굴림" pitchFamily="50" charset="-127"/>
              </a:rPr>
              <a:t>가 있다.(첫번째와 마지막은 예외)</a:t>
            </a:r>
          </a:p>
          <a:p>
            <a:pPr lvl="1">
              <a:buFontTx/>
              <a:buChar char="-"/>
            </a:pPr>
            <a:endParaRPr lang="en-US" altLang="en-US" dirty="0" smtClean="0">
              <a:ea typeface="굴림" pitchFamily="50" charset="-127"/>
            </a:endParaRPr>
          </a:p>
          <a:p>
            <a:pPr lvl="1">
              <a:buFontTx/>
              <a:buChar char="-"/>
            </a:pPr>
            <a:r>
              <a:rPr lang="ko-KR" altLang="en-US" dirty="0" smtClean="0">
                <a:ea typeface="굴림" pitchFamily="50" charset="-127"/>
              </a:rPr>
              <a:t>데이터를</a:t>
            </a:r>
            <a:r>
              <a:rPr lang="en-US" altLang="ko-KR" dirty="0" smtClean="0">
                <a:ea typeface="굴림" pitchFamily="50" charset="-127"/>
              </a:rPr>
              <a:t> </a:t>
            </a:r>
            <a:r>
              <a:rPr lang="ko-KR" altLang="en-US" dirty="0" smtClean="0">
                <a:ea typeface="굴림" pitchFamily="50" charset="-127"/>
              </a:rPr>
              <a:t>순서대로</a:t>
            </a:r>
            <a:r>
              <a:rPr lang="en-US" altLang="ko-KR" dirty="0" smtClean="0">
                <a:ea typeface="굴림" pitchFamily="50" charset="-127"/>
              </a:rPr>
              <a:t> </a:t>
            </a:r>
            <a:r>
              <a:rPr lang="ko-KR" altLang="en-US" dirty="0" smtClean="0">
                <a:ea typeface="굴림" pitchFamily="50" charset="-127"/>
              </a:rPr>
              <a:t>저장</a:t>
            </a:r>
            <a:r>
              <a:rPr lang="en-US" altLang="ko-KR" dirty="0" smtClean="0">
                <a:ea typeface="굴림" pitchFamily="50" charset="-127"/>
              </a:rPr>
              <a:t>. </a:t>
            </a:r>
            <a:r>
              <a:rPr lang="ko-KR" altLang="en-US" dirty="0" smtClean="0">
                <a:ea typeface="굴림" pitchFamily="50" charset="-127"/>
              </a:rPr>
              <a:t>앞에</a:t>
            </a:r>
            <a:r>
              <a:rPr lang="en-US" altLang="ko-KR" dirty="0" smtClean="0">
                <a:ea typeface="굴림" pitchFamily="50" charset="-127"/>
              </a:rPr>
              <a:t> </a:t>
            </a:r>
            <a:r>
              <a:rPr lang="ko-KR" altLang="en-US" dirty="0" smtClean="0">
                <a:ea typeface="굴림" pitchFamily="50" charset="-127"/>
              </a:rPr>
              <a:t>선행자가</a:t>
            </a:r>
            <a:r>
              <a:rPr lang="en-US" altLang="ko-KR" dirty="0" smtClean="0">
                <a:ea typeface="굴림" pitchFamily="50" charset="-127"/>
              </a:rPr>
              <a:t> </a:t>
            </a:r>
            <a:r>
              <a:rPr lang="ko-KR" altLang="en-US" dirty="0" smtClean="0">
                <a:ea typeface="굴림" pitchFamily="50" charset="-127"/>
              </a:rPr>
              <a:t>있고</a:t>
            </a:r>
            <a:r>
              <a:rPr lang="en-US" altLang="ko-KR" dirty="0" smtClean="0">
                <a:ea typeface="굴림" pitchFamily="50" charset="-127"/>
              </a:rPr>
              <a:t> </a:t>
            </a:r>
            <a:r>
              <a:rPr lang="ko-KR" altLang="en-US" dirty="0" smtClean="0">
                <a:ea typeface="굴림" pitchFamily="50" charset="-127"/>
              </a:rPr>
              <a:t>뒤에</a:t>
            </a:r>
            <a:r>
              <a:rPr lang="en-US" altLang="ko-KR" dirty="0" smtClean="0">
                <a:ea typeface="굴림" pitchFamily="50" charset="-127"/>
              </a:rPr>
              <a:t> </a:t>
            </a:r>
            <a:r>
              <a:rPr lang="ko-KR" altLang="en-US" dirty="0" smtClean="0">
                <a:ea typeface="굴림" pitchFamily="50" charset="-127"/>
              </a:rPr>
              <a:t>후행자가</a:t>
            </a:r>
            <a:r>
              <a:rPr lang="en-US" altLang="ko-KR" dirty="0" smtClean="0">
                <a:ea typeface="굴림" pitchFamily="50" charset="-127"/>
              </a:rPr>
              <a:t> </a:t>
            </a:r>
            <a:r>
              <a:rPr lang="ko-KR" altLang="en-US" dirty="0" smtClean="0">
                <a:ea typeface="굴림" pitchFamily="50" charset="-127"/>
              </a:rPr>
              <a:t>있다</a:t>
            </a:r>
            <a:r>
              <a:rPr lang="en-US" altLang="ko-KR" dirty="0" smtClean="0">
                <a:ea typeface="굴림" pitchFamily="50" charset="-127"/>
              </a:rPr>
              <a:t>. </a:t>
            </a:r>
          </a:p>
          <a:p>
            <a:pPr lvl="1">
              <a:buFontTx/>
              <a:buChar char="-"/>
            </a:pPr>
            <a:r>
              <a:rPr lang="ko-KR" altLang="en-US" dirty="0" smtClean="0">
                <a:ea typeface="굴림" pitchFamily="50" charset="-127"/>
              </a:rPr>
              <a:t>리스트의</a:t>
            </a:r>
            <a:r>
              <a:rPr lang="en-US" altLang="ko-KR" dirty="0" smtClean="0">
                <a:ea typeface="굴림" pitchFamily="50" charset="-127"/>
              </a:rPr>
              <a:t> </a:t>
            </a:r>
            <a:r>
              <a:rPr lang="ko-KR" altLang="en-US" dirty="0" smtClean="0">
                <a:ea typeface="굴림" pitchFamily="50" charset="-127"/>
              </a:rPr>
              <a:t>각</a:t>
            </a:r>
            <a:r>
              <a:rPr lang="en-US" altLang="ko-KR" dirty="0" smtClean="0">
                <a:ea typeface="굴림" pitchFamily="50" charset="-127"/>
              </a:rPr>
              <a:t> element</a:t>
            </a:r>
            <a:r>
              <a:rPr lang="ko-KR" altLang="en-US" dirty="0" smtClean="0">
                <a:ea typeface="굴림" pitchFamily="50" charset="-127"/>
              </a:rPr>
              <a:t>는</a:t>
            </a:r>
            <a:r>
              <a:rPr lang="en-US" altLang="ko-KR" dirty="0" smtClean="0">
                <a:ea typeface="굴림" pitchFamily="50" charset="-127"/>
              </a:rPr>
              <a:t> </a:t>
            </a:r>
            <a:r>
              <a:rPr lang="ko-KR" altLang="en-US" dirty="0" smtClean="0">
                <a:ea typeface="굴림" pitchFamily="50" charset="-127"/>
              </a:rPr>
              <a:t>같은</a:t>
            </a:r>
            <a:r>
              <a:rPr lang="en-US" altLang="ko-KR" dirty="0" smtClean="0">
                <a:ea typeface="굴림" pitchFamily="50" charset="-127"/>
              </a:rPr>
              <a:t> </a:t>
            </a:r>
            <a:r>
              <a:rPr lang="ko-KR" altLang="en-US" dirty="0" smtClean="0">
                <a:ea typeface="굴림" pitchFamily="50" charset="-127"/>
              </a:rPr>
              <a:t>타입이어야</a:t>
            </a:r>
            <a:r>
              <a:rPr lang="en-US" altLang="ko-KR" dirty="0" smtClean="0">
                <a:ea typeface="굴림" pitchFamily="50" charset="-127"/>
              </a:rPr>
              <a:t> </a:t>
            </a:r>
            <a:r>
              <a:rPr lang="ko-KR" altLang="en-US" dirty="0" smtClean="0">
                <a:ea typeface="굴림" pitchFamily="50" charset="-127"/>
              </a:rPr>
              <a:t>한다</a:t>
            </a:r>
            <a:r>
              <a:rPr lang="en-US" altLang="ko-KR" dirty="0" smtClean="0">
                <a:ea typeface="굴림" pitchFamily="50" charset="-127"/>
              </a:rPr>
              <a:t>. (</a:t>
            </a:r>
            <a:r>
              <a:rPr lang="ko-KR" altLang="en-US" dirty="0" smtClean="0">
                <a:ea typeface="굴림" pitchFamily="50" charset="-127"/>
              </a:rPr>
              <a:t>원칙</a:t>
            </a:r>
            <a:r>
              <a:rPr lang="en-US" altLang="ko-KR" dirty="0" smtClean="0">
                <a:ea typeface="굴림" pitchFamily="50" charset="-127"/>
              </a:rPr>
              <a:t>)</a:t>
            </a:r>
          </a:p>
          <a:p>
            <a:pPr lvl="1">
              <a:buFontTx/>
              <a:buChar char="-"/>
            </a:pPr>
            <a:r>
              <a:rPr lang="ko-KR" altLang="en-US" dirty="0" smtClean="0">
                <a:ea typeface="굴림" pitchFamily="50" charset="-127"/>
              </a:rPr>
              <a:t>다른</a:t>
            </a:r>
            <a:r>
              <a:rPr lang="en-US" altLang="ko-KR" dirty="0" smtClean="0">
                <a:ea typeface="굴림" pitchFamily="50" charset="-127"/>
              </a:rPr>
              <a:t> </a:t>
            </a:r>
            <a:r>
              <a:rPr lang="ko-KR" altLang="en-US" dirty="0" smtClean="0">
                <a:ea typeface="굴림" pitchFamily="50" charset="-127"/>
              </a:rPr>
              <a:t>데이터타입을</a:t>
            </a:r>
            <a:r>
              <a:rPr lang="en-US" altLang="ko-KR" dirty="0" smtClean="0">
                <a:ea typeface="굴림" pitchFamily="50" charset="-127"/>
              </a:rPr>
              <a:t> </a:t>
            </a:r>
            <a:r>
              <a:rPr lang="ko-KR" altLang="en-US" dirty="0" smtClean="0">
                <a:ea typeface="굴림" pitchFamily="50" charset="-127"/>
              </a:rPr>
              <a:t>저장할</a:t>
            </a:r>
            <a:r>
              <a:rPr lang="en-US" altLang="ko-KR" dirty="0" smtClean="0">
                <a:ea typeface="굴림" pitchFamily="50" charset="-127"/>
              </a:rPr>
              <a:t> </a:t>
            </a:r>
            <a:r>
              <a:rPr lang="ko-KR" altLang="en-US" dirty="0" smtClean="0">
                <a:ea typeface="굴림" pitchFamily="50" charset="-127"/>
              </a:rPr>
              <a:t>수</a:t>
            </a:r>
            <a:r>
              <a:rPr lang="en-US" altLang="ko-KR" dirty="0" smtClean="0">
                <a:ea typeface="굴림" pitchFamily="50" charset="-127"/>
              </a:rPr>
              <a:t> </a:t>
            </a:r>
            <a:r>
              <a:rPr lang="ko-KR" altLang="en-US" dirty="0" smtClean="0">
                <a:ea typeface="굴림" pitchFamily="50" charset="-127"/>
              </a:rPr>
              <a:t>있는</a:t>
            </a:r>
            <a:r>
              <a:rPr lang="en-US" altLang="ko-KR" dirty="0" smtClean="0">
                <a:ea typeface="굴림" pitchFamily="50" charset="-127"/>
              </a:rPr>
              <a:t> </a:t>
            </a:r>
            <a:r>
              <a:rPr lang="ko-KR" altLang="en-US" dirty="0" smtClean="0">
                <a:ea typeface="굴림" pitchFamily="50" charset="-127"/>
              </a:rPr>
              <a:t>리스트도</a:t>
            </a:r>
            <a:r>
              <a:rPr lang="en-US" altLang="ko-KR" dirty="0" smtClean="0">
                <a:ea typeface="굴림" pitchFamily="50" charset="-127"/>
              </a:rPr>
              <a:t> </a:t>
            </a:r>
            <a:r>
              <a:rPr lang="ko-KR" altLang="en-US" dirty="0" smtClean="0">
                <a:ea typeface="굴림" pitchFamily="50" charset="-127"/>
              </a:rPr>
              <a:t>나중에</a:t>
            </a:r>
            <a:r>
              <a:rPr lang="en-US" altLang="ko-KR" dirty="0" smtClean="0">
                <a:ea typeface="굴림" pitchFamily="50" charset="-127"/>
              </a:rPr>
              <a:t> </a:t>
            </a:r>
            <a:r>
              <a:rPr lang="ko-KR" altLang="en-US" dirty="0" smtClean="0">
                <a:ea typeface="굴림" pitchFamily="50" charset="-127"/>
              </a:rPr>
              <a:t>정의할</a:t>
            </a:r>
            <a:r>
              <a:rPr lang="en-US" altLang="ko-KR" dirty="0" smtClean="0">
                <a:ea typeface="굴림" pitchFamily="50" charset="-127"/>
              </a:rPr>
              <a:t> </a:t>
            </a:r>
            <a:r>
              <a:rPr lang="ko-KR" altLang="en-US" dirty="0" smtClean="0">
                <a:ea typeface="굴림" pitchFamily="50" charset="-127"/>
              </a:rPr>
              <a:t>것이다</a:t>
            </a:r>
            <a:r>
              <a:rPr lang="en-US" altLang="ko-KR" dirty="0" smtClean="0">
                <a:ea typeface="굴림" pitchFamily="50" charset="-127"/>
              </a:rPr>
              <a:t>. </a:t>
            </a:r>
            <a:r>
              <a:rPr lang="ko-KR" altLang="en-US" dirty="0" smtClean="0">
                <a:ea typeface="굴림" pitchFamily="50" charset="-127"/>
              </a:rPr>
              <a:t>하지만</a:t>
            </a:r>
            <a:r>
              <a:rPr lang="en-US" altLang="ko-KR" dirty="0" smtClean="0">
                <a:ea typeface="굴림" pitchFamily="50" charset="-127"/>
              </a:rPr>
              <a:t> </a:t>
            </a:r>
            <a:r>
              <a:rPr lang="ko-KR" altLang="en-US" dirty="0" smtClean="0">
                <a:ea typeface="굴림" pitchFamily="50" charset="-127"/>
              </a:rPr>
              <a:t>특성은</a:t>
            </a:r>
            <a:r>
              <a:rPr lang="en-US" altLang="ko-KR" dirty="0" smtClean="0">
                <a:ea typeface="굴림" pitchFamily="50" charset="-127"/>
              </a:rPr>
              <a:t> </a:t>
            </a:r>
            <a:r>
              <a:rPr lang="ko-KR" altLang="en-US" dirty="0" smtClean="0">
                <a:ea typeface="굴림" pitchFamily="50" charset="-127"/>
              </a:rPr>
              <a:t>그대로</a:t>
            </a:r>
            <a:r>
              <a:rPr lang="en-US" altLang="ko-KR" dirty="0" smtClean="0">
                <a:ea typeface="굴림" pitchFamily="50" charset="-127"/>
              </a:rPr>
              <a:t> </a:t>
            </a:r>
            <a:r>
              <a:rPr lang="ko-KR" altLang="en-US" dirty="0" smtClean="0">
                <a:ea typeface="굴림" pitchFamily="50" charset="-127"/>
              </a:rPr>
              <a:t>유지한다</a:t>
            </a:r>
            <a:r>
              <a:rPr lang="en-US" altLang="ko-KR" dirty="0" smtClean="0">
                <a:ea typeface="굴림" pitchFamily="50" charset="-127"/>
              </a:rPr>
              <a:t>.</a:t>
            </a:r>
          </a:p>
          <a:p>
            <a:pPr lvl="1">
              <a:buFontTx/>
              <a:buChar char="-"/>
            </a:pPr>
            <a:r>
              <a:rPr lang="ko-KR" altLang="en-US" dirty="0" smtClean="0">
                <a:ea typeface="굴림" pitchFamily="50" charset="-127"/>
              </a:rPr>
              <a:t>리스트는</a:t>
            </a:r>
            <a:r>
              <a:rPr lang="en-US" altLang="ko-KR" dirty="0" smtClean="0">
                <a:ea typeface="굴림" pitchFamily="50" charset="-127"/>
              </a:rPr>
              <a:t> </a:t>
            </a:r>
            <a:r>
              <a:rPr lang="ko-KR" altLang="en-US" dirty="0" smtClean="0">
                <a:ea typeface="굴림" pitchFamily="50" charset="-127"/>
              </a:rPr>
              <a:t>선형적인</a:t>
            </a:r>
            <a:r>
              <a:rPr lang="en-US" altLang="ko-KR" dirty="0" smtClean="0">
                <a:ea typeface="굴림" pitchFamily="50" charset="-127"/>
              </a:rPr>
              <a:t> </a:t>
            </a:r>
            <a:r>
              <a:rPr lang="ko-KR" altLang="en-US" dirty="0" smtClean="0">
                <a:ea typeface="굴림" pitchFamily="50" charset="-127"/>
              </a:rPr>
              <a:t>관계를</a:t>
            </a:r>
            <a:r>
              <a:rPr lang="en-US" altLang="ko-KR" dirty="0" smtClean="0">
                <a:ea typeface="굴림" pitchFamily="50" charset="-127"/>
              </a:rPr>
              <a:t> </a:t>
            </a:r>
            <a:r>
              <a:rPr lang="ko-KR" altLang="en-US" dirty="0" smtClean="0">
                <a:ea typeface="굴림" pitchFamily="50" charset="-127"/>
              </a:rPr>
              <a:t>갖는다</a:t>
            </a:r>
            <a:r>
              <a:rPr lang="en-US" altLang="ko-KR" dirty="0" smtClean="0">
                <a:ea typeface="굴림" pitchFamily="50" charset="-127"/>
              </a:rPr>
              <a:t>. </a:t>
            </a:r>
            <a:endParaRPr lang="en-US" altLang="en-US" dirty="0">
              <a:ea typeface="굴림" pitchFamily="50" charset="-127"/>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70EC6-9B9E-4606-9C3D-474252659EEF}" type="slidenum">
              <a:rPr lang="en-US" altLang="en-US"/>
              <a:pPr/>
              <a:t>50</a:t>
            </a:fld>
            <a:endParaRPr lang="en-US" altLang="en-US"/>
          </a:p>
        </p:txBody>
      </p:sp>
      <p:sp>
        <p:nvSpPr>
          <p:cNvPr id="58370" name="Rectangle 2"/>
          <p:cNvSpPr>
            <a:spLocks noGrp="1" noRot="1" noChangeAspect="1" noChangeArrowheads="1" noTextEdit="1"/>
          </p:cNvSpPr>
          <p:nvPr>
            <p:ph type="sldImg"/>
          </p:nvPr>
        </p:nvSpPr>
        <p:spPr>
          <a:xfrm>
            <a:off x="1150938" y="692150"/>
            <a:ext cx="4556125" cy="3416300"/>
          </a:xfrm>
          <a:ln cap="flat"/>
        </p:spPr>
      </p:sp>
      <p:sp>
        <p:nvSpPr>
          <p:cNvPr id="58371"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BD844A-994E-45C3-8E09-90E7771D23DD}" type="slidenum">
              <a:rPr lang="en-US" altLang="en-US"/>
              <a:pPr/>
              <a:t>51</a:t>
            </a:fld>
            <a:endParaRPr lang="en-US" altLang="en-US"/>
          </a:p>
        </p:txBody>
      </p:sp>
      <p:sp>
        <p:nvSpPr>
          <p:cNvPr id="60418" name="Rectangle 2"/>
          <p:cNvSpPr>
            <a:spLocks noGrp="1" noRot="1" noChangeAspect="1" noChangeArrowheads="1" noTextEdit="1"/>
          </p:cNvSpPr>
          <p:nvPr>
            <p:ph type="sldImg"/>
          </p:nvPr>
        </p:nvSpPr>
        <p:spPr>
          <a:xfrm>
            <a:off x="1150938" y="692150"/>
            <a:ext cx="4556125" cy="3416300"/>
          </a:xfrm>
          <a:ln cap="flat"/>
        </p:spPr>
      </p:sp>
      <p:sp>
        <p:nvSpPr>
          <p:cNvPr id="60419"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1A0F34-3CB2-414C-9690-7AD04D78198B}" type="slidenum">
              <a:rPr lang="en-US" altLang="en-US"/>
              <a:pPr/>
              <a:t>52</a:t>
            </a:fld>
            <a:endParaRPr lang="en-US" altLang="en-US"/>
          </a:p>
        </p:txBody>
      </p:sp>
      <p:sp>
        <p:nvSpPr>
          <p:cNvPr id="62466" name="Rectangle 2"/>
          <p:cNvSpPr>
            <a:spLocks noGrp="1" noRot="1" noChangeAspect="1" noChangeArrowheads="1" noTextEdit="1"/>
          </p:cNvSpPr>
          <p:nvPr>
            <p:ph type="sldImg"/>
          </p:nvPr>
        </p:nvSpPr>
        <p:spPr>
          <a:xfrm>
            <a:off x="1150938" y="692150"/>
            <a:ext cx="4556125" cy="3416300"/>
          </a:xfrm>
          <a:ln cap="flat"/>
        </p:spPr>
      </p:sp>
      <p:sp>
        <p:nvSpPr>
          <p:cNvPr id="62467"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E27216-64A7-44A1-BCBF-FB5D3A056024}" type="slidenum">
              <a:rPr lang="en-US" altLang="en-US"/>
              <a:pPr/>
              <a:t>53</a:t>
            </a:fld>
            <a:endParaRPr lang="en-US" altLang="en-US"/>
          </a:p>
        </p:txBody>
      </p:sp>
      <p:sp>
        <p:nvSpPr>
          <p:cNvPr id="119810" name="Rectangle 2"/>
          <p:cNvSpPr>
            <a:spLocks noGrp="1" noRot="1" noChangeAspect="1" noChangeArrowheads="1" noTextEdit="1"/>
          </p:cNvSpPr>
          <p:nvPr>
            <p:ph type="sldImg"/>
          </p:nvPr>
        </p:nvSpPr>
        <p:spPr>
          <a:xfrm>
            <a:off x="1150938" y="692150"/>
            <a:ext cx="4556125" cy="3416300"/>
          </a:xfrm>
          <a:ln/>
        </p:spPr>
      </p:sp>
      <p:sp>
        <p:nvSpPr>
          <p:cNvPr id="1198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CBACA3-9ABB-4B56-B7D7-C9AA484F3A38}" type="slidenum">
              <a:rPr lang="en-US" altLang="en-US"/>
              <a:pPr/>
              <a:t>54</a:t>
            </a:fld>
            <a:endParaRPr lang="en-US" altLang="en-US"/>
          </a:p>
        </p:txBody>
      </p:sp>
      <p:sp>
        <p:nvSpPr>
          <p:cNvPr id="120834" name="Rectangle 2"/>
          <p:cNvSpPr>
            <a:spLocks noGrp="1" noRot="1" noChangeAspect="1" noChangeArrowheads="1" noTextEdit="1"/>
          </p:cNvSpPr>
          <p:nvPr>
            <p:ph type="sldImg"/>
          </p:nvPr>
        </p:nvSpPr>
        <p:spPr>
          <a:xfrm>
            <a:off x="1150938" y="692150"/>
            <a:ext cx="4556125" cy="3416300"/>
          </a:xfrm>
          <a:ln/>
        </p:spPr>
      </p:sp>
      <p:sp>
        <p:nvSpPr>
          <p:cNvPr id="1208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4EF34-3737-48D8-BE7C-7EE112F6D2F3}" type="slidenum">
              <a:rPr lang="en-US" altLang="en-US"/>
              <a:pPr/>
              <a:t>55</a:t>
            </a:fld>
            <a:endParaRPr lang="en-US" altLang="en-US"/>
          </a:p>
        </p:txBody>
      </p:sp>
      <p:sp>
        <p:nvSpPr>
          <p:cNvPr id="121858" name="Rectangle 2"/>
          <p:cNvSpPr>
            <a:spLocks noGrp="1" noRot="1" noChangeAspect="1" noChangeArrowheads="1" noTextEdit="1"/>
          </p:cNvSpPr>
          <p:nvPr>
            <p:ph type="sldImg"/>
          </p:nvPr>
        </p:nvSpPr>
        <p:spPr>
          <a:xfrm>
            <a:off x="1150938" y="692150"/>
            <a:ext cx="4556125" cy="3416300"/>
          </a:xfrm>
          <a:ln/>
        </p:spPr>
      </p:sp>
      <p:sp>
        <p:nvSpPr>
          <p:cNvPr id="121859" name="Rectangle 3"/>
          <p:cNvSpPr>
            <a:spLocks noGrp="1" noChangeArrowheads="1"/>
          </p:cNvSpPr>
          <p:nvPr>
            <p:ph type="body" idx="1"/>
          </p:nvPr>
        </p:nvSpPr>
        <p:spPr/>
        <p:txBody>
          <a:bodyPr/>
          <a:lstStyle/>
          <a:p>
            <a:r>
              <a:rPr lang="ko-KR" altLang="en-US" dirty="0" smtClean="0"/>
              <a:t>객체가</a:t>
            </a:r>
            <a:r>
              <a:rPr lang="en-US" altLang="ko-KR" dirty="0" smtClean="0"/>
              <a:t> </a:t>
            </a:r>
            <a:r>
              <a:rPr lang="ko-KR" altLang="en-US" dirty="0" smtClean="0"/>
              <a:t>생성될때</a:t>
            </a:r>
            <a:r>
              <a:rPr lang="en-US" altLang="ko-KR" dirty="0" smtClean="0"/>
              <a:t> </a:t>
            </a:r>
            <a:r>
              <a:rPr lang="ko-KR" altLang="en-US" dirty="0" smtClean="0"/>
              <a:t>자동으로</a:t>
            </a:r>
            <a:r>
              <a:rPr lang="en-US" altLang="ko-KR" dirty="0" smtClean="0"/>
              <a:t> </a:t>
            </a:r>
            <a:r>
              <a:rPr lang="ko-KR" altLang="en-US" dirty="0" smtClean="0"/>
              <a:t>생성</a:t>
            </a:r>
            <a:endParaRPr lang="en-US"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291547-2843-4BE0-9423-9351CB076C6A}" type="slidenum">
              <a:rPr lang="en-US" altLang="en-US"/>
              <a:pPr/>
              <a:t>56</a:t>
            </a:fld>
            <a:endParaRPr lang="en-US" altLang="en-US"/>
          </a:p>
        </p:txBody>
      </p:sp>
      <p:sp>
        <p:nvSpPr>
          <p:cNvPr id="122882" name="Rectangle 2"/>
          <p:cNvSpPr>
            <a:spLocks noGrp="1" noRot="1" noChangeAspect="1" noChangeArrowheads="1" noTextEdit="1"/>
          </p:cNvSpPr>
          <p:nvPr>
            <p:ph type="sldImg"/>
          </p:nvPr>
        </p:nvSpPr>
        <p:spPr>
          <a:xfrm>
            <a:off x="1150938" y="692150"/>
            <a:ext cx="4556125" cy="3416300"/>
          </a:xfrm>
          <a:ln/>
        </p:spPr>
      </p:sp>
      <p:sp>
        <p:nvSpPr>
          <p:cNvPr id="122883" name="Rectangle 3"/>
          <p:cNvSpPr>
            <a:spLocks noGrp="1" noChangeArrowheads="1"/>
          </p:cNvSpPr>
          <p:nvPr>
            <p:ph type="body" idx="1"/>
          </p:nvPr>
        </p:nvSpPr>
        <p:spPr/>
        <p:txBody>
          <a:bodyPr/>
          <a:lstStyle/>
          <a:p>
            <a:r>
              <a:rPr lang="ko-KR" altLang="en-US" dirty="0" smtClean="0"/>
              <a:t>생성자는</a:t>
            </a:r>
            <a:r>
              <a:rPr lang="en-US" altLang="ko-KR" dirty="0" smtClean="0"/>
              <a:t> </a:t>
            </a:r>
            <a:r>
              <a:rPr lang="ko-KR" altLang="en-US" dirty="0" smtClean="0"/>
              <a:t>리턴밸류가</a:t>
            </a:r>
            <a:r>
              <a:rPr lang="en-US" altLang="ko-KR" dirty="0" smtClean="0"/>
              <a:t> </a:t>
            </a:r>
            <a:r>
              <a:rPr lang="ko-KR" altLang="en-US" dirty="0" smtClean="0"/>
              <a:t>없다</a:t>
            </a:r>
            <a:r>
              <a:rPr lang="en-US" altLang="ko-KR" dirty="0" smtClean="0"/>
              <a:t>. </a:t>
            </a:r>
          </a:p>
          <a:p>
            <a:r>
              <a:rPr lang="ko-KR" altLang="en-US" dirty="0" smtClean="0"/>
              <a:t>여러개의</a:t>
            </a:r>
            <a:r>
              <a:rPr lang="en-US" altLang="ko-KR" dirty="0" smtClean="0"/>
              <a:t> </a:t>
            </a:r>
            <a:r>
              <a:rPr lang="ko-KR" altLang="en-US" dirty="0" smtClean="0"/>
              <a:t>생성자가</a:t>
            </a:r>
            <a:r>
              <a:rPr lang="en-US" altLang="ko-KR" dirty="0" smtClean="0"/>
              <a:t> </a:t>
            </a:r>
            <a:r>
              <a:rPr lang="ko-KR" altLang="en-US" dirty="0" smtClean="0"/>
              <a:t>존재할</a:t>
            </a:r>
            <a:r>
              <a:rPr lang="en-US" altLang="ko-KR" dirty="0" smtClean="0"/>
              <a:t> </a:t>
            </a:r>
            <a:r>
              <a:rPr lang="ko-KR" altLang="en-US" dirty="0" smtClean="0"/>
              <a:t>수</a:t>
            </a:r>
            <a:r>
              <a:rPr lang="en-US" altLang="ko-KR" dirty="0" smtClean="0"/>
              <a:t> </a:t>
            </a:r>
            <a:r>
              <a:rPr lang="ko-KR" altLang="en-US" dirty="0" smtClean="0"/>
              <a:t>있다</a:t>
            </a:r>
            <a:endParaRPr lang="en-US"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09BF8D-31BF-443B-8571-559BBF2704DB}" type="slidenum">
              <a:rPr lang="en-US" altLang="en-US"/>
              <a:pPr/>
              <a:t>57</a:t>
            </a:fld>
            <a:endParaRPr lang="en-US" altLang="en-US"/>
          </a:p>
        </p:txBody>
      </p:sp>
      <p:sp>
        <p:nvSpPr>
          <p:cNvPr id="123906" name="Rectangle 2"/>
          <p:cNvSpPr>
            <a:spLocks noGrp="1" noRot="1" noChangeAspect="1" noChangeArrowheads="1" noTextEdit="1"/>
          </p:cNvSpPr>
          <p:nvPr>
            <p:ph type="sldImg"/>
          </p:nvPr>
        </p:nvSpPr>
        <p:spPr>
          <a:xfrm>
            <a:off x="1150938" y="692150"/>
            <a:ext cx="4556125" cy="3416300"/>
          </a:xfrm>
          <a:ln/>
        </p:spPr>
      </p:sp>
      <p:sp>
        <p:nvSpPr>
          <p:cNvPr id="1239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EEB532-7EC7-40CC-ADEC-8E5F65C25CEF}" type="slidenum">
              <a:rPr lang="en-US" altLang="en-US"/>
              <a:pPr/>
              <a:t>58</a:t>
            </a:fld>
            <a:endParaRPr lang="en-US" altLang="en-US"/>
          </a:p>
        </p:txBody>
      </p:sp>
      <p:sp>
        <p:nvSpPr>
          <p:cNvPr id="124930" name="Rectangle 2"/>
          <p:cNvSpPr>
            <a:spLocks noGrp="1" noRot="1" noChangeAspect="1" noChangeArrowheads="1" noTextEdit="1"/>
          </p:cNvSpPr>
          <p:nvPr>
            <p:ph type="sldImg"/>
          </p:nvPr>
        </p:nvSpPr>
        <p:spPr>
          <a:xfrm>
            <a:off x="1150938" y="692150"/>
            <a:ext cx="4556125" cy="3416300"/>
          </a:xfrm>
          <a:ln/>
        </p:spPr>
      </p:sp>
      <p:sp>
        <p:nvSpPr>
          <p:cNvPr id="1249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9A4EC4-DFAC-4C1B-B8D2-D24CA0D57F69}" type="slidenum">
              <a:rPr lang="en-US" altLang="en-US"/>
              <a:pPr/>
              <a:t>59</a:t>
            </a:fld>
            <a:endParaRPr lang="en-US" altLang="en-US"/>
          </a:p>
        </p:txBody>
      </p:sp>
      <p:sp>
        <p:nvSpPr>
          <p:cNvPr id="125954" name="Rectangle 2"/>
          <p:cNvSpPr>
            <a:spLocks noGrp="1" noRot="1" noChangeAspect="1" noChangeArrowheads="1" noTextEdit="1"/>
          </p:cNvSpPr>
          <p:nvPr>
            <p:ph type="sldImg"/>
          </p:nvPr>
        </p:nvSpPr>
        <p:spPr>
          <a:xfrm>
            <a:off x="1150938" y="692150"/>
            <a:ext cx="4556125" cy="3416300"/>
          </a:xfrm>
          <a:ln/>
        </p:spPr>
      </p:sp>
      <p:sp>
        <p:nvSpPr>
          <p:cNvPr id="1259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B0044-57DE-47B6-9104-27201960344E}" type="slidenum">
              <a:rPr lang="en-US" altLang="en-US"/>
              <a:pPr/>
              <a:t>6</a:t>
            </a:fld>
            <a:endParaRPr lang="en-US" altLang="en-US"/>
          </a:p>
        </p:txBody>
      </p:sp>
      <p:sp>
        <p:nvSpPr>
          <p:cNvPr id="79874" name="Rectangle 2"/>
          <p:cNvSpPr>
            <a:spLocks noGrp="1" noRot="1" noChangeAspect="1" noChangeArrowheads="1" noTextEdit="1"/>
          </p:cNvSpPr>
          <p:nvPr>
            <p:ph type="sldImg"/>
          </p:nvPr>
        </p:nvSpPr>
        <p:spPr>
          <a:xfrm>
            <a:off x="1150938" y="692150"/>
            <a:ext cx="4556125" cy="3416300"/>
          </a:xfrm>
          <a:ln/>
        </p:spPr>
      </p:sp>
      <p:sp>
        <p:nvSpPr>
          <p:cNvPr id="79875" name="Rectangle 3"/>
          <p:cNvSpPr>
            <a:spLocks noGrp="1" noChangeArrowheads="1"/>
          </p:cNvSpPr>
          <p:nvPr>
            <p:ph type="body" idx="1"/>
          </p:nvPr>
        </p:nvSpPr>
        <p:spPr/>
        <p:txBody>
          <a:bodyPr/>
          <a:lstStyle/>
          <a:p>
            <a:r>
              <a:rPr lang="en-US" altLang="en-US" dirty="0" smtClean="0"/>
              <a:t>Sorted</a:t>
            </a:r>
            <a:r>
              <a:rPr lang="en-US" altLang="en-US" baseline="0" dirty="0" smtClean="0"/>
              <a:t> List</a:t>
            </a:r>
            <a:r>
              <a:rPr lang="ko-KR" altLang="en-US" baseline="0" dirty="0" smtClean="0"/>
              <a:t>는</a:t>
            </a:r>
            <a:r>
              <a:rPr lang="en-US" altLang="ko-KR" baseline="0" dirty="0" smtClean="0"/>
              <a:t> </a:t>
            </a:r>
            <a:r>
              <a:rPr lang="ko-KR" altLang="en-US" baseline="0" dirty="0" smtClean="0"/>
              <a:t>어떠한</a:t>
            </a:r>
            <a:r>
              <a:rPr lang="en-US" altLang="ko-KR" baseline="0" dirty="0" smtClean="0"/>
              <a:t> Key</a:t>
            </a:r>
            <a:r>
              <a:rPr lang="ko-KR" altLang="en-US" baseline="0" dirty="0" smtClean="0"/>
              <a:t>를</a:t>
            </a:r>
            <a:r>
              <a:rPr lang="en-US" altLang="ko-KR" baseline="0" dirty="0" smtClean="0"/>
              <a:t> </a:t>
            </a:r>
            <a:r>
              <a:rPr lang="ko-KR" altLang="en-US" baseline="0" dirty="0" smtClean="0"/>
              <a:t>가지고</a:t>
            </a:r>
            <a:r>
              <a:rPr lang="en-US" altLang="ko-KR" baseline="0" dirty="0" smtClean="0"/>
              <a:t> </a:t>
            </a:r>
            <a:r>
              <a:rPr lang="ko-KR" altLang="en-US" baseline="0" dirty="0" smtClean="0"/>
              <a:t>정렬이</a:t>
            </a:r>
            <a:r>
              <a:rPr lang="en-US" altLang="ko-KR" baseline="0" dirty="0" smtClean="0"/>
              <a:t> </a:t>
            </a:r>
            <a:r>
              <a:rPr lang="ko-KR" altLang="en-US" baseline="0" dirty="0" smtClean="0"/>
              <a:t>된다</a:t>
            </a:r>
            <a:r>
              <a:rPr lang="en-US" altLang="ko-KR" baseline="0" dirty="0" smtClean="0"/>
              <a:t>. </a:t>
            </a:r>
            <a:r>
              <a:rPr lang="ko-KR" altLang="en-US" baseline="0" dirty="0" smtClean="0"/>
              <a:t>그래서</a:t>
            </a:r>
            <a:r>
              <a:rPr lang="en-US" altLang="ko-KR" baseline="0" dirty="0" smtClean="0"/>
              <a:t> </a:t>
            </a:r>
            <a:r>
              <a:rPr lang="en-US" altLang="ko-KR" baseline="0" dirty="0" smtClean="0"/>
              <a:t>Key</a:t>
            </a:r>
            <a:r>
              <a:rPr lang="ko-KR" altLang="en-US" baseline="0" dirty="0" smtClean="0"/>
              <a:t>가</a:t>
            </a:r>
            <a:r>
              <a:rPr lang="en-US" altLang="ko-KR" baseline="0" dirty="0" smtClean="0"/>
              <a:t> </a:t>
            </a:r>
            <a:r>
              <a:rPr lang="ko-KR" altLang="en-US" baseline="0" dirty="0" smtClean="0"/>
              <a:t>중복이</a:t>
            </a:r>
            <a:r>
              <a:rPr lang="en-US" altLang="ko-KR" baseline="0" dirty="0" smtClean="0"/>
              <a:t> </a:t>
            </a:r>
            <a:r>
              <a:rPr lang="ko-KR" altLang="en-US" baseline="0" dirty="0" smtClean="0"/>
              <a:t>되면</a:t>
            </a:r>
            <a:r>
              <a:rPr lang="en-US" altLang="ko-KR" baseline="0" dirty="0" smtClean="0"/>
              <a:t> </a:t>
            </a:r>
            <a:r>
              <a:rPr lang="ko-KR" altLang="en-US" baseline="0" dirty="0" smtClean="0"/>
              <a:t>안</a:t>
            </a:r>
            <a:r>
              <a:rPr lang="en-US" altLang="ko-KR" baseline="0" dirty="0" smtClean="0"/>
              <a:t> </a:t>
            </a:r>
            <a:r>
              <a:rPr lang="ko-KR" altLang="en-US" baseline="0" dirty="0" smtClean="0"/>
              <a:t>된다</a:t>
            </a:r>
            <a:r>
              <a:rPr lang="en-US" altLang="ko-KR" baseline="0" dirty="0" smtClean="0"/>
              <a:t>.</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159683-38AB-4CB9-A294-5C641398F9B0}" type="slidenum">
              <a:rPr lang="en-US" altLang="en-US"/>
              <a:pPr/>
              <a:t>60</a:t>
            </a:fld>
            <a:endParaRPr lang="en-US" altLang="en-US"/>
          </a:p>
        </p:txBody>
      </p:sp>
      <p:sp>
        <p:nvSpPr>
          <p:cNvPr id="126978" name="Rectangle 2"/>
          <p:cNvSpPr>
            <a:spLocks noGrp="1" noRot="1" noChangeAspect="1" noChangeArrowheads="1" noTextEdit="1"/>
          </p:cNvSpPr>
          <p:nvPr>
            <p:ph type="sldImg"/>
          </p:nvPr>
        </p:nvSpPr>
        <p:spPr>
          <a:xfrm>
            <a:off x="1150938" y="692150"/>
            <a:ext cx="4556125" cy="3416300"/>
          </a:xfrm>
          <a:ln/>
        </p:spPr>
      </p:sp>
      <p:sp>
        <p:nvSpPr>
          <p:cNvPr id="1269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236353-FF0C-4EB5-BB4D-7DF0CEA79522}" type="slidenum">
              <a:rPr lang="en-US" altLang="en-US"/>
              <a:pPr/>
              <a:t>61</a:t>
            </a:fld>
            <a:endParaRPr lang="en-US" altLang="en-US"/>
          </a:p>
        </p:txBody>
      </p:sp>
      <p:sp>
        <p:nvSpPr>
          <p:cNvPr id="128002" name="Rectangle 2"/>
          <p:cNvSpPr>
            <a:spLocks noGrp="1" noRot="1" noChangeAspect="1" noChangeArrowheads="1" noTextEdit="1"/>
          </p:cNvSpPr>
          <p:nvPr>
            <p:ph type="sldImg"/>
          </p:nvPr>
        </p:nvSpPr>
        <p:spPr>
          <a:xfrm>
            <a:off x="1150938" y="692150"/>
            <a:ext cx="4556125" cy="3416300"/>
          </a:xfrm>
          <a:ln/>
        </p:spPr>
      </p:sp>
      <p:sp>
        <p:nvSpPr>
          <p:cNvPr id="1280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918C1B-0862-4F91-A56E-5E33629EB66B}" type="slidenum">
              <a:rPr lang="en-US" altLang="en-US"/>
              <a:pPr/>
              <a:t>62</a:t>
            </a:fld>
            <a:endParaRPr lang="en-US" altLang="en-US"/>
          </a:p>
        </p:txBody>
      </p:sp>
      <p:sp>
        <p:nvSpPr>
          <p:cNvPr id="129026" name="Rectangle 2"/>
          <p:cNvSpPr>
            <a:spLocks noGrp="1" noRot="1" noChangeAspect="1" noChangeArrowheads="1" noTextEdit="1"/>
          </p:cNvSpPr>
          <p:nvPr>
            <p:ph type="sldImg"/>
          </p:nvPr>
        </p:nvSpPr>
        <p:spPr>
          <a:xfrm>
            <a:off x="1150938" y="692150"/>
            <a:ext cx="4556125" cy="3416300"/>
          </a:xfrm>
          <a:ln/>
        </p:spPr>
      </p:sp>
      <p:sp>
        <p:nvSpPr>
          <p:cNvPr id="1290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DCCCF1-6C91-4657-B958-7C6270F6855B}" type="slidenum">
              <a:rPr lang="en-US" altLang="en-US"/>
              <a:pPr/>
              <a:t>63</a:t>
            </a:fld>
            <a:endParaRPr lang="en-US" altLang="en-US"/>
          </a:p>
        </p:txBody>
      </p:sp>
      <p:sp>
        <p:nvSpPr>
          <p:cNvPr id="130050" name="Rectangle 2"/>
          <p:cNvSpPr>
            <a:spLocks noGrp="1" noRot="1" noChangeAspect="1" noChangeArrowheads="1" noTextEdit="1"/>
          </p:cNvSpPr>
          <p:nvPr>
            <p:ph type="sldImg"/>
          </p:nvPr>
        </p:nvSpPr>
        <p:spPr>
          <a:xfrm>
            <a:off x="1150938" y="692150"/>
            <a:ext cx="4556125" cy="3416300"/>
          </a:xfrm>
          <a:ln/>
        </p:spPr>
      </p:sp>
      <p:sp>
        <p:nvSpPr>
          <p:cNvPr id="1300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02B389-D787-4B0C-BCAB-C6E4C094E194}" type="slidenum">
              <a:rPr lang="en-US" altLang="en-US"/>
              <a:pPr/>
              <a:t>7</a:t>
            </a:fld>
            <a:endParaRPr lang="en-US" altLang="en-US"/>
          </a:p>
        </p:txBody>
      </p:sp>
      <p:sp>
        <p:nvSpPr>
          <p:cNvPr id="13314" name="Rectangle 2"/>
          <p:cNvSpPr>
            <a:spLocks noGrp="1" noRot="1" noChangeAspect="1" noChangeArrowheads="1" noTextEdit="1"/>
          </p:cNvSpPr>
          <p:nvPr>
            <p:ph type="sldImg"/>
          </p:nvPr>
        </p:nvSpPr>
        <p:spPr>
          <a:xfrm>
            <a:off x="1150938" y="692150"/>
            <a:ext cx="4556125" cy="3416300"/>
          </a:xfrm>
          <a:ln cap="flat"/>
        </p:spPr>
      </p:sp>
      <p:sp>
        <p:nvSpPr>
          <p:cNvPr id="13315" name="Rectangle 3"/>
          <p:cNvSpPr>
            <a:spLocks noGrp="1" noChangeArrowheads="1"/>
          </p:cNvSpPr>
          <p:nvPr>
            <p:ph type="body" idx="1"/>
          </p:nvPr>
        </p:nvSpPr>
        <p:spPr>
          <a:ln/>
        </p:spPr>
        <p:txBody>
          <a:bodyPr/>
          <a:lstStyle/>
          <a:p>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AECB54-9224-4435-B272-AD6209D067C1}" type="slidenum">
              <a:rPr lang="en-US" altLang="en-US"/>
              <a:pPr/>
              <a:t>8</a:t>
            </a:fld>
            <a:endParaRPr lang="en-US" altLang="en-US"/>
          </a:p>
        </p:txBody>
      </p:sp>
      <p:sp>
        <p:nvSpPr>
          <p:cNvPr id="80898" name="Rectangle 2"/>
          <p:cNvSpPr>
            <a:spLocks noGrp="1" noRot="1" noChangeAspect="1" noChangeArrowheads="1" noTextEdit="1"/>
          </p:cNvSpPr>
          <p:nvPr>
            <p:ph type="sldImg"/>
          </p:nvPr>
        </p:nvSpPr>
        <p:spPr>
          <a:xfrm>
            <a:off x="1150938" y="692150"/>
            <a:ext cx="4556125" cy="3416300"/>
          </a:xfrm>
          <a:ln/>
        </p:spPr>
      </p:sp>
      <p:sp>
        <p:nvSpPr>
          <p:cNvPr id="80899" name="Rectangle 3"/>
          <p:cNvSpPr>
            <a:spLocks noGrp="1" noChangeArrowheads="1"/>
          </p:cNvSpPr>
          <p:nvPr>
            <p:ph type="body" idx="1"/>
          </p:nvPr>
        </p:nvSpPr>
        <p:spPr/>
        <p:txBody>
          <a:bodyPr/>
          <a:lstStyle/>
          <a:p>
            <a:pPr>
              <a:buFontTx/>
              <a:buChar char="-"/>
            </a:pPr>
            <a:r>
              <a:rPr lang="en-US" altLang="en-US" dirty="0"/>
              <a:t>Type</a:t>
            </a:r>
            <a:r>
              <a:rPr lang="ko-KR" altLang="en-US" dirty="0">
                <a:ea typeface="굴림" pitchFamily="50" charset="-127"/>
              </a:rPr>
              <a:t>에 대한 연산은 정의되어 있지만 실제 조작될 </a:t>
            </a:r>
            <a:r>
              <a:rPr lang="en-US" altLang="ko-KR" dirty="0">
                <a:ea typeface="굴림" pitchFamily="50" charset="-127"/>
              </a:rPr>
              <a:t>item</a:t>
            </a:r>
            <a:r>
              <a:rPr lang="ko-KR" altLang="en-US" dirty="0">
                <a:ea typeface="굴림" pitchFamily="50" charset="-127"/>
              </a:rPr>
              <a:t>들은 정의되지 않은 자료형식. </a:t>
            </a:r>
            <a:r>
              <a:rPr lang="en-US" altLang="ko-KR" dirty="0">
                <a:ea typeface="굴림" pitchFamily="50" charset="-127"/>
              </a:rPr>
              <a:t>C++</a:t>
            </a:r>
            <a:r>
              <a:rPr lang="ko-KR" altLang="en-US" dirty="0">
                <a:ea typeface="굴림" pitchFamily="50" charset="-127"/>
              </a:rPr>
              <a:t>에서는 </a:t>
            </a:r>
            <a:r>
              <a:rPr lang="en-US" altLang="ko-KR" dirty="0">
                <a:ea typeface="굴림" pitchFamily="50" charset="-127"/>
              </a:rPr>
              <a:t>template</a:t>
            </a:r>
            <a:r>
              <a:rPr lang="ko-KR" altLang="en-US" dirty="0">
                <a:ea typeface="굴림" pitchFamily="50" charset="-127"/>
              </a:rPr>
              <a:t>로 지원한다. </a:t>
            </a:r>
          </a:p>
          <a:p>
            <a:pPr>
              <a:buFontTx/>
              <a:buChar char="-"/>
            </a:pPr>
            <a:r>
              <a:rPr lang="ko-KR" altLang="en-US" dirty="0">
                <a:ea typeface="굴림" pitchFamily="50" charset="-127"/>
              </a:rPr>
              <a:t>리스트를 나타내는 </a:t>
            </a:r>
            <a:r>
              <a:rPr lang="en-US" altLang="ko-KR" dirty="0">
                <a:ea typeface="굴림" pitchFamily="50" charset="-127"/>
              </a:rPr>
              <a:t>Data Type</a:t>
            </a:r>
            <a:r>
              <a:rPr lang="ko-KR" altLang="en-US" dirty="0">
                <a:ea typeface="굴림" pitchFamily="50" charset="-127"/>
              </a:rPr>
              <a:t>에서 필요한 연산은 리스트의 구성요소를 모르는 상태에서도 정의가 가능하다.</a:t>
            </a:r>
          </a:p>
          <a:p>
            <a:pPr>
              <a:buFontTx/>
              <a:buChar char="-"/>
            </a:pPr>
            <a:r>
              <a:rPr lang="ko-KR" altLang="en-US" dirty="0">
                <a:ea typeface="굴림" pitchFamily="50" charset="-127"/>
              </a:rPr>
              <a:t>단 </a:t>
            </a:r>
            <a:r>
              <a:rPr lang="en-US" altLang="ko-KR" dirty="0">
                <a:ea typeface="굴림" pitchFamily="50" charset="-127"/>
              </a:rPr>
              <a:t>list </a:t>
            </a:r>
            <a:r>
              <a:rPr lang="ko-KR" altLang="en-US" dirty="0">
                <a:ea typeface="굴림" pitchFamily="50" charset="-127"/>
              </a:rPr>
              <a:t>의 </a:t>
            </a:r>
            <a:r>
              <a:rPr lang="en-US" altLang="ko-KR" dirty="0">
                <a:ea typeface="굴림" pitchFamily="50" charset="-127"/>
              </a:rPr>
              <a:t>member</a:t>
            </a:r>
            <a:r>
              <a:rPr lang="ko-KR" altLang="en-US" dirty="0">
                <a:ea typeface="굴림" pitchFamily="50" charset="-127"/>
              </a:rPr>
              <a:t>함수에는 구성요소(</a:t>
            </a:r>
            <a:r>
              <a:rPr lang="en-US" altLang="ko-KR" dirty="0">
                <a:ea typeface="굴림" pitchFamily="50" charset="-127"/>
              </a:rPr>
              <a:t>element)</a:t>
            </a:r>
            <a:r>
              <a:rPr lang="ko-KR" altLang="en-US" dirty="0">
                <a:ea typeface="굴림" pitchFamily="50" charset="-127"/>
              </a:rPr>
              <a:t>가 인자로 전달되고 구성요소의 </a:t>
            </a:r>
            <a:r>
              <a:rPr lang="en-US" altLang="ko-KR" dirty="0">
                <a:ea typeface="굴림" pitchFamily="50" charset="-127"/>
              </a:rPr>
              <a:t>member</a:t>
            </a:r>
            <a:r>
              <a:rPr lang="ko-KR" altLang="en-US" dirty="0">
                <a:ea typeface="굴림" pitchFamily="50" charset="-127"/>
              </a:rPr>
              <a:t>함수가 사용된다</a:t>
            </a:r>
            <a:r>
              <a:rPr lang="ko-KR" altLang="en-US" dirty="0" smtClean="0">
                <a:ea typeface="굴림" pitchFamily="50" charset="-127"/>
              </a:rPr>
              <a:t>.</a:t>
            </a:r>
            <a:endParaRPr lang="en-US" altLang="ko-KR" dirty="0" smtClean="0">
              <a:ea typeface="굴림" pitchFamily="50" charset="-127"/>
            </a:endParaRPr>
          </a:p>
          <a:p>
            <a:pPr>
              <a:buFontTx/>
              <a:buChar char="-"/>
            </a:pPr>
            <a:endParaRPr lang="en-US" altLang="ko-KR" dirty="0" smtClean="0">
              <a:ea typeface="굴림" pitchFamily="50" charset="-127"/>
            </a:endParaRPr>
          </a:p>
          <a:p>
            <a:pPr>
              <a:buFontTx/>
              <a:buChar char="-"/>
            </a:pPr>
            <a:r>
              <a:rPr lang="ko-KR" altLang="en-US" dirty="0" smtClean="0">
                <a:ea typeface="굴림" pitchFamily="50" charset="-127"/>
              </a:rPr>
              <a:t>데이터를</a:t>
            </a:r>
            <a:r>
              <a:rPr lang="en-US" altLang="ko-KR" dirty="0" smtClean="0">
                <a:ea typeface="굴림" pitchFamily="50" charset="-127"/>
              </a:rPr>
              <a:t> </a:t>
            </a:r>
            <a:r>
              <a:rPr lang="ko-KR" altLang="en-US" dirty="0" smtClean="0">
                <a:ea typeface="굴림" pitchFamily="50" charset="-127"/>
              </a:rPr>
              <a:t>정의할</a:t>
            </a:r>
            <a:r>
              <a:rPr lang="en-US" altLang="ko-KR" dirty="0" smtClean="0">
                <a:ea typeface="굴림" pitchFamily="50" charset="-127"/>
              </a:rPr>
              <a:t> </a:t>
            </a:r>
            <a:r>
              <a:rPr lang="ko-KR" altLang="en-US" dirty="0" smtClean="0">
                <a:ea typeface="굴림" pitchFamily="50" charset="-127"/>
              </a:rPr>
              <a:t>때</a:t>
            </a:r>
            <a:r>
              <a:rPr lang="en-US" altLang="ko-KR" dirty="0" smtClean="0">
                <a:ea typeface="굴림" pitchFamily="50" charset="-127"/>
              </a:rPr>
              <a:t>, Generic</a:t>
            </a:r>
            <a:r>
              <a:rPr lang="ko-KR" altLang="en-US" dirty="0" smtClean="0">
                <a:ea typeface="굴림" pitchFamily="50" charset="-127"/>
              </a:rPr>
              <a:t>하게</a:t>
            </a:r>
            <a:r>
              <a:rPr lang="en-US" altLang="ko-KR" dirty="0" smtClean="0">
                <a:ea typeface="굴림" pitchFamily="50" charset="-127"/>
              </a:rPr>
              <a:t> </a:t>
            </a:r>
            <a:r>
              <a:rPr lang="ko-KR" altLang="en-US" dirty="0" smtClean="0">
                <a:ea typeface="굴림" pitchFamily="50" charset="-127"/>
              </a:rPr>
              <a:t>정의해야한다</a:t>
            </a:r>
            <a:r>
              <a:rPr lang="en-US" altLang="ko-KR" dirty="0" smtClean="0">
                <a:ea typeface="굴림" pitchFamily="50" charset="-127"/>
              </a:rPr>
              <a:t>. </a:t>
            </a:r>
            <a:endParaRPr lang="ko-KR" altLang="en-US" dirty="0">
              <a:ea typeface="굴림" pitchFamily="50" charset="-12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B05C65-0E20-4F04-A2BA-808531BE241B}" type="slidenum">
              <a:rPr lang="en-US" altLang="en-US"/>
              <a:pPr/>
              <a:t>9</a:t>
            </a:fld>
            <a:endParaRPr lang="en-US" altLang="en-US"/>
          </a:p>
        </p:txBody>
      </p:sp>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pPr marL="171450" indent="-171450">
              <a:buFontTx/>
              <a:buChar char="-"/>
            </a:pPr>
            <a:r>
              <a:rPr lang="ko-KR" altLang="en-US" dirty="0" smtClean="0">
                <a:ea typeface="굴림" pitchFamily="50" charset="-127"/>
              </a:rPr>
              <a:t>리스트의 </a:t>
            </a:r>
            <a:r>
              <a:rPr lang="en-US" altLang="ko-KR" dirty="0">
                <a:ea typeface="굴림" pitchFamily="50" charset="-127"/>
              </a:rPr>
              <a:t>Data Type(Generic Data Type</a:t>
            </a:r>
            <a:r>
              <a:rPr lang="en-US" altLang="ko-KR" dirty="0" smtClean="0">
                <a:ea typeface="굴림" pitchFamily="50" charset="-127"/>
              </a:rPr>
              <a:t>)</a:t>
            </a:r>
          </a:p>
          <a:p>
            <a:pPr marL="171450" indent="-171450">
              <a:buFontTx/>
              <a:buChar char="-"/>
            </a:pPr>
            <a:endParaRPr lang="en-US" altLang="en-US" dirty="0" smtClean="0">
              <a:ea typeface="굴림" pitchFamily="50" charset="-127"/>
            </a:endParaRPr>
          </a:p>
          <a:p>
            <a:pPr marL="171450" indent="-171450">
              <a:buFontTx/>
              <a:buChar char="-"/>
            </a:pPr>
            <a:r>
              <a:rPr lang="ko-KR" altLang="en-US" dirty="0" smtClean="0">
                <a:ea typeface="굴림" pitchFamily="50" charset="-127"/>
              </a:rPr>
              <a:t>함수</a:t>
            </a:r>
            <a:r>
              <a:rPr lang="en-US" altLang="ko-KR" dirty="0" smtClean="0">
                <a:ea typeface="굴림" pitchFamily="50" charset="-127"/>
              </a:rPr>
              <a:t> </a:t>
            </a:r>
            <a:r>
              <a:rPr lang="ko-KR" altLang="en-US" dirty="0" smtClean="0">
                <a:ea typeface="굴림" pitchFamily="50" charset="-127"/>
              </a:rPr>
              <a:t>안에서</a:t>
            </a:r>
            <a:r>
              <a:rPr lang="en-US" altLang="ko-KR" dirty="0" smtClean="0">
                <a:ea typeface="굴림" pitchFamily="50" charset="-127"/>
              </a:rPr>
              <a:t> </a:t>
            </a:r>
            <a:r>
              <a:rPr lang="ko-KR" altLang="en-US" dirty="0" smtClean="0">
                <a:ea typeface="굴림" pitchFamily="50" charset="-127"/>
              </a:rPr>
              <a:t>데이터를</a:t>
            </a:r>
            <a:r>
              <a:rPr lang="en-US" altLang="ko-KR" dirty="0" smtClean="0">
                <a:ea typeface="굴림" pitchFamily="50" charset="-127"/>
              </a:rPr>
              <a:t> </a:t>
            </a:r>
            <a:r>
              <a:rPr lang="ko-KR" altLang="en-US" dirty="0" smtClean="0">
                <a:ea typeface="굴림" pitchFamily="50" charset="-127"/>
              </a:rPr>
              <a:t>바꾸지</a:t>
            </a:r>
            <a:r>
              <a:rPr lang="en-US" altLang="ko-KR" dirty="0" smtClean="0">
                <a:ea typeface="굴림" pitchFamily="50" charset="-127"/>
              </a:rPr>
              <a:t> </a:t>
            </a:r>
            <a:r>
              <a:rPr lang="ko-KR" altLang="en-US" dirty="0" smtClean="0">
                <a:ea typeface="굴림" pitchFamily="50" charset="-127"/>
              </a:rPr>
              <a:t>않기</a:t>
            </a:r>
            <a:r>
              <a:rPr lang="en-US" altLang="ko-KR" dirty="0" smtClean="0">
                <a:ea typeface="굴림" pitchFamily="50" charset="-127"/>
              </a:rPr>
              <a:t> </a:t>
            </a:r>
            <a:r>
              <a:rPr lang="ko-KR" altLang="en-US" dirty="0" smtClean="0">
                <a:ea typeface="굴림" pitchFamily="50" charset="-127"/>
              </a:rPr>
              <a:t>위해</a:t>
            </a:r>
            <a:r>
              <a:rPr lang="en-US" altLang="ko-KR" dirty="0" smtClean="0">
                <a:ea typeface="굴림" pitchFamily="50" charset="-127"/>
              </a:rPr>
              <a:t> </a:t>
            </a:r>
            <a:r>
              <a:rPr lang="en-US" altLang="ko-KR" dirty="0" err="1" smtClean="0">
                <a:ea typeface="굴림" pitchFamily="50" charset="-127"/>
              </a:rPr>
              <a:t>const</a:t>
            </a:r>
            <a:r>
              <a:rPr lang="ko-KR" altLang="en-US" dirty="0" smtClean="0">
                <a:ea typeface="굴림" pitchFamily="50" charset="-127"/>
              </a:rPr>
              <a:t>를</a:t>
            </a:r>
            <a:r>
              <a:rPr lang="en-US" altLang="ko-KR" dirty="0" smtClean="0">
                <a:ea typeface="굴림" pitchFamily="50" charset="-127"/>
              </a:rPr>
              <a:t> </a:t>
            </a:r>
            <a:r>
              <a:rPr lang="ko-KR" altLang="en-US" dirty="0" smtClean="0">
                <a:ea typeface="굴림" pitchFamily="50" charset="-127"/>
              </a:rPr>
              <a:t>붙이는것</a:t>
            </a:r>
            <a:r>
              <a:rPr lang="en-US" altLang="ko-KR" dirty="0" smtClean="0">
                <a:ea typeface="굴림" pitchFamily="50" charset="-127"/>
              </a:rPr>
              <a:t>.. (</a:t>
            </a:r>
            <a:r>
              <a:rPr lang="ko-KR" altLang="en-US" dirty="0" smtClean="0">
                <a:ea typeface="굴림" pitchFamily="50" charset="-127"/>
              </a:rPr>
              <a:t>옵저버에</a:t>
            </a:r>
            <a:r>
              <a:rPr lang="en-US" altLang="ko-KR" dirty="0" smtClean="0">
                <a:ea typeface="굴림" pitchFamily="50" charset="-127"/>
              </a:rPr>
              <a:t> </a:t>
            </a:r>
            <a:r>
              <a:rPr lang="ko-KR" altLang="en-US" dirty="0" smtClean="0">
                <a:ea typeface="굴림" pitchFamily="50" charset="-127"/>
              </a:rPr>
              <a:t>해당하는</a:t>
            </a:r>
            <a:r>
              <a:rPr lang="en-US" altLang="ko-KR" dirty="0" smtClean="0">
                <a:ea typeface="굴림" pitchFamily="50" charset="-127"/>
              </a:rPr>
              <a:t> </a:t>
            </a:r>
            <a:r>
              <a:rPr lang="ko-KR" altLang="en-US" dirty="0" smtClean="0">
                <a:ea typeface="굴림" pitchFamily="50" charset="-127"/>
              </a:rPr>
              <a:t>함수엔</a:t>
            </a:r>
            <a:r>
              <a:rPr lang="en-US" altLang="ko-KR" dirty="0" smtClean="0">
                <a:ea typeface="굴림" pitchFamily="50" charset="-127"/>
              </a:rPr>
              <a:t> </a:t>
            </a:r>
            <a:r>
              <a:rPr lang="ko-KR" altLang="en-US" dirty="0" smtClean="0">
                <a:ea typeface="굴림" pitchFamily="50" charset="-127"/>
              </a:rPr>
              <a:t>붙이는게</a:t>
            </a:r>
            <a:r>
              <a:rPr lang="en-US" altLang="ko-KR" dirty="0" smtClean="0">
                <a:ea typeface="굴림" pitchFamily="50" charset="-127"/>
              </a:rPr>
              <a:t> </a:t>
            </a:r>
            <a:r>
              <a:rPr lang="ko-KR" altLang="en-US" dirty="0" smtClean="0">
                <a:ea typeface="굴림" pitchFamily="50" charset="-127"/>
              </a:rPr>
              <a:t>좋다</a:t>
            </a:r>
            <a:r>
              <a:rPr lang="en-US" altLang="ko-KR" dirty="0" smtClean="0">
                <a:ea typeface="굴림" pitchFamily="50" charset="-127"/>
              </a:rPr>
              <a:t>)</a:t>
            </a:r>
            <a:endParaRPr lang="en-US" altLang="en-US" dirty="0">
              <a:ea typeface="굴림" pitchFamily="50"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a:xfrm>
            <a:off x="685800" y="2057400"/>
            <a:ext cx="7772400" cy="1143000"/>
          </a:xfrm>
        </p:spPr>
        <p:txBody>
          <a:bodyPr/>
          <a:lstStyle>
            <a:lvl1pPr>
              <a:defRPr/>
            </a:lvl1pPr>
          </a:lstStyle>
          <a:p>
            <a:r>
              <a:rPr lang="en-US" altLang="en-US"/>
              <a:t>Click to edit Master title style</a:t>
            </a:r>
          </a:p>
        </p:txBody>
      </p:sp>
      <p:sp>
        <p:nvSpPr>
          <p:cNvPr id="3075" name="Rectangle 3"/>
          <p:cNvSpPr>
            <a:spLocks noGrp="1" noChangeArrowheads="1"/>
          </p:cNvSpPr>
          <p:nvPr>
            <p:ph type="subTitle" sz="quarter" idx="1"/>
          </p:nvPr>
        </p:nvSpPr>
        <p:spPr>
          <a:xfrm>
            <a:off x="1371600" y="4114800"/>
            <a:ext cx="6400800" cy="1752600"/>
          </a:xfrm>
        </p:spPr>
        <p:txBody>
          <a:bodyPr/>
          <a:lstStyle>
            <a:lvl1pPr marL="0" indent="0" algn="ctr">
              <a:buFontTx/>
              <a:buNone/>
              <a:defRPr/>
            </a:lvl1pPr>
          </a:lstStyle>
          <a:p>
            <a:r>
              <a:rPr lang="en-US" altLang="en-US"/>
              <a:t>Click to edit Master subtitle style</a:t>
            </a:r>
          </a:p>
        </p:txBody>
      </p:sp>
      <p:sp>
        <p:nvSpPr>
          <p:cNvPr id="3076" name="Rectangle 4"/>
          <p:cNvSpPr>
            <a:spLocks noGrp="1" noChangeArrowheads="1"/>
          </p:cNvSpPr>
          <p:nvPr>
            <p:ph type="dt" sz="quarter" idx="2"/>
          </p:nvPr>
        </p:nvSpPr>
        <p:spPr/>
        <p:txBody>
          <a:bodyPr/>
          <a:lstStyle>
            <a:lvl1pPr>
              <a:defRPr/>
            </a:lvl1pPr>
          </a:lstStyle>
          <a:p>
            <a:endParaRPr lang="en-US" altLang="en-US"/>
          </a:p>
        </p:txBody>
      </p:sp>
      <p:sp>
        <p:nvSpPr>
          <p:cNvPr id="3077" name="Rectangle 5"/>
          <p:cNvSpPr>
            <a:spLocks noGrp="1" noChangeArrowheads="1"/>
          </p:cNvSpPr>
          <p:nvPr>
            <p:ph type="ftr" sz="quarter" idx="3"/>
          </p:nvPr>
        </p:nvSpPr>
        <p:spPr>
          <a:xfrm>
            <a:off x="3124200" y="6248400"/>
            <a:ext cx="2895600" cy="457200"/>
          </a:xfrm>
        </p:spPr>
        <p:txBody>
          <a:bodyPr/>
          <a:lstStyle>
            <a:lvl1pPr>
              <a:defRPr/>
            </a:lvl1pPr>
          </a:lstStyle>
          <a:p>
            <a:endParaRPr lang="en-US" altLang="en-US"/>
          </a:p>
        </p:txBody>
      </p:sp>
      <p:sp>
        <p:nvSpPr>
          <p:cNvPr id="3078" name="Rectangle 6"/>
          <p:cNvSpPr>
            <a:spLocks noGrp="1" noChangeArrowheads="1"/>
          </p:cNvSpPr>
          <p:nvPr>
            <p:ph type="sldNum" sz="quarter" idx="4"/>
          </p:nvPr>
        </p:nvSpPr>
        <p:spPr>
          <a:xfrm>
            <a:off x="6553200" y="6248400"/>
            <a:ext cx="1905000" cy="457200"/>
          </a:xfrm>
        </p:spPr>
        <p:txBody>
          <a:bodyPr/>
          <a:lstStyle>
            <a:lvl1pPr>
              <a:defRPr/>
            </a:lvl1pPr>
          </a:lstStyle>
          <a:p>
            <a:fld id="{5CA963F1-CD78-4939-AEDA-28A55CCC9C29}"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en-US" altLang="en-US"/>
          </a:p>
        </p:txBody>
      </p:sp>
      <p:sp>
        <p:nvSpPr>
          <p:cNvPr id="5" name="바닥글 개체 틀 4"/>
          <p:cNvSpPr>
            <a:spLocks noGrp="1"/>
          </p:cNvSpPr>
          <p:nvPr>
            <p:ph type="ftr" sz="quarter" idx="11"/>
          </p:nvPr>
        </p:nvSpPr>
        <p:spPr/>
        <p:txBody>
          <a:bodyPr/>
          <a:lstStyle>
            <a:lvl1pPr>
              <a:defRPr/>
            </a:lvl1pPr>
          </a:lstStyle>
          <a:p>
            <a:endParaRPr lang="en-US" altLang="en-US"/>
          </a:p>
        </p:txBody>
      </p:sp>
      <p:sp>
        <p:nvSpPr>
          <p:cNvPr id="6" name="슬라이드 번호 개체 틀 5"/>
          <p:cNvSpPr>
            <a:spLocks noGrp="1"/>
          </p:cNvSpPr>
          <p:nvPr>
            <p:ph type="sldNum" sz="quarter" idx="12"/>
          </p:nvPr>
        </p:nvSpPr>
        <p:spPr/>
        <p:txBody>
          <a:bodyPr/>
          <a:lstStyle>
            <a:lvl1pPr>
              <a:defRPr/>
            </a:lvl1pPr>
          </a:lstStyle>
          <a:p>
            <a:fld id="{9FEC5218-C3EE-403B-827D-F49092B4EE84}"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496050" y="762000"/>
            <a:ext cx="1962150" cy="5334000"/>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762000"/>
            <a:ext cx="5734050" cy="533400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en-US" altLang="en-US"/>
          </a:p>
        </p:txBody>
      </p:sp>
      <p:sp>
        <p:nvSpPr>
          <p:cNvPr id="5" name="바닥글 개체 틀 4"/>
          <p:cNvSpPr>
            <a:spLocks noGrp="1"/>
          </p:cNvSpPr>
          <p:nvPr>
            <p:ph type="ftr" sz="quarter" idx="11"/>
          </p:nvPr>
        </p:nvSpPr>
        <p:spPr/>
        <p:txBody>
          <a:bodyPr/>
          <a:lstStyle>
            <a:lvl1pPr>
              <a:defRPr/>
            </a:lvl1pPr>
          </a:lstStyle>
          <a:p>
            <a:endParaRPr lang="en-US" altLang="en-US"/>
          </a:p>
        </p:txBody>
      </p:sp>
      <p:sp>
        <p:nvSpPr>
          <p:cNvPr id="6" name="슬라이드 번호 개체 틀 5"/>
          <p:cNvSpPr>
            <a:spLocks noGrp="1"/>
          </p:cNvSpPr>
          <p:nvPr>
            <p:ph type="sldNum" sz="quarter" idx="12"/>
          </p:nvPr>
        </p:nvSpPr>
        <p:spPr/>
        <p:txBody>
          <a:bodyPr/>
          <a:lstStyle>
            <a:lvl1pPr>
              <a:defRPr/>
            </a:lvl1pPr>
          </a:lstStyle>
          <a:p>
            <a:fld id="{CF4AE883-C5D6-468B-874D-93FBB0EE2372}"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en-US" altLang="en-US"/>
          </a:p>
        </p:txBody>
      </p:sp>
      <p:sp>
        <p:nvSpPr>
          <p:cNvPr id="5" name="바닥글 개체 틀 4"/>
          <p:cNvSpPr>
            <a:spLocks noGrp="1"/>
          </p:cNvSpPr>
          <p:nvPr>
            <p:ph type="ftr" sz="quarter" idx="11"/>
          </p:nvPr>
        </p:nvSpPr>
        <p:spPr/>
        <p:txBody>
          <a:bodyPr/>
          <a:lstStyle>
            <a:lvl1pPr>
              <a:defRPr/>
            </a:lvl1pPr>
          </a:lstStyle>
          <a:p>
            <a:endParaRPr lang="en-US" altLang="en-US"/>
          </a:p>
        </p:txBody>
      </p:sp>
      <p:sp>
        <p:nvSpPr>
          <p:cNvPr id="6" name="슬라이드 번호 개체 틀 5"/>
          <p:cNvSpPr>
            <a:spLocks noGrp="1"/>
          </p:cNvSpPr>
          <p:nvPr>
            <p:ph type="sldNum" sz="quarter" idx="12"/>
          </p:nvPr>
        </p:nvSpPr>
        <p:spPr/>
        <p:txBody>
          <a:bodyPr/>
          <a:lstStyle>
            <a:lvl1pPr>
              <a:defRPr/>
            </a:lvl1pPr>
          </a:lstStyle>
          <a:p>
            <a:fld id="{85A6FF25-1B1B-4406-AA29-C635327218FB}"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endParaRPr lang="en-US" altLang="en-US"/>
          </a:p>
        </p:txBody>
      </p:sp>
      <p:sp>
        <p:nvSpPr>
          <p:cNvPr id="5" name="바닥글 개체 틀 4"/>
          <p:cNvSpPr>
            <a:spLocks noGrp="1"/>
          </p:cNvSpPr>
          <p:nvPr>
            <p:ph type="ftr" sz="quarter" idx="11"/>
          </p:nvPr>
        </p:nvSpPr>
        <p:spPr/>
        <p:txBody>
          <a:bodyPr/>
          <a:lstStyle>
            <a:lvl1pPr>
              <a:defRPr/>
            </a:lvl1pPr>
          </a:lstStyle>
          <a:p>
            <a:endParaRPr lang="en-US" altLang="en-US"/>
          </a:p>
        </p:txBody>
      </p:sp>
      <p:sp>
        <p:nvSpPr>
          <p:cNvPr id="6" name="슬라이드 번호 개체 틀 5"/>
          <p:cNvSpPr>
            <a:spLocks noGrp="1"/>
          </p:cNvSpPr>
          <p:nvPr>
            <p:ph type="sldNum" sz="quarter" idx="12"/>
          </p:nvPr>
        </p:nvSpPr>
        <p:spPr/>
        <p:txBody>
          <a:bodyPr/>
          <a:lstStyle>
            <a:lvl1pPr>
              <a:defRPr/>
            </a:lvl1pPr>
          </a:lstStyle>
          <a:p>
            <a:fld id="{9F3E5459-E19E-4AC4-A3AA-4569A484D9AA}"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981200"/>
            <a:ext cx="3848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10100" y="1981200"/>
            <a:ext cx="3848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lvl1pPr>
              <a:defRPr/>
            </a:lvl1pPr>
          </a:lstStyle>
          <a:p>
            <a:endParaRPr lang="en-US" altLang="en-US"/>
          </a:p>
        </p:txBody>
      </p:sp>
      <p:sp>
        <p:nvSpPr>
          <p:cNvPr id="6" name="바닥글 개체 틀 5"/>
          <p:cNvSpPr>
            <a:spLocks noGrp="1"/>
          </p:cNvSpPr>
          <p:nvPr>
            <p:ph type="ftr" sz="quarter" idx="11"/>
          </p:nvPr>
        </p:nvSpPr>
        <p:spPr/>
        <p:txBody>
          <a:bodyPr/>
          <a:lstStyle>
            <a:lvl1pPr>
              <a:defRPr/>
            </a:lvl1pPr>
          </a:lstStyle>
          <a:p>
            <a:endParaRPr lang="en-US" altLang="en-US"/>
          </a:p>
        </p:txBody>
      </p:sp>
      <p:sp>
        <p:nvSpPr>
          <p:cNvPr id="7" name="슬라이드 번호 개체 틀 6"/>
          <p:cNvSpPr>
            <a:spLocks noGrp="1"/>
          </p:cNvSpPr>
          <p:nvPr>
            <p:ph type="sldNum" sz="quarter" idx="12"/>
          </p:nvPr>
        </p:nvSpPr>
        <p:spPr/>
        <p:txBody>
          <a:bodyPr/>
          <a:lstStyle>
            <a:lvl1pPr>
              <a:defRPr/>
            </a:lvl1pPr>
          </a:lstStyle>
          <a:p>
            <a:fld id="{2A23DCE7-F95B-477A-9CAC-DD0511FE8A45}"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lvl1pPr>
              <a:defRPr/>
            </a:lvl1pPr>
          </a:lstStyle>
          <a:p>
            <a:endParaRPr lang="en-US" altLang="en-US"/>
          </a:p>
        </p:txBody>
      </p:sp>
      <p:sp>
        <p:nvSpPr>
          <p:cNvPr id="8" name="바닥글 개체 틀 7"/>
          <p:cNvSpPr>
            <a:spLocks noGrp="1"/>
          </p:cNvSpPr>
          <p:nvPr>
            <p:ph type="ftr" sz="quarter" idx="11"/>
          </p:nvPr>
        </p:nvSpPr>
        <p:spPr/>
        <p:txBody>
          <a:bodyPr/>
          <a:lstStyle>
            <a:lvl1pPr>
              <a:defRPr/>
            </a:lvl1pPr>
          </a:lstStyle>
          <a:p>
            <a:endParaRPr lang="en-US" altLang="en-US"/>
          </a:p>
        </p:txBody>
      </p:sp>
      <p:sp>
        <p:nvSpPr>
          <p:cNvPr id="9" name="슬라이드 번호 개체 틀 8"/>
          <p:cNvSpPr>
            <a:spLocks noGrp="1"/>
          </p:cNvSpPr>
          <p:nvPr>
            <p:ph type="sldNum" sz="quarter" idx="12"/>
          </p:nvPr>
        </p:nvSpPr>
        <p:spPr/>
        <p:txBody>
          <a:bodyPr/>
          <a:lstStyle>
            <a:lvl1pPr>
              <a:defRPr/>
            </a:lvl1pPr>
          </a:lstStyle>
          <a:p>
            <a:fld id="{9DBD4EB5-1E7C-478A-B415-92EDDEFF3977}"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lvl1pPr>
              <a:defRPr/>
            </a:lvl1pPr>
          </a:lstStyle>
          <a:p>
            <a:endParaRPr lang="en-US" altLang="en-US"/>
          </a:p>
        </p:txBody>
      </p:sp>
      <p:sp>
        <p:nvSpPr>
          <p:cNvPr id="4" name="바닥글 개체 틀 3"/>
          <p:cNvSpPr>
            <a:spLocks noGrp="1"/>
          </p:cNvSpPr>
          <p:nvPr>
            <p:ph type="ftr" sz="quarter" idx="11"/>
          </p:nvPr>
        </p:nvSpPr>
        <p:spPr/>
        <p:txBody>
          <a:bodyPr/>
          <a:lstStyle>
            <a:lvl1pPr>
              <a:defRPr/>
            </a:lvl1pPr>
          </a:lstStyle>
          <a:p>
            <a:endParaRPr lang="en-US" altLang="en-US"/>
          </a:p>
        </p:txBody>
      </p:sp>
      <p:sp>
        <p:nvSpPr>
          <p:cNvPr id="5" name="슬라이드 번호 개체 틀 4"/>
          <p:cNvSpPr>
            <a:spLocks noGrp="1"/>
          </p:cNvSpPr>
          <p:nvPr>
            <p:ph type="sldNum" sz="quarter" idx="12"/>
          </p:nvPr>
        </p:nvSpPr>
        <p:spPr/>
        <p:txBody>
          <a:bodyPr/>
          <a:lstStyle>
            <a:lvl1pPr>
              <a:defRPr/>
            </a:lvl1pPr>
          </a:lstStyle>
          <a:p>
            <a:fld id="{6C8F15DF-B276-468E-A077-B595FEE16B4F}"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endParaRPr lang="en-US" altLang="en-US"/>
          </a:p>
        </p:txBody>
      </p:sp>
      <p:sp>
        <p:nvSpPr>
          <p:cNvPr id="3" name="바닥글 개체 틀 2"/>
          <p:cNvSpPr>
            <a:spLocks noGrp="1"/>
          </p:cNvSpPr>
          <p:nvPr>
            <p:ph type="ftr" sz="quarter" idx="11"/>
          </p:nvPr>
        </p:nvSpPr>
        <p:spPr/>
        <p:txBody>
          <a:bodyPr/>
          <a:lstStyle>
            <a:lvl1pPr>
              <a:defRPr/>
            </a:lvl1pPr>
          </a:lstStyle>
          <a:p>
            <a:endParaRPr lang="en-US" altLang="en-US"/>
          </a:p>
        </p:txBody>
      </p:sp>
      <p:sp>
        <p:nvSpPr>
          <p:cNvPr id="4" name="슬라이드 번호 개체 틀 3"/>
          <p:cNvSpPr>
            <a:spLocks noGrp="1"/>
          </p:cNvSpPr>
          <p:nvPr>
            <p:ph type="sldNum" sz="quarter" idx="12"/>
          </p:nvPr>
        </p:nvSpPr>
        <p:spPr/>
        <p:txBody>
          <a:bodyPr/>
          <a:lstStyle>
            <a:lvl1pPr>
              <a:defRPr/>
            </a:lvl1pPr>
          </a:lstStyle>
          <a:p>
            <a:fld id="{C8EEE9E7-08E4-4936-8533-033408A65667}"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lvl1pPr>
              <a:defRPr/>
            </a:lvl1pPr>
          </a:lstStyle>
          <a:p>
            <a:endParaRPr lang="en-US" altLang="en-US"/>
          </a:p>
        </p:txBody>
      </p:sp>
      <p:sp>
        <p:nvSpPr>
          <p:cNvPr id="6" name="바닥글 개체 틀 5"/>
          <p:cNvSpPr>
            <a:spLocks noGrp="1"/>
          </p:cNvSpPr>
          <p:nvPr>
            <p:ph type="ftr" sz="quarter" idx="11"/>
          </p:nvPr>
        </p:nvSpPr>
        <p:spPr/>
        <p:txBody>
          <a:bodyPr/>
          <a:lstStyle>
            <a:lvl1pPr>
              <a:defRPr/>
            </a:lvl1pPr>
          </a:lstStyle>
          <a:p>
            <a:endParaRPr lang="en-US" altLang="en-US"/>
          </a:p>
        </p:txBody>
      </p:sp>
      <p:sp>
        <p:nvSpPr>
          <p:cNvPr id="7" name="슬라이드 번호 개체 틀 6"/>
          <p:cNvSpPr>
            <a:spLocks noGrp="1"/>
          </p:cNvSpPr>
          <p:nvPr>
            <p:ph type="sldNum" sz="quarter" idx="12"/>
          </p:nvPr>
        </p:nvSpPr>
        <p:spPr/>
        <p:txBody>
          <a:bodyPr/>
          <a:lstStyle>
            <a:lvl1pPr>
              <a:defRPr/>
            </a:lvl1pPr>
          </a:lstStyle>
          <a:p>
            <a:fld id="{68294DB1-1776-4B0A-A8C5-8EB40060EF63}"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lvl1pPr>
              <a:defRPr/>
            </a:lvl1pPr>
          </a:lstStyle>
          <a:p>
            <a:endParaRPr lang="en-US" altLang="en-US"/>
          </a:p>
        </p:txBody>
      </p:sp>
      <p:sp>
        <p:nvSpPr>
          <p:cNvPr id="6" name="바닥글 개체 틀 5"/>
          <p:cNvSpPr>
            <a:spLocks noGrp="1"/>
          </p:cNvSpPr>
          <p:nvPr>
            <p:ph type="ftr" sz="quarter" idx="11"/>
          </p:nvPr>
        </p:nvSpPr>
        <p:spPr/>
        <p:txBody>
          <a:bodyPr/>
          <a:lstStyle>
            <a:lvl1pPr>
              <a:defRPr/>
            </a:lvl1pPr>
          </a:lstStyle>
          <a:p>
            <a:endParaRPr lang="en-US" altLang="en-US"/>
          </a:p>
        </p:txBody>
      </p:sp>
      <p:sp>
        <p:nvSpPr>
          <p:cNvPr id="7" name="슬라이드 번호 개체 틀 6"/>
          <p:cNvSpPr>
            <a:spLocks noGrp="1"/>
          </p:cNvSpPr>
          <p:nvPr>
            <p:ph type="sldNum" sz="quarter" idx="12"/>
          </p:nvPr>
        </p:nvSpPr>
        <p:spPr/>
        <p:txBody>
          <a:bodyPr/>
          <a:lstStyle>
            <a:lvl1pPr>
              <a:defRPr/>
            </a:lvl1pPr>
          </a:lstStyle>
          <a:p>
            <a:fld id="{5F48D892-FC38-47D8-B175-28AE2125A74D}"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609600" y="762000"/>
            <a:ext cx="7848600" cy="762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altLang="en-US" smtClean="0"/>
              <a:t>Click to edit Master title style</a:t>
            </a:r>
          </a:p>
        </p:txBody>
      </p:sp>
      <p:sp>
        <p:nvSpPr>
          <p:cNvPr id="1030" name="Rectangle 6"/>
          <p:cNvSpPr>
            <a:spLocks noGrp="1" noChangeArrowheads="1"/>
          </p:cNvSpPr>
          <p:nvPr>
            <p:ph type="body" idx="1"/>
          </p:nvPr>
        </p:nvSpPr>
        <p:spPr bwMode="auto">
          <a:xfrm>
            <a:off x="609600" y="1981200"/>
            <a:ext cx="78486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Rectangle 7"/>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a:lvl1pPr>
          </a:lstStyle>
          <a:p>
            <a:endParaRPr lang="en-US" altLang="en-US"/>
          </a:p>
        </p:txBody>
      </p:sp>
      <p:sp>
        <p:nvSpPr>
          <p:cNvPr id="1032" name="Rectangle 8"/>
          <p:cNvSpPr>
            <a:spLocks noGrp="1" noChangeArrowheads="1"/>
          </p:cNvSpPr>
          <p:nvPr>
            <p:ph type="ftr" sz="quarter" idx="3"/>
          </p:nvPr>
        </p:nvSpPr>
        <p:spPr bwMode="auto">
          <a:xfrm>
            <a:off x="6019800" y="6248400"/>
            <a:ext cx="1600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b="0"/>
            </a:lvl1pPr>
          </a:lstStyle>
          <a:p>
            <a:endParaRPr lang="en-US" altLang="en-US"/>
          </a:p>
        </p:txBody>
      </p:sp>
      <p:sp>
        <p:nvSpPr>
          <p:cNvPr id="1033" name="Rectangle 9"/>
          <p:cNvSpPr>
            <a:spLocks noGrp="1" noChangeArrowheads="1"/>
          </p:cNvSpPr>
          <p:nvPr>
            <p:ph type="sldNum" sz="quarter" idx="4"/>
          </p:nvPr>
        </p:nvSpPr>
        <p:spPr bwMode="auto">
          <a:xfrm>
            <a:off x="78486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lvl1pPr>
          </a:lstStyle>
          <a:p>
            <a:fld id="{49228CE2-FF0F-414C-8D89-D4C8437B410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600" b="1">
          <a:solidFill>
            <a:schemeClr val="tx1"/>
          </a:solidFill>
          <a:latin typeface="+mj-lt"/>
          <a:ea typeface="+mj-ea"/>
          <a:cs typeface="+mj-cs"/>
        </a:defRPr>
      </a:lvl1pPr>
      <a:lvl2pPr algn="ctr" rtl="0" eaLnBrk="0" fontAlgn="base" hangingPunct="0">
        <a:spcBef>
          <a:spcPct val="0"/>
        </a:spcBef>
        <a:spcAft>
          <a:spcPct val="0"/>
        </a:spcAft>
        <a:defRPr sz="3600" b="1">
          <a:solidFill>
            <a:schemeClr val="tx1"/>
          </a:solidFill>
          <a:latin typeface="Arial" charset="0"/>
        </a:defRPr>
      </a:lvl2pPr>
      <a:lvl3pPr algn="ctr" rtl="0" eaLnBrk="0" fontAlgn="base" hangingPunct="0">
        <a:spcBef>
          <a:spcPct val="0"/>
        </a:spcBef>
        <a:spcAft>
          <a:spcPct val="0"/>
        </a:spcAft>
        <a:defRPr sz="3600" b="1">
          <a:solidFill>
            <a:schemeClr val="tx1"/>
          </a:solidFill>
          <a:latin typeface="Arial" charset="0"/>
        </a:defRPr>
      </a:lvl3pPr>
      <a:lvl4pPr algn="ctr" rtl="0" eaLnBrk="0" fontAlgn="base" hangingPunct="0">
        <a:spcBef>
          <a:spcPct val="0"/>
        </a:spcBef>
        <a:spcAft>
          <a:spcPct val="0"/>
        </a:spcAft>
        <a:defRPr sz="3600" b="1">
          <a:solidFill>
            <a:schemeClr val="tx1"/>
          </a:solidFill>
          <a:latin typeface="Arial" charset="0"/>
        </a:defRPr>
      </a:lvl4pPr>
      <a:lvl5pPr algn="ctr" rtl="0" eaLnBrk="0" fontAlgn="base" hangingPunct="0">
        <a:spcBef>
          <a:spcPct val="0"/>
        </a:spcBef>
        <a:spcAft>
          <a:spcPct val="0"/>
        </a:spcAft>
        <a:defRPr sz="3600" b="1">
          <a:solidFill>
            <a:schemeClr val="tx1"/>
          </a:solidFill>
          <a:latin typeface="Arial" charset="0"/>
        </a:defRPr>
      </a:lvl5pPr>
      <a:lvl6pPr marL="457200" algn="ctr" rtl="0" eaLnBrk="0" fontAlgn="base" hangingPunct="0">
        <a:spcBef>
          <a:spcPct val="0"/>
        </a:spcBef>
        <a:spcAft>
          <a:spcPct val="0"/>
        </a:spcAft>
        <a:defRPr sz="3600" b="1">
          <a:solidFill>
            <a:schemeClr val="tx1"/>
          </a:solidFill>
          <a:latin typeface="Arial" charset="0"/>
        </a:defRPr>
      </a:lvl6pPr>
      <a:lvl7pPr marL="914400" algn="ctr" rtl="0" eaLnBrk="0" fontAlgn="base" hangingPunct="0">
        <a:spcBef>
          <a:spcPct val="0"/>
        </a:spcBef>
        <a:spcAft>
          <a:spcPct val="0"/>
        </a:spcAft>
        <a:defRPr sz="3600" b="1">
          <a:solidFill>
            <a:schemeClr val="tx1"/>
          </a:solidFill>
          <a:latin typeface="Arial" charset="0"/>
        </a:defRPr>
      </a:lvl7pPr>
      <a:lvl8pPr marL="1371600" algn="ctr" rtl="0" eaLnBrk="0" fontAlgn="base" hangingPunct="0">
        <a:spcBef>
          <a:spcPct val="0"/>
        </a:spcBef>
        <a:spcAft>
          <a:spcPct val="0"/>
        </a:spcAft>
        <a:defRPr sz="3600" b="1">
          <a:solidFill>
            <a:schemeClr val="tx1"/>
          </a:solidFill>
          <a:latin typeface="Arial" charset="0"/>
        </a:defRPr>
      </a:lvl8pPr>
      <a:lvl9pPr marL="1828800" algn="ctr" rtl="0" eaLnBrk="0" fontAlgn="base" hangingPunct="0">
        <a:spcBef>
          <a:spcPct val="0"/>
        </a:spcBef>
        <a:spcAft>
          <a:spcPct val="0"/>
        </a:spcAft>
        <a:defRPr sz="3600" b="1">
          <a:solidFill>
            <a:schemeClr val="tx1"/>
          </a:solidFill>
          <a:latin typeface="Arial" charset="0"/>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1131EC64-7116-4AB0-8407-9FD5009EA72E}" type="slidenum">
              <a:rPr lang="en-US" altLang="en-US"/>
              <a:pPr/>
              <a:t>1</a:t>
            </a:fld>
            <a:endParaRPr lang="en-US" altLang="en-US"/>
          </a:p>
        </p:txBody>
      </p:sp>
      <p:sp>
        <p:nvSpPr>
          <p:cNvPr id="5122" name="Rectangle 2"/>
          <p:cNvSpPr>
            <a:spLocks noChangeArrowheads="1"/>
          </p:cNvSpPr>
          <p:nvPr/>
        </p:nvSpPr>
        <p:spPr bwMode="auto">
          <a:xfrm>
            <a:off x="304800" y="2819400"/>
            <a:ext cx="8610600" cy="3352800"/>
          </a:xfrm>
          <a:prstGeom prst="rect">
            <a:avLst/>
          </a:prstGeom>
          <a:noFill/>
          <a:ln w="9525">
            <a:noFill/>
            <a:miter lim="800000"/>
            <a:headEnd/>
            <a:tailEnd/>
          </a:ln>
          <a:effectLst/>
        </p:spPr>
        <p:txBody>
          <a:bodyPr lIns="92075" tIns="46038" rIns="92075" bIns="46038"/>
          <a:lstStyle/>
          <a:p>
            <a:pPr algn="ctr">
              <a:spcBef>
                <a:spcPct val="20000"/>
              </a:spcBef>
            </a:pPr>
            <a:endParaRPr lang="en-US" altLang="en-US" sz="3200">
              <a:solidFill>
                <a:schemeClr val="folHlink"/>
              </a:solidFill>
            </a:endParaRPr>
          </a:p>
          <a:p>
            <a:pPr algn="ctr">
              <a:spcBef>
                <a:spcPct val="20000"/>
              </a:spcBef>
            </a:pPr>
            <a:r>
              <a:rPr lang="en-US" altLang="en-US" sz="3200"/>
              <a:t>Nell Dale</a:t>
            </a:r>
          </a:p>
          <a:p>
            <a:pPr algn="ctr">
              <a:spcBef>
                <a:spcPct val="20000"/>
              </a:spcBef>
            </a:pPr>
            <a:r>
              <a:rPr lang="en-US" altLang="en-US" sz="3200"/>
              <a:t>David Teague</a:t>
            </a:r>
            <a:endParaRPr lang="en-US" altLang="en-US" sz="3200">
              <a:solidFill>
                <a:schemeClr val="folHlink"/>
              </a:solidFill>
            </a:endParaRPr>
          </a:p>
          <a:p>
            <a:pPr algn="ctr">
              <a:spcBef>
                <a:spcPct val="20000"/>
              </a:spcBef>
            </a:pPr>
            <a:r>
              <a:rPr lang="en-US" altLang="en-US" sz="3200">
                <a:solidFill>
                  <a:schemeClr val="accent1"/>
                </a:solidFill>
              </a:rPr>
              <a:t>Chapter 3</a:t>
            </a:r>
          </a:p>
          <a:p>
            <a:pPr algn="ctr">
              <a:spcBef>
                <a:spcPct val="20000"/>
              </a:spcBef>
            </a:pPr>
            <a:r>
              <a:rPr lang="en-US" altLang="en-US" sz="3200"/>
              <a:t>ADTs Unsorted List and Sorted List</a:t>
            </a:r>
          </a:p>
          <a:p>
            <a:pPr algn="ctr">
              <a:spcBef>
                <a:spcPct val="20000"/>
              </a:spcBef>
            </a:pPr>
            <a:endParaRPr lang="en-US" altLang="en-US"/>
          </a:p>
          <a:p>
            <a:pPr algn="ctr">
              <a:spcBef>
                <a:spcPct val="20000"/>
              </a:spcBef>
            </a:pPr>
            <a:endParaRPr lang="en-US" altLang="en-US" sz="1600"/>
          </a:p>
        </p:txBody>
      </p:sp>
      <p:sp>
        <p:nvSpPr>
          <p:cNvPr id="5123" name="Rectangle 3"/>
          <p:cNvSpPr>
            <a:spLocks noChangeArrowheads="1"/>
          </p:cNvSpPr>
          <p:nvPr/>
        </p:nvSpPr>
        <p:spPr bwMode="auto">
          <a:xfrm>
            <a:off x="609600" y="1905000"/>
            <a:ext cx="7772400" cy="1143000"/>
          </a:xfrm>
          <a:prstGeom prst="rect">
            <a:avLst/>
          </a:prstGeom>
          <a:noFill/>
          <a:ln w="9525">
            <a:noFill/>
            <a:miter lim="800000"/>
            <a:headEnd/>
            <a:tailEnd/>
          </a:ln>
          <a:effectLst/>
        </p:spPr>
        <p:txBody>
          <a:bodyPr lIns="92075" tIns="46038" rIns="92075" bIns="46038" anchor="ctr"/>
          <a:lstStyle/>
          <a:p>
            <a:pPr algn="ctr"/>
            <a:r>
              <a:rPr lang="en-US" altLang="en-US" sz="4400"/>
              <a:t>C++ Plus Data Structures</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슬라이드 번호 개체 틀 5"/>
          <p:cNvSpPr>
            <a:spLocks noGrp="1"/>
          </p:cNvSpPr>
          <p:nvPr>
            <p:ph type="sldNum" sz="quarter" idx="12"/>
          </p:nvPr>
        </p:nvSpPr>
        <p:spPr/>
        <p:txBody>
          <a:bodyPr/>
          <a:lstStyle/>
          <a:p>
            <a:fld id="{039A1C33-D105-4A71-8948-4F088A6928C6}" type="slidenum">
              <a:rPr lang="en-US" altLang="en-US"/>
              <a:pPr/>
              <a:t>10</a:t>
            </a:fld>
            <a:endParaRPr lang="en-US" altLang="en-US"/>
          </a:p>
        </p:txBody>
      </p:sp>
      <p:sp>
        <p:nvSpPr>
          <p:cNvPr id="16386" name="Oval 2"/>
          <p:cNvSpPr>
            <a:spLocks noChangeArrowheads="1"/>
          </p:cNvSpPr>
          <p:nvPr/>
        </p:nvSpPr>
        <p:spPr bwMode="auto">
          <a:xfrm>
            <a:off x="2520950" y="1987550"/>
            <a:ext cx="4483100" cy="4711700"/>
          </a:xfrm>
          <a:prstGeom prst="ellipse">
            <a:avLst/>
          </a:prstGeom>
          <a:solidFill>
            <a:srgbClr val="FFFF66"/>
          </a:solidFill>
          <a:ln w="12700">
            <a:solidFill>
              <a:schemeClr val="tx1"/>
            </a:solidFill>
            <a:round/>
            <a:headEnd/>
            <a:tailEnd/>
          </a:ln>
          <a:effectLst/>
        </p:spPr>
        <p:txBody>
          <a:bodyPr wrap="none" anchor="ctr"/>
          <a:lstStyle/>
          <a:p>
            <a:endParaRPr lang="ko-KR" altLang="en-US"/>
          </a:p>
        </p:txBody>
      </p:sp>
      <p:sp>
        <p:nvSpPr>
          <p:cNvPr id="16387" name="Rectangle 3"/>
          <p:cNvSpPr>
            <a:spLocks noGrp="1" noChangeArrowheads="1"/>
          </p:cNvSpPr>
          <p:nvPr>
            <p:ph type="title"/>
          </p:nvPr>
        </p:nvSpPr>
        <p:spPr>
          <a:xfrm>
            <a:off x="73025" y="222250"/>
            <a:ext cx="8966200" cy="989013"/>
          </a:xfrm>
          <a:noFill/>
          <a:ln/>
        </p:spPr>
        <p:txBody>
          <a:bodyPr/>
          <a:lstStyle/>
          <a:p>
            <a:r>
              <a:rPr lang="en-US" altLang="en-US"/>
              <a:t> </a:t>
            </a:r>
            <a:r>
              <a:rPr lang="en-US" altLang="en-US">
                <a:latin typeface="Arial Rounded MT Bold" pitchFamily="34" charset="0"/>
              </a:rPr>
              <a:t/>
            </a:r>
            <a:br>
              <a:rPr lang="en-US" altLang="en-US">
                <a:latin typeface="Arial Rounded MT Bold" pitchFamily="34" charset="0"/>
              </a:rPr>
            </a:br>
            <a:endParaRPr lang="en-US" altLang="en-US">
              <a:latin typeface="Arial Rounded MT Bold" pitchFamily="34" charset="0"/>
            </a:endParaRPr>
          </a:p>
        </p:txBody>
      </p:sp>
      <p:sp>
        <p:nvSpPr>
          <p:cNvPr id="16388" name="Oval 4"/>
          <p:cNvSpPr>
            <a:spLocks noChangeArrowheads="1"/>
          </p:cNvSpPr>
          <p:nvPr/>
        </p:nvSpPr>
        <p:spPr bwMode="auto">
          <a:xfrm>
            <a:off x="1606550" y="61023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16389" name="Rectangle 5"/>
          <p:cNvSpPr>
            <a:spLocks noChangeArrowheads="1"/>
          </p:cNvSpPr>
          <p:nvPr/>
        </p:nvSpPr>
        <p:spPr bwMode="auto">
          <a:xfrm>
            <a:off x="1524000" y="882650"/>
            <a:ext cx="5391150" cy="641350"/>
          </a:xfrm>
          <a:prstGeom prst="rect">
            <a:avLst/>
          </a:prstGeom>
          <a:noFill/>
          <a:ln w="9525">
            <a:noFill/>
            <a:miter lim="800000"/>
            <a:headEnd/>
            <a:tailEnd/>
          </a:ln>
          <a:effectLst/>
        </p:spPr>
        <p:txBody>
          <a:bodyPr wrap="none" lIns="92075" tIns="46038" rIns="92075" bIns="46038">
            <a:spAutoFit/>
          </a:bodyPr>
          <a:lstStyle/>
          <a:p>
            <a:r>
              <a:rPr lang="en-US" altLang="en-US" sz="3600"/>
              <a:t>Class Interface Diagram</a:t>
            </a:r>
          </a:p>
        </p:txBody>
      </p:sp>
      <p:sp>
        <p:nvSpPr>
          <p:cNvPr id="16390" name="Rectangle 6"/>
          <p:cNvSpPr>
            <a:spLocks noChangeArrowheads="1"/>
          </p:cNvSpPr>
          <p:nvPr/>
        </p:nvSpPr>
        <p:spPr bwMode="auto">
          <a:xfrm>
            <a:off x="288925" y="1690688"/>
            <a:ext cx="3633788" cy="519112"/>
          </a:xfrm>
          <a:prstGeom prst="rect">
            <a:avLst/>
          </a:prstGeom>
          <a:noFill/>
          <a:ln w="9525">
            <a:noFill/>
            <a:miter lim="800000"/>
            <a:headEnd/>
            <a:tailEnd/>
          </a:ln>
          <a:effectLst/>
        </p:spPr>
        <p:txBody>
          <a:bodyPr wrap="none" lIns="92075" tIns="46038" rIns="92075" bIns="46038">
            <a:spAutoFit/>
          </a:bodyPr>
          <a:lstStyle/>
          <a:p>
            <a:r>
              <a:rPr lang="en-US" altLang="en-US" sz="2800">
                <a:solidFill>
                  <a:srgbClr val="660066"/>
                </a:solidFill>
                <a:latin typeface="Arial Rounded MT Bold" pitchFamily="34" charset="0"/>
              </a:rPr>
              <a:t>UnsortedType class</a:t>
            </a:r>
          </a:p>
        </p:txBody>
      </p:sp>
      <p:sp>
        <p:nvSpPr>
          <p:cNvPr id="16391" name="Oval 7"/>
          <p:cNvSpPr>
            <a:spLocks noChangeArrowheads="1"/>
          </p:cNvSpPr>
          <p:nvPr/>
        </p:nvSpPr>
        <p:spPr bwMode="auto">
          <a:xfrm>
            <a:off x="1606550" y="45021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16392" name="Oval 8"/>
          <p:cNvSpPr>
            <a:spLocks noChangeArrowheads="1"/>
          </p:cNvSpPr>
          <p:nvPr/>
        </p:nvSpPr>
        <p:spPr bwMode="auto">
          <a:xfrm>
            <a:off x="1606550" y="50355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16393" name="Oval 9"/>
          <p:cNvSpPr>
            <a:spLocks noChangeArrowheads="1"/>
          </p:cNvSpPr>
          <p:nvPr/>
        </p:nvSpPr>
        <p:spPr bwMode="auto">
          <a:xfrm>
            <a:off x="1606550" y="55689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16394" name="Oval 10"/>
          <p:cNvSpPr>
            <a:spLocks noChangeArrowheads="1"/>
          </p:cNvSpPr>
          <p:nvPr/>
        </p:nvSpPr>
        <p:spPr bwMode="auto">
          <a:xfrm>
            <a:off x="1606550" y="39687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16395" name="Oval 11"/>
          <p:cNvSpPr>
            <a:spLocks noChangeArrowheads="1"/>
          </p:cNvSpPr>
          <p:nvPr/>
        </p:nvSpPr>
        <p:spPr bwMode="auto">
          <a:xfrm>
            <a:off x="1606550" y="29019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16396" name="Oval 12"/>
          <p:cNvSpPr>
            <a:spLocks noChangeArrowheads="1"/>
          </p:cNvSpPr>
          <p:nvPr/>
        </p:nvSpPr>
        <p:spPr bwMode="auto">
          <a:xfrm>
            <a:off x="1606550" y="34353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16397" name="Oval 13"/>
          <p:cNvSpPr>
            <a:spLocks noChangeArrowheads="1"/>
          </p:cNvSpPr>
          <p:nvPr/>
        </p:nvSpPr>
        <p:spPr bwMode="auto">
          <a:xfrm>
            <a:off x="1606550" y="23685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16398" name="Rectangle 14"/>
          <p:cNvSpPr>
            <a:spLocks noChangeArrowheads="1"/>
          </p:cNvSpPr>
          <p:nvPr/>
        </p:nvSpPr>
        <p:spPr bwMode="auto">
          <a:xfrm>
            <a:off x="2193925" y="2925763"/>
            <a:ext cx="819150"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IsFull</a:t>
            </a:r>
          </a:p>
        </p:txBody>
      </p:sp>
      <p:sp>
        <p:nvSpPr>
          <p:cNvPr id="16399" name="Rectangle 15"/>
          <p:cNvSpPr>
            <a:spLocks noChangeArrowheads="1"/>
          </p:cNvSpPr>
          <p:nvPr/>
        </p:nvSpPr>
        <p:spPr bwMode="auto">
          <a:xfrm>
            <a:off x="1965325" y="3459163"/>
            <a:ext cx="1222375"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LengthIs </a:t>
            </a:r>
          </a:p>
        </p:txBody>
      </p:sp>
      <p:sp>
        <p:nvSpPr>
          <p:cNvPr id="16400" name="Rectangle 16"/>
          <p:cNvSpPr>
            <a:spLocks noChangeArrowheads="1"/>
          </p:cNvSpPr>
          <p:nvPr/>
        </p:nvSpPr>
        <p:spPr bwMode="auto">
          <a:xfrm>
            <a:off x="1965325" y="5592763"/>
            <a:ext cx="1200150"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ResetList</a:t>
            </a:r>
          </a:p>
        </p:txBody>
      </p:sp>
      <p:sp>
        <p:nvSpPr>
          <p:cNvPr id="16401" name="Rectangle 17"/>
          <p:cNvSpPr>
            <a:spLocks noChangeArrowheads="1"/>
          </p:cNvSpPr>
          <p:nvPr/>
        </p:nvSpPr>
        <p:spPr bwMode="auto">
          <a:xfrm>
            <a:off x="1965325" y="5059363"/>
            <a:ext cx="1368425"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DeleteItem</a:t>
            </a:r>
          </a:p>
        </p:txBody>
      </p:sp>
      <p:sp>
        <p:nvSpPr>
          <p:cNvPr id="16402" name="Rectangle 18"/>
          <p:cNvSpPr>
            <a:spLocks noChangeArrowheads="1"/>
          </p:cNvSpPr>
          <p:nvPr/>
        </p:nvSpPr>
        <p:spPr bwMode="auto">
          <a:xfrm>
            <a:off x="1889125" y="4525963"/>
            <a:ext cx="1341438"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InsertItem</a:t>
            </a:r>
          </a:p>
        </p:txBody>
      </p:sp>
      <p:sp>
        <p:nvSpPr>
          <p:cNvPr id="16403" name="Rectangle 19"/>
          <p:cNvSpPr>
            <a:spLocks noChangeArrowheads="1"/>
          </p:cNvSpPr>
          <p:nvPr/>
        </p:nvSpPr>
        <p:spPr bwMode="auto">
          <a:xfrm>
            <a:off x="1812925" y="2392363"/>
            <a:ext cx="1538288"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MakeEmpty</a:t>
            </a:r>
          </a:p>
        </p:txBody>
      </p:sp>
      <p:sp>
        <p:nvSpPr>
          <p:cNvPr id="16404" name="Rectangle 20"/>
          <p:cNvSpPr>
            <a:spLocks noChangeArrowheads="1"/>
          </p:cNvSpPr>
          <p:nvPr/>
        </p:nvSpPr>
        <p:spPr bwMode="auto">
          <a:xfrm>
            <a:off x="1812925" y="3992563"/>
            <a:ext cx="1608138"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RetrieveItem</a:t>
            </a:r>
          </a:p>
        </p:txBody>
      </p:sp>
      <p:sp>
        <p:nvSpPr>
          <p:cNvPr id="16405" name="Rectangle 21"/>
          <p:cNvSpPr>
            <a:spLocks noChangeArrowheads="1"/>
          </p:cNvSpPr>
          <p:nvPr/>
        </p:nvSpPr>
        <p:spPr bwMode="auto">
          <a:xfrm>
            <a:off x="1736725" y="6126163"/>
            <a:ext cx="1593850"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GetNextItem</a:t>
            </a:r>
          </a:p>
        </p:txBody>
      </p:sp>
      <p:grpSp>
        <p:nvGrpSpPr>
          <p:cNvPr id="16416" name="Group 32"/>
          <p:cNvGrpSpPr>
            <a:grpSpLocks/>
          </p:cNvGrpSpPr>
          <p:nvPr/>
        </p:nvGrpSpPr>
        <p:grpSpPr bwMode="auto">
          <a:xfrm>
            <a:off x="3740150" y="2673350"/>
            <a:ext cx="2425700" cy="3590925"/>
            <a:chOff x="2356" y="1684"/>
            <a:chExt cx="1528" cy="2262"/>
          </a:xfrm>
        </p:grpSpPr>
        <p:sp>
          <p:nvSpPr>
            <p:cNvPr id="16406" name="Rectangle 22"/>
            <p:cNvSpPr>
              <a:spLocks noChangeArrowheads="1"/>
            </p:cNvSpPr>
            <p:nvPr/>
          </p:nvSpPr>
          <p:spPr bwMode="auto">
            <a:xfrm>
              <a:off x="2356" y="1684"/>
              <a:ext cx="1528" cy="2104"/>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16407" name="Rectangle 23"/>
            <p:cNvSpPr>
              <a:spLocks noChangeArrowheads="1"/>
            </p:cNvSpPr>
            <p:nvPr/>
          </p:nvSpPr>
          <p:spPr bwMode="auto">
            <a:xfrm>
              <a:off x="2390" y="1718"/>
              <a:ext cx="1188" cy="2228"/>
            </a:xfrm>
            <a:prstGeom prst="rect">
              <a:avLst/>
            </a:prstGeom>
            <a:noFill/>
            <a:ln w="9525">
              <a:noFill/>
              <a:miter lim="800000"/>
              <a:headEnd/>
              <a:tailEnd/>
            </a:ln>
            <a:effectLst/>
          </p:spPr>
          <p:txBody>
            <a:bodyPr wrap="none" lIns="92075" tIns="46038" rIns="92075" bIns="46038">
              <a:spAutoFit/>
            </a:bodyPr>
            <a:lstStyle/>
            <a:p>
              <a:r>
                <a:rPr lang="en-US" altLang="en-US" sz="2400">
                  <a:latin typeface="Times New Roman" charset="0"/>
                </a:rPr>
                <a:t>Private data:</a:t>
              </a:r>
              <a:endParaRPr lang="en-US" altLang="en-US">
                <a:latin typeface="Times New Roman" charset="0"/>
              </a:endParaRPr>
            </a:p>
            <a:p>
              <a:endParaRPr lang="en-US" altLang="en-US" sz="800">
                <a:latin typeface="Times New Roman" charset="0"/>
              </a:endParaRPr>
            </a:p>
            <a:p>
              <a:r>
                <a:rPr lang="en-US" altLang="en-US" sz="2400">
                  <a:latin typeface="Times New Roman" charset="0"/>
                </a:rPr>
                <a:t>length</a:t>
              </a:r>
              <a:endParaRPr lang="en-US" altLang="en-US">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a:t>
              </a:r>
              <a:r>
                <a:rPr lang="en-US" altLang="en-US" sz="1600">
                  <a:latin typeface="Times New Roman" charset="0"/>
                </a:rPr>
                <a:t>[ 0 ]</a:t>
              </a:r>
            </a:p>
            <a:p>
              <a:r>
                <a:rPr lang="en-US" altLang="en-US" sz="1600">
                  <a:latin typeface="Times New Roman" charset="0"/>
                </a:rPr>
                <a:t>                  [ 1 ]</a:t>
              </a:r>
            </a:p>
            <a:p>
              <a:r>
                <a:rPr lang="en-US" altLang="en-US" sz="1600">
                  <a:latin typeface="Times New Roman" charset="0"/>
                </a:rPr>
                <a:t>                  [ 2 ]</a:t>
              </a:r>
            </a:p>
            <a:p>
              <a:endParaRPr lang="en-US" altLang="en-US" sz="1000">
                <a:latin typeface="Times New Roman" charset="0"/>
              </a:endParaRP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600">
                <a:latin typeface="Times New Roman" charset="0"/>
              </a:endParaRPr>
            </a:p>
            <a:p>
              <a:r>
                <a:rPr lang="en-US" altLang="en-US" sz="2400">
                  <a:latin typeface="Times New Roman" charset="0"/>
                </a:rPr>
                <a:t>currentPos</a:t>
              </a:r>
              <a:endParaRPr lang="en-US" altLang="en-US">
                <a:latin typeface="Times New Roman" charset="0"/>
              </a:endParaRPr>
            </a:p>
            <a:p>
              <a:endParaRPr lang="en-US" altLang="en-US">
                <a:latin typeface="Times New Roman" charset="0"/>
              </a:endParaRPr>
            </a:p>
          </p:txBody>
        </p:sp>
        <p:sp>
          <p:nvSpPr>
            <p:cNvPr id="16408" name="Rectangle 24"/>
            <p:cNvSpPr>
              <a:spLocks noChangeArrowheads="1"/>
            </p:cNvSpPr>
            <p:nvPr/>
          </p:nvSpPr>
          <p:spPr bwMode="auto">
            <a:xfrm>
              <a:off x="3508" y="3508"/>
              <a:ext cx="328" cy="184"/>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6409" name="Rectangle 25"/>
            <p:cNvSpPr>
              <a:spLocks noChangeArrowheads="1"/>
            </p:cNvSpPr>
            <p:nvPr/>
          </p:nvSpPr>
          <p:spPr bwMode="auto">
            <a:xfrm>
              <a:off x="3508" y="2068"/>
              <a:ext cx="328" cy="184"/>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16415" name="Group 31"/>
            <p:cNvGrpSpPr>
              <a:grpSpLocks/>
            </p:cNvGrpSpPr>
            <p:nvPr/>
          </p:nvGrpSpPr>
          <p:grpSpPr bwMode="auto">
            <a:xfrm>
              <a:off x="3456" y="2404"/>
              <a:ext cx="384" cy="952"/>
              <a:chOff x="3456" y="2404"/>
              <a:chExt cx="384" cy="952"/>
            </a:xfrm>
          </p:grpSpPr>
          <p:sp>
            <p:nvSpPr>
              <p:cNvPr id="16410" name="Rectangle 26"/>
              <p:cNvSpPr>
                <a:spLocks noChangeArrowheads="1"/>
              </p:cNvSpPr>
              <p:nvPr/>
            </p:nvSpPr>
            <p:spPr bwMode="auto">
              <a:xfrm>
                <a:off x="3463" y="2404"/>
                <a:ext cx="373" cy="95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6411" name="Line 27"/>
              <p:cNvSpPr>
                <a:spLocks noChangeShapeType="1"/>
              </p:cNvSpPr>
              <p:nvPr/>
            </p:nvSpPr>
            <p:spPr bwMode="auto">
              <a:xfrm>
                <a:off x="3456" y="2592"/>
                <a:ext cx="384"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6412" name="Line 28"/>
              <p:cNvSpPr>
                <a:spLocks noChangeShapeType="1"/>
              </p:cNvSpPr>
              <p:nvPr/>
            </p:nvSpPr>
            <p:spPr bwMode="auto">
              <a:xfrm>
                <a:off x="3456" y="2784"/>
                <a:ext cx="384"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6413" name="Line 29"/>
              <p:cNvSpPr>
                <a:spLocks noChangeShapeType="1"/>
              </p:cNvSpPr>
              <p:nvPr/>
            </p:nvSpPr>
            <p:spPr bwMode="auto">
              <a:xfrm>
                <a:off x="3456" y="2976"/>
                <a:ext cx="384"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6414" name="Line 30"/>
              <p:cNvSpPr>
                <a:spLocks noChangeShapeType="1"/>
              </p:cNvSpPr>
              <p:nvPr/>
            </p:nvSpPr>
            <p:spPr bwMode="auto">
              <a:xfrm>
                <a:off x="3456" y="3168"/>
                <a:ext cx="384"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gr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7350" y="1066800"/>
            <a:ext cx="8369300" cy="56388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17411" name="Rectangle 3"/>
          <p:cNvSpPr>
            <a:spLocks noGrp="1" noChangeArrowheads="1"/>
          </p:cNvSpPr>
          <p:nvPr>
            <p:ph type="body" idx="1"/>
          </p:nvPr>
        </p:nvSpPr>
        <p:spPr>
          <a:xfrm>
            <a:off x="631825" y="1120775"/>
            <a:ext cx="8359775" cy="5508625"/>
          </a:xfrm>
          <a:noFill/>
          <a:ln/>
        </p:spPr>
        <p:txBody>
          <a:bodyPr/>
          <a:lstStyle/>
          <a:p>
            <a:pPr>
              <a:lnSpc>
                <a:spcPct val="90000"/>
              </a:lnSpc>
              <a:buFontTx/>
              <a:buNone/>
            </a:pPr>
            <a:r>
              <a:rPr lang="en-US" altLang="en-US" sz="2000" b="1">
                <a:solidFill>
                  <a:srgbClr val="CC0000"/>
                </a:solidFill>
              </a:rPr>
              <a:t>// IMPLEMENTATION FILE   ARRAY-BASED LIST  ( unsorted.cpp )</a:t>
            </a:r>
          </a:p>
          <a:p>
            <a:pPr>
              <a:lnSpc>
                <a:spcPct val="90000"/>
              </a:lnSpc>
              <a:buFontTx/>
              <a:buNone/>
            </a:pPr>
            <a:r>
              <a:rPr lang="en-US" altLang="en-US" sz="2000" b="1"/>
              <a:t>#include “itemtype.h”</a:t>
            </a:r>
          </a:p>
          <a:p>
            <a:pPr>
              <a:lnSpc>
                <a:spcPct val="90000"/>
              </a:lnSpc>
              <a:buFontTx/>
              <a:buNone/>
            </a:pPr>
            <a:endParaRPr lang="en-US" altLang="en-US" sz="1200" b="1"/>
          </a:p>
          <a:p>
            <a:pPr>
              <a:lnSpc>
                <a:spcPct val="90000"/>
              </a:lnSpc>
              <a:buFontTx/>
              <a:buNone/>
            </a:pPr>
            <a:r>
              <a:rPr lang="en-US" altLang="en-US" sz="2000" b="1"/>
              <a:t>void UnsortedType::MakeEmpty ( )  </a:t>
            </a:r>
            <a:endParaRPr lang="en-US" altLang="en-US" sz="2000" b="1">
              <a:solidFill>
                <a:srgbClr val="3366FF"/>
              </a:solidFill>
            </a:endParaRPr>
          </a:p>
          <a:p>
            <a:pPr>
              <a:lnSpc>
                <a:spcPct val="90000"/>
              </a:lnSpc>
              <a:buFontTx/>
              <a:buNone/>
            </a:pPr>
            <a:r>
              <a:rPr lang="en-US" altLang="en-US" sz="2000" b="1" i="1">
                <a:solidFill>
                  <a:srgbClr val="CC0000"/>
                </a:solidFill>
              </a:rPr>
              <a:t>//  Pre: 	None.</a:t>
            </a:r>
          </a:p>
          <a:p>
            <a:pPr>
              <a:lnSpc>
                <a:spcPct val="90000"/>
              </a:lnSpc>
              <a:buFontTx/>
              <a:buNone/>
            </a:pPr>
            <a:r>
              <a:rPr lang="en-US" altLang="en-US" sz="2000" b="1" i="1">
                <a:solidFill>
                  <a:srgbClr val="009966"/>
                </a:solidFill>
              </a:rPr>
              <a:t>// Post:	List is empty.</a:t>
            </a:r>
            <a:endParaRPr lang="en-US" altLang="en-US" sz="2000" b="1"/>
          </a:p>
          <a:p>
            <a:pPr>
              <a:lnSpc>
                <a:spcPct val="90000"/>
              </a:lnSpc>
              <a:buFontTx/>
              <a:buNone/>
            </a:pPr>
            <a:r>
              <a:rPr lang="en-US" altLang="en-US" sz="2000" b="1"/>
              <a:t>{    </a:t>
            </a:r>
          </a:p>
          <a:p>
            <a:pPr>
              <a:lnSpc>
                <a:spcPct val="90000"/>
              </a:lnSpc>
              <a:buFontTx/>
              <a:buNone/>
            </a:pPr>
            <a:r>
              <a:rPr lang="en-US" altLang="en-US" sz="2000" b="1"/>
              <a:t>	length  =  0 ;</a:t>
            </a:r>
          </a:p>
          <a:p>
            <a:pPr>
              <a:lnSpc>
                <a:spcPct val="90000"/>
              </a:lnSpc>
              <a:buFontTx/>
              <a:buNone/>
            </a:pPr>
            <a:r>
              <a:rPr lang="en-US" altLang="en-US" sz="2000" b="1"/>
              <a:t>}</a:t>
            </a:r>
          </a:p>
          <a:p>
            <a:pPr>
              <a:lnSpc>
                <a:spcPct val="90000"/>
              </a:lnSpc>
              <a:buFontTx/>
              <a:buNone/>
            </a:pPr>
            <a:endParaRPr lang="en-US" altLang="en-US" sz="2000" b="1"/>
          </a:p>
          <a:p>
            <a:pPr>
              <a:lnSpc>
                <a:spcPct val="90000"/>
              </a:lnSpc>
              <a:buFontTx/>
              <a:buNone/>
            </a:pPr>
            <a:r>
              <a:rPr lang="en-US" altLang="en-US" sz="2000" b="1"/>
              <a:t>void  UnsortedType::InsertItem ( ItemType  item )</a:t>
            </a:r>
          </a:p>
          <a:p>
            <a:pPr>
              <a:lnSpc>
                <a:spcPct val="90000"/>
              </a:lnSpc>
              <a:buFontTx/>
              <a:buNone/>
            </a:pPr>
            <a:r>
              <a:rPr lang="en-US" altLang="en-US" sz="2000" b="1" i="1">
                <a:solidFill>
                  <a:srgbClr val="CC0000"/>
                </a:solidFill>
              </a:rPr>
              <a:t>//  Pre: 	List has been initialized. List is not full.  item is not in list.</a:t>
            </a:r>
          </a:p>
          <a:p>
            <a:pPr>
              <a:lnSpc>
                <a:spcPct val="90000"/>
              </a:lnSpc>
              <a:buFontTx/>
              <a:buNone/>
            </a:pPr>
            <a:r>
              <a:rPr lang="en-US" altLang="en-US" sz="2000" b="1" i="1">
                <a:solidFill>
                  <a:srgbClr val="009966"/>
                </a:solidFill>
              </a:rPr>
              <a:t>// Post:  item is in the list.</a:t>
            </a:r>
            <a:endParaRPr lang="en-US" altLang="en-US" sz="2000" b="1"/>
          </a:p>
          <a:p>
            <a:pPr>
              <a:lnSpc>
                <a:spcPct val="90000"/>
              </a:lnSpc>
              <a:buFontTx/>
              <a:buNone/>
            </a:pPr>
            <a:r>
              <a:rPr lang="en-US" altLang="en-US" sz="2000" b="1"/>
              <a:t>{</a:t>
            </a:r>
          </a:p>
          <a:p>
            <a:pPr>
              <a:lnSpc>
                <a:spcPct val="90000"/>
              </a:lnSpc>
              <a:buFontTx/>
              <a:buNone/>
            </a:pPr>
            <a:r>
              <a:rPr lang="en-US" altLang="en-US" sz="2000" b="1"/>
              <a:t>	info[length] = item ;</a:t>
            </a:r>
          </a:p>
          <a:p>
            <a:pPr>
              <a:lnSpc>
                <a:spcPct val="90000"/>
              </a:lnSpc>
              <a:buFontTx/>
              <a:buNone/>
            </a:pPr>
            <a:r>
              <a:rPr lang="en-US" altLang="en-US" sz="2000" b="1"/>
              <a:t>	length++ ;</a:t>
            </a:r>
          </a:p>
          <a:p>
            <a:pPr>
              <a:lnSpc>
                <a:spcPct val="90000"/>
              </a:lnSpc>
              <a:buFontTx/>
              <a:buNone/>
            </a:pPr>
            <a:r>
              <a:rPr lang="en-US" altLang="en-US" sz="2000" b="1"/>
              <a:t>}</a:t>
            </a:r>
            <a:endParaRPr lang="en-US" altLang="en-US" sz="1800" b="1"/>
          </a:p>
        </p:txBody>
      </p:sp>
      <p:sp>
        <p:nvSpPr>
          <p:cNvPr id="17412" name="Rectangle 4"/>
          <p:cNvSpPr>
            <a:spLocks noChangeArrowheads="1"/>
          </p:cNvSpPr>
          <p:nvPr/>
        </p:nvSpPr>
        <p:spPr bwMode="auto">
          <a:xfrm>
            <a:off x="609600" y="2514600"/>
            <a:ext cx="7848600" cy="685800"/>
          </a:xfrm>
          <a:prstGeom prst="rect">
            <a:avLst/>
          </a:prstGeom>
          <a:noFill/>
          <a:ln w="9525">
            <a:noFill/>
            <a:miter lim="800000"/>
            <a:headEnd/>
            <a:tailEnd/>
          </a:ln>
          <a:effectLst/>
        </p:spPr>
        <p:txBody>
          <a:bodyPr wrap="none" anchor="ctr"/>
          <a:lstStyle/>
          <a:p>
            <a:endParaRPr lang="ko-KR" altLang="en-US"/>
          </a:p>
        </p:txBody>
      </p:sp>
      <p:sp>
        <p:nvSpPr>
          <p:cNvPr id="17413" name="Rectangle 5"/>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A9515EDE-AE92-412C-BFF6-CEDC31C0F4DB}" type="slidenum">
              <a:rPr lang="en-US" altLang="en-US" sz="1400" b="0"/>
              <a:pPr algn="r"/>
              <a:t>11</a:t>
            </a:fld>
            <a:endParaRPr lang="en-US" altLang="en-US" sz="1400" b="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 y="1219200"/>
            <a:ext cx="8913813" cy="838200"/>
          </a:xfrm>
          <a:noFill/>
          <a:ln/>
        </p:spPr>
        <p:txBody>
          <a:bodyPr/>
          <a:lstStyle/>
          <a:p>
            <a:r>
              <a:rPr lang="en-US" altLang="en-US"/>
              <a:t>Before Inserting Hsing into an</a:t>
            </a:r>
            <a:br>
              <a:rPr lang="en-US" altLang="en-US"/>
            </a:br>
            <a:r>
              <a:rPr lang="en-US" altLang="en-US"/>
              <a:t>Unsorted List</a:t>
            </a:r>
          </a:p>
        </p:txBody>
      </p:sp>
      <p:sp>
        <p:nvSpPr>
          <p:cNvPr id="18435" name="Rectangle 3"/>
          <p:cNvSpPr>
            <a:spLocks noChangeArrowheads="1"/>
          </p:cNvSpPr>
          <p:nvPr/>
        </p:nvSpPr>
        <p:spPr bwMode="auto">
          <a:xfrm>
            <a:off x="920750" y="1981200"/>
            <a:ext cx="4406900" cy="47244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18436" name="Rectangle 4"/>
          <p:cNvSpPr>
            <a:spLocks noChangeArrowheads="1"/>
          </p:cNvSpPr>
          <p:nvPr/>
        </p:nvSpPr>
        <p:spPr bwMode="auto">
          <a:xfrm>
            <a:off x="3930650" y="2084388"/>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8437" name="Rectangle 5"/>
          <p:cNvSpPr>
            <a:spLocks noChangeArrowheads="1"/>
          </p:cNvSpPr>
          <p:nvPr/>
        </p:nvSpPr>
        <p:spPr bwMode="auto">
          <a:xfrm>
            <a:off x="2749550" y="289401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18443" name="Group 11"/>
          <p:cNvGrpSpPr>
            <a:grpSpLocks/>
          </p:cNvGrpSpPr>
          <p:nvPr/>
        </p:nvGrpSpPr>
        <p:grpSpPr bwMode="auto">
          <a:xfrm>
            <a:off x="2743200" y="3200400"/>
            <a:ext cx="2224088" cy="2465388"/>
            <a:chOff x="1728" y="2016"/>
            <a:chExt cx="1401" cy="1553"/>
          </a:xfrm>
        </p:grpSpPr>
        <p:sp>
          <p:nvSpPr>
            <p:cNvPr id="18438" name="Line 6"/>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8439" name="Line 7"/>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8440" name="Line 8"/>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8441" name="Line 9"/>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8442" name="Line 10"/>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18444" name="Rectangle 12"/>
          <p:cNvSpPr>
            <a:spLocks noChangeArrowheads="1"/>
          </p:cNvSpPr>
          <p:nvPr/>
        </p:nvSpPr>
        <p:spPr bwMode="auto">
          <a:xfrm>
            <a:off x="1023938" y="2057400"/>
            <a:ext cx="3536950" cy="4265613"/>
          </a:xfrm>
          <a:prstGeom prst="rect">
            <a:avLst/>
          </a:prstGeom>
          <a:noFill/>
          <a:ln w="9525">
            <a:noFill/>
            <a:miter lim="800000"/>
            <a:headEnd/>
            <a:tailEnd/>
          </a:ln>
          <a:effectLst/>
        </p:spPr>
        <p:txBody>
          <a:bodyPr lIns="92075" tIns="46038" rIns="92075" bIns="46038">
            <a:spAutoFit/>
          </a:bodyPr>
          <a:lstStyle/>
          <a:p>
            <a:r>
              <a:rPr lang="en-US" altLang="en-US" sz="2400">
                <a:latin typeface="Times New Roman" charset="0"/>
              </a:rPr>
              <a:t>length			      3</a:t>
            </a:r>
            <a:endParaRPr lang="en-US" altLang="en-US">
              <a:latin typeface="Times New Roman" charset="0"/>
            </a:endParaRPr>
          </a:p>
          <a:p>
            <a:endParaRPr lang="en-US" altLang="en-US" sz="1200">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[ 0 ]          </a:t>
            </a:r>
            <a:r>
              <a:rPr lang="en-US" altLang="en-US">
                <a:latin typeface="Times New Roman" charset="0"/>
              </a:rPr>
              <a:t>Maxwell</a:t>
            </a:r>
          </a:p>
          <a:p>
            <a:endParaRPr lang="en-US" altLang="en-US" sz="1400">
              <a:latin typeface="Times New Roman" charset="0"/>
            </a:endParaRPr>
          </a:p>
          <a:p>
            <a:r>
              <a:rPr lang="en-US" altLang="en-US" sz="1800">
                <a:latin typeface="Times New Roman" charset="0"/>
              </a:rPr>
              <a:t>                 [ 1 ]          </a:t>
            </a:r>
            <a:r>
              <a:rPr lang="en-US" altLang="en-US">
                <a:latin typeface="Times New Roman" charset="0"/>
              </a:rPr>
              <a:t>Bradley</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[ 2 ] 	 </a:t>
            </a:r>
            <a:r>
              <a:rPr lang="en-US" altLang="en-US">
                <a:latin typeface="Times New Roman" charset="0"/>
              </a:rPr>
              <a:t>Asad</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[ 3 ] 	 </a:t>
            </a:r>
            <a:endParaRPr lang="en-US" altLang="en-US">
              <a:latin typeface="Times New Roman" charset="0"/>
            </a:endParaRPr>
          </a:p>
          <a:p>
            <a:r>
              <a:rPr lang="en-US" altLang="en-US" sz="1800">
                <a:latin typeface="Arial Black" pitchFamily="34" charset="0"/>
              </a:rPr>
              <a:t> 	                   .</a:t>
            </a:r>
          </a:p>
          <a:p>
            <a:r>
              <a:rPr lang="en-US" altLang="en-US" sz="1800">
                <a:latin typeface="Arial Black" pitchFamily="34" charset="0"/>
              </a:rPr>
              <a:t>	                   .	</a:t>
            </a:r>
          </a:p>
          <a:p>
            <a:r>
              <a:rPr lang="en-US" altLang="en-US" sz="1800">
                <a:latin typeface="Arial Black" pitchFamily="34" charset="0"/>
              </a:rPr>
              <a:t>	                   .</a:t>
            </a:r>
            <a:r>
              <a:rPr lang="en-US" altLang="en-US">
                <a:latin typeface="Times New Roman" charset="0"/>
              </a:rPr>
              <a:t>  </a:t>
            </a: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400">
              <a:latin typeface="Times New Roman" charset="0"/>
            </a:endParaRPr>
          </a:p>
        </p:txBody>
      </p:sp>
      <p:sp>
        <p:nvSpPr>
          <p:cNvPr id="18445" name="Rectangle 13"/>
          <p:cNvSpPr>
            <a:spLocks noChangeArrowheads="1"/>
          </p:cNvSpPr>
          <p:nvPr/>
        </p:nvSpPr>
        <p:spPr bwMode="auto">
          <a:xfrm>
            <a:off x="6080125" y="2011363"/>
            <a:ext cx="2513013" cy="1616075"/>
          </a:xfrm>
          <a:prstGeom prst="rect">
            <a:avLst/>
          </a:prstGeom>
          <a:noFill/>
          <a:ln w="9525">
            <a:noFill/>
            <a:miter lim="800000"/>
            <a:headEnd/>
            <a:tailEnd/>
          </a:ln>
          <a:effectLst/>
        </p:spPr>
        <p:txBody>
          <a:bodyPr wrap="none" lIns="92075" tIns="46038" rIns="92075" bIns="46038">
            <a:spAutoFit/>
          </a:bodyPr>
          <a:lstStyle/>
          <a:p>
            <a:r>
              <a:rPr lang="en-US" altLang="en-US">
                <a:solidFill>
                  <a:srgbClr val="CC0000"/>
                </a:solidFill>
              </a:rPr>
              <a:t>The item will</a:t>
            </a:r>
          </a:p>
          <a:p>
            <a:r>
              <a:rPr lang="en-US" altLang="en-US">
                <a:solidFill>
                  <a:srgbClr val="CC0000"/>
                </a:solidFill>
              </a:rPr>
              <a:t>be placed into</a:t>
            </a:r>
          </a:p>
          <a:p>
            <a:r>
              <a:rPr lang="en-US" altLang="en-US">
                <a:solidFill>
                  <a:srgbClr val="CC0000"/>
                </a:solidFill>
              </a:rPr>
              <a:t>the length location,</a:t>
            </a:r>
          </a:p>
          <a:p>
            <a:r>
              <a:rPr lang="en-US" altLang="en-US">
                <a:solidFill>
                  <a:srgbClr val="CC0000"/>
                </a:solidFill>
              </a:rPr>
              <a:t>and length will be</a:t>
            </a:r>
          </a:p>
          <a:p>
            <a:r>
              <a:rPr lang="en-US" altLang="en-US">
                <a:solidFill>
                  <a:srgbClr val="CC0000"/>
                </a:solidFill>
              </a:rPr>
              <a:t>incremented.</a:t>
            </a:r>
          </a:p>
        </p:txBody>
      </p:sp>
      <p:sp>
        <p:nvSpPr>
          <p:cNvPr id="18446" name="Rectangle 14"/>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C1956D2E-889D-48E5-8AD6-7E24568726D9}" type="slidenum">
              <a:rPr lang="en-US" altLang="en-US" sz="1400" b="0"/>
              <a:pPr algn="r"/>
              <a:t>12</a:t>
            </a:fld>
            <a:endParaRPr lang="en-US" altLang="en-US" sz="1400" b="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6200" y="1219200"/>
            <a:ext cx="8913813" cy="838200"/>
          </a:xfrm>
          <a:noFill/>
          <a:ln/>
        </p:spPr>
        <p:txBody>
          <a:bodyPr/>
          <a:lstStyle/>
          <a:p>
            <a:r>
              <a:rPr lang="en-US" altLang="en-US"/>
              <a:t>After Inserting Hsing into an</a:t>
            </a:r>
            <a:br>
              <a:rPr lang="en-US" altLang="en-US"/>
            </a:br>
            <a:r>
              <a:rPr lang="en-US" altLang="en-US"/>
              <a:t>Unsorted List</a:t>
            </a:r>
          </a:p>
        </p:txBody>
      </p:sp>
      <p:sp>
        <p:nvSpPr>
          <p:cNvPr id="19459" name="Rectangle 3"/>
          <p:cNvSpPr>
            <a:spLocks noChangeArrowheads="1"/>
          </p:cNvSpPr>
          <p:nvPr/>
        </p:nvSpPr>
        <p:spPr bwMode="auto">
          <a:xfrm>
            <a:off x="920750" y="2133600"/>
            <a:ext cx="4406900" cy="44958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19460" name="Rectangle 4"/>
          <p:cNvSpPr>
            <a:spLocks noChangeArrowheads="1"/>
          </p:cNvSpPr>
          <p:nvPr/>
        </p:nvSpPr>
        <p:spPr bwMode="auto">
          <a:xfrm>
            <a:off x="3930650" y="2271713"/>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9461" name="Rectangle 5"/>
          <p:cNvSpPr>
            <a:spLocks noChangeArrowheads="1"/>
          </p:cNvSpPr>
          <p:nvPr/>
        </p:nvSpPr>
        <p:spPr bwMode="auto">
          <a:xfrm>
            <a:off x="2749550" y="304641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19467" name="Group 11"/>
          <p:cNvGrpSpPr>
            <a:grpSpLocks/>
          </p:cNvGrpSpPr>
          <p:nvPr/>
        </p:nvGrpSpPr>
        <p:grpSpPr bwMode="auto">
          <a:xfrm>
            <a:off x="2743200" y="3402013"/>
            <a:ext cx="2224088" cy="2465387"/>
            <a:chOff x="1728" y="2016"/>
            <a:chExt cx="1401" cy="1553"/>
          </a:xfrm>
        </p:grpSpPr>
        <p:sp>
          <p:nvSpPr>
            <p:cNvPr id="19462" name="Line 6"/>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9463" name="Line 7"/>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9464" name="Line 8"/>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9465" name="Line 9"/>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9466" name="Line 10"/>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19468" name="Rectangle 12"/>
          <p:cNvSpPr>
            <a:spLocks noChangeArrowheads="1"/>
          </p:cNvSpPr>
          <p:nvPr/>
        </p:nvSpPr>
        <p:spPr bwMode="auto">
          <a:xfrm>
            <a:off x="1023938" y="2257425"/>
            <a:ext cx="3536950" cy="4295775"/>
          </a:xfrm>
          <a:prstGeom prst="rect">
            <a:avLst/>
          </a:prstGeom>
          <a:noFill/>
          <a:ln w="9525">
            <a:noFill/>
            <a:miter lim="800000"/>
            <a:headEnd/>
            <a:tailEnd/>
          </a:ln>
          <a:effectLst/>
        </p:spPr>
        <p:txBody>
          <a:bodyPr lIns="92075" tIns="46038" rIns="92075" bIns="46038">
            <a:spAutoFit/>
          </a:bodyPr>
          <a:lstStyle/>
          <a:p>
            <a:r>
              <a:rPr lang="en-US" altLang="en-US" sz="2400">
                <a:latin typeface="Times New Roman" charset="0"/>
              </a:rPr>
              <a:t>length			      4</a:t>
            </a:r>
            <a:endParaRPr lang="en-US" altLang="en-US">
              <a:latin typeface="Times New Roman" charset="0"/>
            </a:endParaRPr>
          </a:p>
          <a:p>
            <a:endParaRPr lang="en-US" altLang="en-US" sz="1200">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[ 0 ]          </a:t>
            </a:r>
            <a:r>
              <a:rPr lang="en-US" altLang="en-US">
                <a:latin typeface="Times New Roman" charset="0"/>
              </a:rPr>
              <a:t>Maxwell</a:t>
            </a:r>
          </a:p>
          <a:p>
            <a:endParaRPr lang="en-US" altLang="en-US" sz="1400">
              <a:latin typeface="Times New Roman" charset="0"/>
            </a:endParaRPr>
          </a:p>
          <a:p>
            <a:r>
              <a:rPr lang="en-US" altLang="en-US" sz="1800">
                <a:latin typeface="Times New Roman" charset="0"/>
              </a:rPr>
              <a:t>                 [ 1 ]          </a:t>
            </a:r>
            <a:r>
              <a:rPr lang="en-US" altLang="en-US">
                <a:latin typeface="Times New Roman" charset="0"/>
              </a:rPr>
              <a:t>Bradley</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[ 2 ] 	 </a:t>
            </a:r>
            <a:r>
              <a:rPr lang="en-US" altLang="en-US">
                <a:latin typeface="Times New Roman" charset="0"/>
              </a:rPr>
              <a:t>Asad</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[ 3 ] 	 </a:t>
            </a:r>
            <a:r>
              <a:rPr lang="en-US" altLang="en-US">
                <a:latin typeface="Times New Roman" charset="0"/>
              </a:rPr>
              <a:t>Hsing</a:t>
            </a:r>
          </a:p>
          <a:p>
            <a:r>
              <a:rPr lang="en-US" altLang="en-US" sz="1800">
                <a:latin typeface="Arial Black" pitchFamily="34" charset="0"/>
              </a:rPr>
              <a:t> 	                   .</a:t>
            </a:r>
          </a:p>
          <a:p>
            <a:r>
              <a:rPr lang="en-US" altLang="en-US" sz="1800">
                <a:latin typeface="Arial Black" pitchFamily="34" charset="0"/>
              </a:rPr>
              <a:t>	                   .	</a:t>
            </a:r>
          </a:p>
          <a:p>
            <a:r>
              <a:rPr lang="en-US" altLang="en-US" sz="1800">
                <a:latin typeface="Arial Black" pitchFamily="34" charset="0"/>
              </a:rPr>
              <a:t>	                   .</a:t>
            </a:r>
            <a:r>
              <a:rPr lang="en-US" altLang="en-US">
                <a:latin typeface="Times New Roman" charset="0"/>
              </a:rPr>
              <a:t>  </a:t>
            </a: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400">
              <a:latin typeface="Times New Roman" charset="0"/>
            </a:endParaRPr>
          </a:p>
        </p:txBody>
      </p:sp>
      <p:sp>
        <p:nvSpPr>
          <p:cNvPr id="19469" name="Rectangle 13"/>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E4F4BA2C-C40B-4C51-8927-7B47D4597381}" type="slidenum">
              <a:rPr lang="en-US" altLang="en-US" sz="1400" b="0"/>
              <a:pPr algn="r"/>
              <a:t>13</a:t>
            </a:fld>
            <a:endParaRPr lang="en-US" altLang="en-US" sz="1400" b="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81000" y="1219200"/>
            <a:ext cx="8369300" cy="54864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20483" name="Rectangle 3"/>
          <p:cNvSpPr>
            <a:spLocks noGrp="1" noChangeArrowheads="1"/>
          </p:cNvSpPr>
          <p:nvPr>
            <p:ph type="body" idx="1"/>
          </p:nvPr>
        </p:nvSpPr>
        <p:spPr>
          <a:xfrm>
            <a:off x="631825" y="1349375"/>
            <a:ext cx="7978775" cy="5280025"/>
          </a:xfrm>
          <a:noFill/>
          <a:ln/>
        </p:spPr>
        <p:txBody>
          <a:bodyPr/>
          <a:lstStyle/>
          <a:p>
            <a:pPr>
              <a:buFontTx/>
              <a:buNone/>
            </a:pPr>
            <a:r>
              <a:rPr lang="en-US" altLang="en-US" sz="2000" b="1"/>
              <a:t>void UnsortedType::LengthIs ( )  </a:t>
            </a:r>
            <a:r>
              <a:rPr lang="en-US" altLang="en-US" sz="2000" b="1">
                <a:solidFill>
                  <a:schemeClr val="accent2"/>
                </a:solidFill>
              </a:rPr>
              <a:t>const</a:t>
            </a:r>
          </a:p>
          <a:p>
            <a:pPr>
              <a:buFontTx/>
              <a:buNone/>
            </a:pPr>
            <a:r>
              <a:rPr lang="en-US" altLang="en-US" sz="2000" b="1" i="1">
                <a:solidFill>
                  <a:srgbClr val="CC0000"/>
                </a:solidFill>
              </a:rPr>
              <a:t>//  Pre: 	List has been inititalized.</a:t>
            </a:r>
          </a:p>
          <a:p>
            <a:pPr>
              <a:buFontTx/>
              <a:buNone/>
            </a:pPr>
            <a:r>
              <a:rPr lang="en-US" altLang="en-US" sz="2000" b="1" i="1">
                <a:solidFill>
                  <a:srgbClr val="009966"/>
                </a:solidFill>
              </a:rPr>
              <a:t>// Post:	Function value == ( number of elements in list ).</a:t>
            </a:r>
            <a:endParaRPr lang="en-US" altLang="en-US" sz="2000" b="1"/>
          </a:p>
          <a:p>
            <a:pPr>
              <a:buFontTx/>
              <a:buNone/>
            </a:pPr>
            <a:r>
              <a:rPr lang="en-US" altLang="en-US" sz="2000" b="1"/>
              <a:t>{    </a:t>
            </a:r>
          </a:p>
          <a:p>
            <a:pPr>
              <a:buFontTx/>
              <a:buNone/>
            </a:pPr>
            <a:r>
              <a:rPr lang="en-US" altLang="en-US" sz="2000" b="1"/>
              <a:t>	return  length ;</a:t>
            </a:r>
          </a:p>
          <a:p>
            <a:pPr>
              <a:buFontTx/>
              <a:buNone/>
            </a:pPr>
            <a:r>
              <a:rPr lang="en-US" altLang="en-US" sz="2000" b="1"/>
              <a:t>}</a:t>
            </a:r>
          </a:p>
          <a:p>
            <a:pPr>
              <a:buFontTx/>
              <a:buNone/>
            </a:pPr>
            <a:endParaRPr lang="en-US" altLang="en-US" sz="2000" b="1"/>
          </a:p>
          <a:p>
            <a:pPr>
              <a:buFontTx/>
              <a:buNone/>
            </a:pPr>
            <a:endParaRPr lang="en-US" altLang="en-US" sz="2000" b="1"/>
          </a:p>
          <a:p>
            <a:pPr>
              <a:buFontTx/>
              <a:buNone/>
            </a:pPr>
            <a:r>
              <a:rPr lang="en-US" altLang="en-US" sz="2000" b="1"/>
              <a:t>bool  UnsortedType::IsFull ( )  </a:t>
            </a:r>
            <a:r>
              <a:rPr lang="en-US" altLang="en-US" sz="2000" b="1">
                <a:solidFill>
                  <a:schemeClr val="accent2"/>
                </a:solidFill>
              </a:rPr>
              <a:t>const</a:t>
            </a:r>
          </a:p>
          <a:p>
            <a:pPr>
              <a:buFontTx/>
              <a:buNone/>
            </a:pPr>
            <a:r>
              <a:rPr lang="en-US" altLang="en-US" sz="2000" b="1" i="1">
                <a:solidFill>
                  <a:srgbClr val="CC0000"/>
                </a:solidFill>
              </a:rPr>
              <a:t>//  Pre: 	List has been initialized.</a:t>
            </a:r>
          </a:p>
          <a:p>
            <a:pPr>
              <a:buFontTx/>
              <a:buNone/>
            </a:pPr>
            <a:r>
              <a:rPr lang="en-US" altLang="en-US" sz="2000" b="1" i="1">
                <a:solidFill>
                  <a:srgbClr val="009966"/>
                </a:solidFill>
              </a:rPr>
              <a:t>// Post:	Function value == ( list is full ).</a:t>
            </a:r>
            <a:endParaRPr lang="en-US" altLang="en-US" sz="2000" b="1"/>
          </a:p>
          <a:p>
            <a:pPr>
              <a:buFontTx/>
              <a:buNone/>
            </a:pPr>
            <a:r>
              <a:rPr lang="en-US" altLang="en-US" sz="2000" b="1"/>
              <a:t>{</a:t>
            </a:r>
          </a:p>
          <a:p>
            <a:pPr>
              <a:buFontTx/>
              <a:buNone/>
            </a:pPr>
            <a:r>
              <a:rPr lang="en-US" altLang="en-US" sz="2000" b="1"/>
              <a:t>	return ( length == MAX_ITEMS ) ;</a:t>
            </a:r>
          </a:p>
          <a:p>
            <a:pPr>
              <a:buFontTx/>
              <a:buNone/>
            </a:pPr>
            <a:r>
              <a:rPr lang="en-US" altLang="en-US" sz="2000" b="1"/>
              <a:t>}</a:t>
            </a:r>
          </a:p>
        </p:txBody>
      </p:sp>
      <p:sp>
        <p:nvSpPr>
          <p:cNvPr id="20484" name="Rectangle 4"/>
          <p:cNvSpPr>
            <a:spLocks noChangeArrowheads="1"/>
          </p:cNvSpPr>
          <p:nvPr/>
        </p:nvSpPr>
        <p:spPr bwMode="auto">
          <a:xfrm>
            <a:off x="609600" y="2514600"/>
            <a:ext cx="7848600" cy="685800"/>
          </a:xfrm>
          <a:prstGeom prst="rect">
            <a:avLst/>
          </a:prstGeom>
          <a:noFill/>
          <a:ln w="9525">
            <a:noFill/>
            <a:miter lim="800000"/>
            <a:headEnd/>
            <a:tailEnd/>
          </a:ln>
          <a:effectLst/>
        </p:spPr>
        <p:txBody>
          <a:bodyPr wrap="none" anchor="ctr"/>
          <a:lstStyle/>
          <a:p>
            <a:endParaRPr lang="ko-KR" altLang="en-US"/>
          </a:p>
        </p:txBody>
      </p:sp>
      <p:sp>
        <p:nvSpPr>
          <p:cNvPr id="20485" name="Rectangle 5"/>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1592DA31-E79D-43C6-B8E2-942C32FAF13E}" type="slidenum">
              <a:rPr lang="en-US" altLang="en-US" sz="1400" b="0"/>
              <a:pPr algn="r"/>
              <a:t>14</a:t>
            </a:fld>
            <a:endParaRPr lang="en-US" altLang="en-US" sz="1400" b="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234950" y="1066800"/>
            <a:ext cx="8674100" cy="57150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21507" name="Rectangle 3"/>
          <p:cNvSpPr>
            <a:spLocks noGrp="1" noChangeArrowheads="1"/>
          </p:cNvSpPr>
          <p:nvPr>
            <p:ph type="body" idx="1"/>
          </p:nvPr>
        </p:nvSpPr>
        <p:spPr>
          <a:xfrm>
            <a:off x="403225" y="1219200"/>
            <a:ext cx="8435975" cy="5334000"/>
          </a:xfrm>
          <a:noFill/>
          <a:ln/>
        </p:spPr>
        <p:txBody>
          <a:bodyPr/>
          <a:lstStyle/>
          <a:p>
            <a:pPr>
              <a:lnSpc>
                <a:spcPct val="90000"/>
              </a:lnSpc>
              <a:buFontTx/>
              <a:buNone/>
            </a:pPr>
            <a:r>
              <a:rPr lang="en-US" altLang="en-US" sz="1600" b="1" dirty="0"/>
              <a:t>void  </a:t>
            </a:r>
            <a:r>
              <a:rPr lang="en-US" altLang="en-US" sz="1600" b="1" dirty="0" err="1"/>
              <a:t>UnsortedType</a:t>
            </a:r>
            <a:r>
              <a:rPr lang="en-US" altLang="en-US" sz="1600" b="1" dirty="0"/>
              <a:t>::</a:t>
            </a:r>
            <a:r>
              <a:rPr lang="en-US" altLang="en-US" sz="1600" b="1" dirty="0" err="1"/>
              <a:t>RetrieveItem</a:t>
            </a:r>
            <a:r>
              <a:rPr lang="en-US" altLang="en-US" sz="1600" b="1" dirty="0"/>
              <a:t> ( </a:t>
            </a:r>
            <a:r>
              <a:rPr lang="en-US" altLang="en-US" sz="1600" b="1" dirty="0" err="1"/>
              <a:t>ItemType</a:t>
            </a:r>
            <a:r>
              <a:rPr lang="en-US" altLang="en-US" sz="1600" b="1" dirty="0"/>
              <a:t>&amp;  item,   </a:t>
            </a:r>
            <a:r>
              <a:rPr lang="en-US" altLang="en-US" sz="1600" b="1" dirty="0" err="1"/>
              <a:t>bool</a:t>
            </a:r>
            <a:r>
              <a:rPr lang="en-US" altLang="en-US" sz="1600" b="1" dirty="0"/>
              <a:t>&amp;  found )  </a:t>
            </a:r>
            <a:endParaRPr lang="en-US" altLang="en-US" sz="1600" b="1" dirty="0">
              <a:solidFill>
                <a:srgbClr val="3366FF"/>
              </a:solidFill>
            </a:endParaRPr>
          </a:p>
          <a:p>
            <a:pPr>
              <a:lnSpc>
                <a:spcPct val="90000"/>
              </a:lnSpc>
              <a:buFontTx/>
              <a:buNone/>
            </a:pPr>
            <a:r>
              <a:rPr lang="en-US" altLang="en-US" sz="1600" b="1" i="1" dirty="0">
                <a:solidFill>
                  <a:srgbClr val="CC0000"/>
                </a:solidFill>
              </a:rPr>
              <a:t>//  Pre: 	Key member of item is initialized.</a:t>
            </a:r>
          </a:p>
          <a:p>
            <a:pPr>
              <a:lnSpc>
                <a:spcPct val="90000"/>
              </a:lnSpc>
              <a:buFontTx/>
              <a:buNone/>
            </a:pPr>
            <a:r>
              <a:rPr lang="en-US" altLang="en-US" sz="1600" b="1" i="1" dirty="0">
                <a:solidFill>
                  <a:srgbClr val="009966"/>
                </a:solidFill>
              </a:rPr>
              <a:t>// Post:	If found, item’s key matches an element’s key in the list and a copy </a:t>
            </a:r>
          </a:p>
          <a:p>
            <a:pPr>
              <a:lnSpc>
                <a:spcPct val="90000"/>
              </a:lnSpc>
              <a:buFontTx/>
              <a:buNone/>
            </a:pPr>
            <a:r>
              <a:rPr lang="en-US" altLang="en-US" sz="1600" b="1" i="1" dirty="0">
                <a:solidFill>
                  <a:srgbClr val="009966"/>
                </a:solidFill>
              </a:rPr>
              <a:t>//	   of that element has been stored in item; otherwise, item is unchanged.</a:t>
            </a:r>
            <a:endParaRPr lang="en-US" altLang="en-US" sz="1600" b="1" dirty="0"/>
          </a:p>
          <a:p>
            <a:pPr>
              <a:lnSpc>
                <a:spcPct val="90000"/>
              </a:lnSpc>
              <a:buFontTx/>
              <a:buNone/>
            </a:pPr>
            <a:r>
              <a:rPr lang="en-US" altLang="en-US" sz="1600" b="1" dirty="0"/>
              <a:t>{    </a:t>
            </a:r>
            <a:r>
              <a:rPr lang="en-US" altLang="en-US" sz="1600" b="1" dirty="0" err="1"/>
              <a:t>bool</a:t>
            </a:r>
            <a:r>
              <a:rPr lang="en-US" altLang="en-US" sz="1600" b="1" dirty="0"/>
              <a:t>  </a:t>
            </a:r>
            <a:r>
              <a:rPr lang="en-US" altLang="en-US" sz="1600" b="1" dirty="0" err="1"/>
              <a:t>moreToSearch</a:t>
            </a:r>
            <a:r>
              <a:rPr lang="en-US" altLang="en-US" sz="1600" b="1" dirty="0"/>
              <a:t> ;</a:t>
            </a:r>
          </a:p>
          <a:p>
            <a:pPr>
              <a:lnSpc>
                <a:spcPct val="90000"/>
              </a:lnSpc>
              <a:buFontTx/>
              <a:buNone/>
            </a:pPr>
            <a:r>
              <a:rPr lang="en-US" altLang="en-US" sz="1600" b="1" dirty="0"/>
              <a:t>     </a:t>
            </a:r>
            <a:r>
              <a:rPr lang="en-US" altLang="en-US" sz="1600" b="1" dirty="0" err="1"/>
              <a:t>int</a:t>
            </a:r>
            <a:r>
              <a:rPr lang="en-US" altLang="en-US" sz="1600" b="1" dirty="0"/>
              <a:t>     location = 0 ;</a:t>
            </a:r>
          </a:p>
          <a:p>
            <a:pPr>
              <a:lnSpc>
                <a:spcPct val="90000"/>
              </a:lnSpc>
              <a:buFontTx/>
              <a:buNone/>
            </a:pPr>
            <a:endParaRPr lang="en-US" altLang="en-US" sz="1600" b="1" dirty="0"/>
          </a:p>
          <a:p>
            <a:pPr>
              <a:lnSpc>
                <a:spcPct val="90000"/>
              </a:lnSpc>
              <a:buFontTx/>
              <a:buNone/>
            </a:pPr>
            <a:r>
              <a:rPr lang="en-US" altLang="en-US" sz="1600" b="1" dirty="0"/>
              <a:t>     found = false ;</a:t>
            </a:r>
          </a:p>
          <a:p>
            <a:pPr>
              <a:lnSpc>
                <a:spcPct val="90000"/>
              </a:lnSpc>
              <a:buFontTx/>
              <a:buNone/>
            </a:pPr>
            <a:r>
              <a:rPr lang="en-US" altLang="en-US" sz="1600" b="1" dirty="0"/>
              <a:t>	</a:t>
            </a:r>
            <a:r>
              <a:rPr lang="en-US" altLang="en-US" sz="1600" b="1" dirty="0" err="1"/>
              <a:t>moreToSearch</a:t>
            </a:r>
            <a:r>
              <a:rPr lang="en-US" altLang="en-US" sz="1600" b="1" dirty="0"/>
              <a:t> = ( location &lt; length ) ;</a:t>
            </a:r>
          </a:p>
          <a:p>
            <a:pPr>
              <a:lnSpc>
                <a:spcPct val="90000"/>
              </a:lnSpc>
              <a:buFontTx/>
              <a:buNone/>
            </a:pPr>
            <a:r>
              <a:rPr lang="en-US" altLang="en-US" sz="1600" b="1" dirty="0"/>
              <a:t>	while ( </a:t>
            </a:r>
            <a:r>
              <a:rPr lang="en-US" altLang="en-US" sz="1600" b="1" dirty="0" err="1"/>
              <a:t>moreToSearch</a:t>
            </a:r>
            <a:r>
              <a:rPr lang="en-US" altLang="en-US" sz="1600" b="1" dirty="0"/>
              <a:t>  &amp;&amp;  !found )</a:t>
            </a:r>
          </a:p>
          <a:p>
            <a:pPr>
              <a:lnSpc>
                <a:spcPct val="90000"/>
              </a:lnSpc>
              <a:buFontTx/>
              <a:buNone/>
            </a:pPr>
            <a:r>
              <a:rPr lang="en-US" altLang="en-US" sz="1600" b="1" dirty="0"/>
              <a:t>	{	switch ( </a:t>
            </a:r>
            <a:r>
              <a:rPr lang="en-US" altLang="en-US" sz="1600" b="1" dirty="0" err="1"/>
              <a:t>item.ComparedTo</a:t>
            </a:r>
            <a:r>
              <a:rPr lang="en-US" altLang="en-US" sz="1600" b="1" dirty="0"/>
              <a:t>( info[location] ) )</a:t>
            </a:r>
          </a:p>
          <a:p>
            <a:pPr>
              <a:lnSpc>
                <a:spcPct val="90000"/>
              </a:lnSpc>
              <a:buFontTx/>
              <a:buNone/>
            </a:pPr>
            <a:r>
              <a:rPr lang="en-US" altLang="en-US" sz="1600" b="1" dirty="0"/>
              <a:t>    		{     case   LESS         :</a:t>
            </a:r>
          </a:p>
          <a:p>
            <a:pPr>
              <a:lnSpc>
                <a:spcPct val="90000"/>
              </a:lnSpc>
              <a:buFontTx/>
              <a:buNone/>
            </a:pPr>
            <a:r>
              <a:rPr lang="en-US" altLang="en-US" sz="1600" b="1" dirty="0"/>
              <a:t>		      case  GREATER  :   </a:t>
            </a:r>
            <a:endParaRPr lang="en-US" altLang="en-US" sz="1600" b="1" dirty="0" smtClean="0"/>
          </a:p>
          <a:p>
            <a:pPr>
              <a:lnSpc>
                <a:spcPct val="90000"/>
              </a:lnSpc>
              <a:buFontTx/>
              <a:buNone/>
            </a:pPr>
            <a:r>
              <a:rPr lang="en-US" altLang="en-US" sz="1600" b="1" dirty="0"/>
              <a:t>	</a:t>
            </a:r>
            <a:r>
              <a:rPr lang="en-US" altLang="en-US" sz="1600" b="1" dirty="0" smtClean="0"/>
              <a:t>		</a:t>
            </a:r>
            <a:r>
              <a:rPr lang="en-US" altLang="en-US" sz="1600" b="1" dirty="0" smtClean="0"/>
              <a:t>location</a:t>
            </a:r>
            <a:r>
              <a:rPr lang="en-US" altLang="en-US" sz="1600" b="1" dirty="0"/>
              <a:t>++ ;</a:t>
            </a:r>
          </a:p>
          <a:p>
            <a:pPr>
              <a:lnSpc>
                <a:spcPct val="90000"/>
              </a:lnSpc>
              <a:buFontTx/>
              <a:buNone/>
            </a:pPr>
            <a:r>
              <a:rPr lang="en-US" altLang="en-US" sz="1600" b="1" dirty="0"/>
              <a:t>			</a:t>
            </a:r>
            <a:r>
              <a:rPr lang="en-US" altLang="en-US" sz="1600" b="1" dirty="0" err="1"/>
              <a:t>moreToSearch</a:t>
            </a:r>
            <a:r>
              <a:rPr lang="en-US" altLang="en-US" sz="1600" b="1" dirty="0"/>
              <a:t> = ( location &lt; length ) ;</a:t>
            </a:r>
          </a:p>
          <a:p>
            <a:pPr>
              <a:lnSpc>
                <a:spcPct val="90000"/>
              </a:lnSpc>
              <a:buFontTx/>
              <a:buNone/>
            </a:pPr>
            <a:r>
              <a:rPr lang="en-US" altLang="en-US" sz="1600" b="1" dirty="0"/>
              <a:t>		      case  EQUAL       :  </a:t>
            </a:r>
            <a:endParaRPr lang="en-US" altLang="en-US" sz="1600" b="1" dirty="0" smtClean="0"/>
          </a:p>
          <a:p>
            <a:pPr>
              <a:lnSpc>
                <a:spcPct val="90000"/>
              </a:lnSpc>
              <a:buFontTx/>
              <a:buNone/>
            </a:pPr>
            <a:r>
              <a:rPr lang="en-US" altLang="en-US" sz="1600" b="1" dirty="0"/>
              <a:t>	</a:t>
            </a:r>
            <a:r>
              <a:rPr lang="en-US" altLang="en-US" sz="1600" b="1" dirty="0" smtClean="0"/>
              <a:t>		</a:t>
            </a:r>
            <a:r>
              <a:rPr lang="en-US" altLang="en-US" sz="1600" b="1" dirty="0" smtClean="0"/>
              <a:t> </a:t>
            </a:r>
            <a:r>
              <a:rPr lang="en-US" altLang="en-US" sz="1600" b="1" dirty="0"/>
              <a:t>found = true  ;</a:t>
            </a:r>
          </a:p>
          <a:p>
            <a:pPr>
              <a:lnSpc>
                <a:spcPct val="90000"/>
              </a:lnSpc>
              <a:buFontTx/>
              <a:buNone/>
            </a:pPr>
            <a:r>
              <a:rPr lang="en-US" altLang="en-US" sz="1600" b="1" dirty="0"/>
              <a:t>			item = info[ location ] </a:t>
            </a:r>
            <a:r>
              <a:rPr lang="en-US" altLang="en-US" sz="1600" b="1" dirty="0" smtClean="0"/>
              <a:t>;</a:t>
            </a:r>
          </a:p>
          <a:p>
            <a:pPr>
              <a:lnSpc>
                <a:spcPct val="90000"/>
              </a:lnSpc>
              <a:buFontTx/>
              <a:buNone/>
            </a:pPr>
            <a:r>
              <a:rPr lang="en-US" altLang="en-US" sz="1600" b="1" dirty="0"/>
              <a:t>			break ;</a:t>
            </a:r>
          </a:p>
          <a:p>
            <a:pPr>
              <a:lnSpc>
                <a:spcPct val="90000"/>
              </a:lnSpc>
              <a:buFontTx/>
              <a:buNone/>
            </a:pPr>
            <a:r>
              <a:rPr lang="en-US" altLang="en-US" sz="1600" b="1" dirty="0"/>
              <a:t>   		  }</a:t>
            </a:r>
          </a:p>
          <a:p>
            <a:pPr>
              <a:lnSpc>
                <a:spcPct val="90000"/>
              </a:lnSpc>
              <a:buFontTx/>
              <a:buNone/>
            </a:pPr>
            <a:r>
              <a:rPr lang="en-US" altLang="en-US" sz="1600" b="1" dirty="0"/>
              <a:t>       }</a:t>
            </a:r>
          </a:p>
          <a:p>
            <a:pPr>
              <a:lnSpc>
                <a:spcPct val="90000"/>
              </a:lnSpc>
              <a:buFontTx/>
              <a:buNone/>
            </a:pPr>
            <a:r>
              <a:rPr lang="en-US" altLang="en-US" sz="1600" b="1" dirty="0"/>
              <a:t>}</a:t>
            </a:r>
          </a:p>
        </p:txBody>
      </p:sp>
      <p:sp>
        <p:nvSpPr>
          <p:cNvPr id="21508" name="Rectangle 4"/>
          <p:cNvSpPr>
            <a:spLocks noChangeArrowheads="1"/>
          </p:cNvSpPr>
          <p:nvPr/>
        </p:nvSpPr>
        <p:spPr bwMode="auto">
          <a:xfrm>
            <a:off x="609600" y="2514600"/>
            <a:ext cx="7848600" cy="685800"/>
          </a:xfrm>
          <a:prstGeom prst="rect">
            <a:avLst/>
          </a:prstGeom>
          <a:noFill/>
          <a:ln w="9525">
            <a:noFill/>
            <a:miter lim="800000"/>
            <a:headEnd/>
            <a:tailEnd/>
          </a:ln>
          <a:effectLst/>
        </p:spPr>
        <p:txBody>
          <a:bodyPr wrap="none" anchor="ctr"/>
          <a:lstStyle/>
          <a:p>
            <a:endParaRPr lang="ko-KR" altLang="en-US"/>
          </a:p>
        </p:txBody>
      </p:sp>
      <p:sp>
        <p:nvSpPr>
          <p:cNvPr id="21509" name="Rectangle 5"/>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74DF5BBB-DD08-45F6-BD66-9A72DD8836A7}" type="slidenum">
              <a:rPr lang="en-US" altLang="en-US" sz="1400" b="0"/>
              <a:pPr algn="r"/>
              <a:t>15</a:t>
            </a:fld>
            <a:endParaRPr lang="en-US" altLang="en-US" sz="1400" b="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 y="1143000"/>
            <a:ext cx="8913813" cy="838200"/>
          </a:xfrm>
          <a:noFill/>
          <a:ln/>
        </p:spPr>
        <p:txBody>
          <a:bodyPr/>
          <a:lstStyle/>
          <a:p>
            <a:r>
              <a:rPr lang="en-US" altLang="en-US"/>
              <a:t>Retrieving Ivan from an</a:t>
            </a:r>
            <a:br>
              <a:rPr lang="en-US" altLang="en-US"/>
            </a:br>
            <a:r>
              <a:rPr lang="en-US" altLang="en-US"/>
              <a:t>Unsorted List</a:t>
            </a:r>
          </a:p>
        </p:txBody>
      </p:sp>
      <p:sp>
        <p:nvSpPr>
          <p:cNvPr id="22531" name="Rectangle 3"/>
          <p:cNvSpPr>
            <a:spLocks noChangeArrowheads="1"/>
          </p:cNvSpPr>
          <p:nvPr/>
        </p:nvSpPr>
        <p:spPr bwMode="auto">
          <a:xfrm>
            <a:off x="5645150" y="2070100"/>
            <a:ext cx="2882900" cy="15113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22532" name="Rectangle 4"/>
          <p:cNvSpPr>
            <a:spLocks noChangeArrowheads="1"/>
          </p:cNvSpPr>
          <p:nvPr/>
        </p:nvSpPr>
        <p:spPr bwMode="auto">
          <a:xfrm>
            <a:off x="920750" y="1917700"/>
            <a:ext cx="4406900" cy="48641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22533" name="Rectangle 5"/>
          <p:cNvSpPr>
            <a:spLocks noChangeArrowheads="1"/>
          </p:cNvSpPr>
          <p:nvPr/>
        </p:nvSpPr>
        <p:spPr bwMode="auto">
          <a:xfrm>
            <a:off x="3930650" y="2195513"/>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2534" name="Rectangle 6"/>
          <p:cNvSpPr>
            <a:spLocks noChangeArrowheads="1"/>
          </p:cNvSpPr>
          <p:nvPr/>
        </p:nvSpPr>
        <p:spPr bwMode="auto">
          <a:xfrm>
            <a:off x="2749550" y="297021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22540" name="Group 12"/>
          <p:cNvGrpSpPr>
            <a:grpSpLocks/>
          </p:cNvGrpSpPr>
          <p:nvPr/>
        </p:nvGrpSpPr>
        <p:grpSpPr bwMode="auto">
          <a:xfrm>
            <a:off x="2743200" y="3478213"/>
            <a:ext cx="2224088" cy="2465387"/>
            <a:chOff x="1728" y="2016"/>
            <a:chExt cx="1401" cy="1553"/>
          </a:xfrm>
        </p:grpSpPr>
        <p:sp>
          <p:nvSpPr>
            <p:cNvPr id="22535"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2536"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2537"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2538"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2539"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22541" name="Oval 13"/>
          <p:cNvSpPr>
            <a:spLocks noChangeArrowheads="1"/>
          </p:cNvSpPr>
          <p:nvPr/>
        </p:nvSpPr>
        <p:spPr bwMode="auto">
          <a:xfrm>
            <a:off x="2749550" y="2971800"/>
            <a:ext cx="2197100" cy="444500"/>
          </a:xfrm>
          <a:prstGeom prst="ellipse">
            <a:avLst/>
          </a:prstGeom>
          <a:solidFill>
            <a:schemeClr val="bg1"/>
          </a:solidFill>
          <a:ln w="12700">
            <a:solidFill>
              <a:schemeClr val="tx1"/>
            </a:solidFill>
            <a:round/>
            <a:headEnd/>
            <a:tailEnd/>
          </a:ln>
          <a:effectLst/>
        </p:spPr>
        <p:txBody>
          <a:bodyPr wrap="none" anchor="ctr"/>
          <a:lstStyle/>
          <a:p>
            <a:endParaRPr lang="ko-KR" altLang="en-US"/>
          </a:p>
        </p:txBody>
      </p:sp>
      <p:sp>
        <p:nvSpPr>
          <p:cNvPr id="22542" name="Rectangle 14"/>
          <p:cNvSpPr>
            <a:spLocks noChangeArrowheads="1"/>
          </p:cNvSpPr>
          <p:nvPr/>
        </p:nvSpPr>
        <p:spPr bwMode="auto">
          <a:xfrm>
            <a:off x="5699125" y="2246313"/>
            <a:ext cx="2870200" cy="1311275"/>
          </a:xfrm>
          <a:prstGeom prst="rect">
            <a:avLst/>
          </a:prstGeom>
          <a:noFill/>
          <a:ln w="9525">
            <a:noFill/>
            <a:miter lim="800000"/>
            <a:headEnd/>
            <a:tailEnd/>
          </a:ln>
          <a:effectLst/>
        </p:spPr>
        <p:txBody>
          <a:bodyPr wrap="none" lIns="92075" tIns="46038" rIns="92075" bIns="46038">
            <a:spAutoFit/>
          </a:bodyPr>
          <a:lstStyle/>
          <a:p>
            <a:r>
              <a:rPr lang="en-US" altLang="en-US"/>
              <a:t>moreToSearch:   true</a:t>
            </a:r>
          </a:p>
          <a:p>
            <a:endParaRPr lang="en-US" altLang="en-US" sz="1000"/>
          </a:p>
          <a:p>
            <a:r>
              <a:rPr lang="en-US" altLang="en-US"/>
              <a:t>found:		    false</a:t>
            </a:r>
          </a:p>
          <a:p>
            <a:endParaRPr lang="en-US" altLang="en-US" sz="1000"/>
          </a:p>
          <a:p>
            <a:r>
              <a:rPr lang="en-US" altLang="en-US"/>
              <a:t>location:              0   </a:t>
            </a:r>
          </a:p>
        </p:txBody>
      </p:sp>
      <p:sp>
        <p:nvSpPr>
          <p:cNvPr id="22543" name="Rectangle 15"/>
          <p:cNvSpPr>
            <a:spLocks noChangeArrowheads="1"/>
          </p:cNvSpPr>
          <p:nvPr/>
        </p:nvSpPr>
        <p:spPr bwMode="auto">
          <a:xfrm>
            <a:off x="1023938" y="2227263"/>
            <a:ext cx="3536950" cy="4295775"/>
          </a:xfrm>
          <a:prstGeom prst="rect">
            <a:avLst/>
          </a:prstGeom>
          <a:noFill/>
          <a:ln w="9525">
            <a:noFill/>
            <a:miter lim="800000"/>
            <a:headEnd/>
            <a:tailEnd/>
          </a:ln>
          <a:effectLst/>
        </p:spPr>
        <p:txBody>
          <a:bodyPr lIns="92075" tIns="46038" rIns="92075" bIns="46038">
            <a:spAutoFit/>
          </a:bodyPr>
          <a:lstStyle/>
          <a:p>
            <a:r>
              <a:rPr lang="en-US" altLang="en-US" sz="2400">
                <a:latin typeface="Times New Roman" charset="0"/>
              </a:rPr>
              <a:t>length			      4</a:t>
            </a:r>
            <a:endParaRPr lang="en-US" altLang="en-US">
              <a:latin typeface="Times New Roman" charset="0"/>
            </a:endParaRPr>
          </a:p>
          <a:p>
            <a:endParaRPr lang="en-US" altLang="en-US" sz="1200">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[ 0 ]          </a:t>
            </a:r>
            <a:r>
              <a:rPr lang="en-US" altLang="en-US">
                <a:latin typeface="Times New Roman" charset="0"/>
              </a:rPr>
              <a:t>Maxwell</a:t>
            </a:r>
          </a:p>
          <a:p>
            <a:endParaRPr lang="en-US" altLang="en-US" sz="1400">
              <a:latin typeface="Times New Roman" charset="0"/>
            </a:endParaRPr>
          </a:p>
          <a:p>
            <a:r>
              <a:rPr lang="en-US" altLang="en-US" sz="1800">
                <a:latin typeface="Times New Roman" charset="0"/>
              </a:rPr>
              <a:t>                 [ 1 ]          </a:t>
            </a:r>
            <a:r>
              <a:rPr lang="en-US" altLang="en-US">
                <a:latin typeface="Times New Roman" charset="0"/>
              </a:rPr>
              <a:t>Bradley</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[ 2 ] 	 </a:t>
            </a:r>
            <a:r>
              <a:rPr lang="en-US" altLang="en-US">
                <a:latin typeface="Times New Roman" charset="0"/>
              </a:rPr>
              <a:t>Asad</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[ 3 ] 	 </a:t>
            </a:r>
            <a:r>
              <a:rPr lang="en-US" altLang="en-US">
                <a:latin typeface="Times New Roman" charset="0"/>
              </a:rPr>
              <a:t>Hsing</a:t>
            </a:r>
          </a:p>
          <a:p>
            <a:r>
              <a:rPr lang="en-US" altLang="en-US" sz="1800">
                <a:latin typeface="Arial Black" pitchFamily="34" charset="0"/>
              </a:rPr>
              <a:t> 	                   .</a:t>
            </a:r>
          </a:p>
          <a:p>
            <a:r>
              <a:rPr lang="en-US" altLang="en-US" sz="1800">
                <a:latin typeface="Arial Black" pitchFamily="34" charset="0"/>
              </a:rPr>
              <a:t>	                   .	</a:t>
            </a:r>
          </a:p>
          <a:p>
            <a:r>
              <a:rPr lang="en-US" altLang="en-US" sz="1800">
                <a:latin typeface="Arial Black" pitchFamily="34" charset="0"/>
              </a:rPr>
              <a:t>	                   .</a:t>
            </a:r>
            <a:r>
              <a:rPr lang="en-US" altLang="en-US">
                <a:latin typeface="Times New Roman" charset="0"/>
              </a:rPr>
              <a:t>  </a:t>
            </a: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400">
              <a:latin typeface="Times New Roman" charset="0"/>
            </a:endParaRPr>
          </a:p>
        </p:txBody>
      </p:sp>
      <p:sp>
        <p:nvSpPr>
          <p:cNvPr id="22544" name="Rectangle 16"/>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24FF9684-B4CD-435F-899C-BEA10B437308}" type="slidenum">
              <a:rPr lang="en-US" altLang="en-US" sz="1400" b="0"/>
              <a:pPr algn="r"/>
              <a:t>16</a:t>
            </a:fld>
            <a:endParaRPr lang="en-US" altLang="en-US" sz="1400" b="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6200" y="1143000"/>
            <a:ext cx="8913813" cy="838200"/>
          </a:xfrm>
          <a:noFill/>
          <a:ln/>
        </p:spPr>
        <p:txBody>
          <a:bodyPr/>
          <a:lstStyle/>
          <a:p>
            <a:r>
              <a:rPr lang="en-US" altLang="en-US"/>
              <a:t>Retrieving Ivan from an</a:t>
            </a:r>
            <a:br>
              <a:rPr lang="en-US" altLang="en-US"/>
            </a:br>
            <a:r>
              <a:rPr lang="en-US" altLang="en-US"/>
              <a:t>Unsorted List</a:t>
            </a:r>
          </a:p>
        </p:txBody>
      </p:sp>
      <p:sp>
        <p:nvSpPr>
          <p:cNvPr id="23555" name="Rectangle 3"/>
          <p:cNvSpPr>
            <a:spLocks noChangeArrowheads="1"/>
          </p:cNvSpPr>
          <p:nvPr/>
        </p:nvSpPr>
        <p:spPr bwMode="auto">
          <a:xfrm>
            <a:off x="5645150" y="1917700"/>
            <a:ext cx="2882900" cy="15113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23556" name="Rectangle 4"/>
          <p:cNvSpPr>
            <a:spLocks noChangeArrowheads="1"/>
          </p:cNvSpPr>
          <p:nvPr/>
        </p:nvSpPr>
        <p:spPr bwMode="auto">
          <a:xfrm>
            <a:off x="920750" y="1905000"/>
            <a:ext cx="4406900" cy="48641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23557" name="Rectangle 5"/>
          <p:cNvSpPr>
            <a:spLocks noChangeArrowheads="1"/>
          </p:cNvSpPr>
          <p:nvPr/>
        </p:nvSpPr>
        <p:spPr bwMode="auto">
          <a:xfrm>
            <a:off x="3930650" y="2182813"/>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3558" name="Rectangle 6"/>
          <p:cNvSpPr>
            <a:spLocks noChangeArrowheads="1"/>
          </p:cNvSpPr>
          <p:nvPr/>
        </p:nvSpPr>
        <p:spPr bwMode="auto">
          <a:xfrm>
            <a:off x="2749550" y="295751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23564" name="Group 12"/>
          <p:cNvGrpSpPr>
            <a:grpSpLocks/>
          </p:cNvGrpSpPr>
          <p:nvPr/>
        </p:nvGrpSpPr>
        <p:grpSpPr bwMode="auto">
          <a:xfrm>
            <a:off x="2743200" y="3402013"/>
            <a:ext cx="2224088" cy="2465387"/>
            <a:chOff x="1728" y="2016"/>
            <a:chExt cx="1401" cy="1553"/>
          </a:xfrm>
        </p:grpSpPr>
        <p:sp>
          <p:nvSpPr>
            <p:cNvPr id="23559"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3560"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3561"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3562"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3563"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23565" name="Oval 13"/>
          <p:cNvSpPr>
            <a:spLocks noChangeArrowheads="1"/>
          </p:cNvSpPr>
          <p:nvPr/>
        </p:nvSpPr>
        <p:spPr bwMode="auto">
          <a:xfrm>
            <a:off x="2749550" y="3429000"/>
            <a:ext cx="2197100" cy="444500"/>
          </a:xfrm>
          <a:prstGeom prst="ellipse">
            <a:avLst/>
          </a:prstGeom>
          <a:solidFill>
            <a:schemeClr val="bg1"/>
          </a:solidFill>
          <a:ln w="12700">
            <a:solidFill>
              <a:schemeClr val="tx1"/>
            </a:solidFill>
            <a:round/>
            <a:headEnd/>
            <a:tailEnd/>
          </a:ln>
          <a:effectLst/>
        </p:spPr>
        <p:txBody>
          <a:bodyPr wrap="none" anchor="ctr"/>
          <a:lstStyle/>
          <a:p>
            <a:endParaRPr lang="ko-KR" altLang="en-US"/>
          </a:p>
        </p:txBody>
      </p:sp>
      <p:sp>
        <p:nvSpPr>
          <p:cNvPr id="23566" name="Rectangle 14"/>
          <p:cNvSpPr>
            <a:spLocks noChangeArrowheads="1"/>
          </p:cNvSpPr>
          <p:nvPr/>
        </p:nvSpPr>
        <p:spPr bwMode="auto">
          <a:xfrm>
            <a:off x="1023938" y="2214563"/>
            <a:ext cx="3536950" cy="4295775"/>
          </a:xfrm>
          <a:prstGeom prst="rect">
            <a:avLst/>
          </a:prstGeom>
          <a:noFill/>
          <a:ln w="9525">
            <a:noFill/>
            <a:miter lim="800000"/>
            <a:headEnd/>
            <a:tailEnd/>
          </a:ln>
          <a:effectLst/>
        </p:spPr>
        <p:txBody>
          <a:bodyPr lIns="92075" tIns="46038" rIns="92075" bIns="46038">
            <a:spAutoFit/>
          </a:bodyPr>
          <a:lstStyle/>
          <a:p>
            <a:r>
              <a:rPr lang="en-US" altLang="en-US" sz="2400">
                <a:latin typeface="Times New Roman" charset="0"/>
              </a:rPr>
              <a:t>length			      4</a:t>
            </a:r>
            <a:endParaRPr lang="en-US" altLang="en-US">
              <a:latin typeface="Times New Roman" charset="0"/>
            </a:endParaRPr>
          </a:p>
          <a:p>
            <a:endParaRPr lang="en-US" altLang="en-US" sz="1200">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[ 0 ]          </a:t>
            </a:r>
            <a:r>
              <a:rPr lang="en-US" altLang="en-US">
                <a:latin typeface="Times New Roman" charset="0"/>
              </a:rPr>
              <a:t>Maxwell</a:t>
            </a:r>
          </a:p>
          <a:p>
            <a:endParaRPr lang="en-US" altLang="en-US" sz="1400">
              <a:latin typeface="Times New Roman" charset="0"/>
            </a:endParaRPr>
          </a:p>
          <a:p>
            <a:r>
              <a:rPr lang="en-US" altLang="en-US" sz="1800">
                <a:latin typeface="Times New Roman" charset="0"/>
              </a:rPr>
              <a:t>                 [ 1 ]          </a:t>
            </a:r>
            <a:r>
              <a:rPr lang="en-US" altLang="en-US">
                <a:latin typeface="Times New Roman" charset="0"/>
              </a:rPr>
              <a:t>Bradley</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[ 2 ] 	 </a:t>
            </a:r>
            <a:r>
              <a:rPr lang="en-US" altLang="en-US">
                <a:latin typeface="Times New Roman" charset="0"/>
              </a:rPr>
              <a:t>Asad</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[ 3 ] 	 </a:t>
            </a:r>
            <a:r>
              <a:rPr lang="en-US" altLang="en-US">
                <a:latin typeface="Times New Roman" charset="0"/>
              </a:rPr>
              <a:t>Hsing</a:t>
            </a:r>
          </a:p>
          <a:p>
            <a:r>
              <a:rPr lang="en-US" altLang="en-US" sz="1800">
                <a:latin typeface="Arial Black" pitchFamily="34" charset="0"/>
              </a:rPr>
              <a:t> 	                   .</a:t>
            </a:r>
          </a:p>
          <a:p>
            <a:r>
              <a:rPr lang="en-US" altLang="en-US" sz="1800">
                <a:latin typeface="Arial Black" pitchFamily="34" charset="0"/>
              </a:rPr>
              <a:t>	                   .	</a:t>
            </a:r>
          </a:p>
          <a:p>
            <a:r>
              <a:rPr lang="en-US" altLang="en-US" sz="1800">
                <a:latin typeface="Arial Black" pitchFamily="34" charset="0"/>
              </a:rPr>
              <a:t>	                   .</a:t>
            </a:r>
            <a:r>
              <a:rPr lang="en-US" altLang="en-US">
                <a:latin typeface="Times New Roman" charset="0"/>
              </a:rPr>
              <a:t>  </a:t>
            </a: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400">
              <a:latin typeface="Times New Roman" charset="0"/>
            </a:endParaRPr>
          </a:p>
        </p:txBody>
      </p:sp>
      <p:sp>
        <p:nvSpPr>
          <p:cNvPr id="23567" name="Rectangle 15"/>
          <p:cNvSpPr>
            <a:spLocks noChangeArrowheads="1"/>
          </p:cNvSpPr>
          <p:nvPr/>
        </p:nvSpPr>
        <p:spPr bwMode="auto">
          <a:xfrm>
            <a:off x="5699125" y="2093913"/>
            <a:ext cx="2870200" cy="1311275"/>
          </a:xfrm>
          <a:prstGeom prst="rect">
            <a:avLst/>
          </a:prstGeom>
          <a:noFill/>
          <a:ln w="9525">
            <a:noFill/>
            <a:miter lim="800000"/>
            <a:headEnd/>
            <a:tailEnd/>
          </a:ln>
          <a:effectLst/>
        </p:spPr>
        <p:txBody>
          <a:bodyPr wrap="none" lIns="92075" tIns="46038" rIns="92075" bIns="46038">
            <a:spAutoFit/>
          </a:bodyPr>
          <a:lstStyle/>
          <a:p>
            <a:r>
              <a:rPr lang="en-US" altLang="en-US"/>
              <a:t>moreToSearch:   true</a:t>
            </a:r>
          </a:p>
          <a:p>
            <a:endParaRPr lang="en-US" altLang="en-US" sz="1000"/>
          </a:p>
          <a:p>
            <a:r>
              <a:rPr lang="en-US" altLang="en-US"/>
              <a:t>found:		    false</a:t>
            </a:r>
          </a:p>
          <a:p>
            <a:endParaRPr lang="en-US" altLang="en-US" sz="1000"/>
          </a:p>
          <a:p>
            <a:r>
              <a:rPr lang="en-US" altLang="en-US"/>
              <a:t>location:              1   </a:t>
            </a:r>
          </a:p>
        </p:txBody>
      </p:sp>
      <p:sp>
        <p:nvSpPr>
          <p:cNvPr id="23568" name="Rectangle 16"/>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03B1F1F1-33F6-4D09-B63A-0168717A1E7E}" type="slidenum">
              <a:rPr lang="en-US" altLang="en-US" sz="1400" b="0"/>
              <a:pPr algn="r"/>
              <a:t>17</a:t>
            </a:fld>
            <a:endParaRPr lang="en-US" altLang="en-US" sz="1400" b="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6200" y="1219200"/>
            <a:ext cx="8913813" cy="838200"/>
          </a:xfrm>
          <a:noFill/>
          <a:ln/>
        </p:spPr>
        <p:txBody>
          <a:bodyPr/>
          <a:lstStyle/>
          <a:p>
            <a:r>
              <a:rPr lang="en-US" altLang="en-US"/>
              <a:t>Retrieving Ivan from an</a:t>
            </a:r>
            <a:br>
              <a:rPr lang="en-US" altLang="en-US"/>
            </a:br>
            <a:r>
              <a:rPr lang="en-US" altLang="en-US"/>
              <a:t>Unsorted List</a:t>
            </a:r>
          </a:p>
        </p:txBody>
      </p:sp>
      <p:sp>
        <p:nvSpPr>
          <p:cNvPr id="24579" name="Rectangle 3"/>
          <p:cNvSpPr>
            <a:spLocks noChangeArrowheads="1"/>
          </p:cNvSpPr>
          <p:nvPr/>
        </p:nvSpPr>
        <p:spPr bwMode="auto">
          <a:xfrm>
            <a:off x="5645150" y="2133600"/>
            <a:ext cx="2882900" cy="15113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24580" name="Rectangle 4"/>
          <p:cNvSpPr>
            <a:spLocks noChangeArrowheads="1"/>
          </p:cNvSpPr>
          <p:nvPr/>
        </p:nvSpPr>
        <p:spPr bwMode="auto">
          <a:xfrm>
            <a:off x="920750" y="2057400"/>
            <a:ext cx="4406900" cy="46482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24581" name="Rectangle 5"/>
          <p:cNvSpPr>
            <a:spLocks noChangeArrowheads="1"/>
          </p:cNvSpPr>
          <p:nvPr/>
        </p:nvSpPr>
        <p:spPr bwMode="auto">
          <a:xfrm>
            <a:off x="3930650" y="2259013"/>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4582" name="Rectangle 6"/>
          <p:cNvSpPr>
            <a:spLocks noChangeArrowheads="1"/>
          </p:cNvSpPr>
          <p:nvPr/>
        </p:nvSpPr>
        <p:spPr bwMode="auto">
          <a:xfrm>
            <a:off x="2749550" y="295751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24588" name="Group 12"/>
          <p:cNvGrpSpPr>
            <a:grpSpLocks/>
          </p:cNvGrpSpPr>
          <p:nvPr/>
        </p:nvGrpSpPr>
        <p:grpSpPr bwMode="auto">
          <a:xfrm>
            <a:off x="2743200" y="3422650"/>
            <a:ext cx="2224088" cy="2465388"/>
            <a:chOff x="1728" y="2016"/>
            <a:chExt cx="1401" cy="1553"/>
          </a:xfrm>
        </p:grpSpPr>
        <p:sp>
          <p:nvSpPr>
            <p:cNvPr id="24583"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4584"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4585"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4586"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4587"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24589" name="Oval 13"/>
          <p:cNvSpPr>
            <a:spLocks noChangeArrowheads="1"/>
          </p:cNvSpPr>
          <p:nvPr/>
        </p:nvSpPr>
        <p:spPr bwMode="auto">
          <a:xfrm>
            <a:off x="2749550" y="3962400"/>
            <a:ext cx="2197100" cy="444500"/>
          </a:xfrm>
          <a:prstGeom prst="ellipse">
            <a:avLst/>
          </a:prstGeom>
          <a:solidFill>
            <a:schemeClr val="bg1"/>
          </a:solidFill>
          <a:ln w="12700">
            <a:solidFill>
              <a:schemeClr val="tx1"/>
            </a:solidFill>
            <a:round/>
            <a:headEnd/>
            <a:tailEnd/>
          </a:ln>
          <a:effectLst/>
        </p:spPr>
        <p:txBody>
          <a:bodyPr wrap="none" anchor="ctr"/>
          <a:lstStyle/>
          <a:p>
            <a:endParaRPr lang="ko-KR" altLang="en-US"/>
          </a:p>
        </p:txBody>
      </p:sp>
      <p:sp>
        <p:nvSpPr>
          <p:cNvPr id="24590" name="Rectangle 14"/>
          <p:cNvSpPr>
            <a:spLocks noChangeArrowheads="1"/>
          </p:cNvSpPr>
          <p:nvPr/>
        </p:nvSpPr>
        <p:spPr bwMode="auto">
          <a:xfrm>
            <a:off x="1023938" y="2214563"/>
            <a:ext cx="3536950" cy="4295775"/>
          </a:xfrm>
          <a:prstGeom prst="rect">
            <a:avLst/>
          </a:prstGeom>
          <a:noFill/>
          <a:ln w="9525">
            <a:noFill/>
            <a:miter lim="800000"/>
            <a:headEnd/>
            <a:tailEnd/>
          </a:ln>
          <a:effectLst/>
        </p:spPr>
        <p:txBody>
          <a:bodyPr lIns="92075" tIns="46038" rIns="92075" bIns="46038">
            <a:spAutoFit/>
          </a:bodyPr>
          <a:lstStyle/>
          <a:p>
            <a:r>
              <a:rPr lang="en-US" altLang="en-US" sz="2400">
                <a:latin typeface="Times New Roman" charset="0"/>
              </a:rPr>
              <a:t>length			      4</a:t>
            </a:r>
            <a:endParaRPr lang="en-US" altLang="en-US">
              <a:latin typeface="Times New Roman" charset="0"/>
            </a:endParaRPr>
          </a:p>
          <a:p>
            <a:endParaRPr lang="en-US" altLang="en-US" sz="1200">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[ 0 ]          </a:t>
            </a:r>
            <a:r>
              <a:rPr lang="en-US" altLang="en-US">
                <a:latin typeface="Times New Roman" charset="0"/>
              </a:rPr>
              <a:t>Maxwell</a:t>
            </a:r>
          </a:p>
          <a:p>
            <a:endParaRPr lang="en-US" altLang="en-US" sz="1400">
              <a:latin typeface="Times New Roman" charset="0"/>
            </a:endParaRPr>
          </a:p>
          <a:p>
            <a:r>
              <a:rPr lang="en-US" altLang="en-US" sz="1800">
                <a:latin typeface="Times New Roman" charset="0"/>
              </a:rPr>
              <a:t>                 [ 1 ]          </a:t>
            </a:r>
            <a:r>
              <a:rPr lang="en-US" altLang="en-US">
                <a:latin typeface="Times New Roman" charset="0"/>
              </a:rPr>
              <a:t>Bradley</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[ 2 ] 	 </a:t>
            </a:r>
            <a:r>
              <a:rPr lang="en-US" altLang="en-US">
                <a:latin typeface="Times New Roman" charset="0"/>
              </a:rPr>
              <a:t>Asad</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[ 3 ] 	 </a:t>
            </a:r>
            <a:r>
              <a:rPr lang="en-US" altLang="en-US">
                <a:latin typeface="Times New Roman" charset="0"/>
              </a:rPr>
              <a:t>Hsing</a:t>
            </a:r>
          </a:p>
          <a:p>
            <a:r>
              <a:rPr lang="en-US" altLang="en-US" sz="1800">
                <a:latin typeface="Arial Black" pitchFamily="34" charset="0"/>
              </a:rPr>
              <a:t> 	                   .</a:t>
            </a:r>
          </a:p>
          <a:p>
            <a:r>
              <a:rPr lang="en-US" altLang="en-US" sz="1800">
                <a:latin typeface="Arial Black" pitchFamily="34" charset="0"/>
              </a:rPr>
              <a:t>	                   .	</a:t>
            </a:r>
          </a:p>
          <a:p>
            <a:r>
              <a:rPr lang="en-US" altLang="en-US" sz="1800">
                <a:latin typeface="Arial Black" pitchFamily="34" charset="0"/>
              </a:rPr>
              <a:t>	                   .</a:t>
            </a:r>
            <a:r>
              <a:rPr lang="en-US" altLang="en-US">
                <a:latin typeface="Times New Roman" charset="0"/>
              </a:rPr>
              <a:t>  </a:t>
            </a: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400">
              <a:latin typeface="Times New Roman" charset="0"/>
            </a:endParaRPr>
          </a:p>
        </p:txBody>
      </p:sp>
      <p:sp>
        <p:nvSpPr>
          <p:cNvPr id="24591" name="Rectangle 15"/>
          <p:cNvSpPr>
            <a:spLocks noChangeArrowheads="1"/>
          </p:cNvSpPr>
          <p:nvPr/>
        </p:nvSpPr>
        <p:spPr bwMode="auto">
          <a:xfrm>
            <a:off x="5699125" y="2309813"/>
            <a:ext cx="2870200" cy="1311275"/>
          </a:xfrm>
          <a:prstGeom prst="rect">
            <a:avLst/>
          </a:prstGeom>
          <a:noFill/>
          <a:ln w="9525">
            <a:noFill/>
            <a:miter lim="800000"/>
            <a:headEnd/>
            <a:tailEnd/>
          </a:ln>
          <a:effectLst/>
        </p:spPr>
        <p:txBody>
          <a:bodyPr wrap="none" lIns="92075" tIns="46038" rIns="92075" bIns="46038">
            <a:spAutoFit/>
          </a:bodyPr>
          <a:lstStyle/>
          <a:p>
            <a:r>
              <a:rPr lang="en-US" altLang="en-US"/>
              <a:t>moreToSearch:   true</a:t>
            </a:r>
          </a:p>
          <a:p>
            <a:endParaRPr lang="en-US" altLang="en-US" sz="1000"/>
          </a:p>
          <a:p>
            <a:r>
              <a:rPr lang="en-US" altLang="en-US"/>
              <a:t>found:		    false</a:t>
            </a:r>
          </a:p>
          <a:p>
            <a:endParaRPr lang="en-US" altLang="en-US" sz="1000"/>
          </a:p>
          <a:p>
            <a:r>
              <a:rPr lang="en-US" altLang="en-US"/>
              <a:t>location:              2  </a:t>
            </a:r>
          </a:p>
        </p:txBody>
      </p:sp>
      <p:sp>
        <p:nvSpPr>
          <p:cNvPr id="24592" name="Rectangle 16"/>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75F409DF-2469-4B73-A83B-9A73E826FA62}" type="slidenum">
              <a:rPr lang="en-US" altLang="en-US" sz="1400" b="0"/>
              <a:pPr algn="r"/>
              <a:t>18</a:t>
            </a:fld>
            <a:endParaRPr lang="en-US" altLang="en-US" sz="1400" b="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6200" y="1219200"/>
            <a:ext cx="8913813" cy="838200"/>
          </a:xfrm>
          <a:noFill/>
          <a:ln/>
        </p:spPr>
        <p:txBody>
          <a:bodyPr/>
          <a:lstStyle/>
          <a:p>
            <a:r>
              <a:rPr lang="en-US" altLang="en-US"/>
              <a:t>Retrieving Ivan from an</a:t>
            </a:r>
            <a:br>
              <a:rPr lang="en-US" altLang="en-US"/>
            </a:br>
            <a:r>
              <a:rPr lang="en-US" altLang="en-US"/>
              <a:t>Unsorted List</a:t>
            </a:r>
          </a:p>
        </p:txBody>
      </p:sp>
      <p:sp>
        <p:nvSpPr>
          <p:cNvPr id="25603" name="Rectangle 3"/>
          <p:cNvSpPr>
            <a:spLocks noChangeArrowheads="1"/>
          </p:cNvSpPr>
          <p:nvPr/>
        </p:nvSpPr>
        <p:spPr bwMode="auto">
          <a:xfrm>
            <a:off x="5645150" y="2146300"/>
            <a:ext cx="2882900" cy="15113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25604" name="Rectangle 4"/>
          <p:cNvSpPr>
            <a:spLocks noChangeArrowheads="1"/>
          </p:cNvSpPr>
          <p:nvPr/>
        </p:nvSpPr>
        <p:spPr bwMode="auto">
          <a:xfrm>
            <a:off x="920750" y="2093913"/>
            <a:ext cx="4406900" cy="44958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25605" name="Rectangle 5"/>
          <p:cNvSpPr>
            <a:spLocks noChangeArrowheads="1"/>
          </p:cNvSpPr>
          <p:nvPr/>
        </p:nvSpPr>
        <p:spPr bwMode="auto">
          <a:xfrm>
            <a:off x="3930650" y="2301875"/>
            <a:ext cx="954088" cy="430213"/>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5606" name="Rectangle 6"/>
          <p:cNvSpPr>
            <a:spLocks noChangeArrowheads="1"/>
          </p:cNvSpPr>
          <p:nvPr/>
        </p:nvSpPr>
        <p:spPr bwMode="auto">
          <a:xfrm>
            <a:off x="2749550" y="3076575"/>
            <a:ext cx="2211388" cy="3278188"/>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25612" name="Group 12"/>
          <p:cNvGrpSpPr>
            <a:grpSpLocks/>
          </p:cNvGrpSpPr>
          <p:nvPr/>
        </p:nvGrpSpPr>
        <p:grpSpPr bwMode="auto">
          <a:xfrm>
            <a:off x="2743200" y="3465513"/>
            <a:ext cx="2224088" cy="2465387"/>
            <a:chOff x="1728" y="2016"/>
            <a:chExt cx="1401" cy="1553"/>
          </a:xfrm>
        </p:grpSpPr>
        <p:sp>
          <p:nvSpPr>
            <p:cNvPr id="25607"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5608"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5609"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5610"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5611"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25613" name="Oval 13"/>
          <p:cNvSpPr>
            <a:spLocks noChangeArrowheads="1"/>
          </p:cNvSpPr>
          <p:nvPr/>
        </p:nvSpPr>
        <p:spPr bwMode="auto">
          <a:xfrm>
            <a:off x="2749550" y="4614863"/>
            <a:ext cx="2197100" cy="444500"/>
          </a:xfrm>
          <a:prstGeom prst="ellipse">
            <a:avLst/>
          </a:prstGeom>
          <a:solidFill>
            <a:schemeClr val="bg1"/>
          </a:solidFill>
          <a:ln w="12700">
            <a:solidFill>
              <a:schemeClr val="tx1"/>
            </a:solidFill>
            <a:round/>
            <a:headEnd/>
            <a:tailEnd/>
          </a:ln>
          <a:effectLst/>
        </p:spPr>
        <p:txBody>
          <a:bodyPr wrap="none" anchor="ctr"/>
          <a:lstStyle/>
          <a:p>
            <a:endParaRPr lang="ko-KR" altLang="en-US"/>
          </a:p>
        </p:txBody>
      </p:sp>
      <p:sp>
        <p:nvSpPr>
          <p:cNvPr id="25614" name="Rectangle 14"/>
          <p:cNvSpPr>
            <a:spLocks noChangeArrowheads="1"/>
          </p:cNvSpPr>
          <p:nvPr/>
        </p:nvSpPr>
        <p:spPr bwMode="auto">
          <a:xfrm>
            <a:off x="1023938" y="2333625"/>
            <a:ext cx="3536950" cy="4295775"/>
          </a:xfrm>
          <a:prstGeom prst="rect">
            <a:avLst/>
          </a:prstGeom>
          <a:noFill/>
          <a:ln w="9525">
            <a:noFill/>
            <a:miter lim="800000"/>
            <a:headEnd/>
            <a:tailEnd/>
          </a:ln>
          <a:effectLst/>
        </p:spPr>
        <p:txBody>
          <a:bodyPr lIns="92075" tIns="46038" rIns="92075" bIns="46038">
            <a:spAutoFit/>
          </a:bodyPr>
          <a:lstStyle/>
          <a:p>
            <a:r>
              <a:rPr lang="en-US" altLang="en-US" sz="2400">
                <a:latin typeface="Times New Roman" charset="0"/>
              </a:rPr>
              <a:t>length			      4</a:t>
            </a:r>
            <a:endParaRPr lang="en-US" altLang="en-US">
              <a:latin typeface="Times New Roman" charset="0"/>
            </a:endParaRPr>
          </a:p>
          <a:p>
            <a:endParaRPr lang="en-US" altLang="en-US" sz="1200">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[ 0 ]          </a:t>
            </a:r>
            <a:r>
              <a:rPr lang="en-US" altLang="en-US">
                <a:latin typeface="Times New Roman" charset="0"/>
              </a:rPr>
              <a:t>Maxwell</a:t>
            </a:r>
          </a:p>
          <a:p>
            <a:endParaRPr lang="en-US" altLang="en-US" sz="1400">
              <a:latin typeface="Times New Roman" charset="0"/>
            </a:endParaRPr>
          </a:p>
          <a:p>
            <a:r>
              <a:rPr lang="en-US" altLang="en-US" sz="1800">
                <a:latin typeface="Times New Roman" charset="0"/>
              </a:rPr>
              <a:t>                 [ 1 ]          </a:t>
            </a:r>
            <a:r>
              <a:rPr lang="en-US" altLang="en-US">
                <a:latin typeface="Times New Roman" charset="0"/>
              </a:rPr>
              <a:t>Bradley</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[ 2 ] 	 </a:t>
            </a:r>
            <a:r>
              <a:rPr lang="en-US" altLang="en-US">
                <a:latin typeface="Times New Roman" charset="0"/>
              </a:rPr>
              <a:t>Asad</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[ 3 ] 	 </a:t>
            </a:r>
            <a:r>
              <a:rPr lang="en-US" altLang="en-US">
                <a:latin typeface="Times New Roman" charset="0"/>
              </a:rPr>
              <a:t>Hsing</a:t>
            </a:r>
          </a:p>
          <a:p>
            <a:r>
              <a:rPr lang="en-US" altLang="en-US" sz="1800">
                <a:latin typeface="Arial Black" pitchFamily="34" charset="0"/>
              </a:rPr>
              <a:t> 	                   .</a:t>
            </a:r>
          </a:p>
          <a:p>
            <a:r>
              <a:rPr lang="en-US" altLang="en-US" sz="1800">
                <a:latin typeface="Arial Black" pitchFamily="34" charset="0"/>
              </a:rPr>
              <a:t>	                   .	</a:t>
            </a:r>
          </a:p>
          <a:p>
            <a:r>
              <a:rPr lang="en-US" altLang="en-US" sz="1800">
                <a:latin typeface="Arial Black" pitchFamily="34" charset="0"/>
              </a:rPr>
              <a:t>	                   .</a:t>
            </a:r>
            <a:r>
              <a:rPr lang="en-US" altLang="en-US">
                <a:latin typeface="Times New Roman" charset="0"/>
              </a:rPr>
              <a:t>  </a:t>
            </a: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400">
              <a:latin typeface="Times New Roman" charset="0"/>
            </a:endParaRPr>
          </a:p>
        </p:txBody>
      </p:sp>
      <p:sp>
        <p:nvSpPr>
          <p:cNvPr id="25615" name="Rectangle 15"/>
          <p:cNvSpPr>
            <a:spLocks noChangeArrowheads="1"/>
          </p:cNvSpPr>
          <p:nvPr/>
        </p:nvSpPr>
        <p:spPr bwMode="auto">
          <a:xfrm>
            <a:off x="5699125" y="2322513"/>
            <a:ext cx="2870200" cy="1311275"/>
          </a:xfrm>
          <a:prstGeom prst="rect">
            <a:avLst/>
          </a:prstGeom>
          <a:noFill/>
          <a:ln w="9525">
            <a:noFill/>
            <a:miter lim="800000"/>
            <a:headEnd/>
            <a:tailEnd/>
          </a:ln>
          <a:effectLst/>
        </p:spPr>
        <p:txBody>
          <a:bodyPr wrap="none" lIns="92075" tIns="46038" rIns="92075" bIns="46038">
            <a:spAutoFit/>
          </a:bodyPr>
          <a:lstStyle/>
          <a:p>
            <a:r>
              <a:rPr lang="en-US" altLang="en-US"/>
              <a:t>moreToSearch:   true</a:t>
            </a:r>
          </a:p>
          <a:p>
            <a:endParaRPr lang="en-US" altLang="en-US" sz="1000"/>
          </a:p>
          <a:p>
            <a:r>
              <a:rPr lang="en-US" altLang="en-US"/>
              <a:t>found:		    false</a:t>
            </a:r>
          </a:p>
          <a:p>
            <a:endParaRPr lang="en-US" altLang="en-US" sz="1000"/>
          </a:p>
          <a:p>
            <a:r>
              <a:rPr lang="en-US" altLang="en-US"/>
              <a:t>location:              3   </a:t>
            </a:r>
          </a:p>
        </p:txBody>
      </p:sp>
      <p:sp>
        <p:nvSpPr>
          <p:cNvPr id="25616" name="Rectangle 16"/>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8C5E55C7-7CAB-46AB-A19E-95BC6ACC19E9}" type="slidenum">
              <a:rPr lang="en-US" altLang="en-US" sz="1400" b="0"/>
              <a:pPr algn="r"/>
              <a:t>19</a:t>
            </a:fld>
            <a:endParaRPr lang="en-US" altLang="en-US" sz="1400" b="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E5D8DE1E-2D80-4FB2-9F8D-A22F2D9ABEA2}" type="slidenum">
              <a:rPr lang="en-US" altLang="en-US"/>
              <a:pPr/>
              <a:t>2</a:t>
            </a:fld>
            <a:endParaRPr lang="en-US" altLang="en-US"/>
          </a:p>
        </p:txBody>
      </p:sp>
      <p:sp>
        <p:nvSpPr>
          <p:cNvPr id="6146" name="Rectangle 2"/>
          <p:cNvSpPr>
            <a:spLocks noGrp="1" noChangeArrowheads="1"/>
          </p:cNvSpPr>
          <p:nvPr>
            <p:ph type="title"/>
          </p:nvPr>
        </p:nvSpPr>
        <p:spPr>
          <a:xfrm>
            <a:off x="609600" y="1016000"/>
            <a:ext cx="7696200" cy="508000"/>
          </a:xfrm>
          <a:noFill/>
          <a:ln/>
        </p:spPr>
        <p:txBody>
          <a:bodyPr/>
          <a:lstStyle/>
          <a:p>
            <a:r>
              <a:rPr lang="en-US" altLang="en-US"/>
              <a:t>Abstract Data Type (ADT)       </a:t>
            </a:r>
          </a:p>
        </p:txBody>
      </p:sp>
      <p:sp>
        <p:nvSpPr>
          <p:cNvPr id="6147" name="Rectangle 3"/>
          <p:cNvSpPr>
            <a:spLocks noGrp="1" noChangeArrowheads="1"/>
          </p:cNvSpPr>
          <p:nvPr>
            <p:ph type="body" idx="1"/>
          </p:nvPr>
        </p:nvSpPr>
        <p:spPr>
          <a:xfrm>
            <a:off x="617538" y="2197100"/>
            <a:ext cx="7908925" cy="3100388"/>
          </a:xfrm>
          <a:noFill/>
          <a:ln/>
        </p:spPr>
        <p:txBody>
          <a:bodyPr/>
          <a:lstStyle/>
          <a:p>
            <a:pPr>
              <a:buFontTx/>
              <a:buNone/>
            </a:pPr>
            <a:endParaRPr lang="en-US" altLang="en-US" sz="2000" b="1"/>
          </a:p>
          <a:p>
            <a:pPr>
              <a:buClr>
                <a:schemeClr val="folHlink"/>
              </a:buClr>
            </a:pPr>
            <a:r>
              <a:rPr lang="en-US" altLang="en-US" sz="2800" b="1"/>
              <a:t>A data type whose properties </a:t>
            </a:r>
            <a:r>
              <a:rPr lang="en-US" altLang="en-US" sz="2800" b="1">
                <a:solidFill>
                  <a:schemeClr val="folHlink"/>
                </a:solidFill>
              </a:rPr>
              <a:t>(domain and operations)</a:t>
            </a:r>
            <a:r>
              <a:rPr lang="en-US" altLang="en-US" sz="2800" b="1"/>
              <a:t> are specified independently of any particular implementation. </a:t>
            </a:r>
          </a:p>
          <a:p>
            <a:pPr>
              <a:buClr>
                <a:schemeClr val="folHlink"/>
              </a:buClr>
            </a:pPr>
            <a:endParaRPr lang="en-US" altLang="en-US" sz="2800" b="1"/>
          </a:p>
          <a:p>
            <a:pPr>
              <a:buFontTx/>
              <a:buNone/>
            </a:pPr>
            <a:endParaRPr lang="en-US" altLang="en-US" sz="2800" b="1"/>
          </a:p>
          <a:p>
            <a:pPr>
              <a:buFontTx/>
              <a:buNone/>
            </a:pPr>
            <a:endParaRPr lang="en-US" altLang="en-US" sz="2800" b="1"/>
          </a:p>
          <a:p>
            <a:pPr>
              <a:buFontTx/>
              <a:buNone/>
            </a:pPr>
            <a:endParaRPr lang="en-US" altLang="en-US" sz="2800" b="1"/>
          </a:p>
          <a:p>
            <a:pPr>
              <a:buFontTx/>
              <a:buNone/>
            </a:pPr>
            <a:endParaRPr lang="en-US" altLang="en-US" sz="2800" b="1"/>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 y="1219200"/>
            <a:ext cx="8913813" cy="838200"/>
          </a:xfrm>
          <a:noFill/>
          <a:ln/>
        </p:spPr>
        <p:txBody>
          <a:bodyPr/>
          <a:lstStyle/>
          <a:p>
            <a:r>
              <a:rPr lang="en-US" altLang="en-US"/>
              <a:t>Retrieving Ivan from an</a:t>
            </a:r>
            <a:br>
              <a:rPr lang="en-US" altLang="en-US"/>
            </a:br>
            <a:r>
              <a:rPr lang="en-US" altLang="en-US"/>
              <a:t>Unsorted List</a:t>
            </a:r>
          </a:p>
        </p:txBody>
      </p:sp>
      <p:sp>
        <p:nvSpPr>
          <p:cNvPr id="26627" name="Rectangle 3"/>
          <p:cNvSpPr>
            <a:spLocks noChangeArrowheads="1"/>
          </p:cNvSpPr>
          <p:nvPr/>
        </p:nvSpPr>
        <p:spPr bwMode="auto">
          <a:xfrm>
            <a:off x="5645150" y="2070100"/>
            <a:ext cx="2882900" cy="15113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26628" name="Rectangle 4"/>
          <p:cNvSpPr>
            <a:spLocks noChangeArrowheads="1"/>
          </p:cNvSpPr>
          <p:nvPr/>
        </p:nvSpPr>
        <p:spPr bwMode="auto">
          <a:xfrm>
            <a:off x="920750" y="2057400"/>
            <a:ext cx="4406900" cy="45720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26629" name="Rectangle 5"/>
          <p:cNvSpPr>
            <a:spLocks noChangeArrowheads="1"/>
          </p:cNvSpPr>
          <p:nvPr/>
        </p:nvSpPr>
        <p:spPr bwMode="auto">
          <a:xfrm>
            <a:off x="3930650" y="2271713"/>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6630" name="Rectangle 6"/>
          <p:cNvSpPr>
            <a:spLocks noChangeArrowheads="1"/>
          </p:cNvSpPr>
          <p:nvPr/>
        </p:nvSpPr>
        <p:spPr bwMode="auto">
          <a:xfrm>
            <a:off x="2749550" y="304641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26636" name="Group 12"/>
          <p:cNvGrpSpPr>
            <a:grpSpLocks/>
          </p:cNvGrpSpPr>
          <p:nvPr/>
        </p:nvGrpSpPr>
        <p:grpSpPr bwMode="auto">
          <a:xfrm>
            <a:off x="2743200" y="3435350"/>
            <a:ext cx="2224088" cy="2465388"/>
            <a:chOff x="1728" y="2016"/>
            <a:chExt cx="1401" cy="1553"/>
          </a:xfrm>
        </p:grpSpPr>
        <p:sp>
          <p:nvSpPr>
            <p:cNvPr id="26631"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6632"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6633"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6634"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6635"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26637" name="Rectangle 13"/>
          <p:cNvSpPr>
            <a:spLocks noChangeArrowheads="1"/>
          </p:cNvSpPr>
          <p:nvPr/>
        </p:nvSpPr>
        <p:spPr bwMode="auto">
          <a:xfrm>
            <a:off x="1023938" y="2303463"/>
            <a:ext cx="3536950" cy="4295775"/>
          </a:xfrm>
          <a:prstGeom prst="rect">
            <a:avLst/>
          </a:prstGeom>
          <a:noFill/>
          <a:ln w="9525">
            <a:noFill/>
            <a:miter lim="800000"/>
            <a:headEnd/>
            <a:tailEnd/>
          </a:ln>
          <a:effectLst/>
        </p:spPr>
        <p:txBody>
          <a:bodyPr lIns="92075" tIns="46038" rIns="92075" bIns="46038">
            <a:spAutoFit/>
          </a:bodyPr>
          <a:lstStyle/>
          <a:p>
            <a:r>
              <a:rPr lang="en-US" altLang="en-US" sz="2400">
                <a:latin typeface="Times New Roman" charset="0"/>
              </a:rPr>
              <a:t>length			      4</a:t>
            </a:r>
            <a:endParaRPr lang="en-US" altLang="en-US">
              <a:latin typeface="Times New Roman" charset="0"/>
            </a:endParaRPr>
          </a:p>
          <a:p>
            <a:endParaRPr lang="en-US" altLang="en-US" sz="1200">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[ 0 ]          </a:t>
            </a:r>
            <a:r>
              <a:rPr lang="en-US" altLang="en-US">
                <a:latin typeface="Times New Roman" charset="0"/>
              </a:rPr>
              <a:t>Maxwell</a:t>
            </a:r>
          </a:p>
          <a:p>
            <a:endParaRPr lang="en-US" altLang="en-US" sz="1400">
              <a:latin typeface="Times New Roman" charset="0"/>
            </a:endParaRPr>
          </a:p>
          <a:p>
            <a:r>
              <a:rPr lang="en-US" altLang="en-US" sz="1800">
                <a:latin typeface="Times New Roman" charset="0"/>
              </a:rPr>
              <a:t>                 [ 1 ]          </a:t>
            </a:r>
            <a:r>
              <a:rPr lang="en-US" altLang="en-US">
                <a:latin typeface="Times New Roman" charset="0"/>
              </a:rPr>
              <a:t>Bradley</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[ 2 ] 	 </a:t>
            </a:r>
            <a:r>
              <a:rPr lang="en-US" altLang="en-US">
                <a:latin typeface="Times New Roman" charset="0"/>
              </a:rPr>
              <a:t>Asad</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[ 3 ] 	 </a:t>
            </a:r>
            <a:r>
              <a:rPr lang="en-US" altLang="en-US">
                <a:latin typeface="Times New Roman" charset="0"/>
              </a:rPr>
              <a:t>Hsing</a:t>
            </a:r>
          </a:p>
          <a:p>
            <a:r>
              <a:rPr lang="en-US" altLang="en-US" sz="1800">
                <a:latin typeface="Arial Black" pitchFamily="34" charset="0"/>
              </a:rPr>
              <a:t> 	                   .</a:t>
            </a:r>
          </a:p>
          <a:p>
            <a:r>
              <a:rPr lang="en-US" altLang="en-US" sz="1800">
                <a:latin typeface="Arial Black" pitchFamily="34" charset="0"/>
              </a:rPr>
              <a:t>	                   .	</a:t>
            </a:r>
          </a:p>
          <a:p>
            <a:r>
              <a:rPr lang="en-US" altLang="en-US" sz="1800">
                <a:latin typeface="Arial Black" pitchFamily="34" charset="0"/>
              </a:rPr>
              <a:t>	                   .</a:t>
            </a:r>
            <a:r>
              <a:rPr lang="en-US" altLang="en-US">
                <a:latin typeface="Times New Roman" charset="0"/>
              </a:rPr>
              <a:t>  </a:t>
            </a: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400">
              <a:latin typeface="Times New Roman" charset="0"/>
            </a:endParaRPr>
          </a:p>
        </p:txBody>
      </p:sp>
      <p:sp>
        <p:nvSpPr>
          <p:cNvPr id="26638" name="Rectangle 14"/>
          <p:cNvSpPr>
            <a:spLocks noChangeArrowheads="1"/>
          </p:cNvSpPr>
          <p:nvPr/>
        </p:nvSpPr>
        <p:spPr bwMode="auto">
          <a:xfrm>
            <a:off x="5699125" y="2246313"/>
            <a:ext cx="2870200" cy="1311275"/>
          </a:xfrm>
          <a:prstGeom prst="rect">
            <a:avLst/>
          </a:prstGeom>
          <a:noFill/>
          <a:ln w="9525">
            <a:noFill/>
            <a:miter lim="800000"/>
            <a:headEnd/>
            <a:tailEnd/>
          </a:ln>
          <a:effectLst/>
        </p:spPr>
        <p:txBody>
          <a:bodyPr wrap="none" lIns="92075" tIns="46038" rIns="92075" bIns="46038">
            <a:spAutoFit/>
          </a:bodyPr>
          <a:lstStyle/>
          <a:p>
            <a:r>
              <a:rPr lang="en-US" altLang="en-US"/>
              <a:t>moreToSearch:   false</a:t>
            </a:r>
          </a:p>
          <a:p>
            <a:endParaRPr lang="en-US" altLang="en-US" sz="1000"/>
          </a:p>
          <a:p>
            <a:r>
              <a:rPr lang="en-US" altLang="en-US"/>
              <a:t>found:		    false</a:t>
            </a:r>
          </a:p>
          <a:p>
            <a:endParaRPr lang="en-US" altLang="en-US" sz="1000"/>
          </a:p>
          <a:p>
            <a:r>
              <a:rPr lang="en-US" altLang="en-US"/>
              <a:t>location:              4  </a:t>
            </a:r>
          </a:p>
        </p:txBody>
      </p:sp>
      <p:sp>
        <p:nvSpPr>
          <p:cNvPr id="26639" name="Rectangle 15"/>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662D8361-BAEE-4559-A3DA-56B0A10AB6B7}" type="slidenum">
              <a:rPr lang="en-US" altLang="en-US" sz="1400" b="0"/>
              <a:pPr algn="r"/>
              <a:t>20</a:t>
            </a:fld>
            <a:endParaRPr lang="en-US" altLang="en-US" sz="1400" b="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87350" y="1225550"/>
            <a:ext cx="8369300" cy="540385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27651" name="Rectangle 3"/>
          <p:cNvSpPr>
            <a:spLocks noGrp="1" noChangeArrowheads="1"/>
          </p:cNvSpPr>
          <p:nvPr>
            <p:ph type="body" idx="1"/>
          </p:nvPr>
        </p:nvSpPr>
        <p:spPr>
          <a:xfrm>
            <a:off x="631825" y="1447800"/>
            <a:ext cx="7978775" cy="4975225"/>
          </a:xfrm>
          <a:noFill/>
          <a:ln/>
        </p:spPr>
        <p:txBody>
          <a:bodyPr/>
          <a:lstStyle/>
          <a:p>
            <a:pPr>
              <a:lnSpc>
                <a:spcPct val="90000"/>
              </a:lnSpc>
              <a:buFontTx/>
              <a:buNone/>
            </a:pPr>
            <a:r>
              <a:rPr lang="en-US" altLang="en-US" sz="2000" b="1"/>
              <a:t>void UnsortedType::DeleteItem ( ItemType  item ) </a:t>
            </a:r>
            <a:endParaRPr lang="en-US" altLang="en-US" sz="2000" b="1">
              <a:solidFill>
                <a:srgbClr val="3366FF"/>
              </a:solidFill>
            </a:endParaRPr>
          </a:p>
          <a:p>
            <a:pPr>
              <a:lnSpc>
                <a:spcPct val="90000"/>
              </a:lnSpc>
              <a:buFontTx/>
              <a:buNone/>
            </a:pPr>
            <a:r>
              <a:rPr lang="en-US" altLang="en-US" sz="2000" b="1" i="1">
                <a:solidFill>
                  <a:srgbClr val="CC0000"/>
                </a:solidFill>
              </a:rPr>
              <a:t>//  Pre: 	item’s key has been inititalized.</a:t>
            </a:r>
          </a:p>
          <a:p>
            <a:pPr>
              <a:lnSpc>
                <a:spcPct val="90000"/>
              </a:lnSpc>
              <a:buFontTx/>
              <a:buNone/>
            </a:pPr>
            <a:r>
              <a:rPr lang="en-US" altLang="en-US" sz="2000" b="1" i="1">
                <a:solidFill>
                  <a:srgbClr val="CC0000"/>
                </a:solidFill>
              </a:rPr>
              <a:t>//		An element in the list has a key that matches item’s.</a:t>
            </a:r>
          </a:p>
          <a:p>
            <a:pPr>
              <a:lnSpc>
                <a:spcPct val="90000"/>
              </a:lnSpc>
              <a:buFontTx/>
              <a:buNone/>
            </a:pPr>
            <a:r>
              <a:rPr lang="en-US" altLang="en-US" sz="2000" b="1" i="1">
                <a:solidFill>
                  <a:srgbClr val="009966"/>
                </a:solidFill>
              </a:rPr>
              <a:t>// Post:	No element in the list has a key that matches item’s.</a:t>
            </a:r>
            <a:endParaRPr lang="en-US" altLang="en-US" sz="2000" b="1"/>
          </a:p>
          <a:p>
            <a:pPr>
              <a:lnSpc>
                <a:spcPct val="90000"/>
              </a:lnSpc>
              <a:buFontTx/>
              <a:buNone/>
            </a:pPr>
            <a:r>
              <a:rPr lang="en-US" altLang="en-US" sz="2000" b="1"/>
              <a:t>{    </a:t>
            </a:r>
          </a:p>
          <a:p>
            <a:pPr>
              <a:lnSpc>
                <a:spcPct val="90000"/>
              </a:lnSpc>
              <a:buFontTx/>
              <a:buNone/>
            </a:pPr>
            <a:r>
              <a:rPr lang="en-US" altLang="en-US" sz="2000" b="1"/>
              <a:t>	int  location  =  0 ;</a:t>
            </a:r>
          </a:p>
          <a:p>
            <a:pPr>
              <a:lnSpc>
                <a:spcPct val="90000"/>
              </a:lnSpc>
              <a:buFontTx/>
              <a:buNone/>
            </a:pPr>
            <a:r>
              <a:rPr lang="en-US" altLang="en-US" sz="2000" b="1"/>
              <a:t>    </a:t>
            </a:r>
          </a:p>
          <a:p>
            <a:pPr>
              <a:lnSpc>
                <a:spcPct val="90000"/>
              </a:lnSpc>
              <a:buFontTx/>
              <a:buNone/>
            </a:pPr>
            <a:r>
              <a:rPr lang="en-US" altLang="en-US" sz="2000" b="1"/>
              <a:t>     while   (item.ComparedTo (info [location] )  !=  EQUAL )</a:t>
            </a:r>
          </a:p>
          <a:p>
            <a:pPr>
              <a:lnSpc>
                <a:spcPct val="90000"/>
              </a:lnSpc>
              <a:buFontTx/>
              <a:buNone/>
            </a:pPr>
            <a:r>
              <a:rPr lang="en-US" altLang="en-US" sz="2000" b="1"/>
              <a:t>		location++;</a:t>
            </a:r>
          </a:p>
          <a:p>
            <a:pPr>
              <a:lnSpc>
                <a:spcPct val="90000"/>
              </a:lnSpc>
              <a:buFontTx/>
              <a:buNone/>
            </a:pPr>
            <a:endParaRPr lang="en-US" altLang="en-US" sz="2000" b="1"/>
          </a:p>
          <a:p>
            <a:pPr>
              <a:lnSpc>
                <a:spcPct val="90000"/>
              </a:lnSpc>
              <a:buFontTx/>
              <a:buNone/>
            </a:pPr>
            <a:r>
              <a:rPr lang="en-US" altLang="en-US" sz="2000" b="1" i="1">
                <a:solidFill>
                  <a:srgbClr val="CC0000"/>
                </a:solidFill>
              </a:rPr>
              <a:t>	// move last element into position where item was located</a:t>
            </a:r>
          </a:p>
          <a:p>
            <a:pPr>
              <a:lnSpc>
                <a:spcPct val="90000"/>
              </a:lnSpc>
              <a:buFontTx/>
              <a:buNone/>
            </a:pPr>
            <a:endParaRPr lang="en-US" altLang="en-US" sz="1000" b="1"/>
          </a:p>
          <a:p>
            <a:pPr>
              <a:lnSpc>
                <a:spcPct val="90000"/>
              </a:lnSpc>
              <a:buFontTx/>
              <a:buNone/>
            </a:pPr>
            <a:r>
              <a:rPr lang="en-US" altLang="en-US" sz="2000" b="1"/>
              <a:t>	info [location] = info [length - 1 ] ;</a:t>
            </a:r>
          </a:p>
          <a:p>
            <a:pPr>
              <a:lnSpc>
                <a:spcPct val="90000"/>
              </a:lnSpc>
              <a:buFontTx/>
              <a:buNone/>
            </a:pPr>
            <a:r>
              <a:rPr lang="en-US" altLang="en-US" sz="2000" b="1"/>
              <a:t>	length-- ;</a:t>
            </a:r>
          </a:p>
          <a:p>
            <a:pPr>
              <a:lnSpc>
                <a:spcPct val="90000"/>
              </a:lnSpc>
              <a:buFontTx/>
              <a:buNone/>
            </a:pPr>
            <a:r>
              <a:rPr lang="en-US" altLang="en-US" sz="2000" b="1"/>
              <a:t>}</a:t>
            </a:r>
          </a:p>
          <a:p>
            <a:pPr>
              <a:lnSpc>
                <a:spcPct val="90000"/>
              </a:lnSpc>
              <a:buFontTx/>
              <a:buNone/>
            </a:pPr>
            <a:endParaRPr lang="en-US" altLang="en-US" sz="2000" b="1"/>
          </a:p>
        </p:txBody>
      </p:sp>
      <p:sp>
        <p:nvSpPr>
          <p:cNvPr id="27652" name="Rectangle 4"/>
          <p:cNvSpPr>
            <a:spLocks noChangeArrowheads="1"/>
          </p:cNvSpPr>
          <p:nvPr/>
        </p:nvSpPr>
        <p:spPr bwMode="auto">
          <a:xfrm>
            <a:off x="609600" y="2514600"/>
            <a:ext cx="7848600" cy="685800"/>
          </a:xfrm>
          <a:prstGeom prst="rect">
            <a:avLst/>
          </a:prstGeom>
          <a:noFill/>
          <a:ln w="9525">
            <a:noFill/>
            <a:miter lim="800000"/>
            <a:headEnd/>
            <a:tailEnd/>
          </a:ln>
          <a:effectLst/>
        </p:spPr>
        <p:txBody>
          <a:bodyPr wrap="none" anchor="ctr"/>
          <a:lstStyle/>
          <a:p>
            <a:endParaRPr lang="ko-KR" altLang="en-US"/>
          </a:p>
        </p:txBody>
      </p:sp>
      <p:sp>
        <p:nvSpPr>
          <p:cNvPr id="27653" name="Rectangle 5"/>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D2C2ED3D-E25F-43FA-8A67-CD69DAE592F6}" type="slidenum">
              <a:rPr lang="en-US" altLang="en-US" sz="1400" b="0"/>
              <a:pPr algn="r"/>
              <a:t>21</a:t>
            </a:fld>
            <a:endParaRPr lang="en-US" altLang="en-US" sz="1400" b="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 y="1219200"/>
            <a:ext cx="8913813" cy="838200"/>
          </a:xfrm>
          <a:noFill/>
          <a:ln/>
        </p:spPr>
        <p:txBody>
          <a:bodyPr/>
          <a:lstStyle/>
          <a:p>
            <a:r>
              <a:rPr lang="en-US" altLang="en-US"/>
              <a:t>Deleting Bradley from an</a:t>
            </a:r>
            <a:br>
              <a:rPr lang="en-US" altLang="en-US"/>
            </a:br>
            <a:r>
              <a:rPr lang="en-US" altLang="en-US"/>
              <a:t>Unsorted List</a:t>
            </a:r>
          </a:p>
        </p:txBody>
      </p:sp>
      <p:sp>
        <p:nvSpPr>
          <p:cNvPr id="28675" name="Rectangle 3"/>
          <p:cNvSpPr>
            <a:spLocks noChangeArrowheads="1"/>
          </p:cNvSpPr>
          <p:nvPr/>
        </p:nvSpPr>
        <p:spPr bwMode="auto">
          <a:xfrm>
            <a:off x="5645150" y="2146300"/>
            <a:ext cx="2882900" cy="15113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28676" name="Rectangle 4"/>
          <p:cNvSpPr>
            <a:spLocks noChangeArrowheads="1"/>
          </p:cNvSpPr>
          <p:nvPr/>
        </p:nvSpPr>
        <p:spPr bwMode="auto">
          <a:xfrm>
            <a:off x="914400" y="2070100"/>
            <a:ext cx="4406900" cy="46355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28677" name="Rectangle 5"/>
          <p:cNvSpPr>
            <a:spLocks noChangeArrowheads="1"/>
          </p:cNvSpPr>
          <p:nvPr/>
        </p:nvSpPr>
        <p:spPr bwMode="auto">
          <a:xfrm>
            <a:off x="3930650" y="2195513"/>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8678" name="Rectangle 6"/>
          <p:cNvSpPr>
            <a:spLocks noChangeArrowheads="1"/>
          </p:cNvSpPr>
          <p:nvPr/>
        </p:nvSpPr>
        <p:spPr bwMode="auto">
          <a:xfrm>
            <a:off x="2749550" y="297021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28684" name="Group 12"/>
          <p:cNvGrpSpPr>
            <a:grpSpLocks/>
          </p:cNvGrpSpPr>
          <p:nvPr/>
        </p:nvGrpSpPr>
        <p:grpSpPr bwMode="auto">
          <a:xfrm>
            <a:off x="2743200" y="3200400"/>
            <a:ext cx="2224088" cy="2465388"/>
            <a:chOff x="1728" y="2016"/>
            <a:chExt cx="1401" cy="1553"/>
          </a:xfrm>
        </p:grpSpPr>
        <p:sp>
          <p:nvSpPr>
            <p:cNvPr id="28679"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680"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681"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682"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683"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28685" name="Oval 13"/>
          <p:cNvSpPr>
            <a:spLocks noChangeArrowheads="1"/>
          </p:cNvSpPr>
          <p:nvPr/>
        </p:nvSpPr>
        <p:spPr bwMode="auto">
          <a:xfrm>
            <a:off x="2749550" y="2984500"/>
            <a:ext cx="2197100" cy="444500"/>
          </a:xfrm>
          <a:prstGeom prst="ellipse">
            <a:avLst/>
          </a:prstGeom>
          <a:solidFill>
            <a:schemeClr val="bg1"/>
          </a:solidFill>
          <a:ln w="12700">
            <a:solidFill>
              <a:schemeClr val="tx1"/>
            </a:solidFill>
            <a:round/>
            <a:headEnd/>
            <a:tailEnd/>
          </a:ln>
          <a:effectLst/>
        </p:spPr>
        <p:txBody>
          <a:bodyPr wrap="none" anchor="ctr"/>
          <a:lstStyle/>
          <a:p>
            <a:endParaRPr lang="ko-KR" altLang="en-US"/>
          </a:p>
        </p:txBody>
      </p:sp>
      <p:sp>
        <p:nvSpPr>
          <p:cNvPr id="28686" name="Rectangle 14"/>
          <p:cNvSpPr>
            <a:spLocks noChangeArrowheads="1"/>
          </p:cNvSpPr>
          <p:nvPr/>
        </p:nvSpPr>
        <p:spPr bwMode="auto">
          <a:xfrm>
            <a:off x="5699125" y="2322513"/>
            <a:ext cx="2570163" cy="701675"/>
          </a:xfrm>
          <a:prstGeom prst="rect">
            <a:avLst/>
          </a:prstGeom>
          <a:noFill/>
          <a:ln w="9525">
            <a:noFill/>
            <a:miter lim="800000"/>
            <a:headEnd/>
            <a:tailEnd/>
          </a:ln>
          <a:effectLst/>
        </p:spPr>
        <p:txBody>
          <a:bodyPr wrap="none" lIns="92075" tIns="46038" rIns="92075" bIns="46038">
            <a:spAutoFit/>
          </a:bodyPr>
          <a:lstStyle/>
          <a:p>
            <a:endParaRPr lang="en-US" altLang="en-US"/>
          </a:p>
          <a:p>
            <a:r>
              <a:rPr lang="en-US" altLang="en-US"/>
              <a:t>location:              0   </a:t>
            </a:r>
          </a:p>
        </p:txBody>
      </p:sp>
      <p:sp>
        <p:nvSpPr>
          <p:cNvPr id="28687" name="Rectangle 15"/>
          <p:cNvSpPr>
            <a:spLocks noChangeArrowheads="1"/>
          </p:cNvSpPr>
          <p:nvPr/>
        </p:nvSpPr>
        <p:spPr bwMode="auto">
          <a:xfrm>
            <a:off x="1023938" y="2227263"/>
            <a:ext cx="3536950" cy="4295775"/>
          </a:xfrm>
          <a:prstGeom prst="rect">
            <a:avLst/>
          </a:prstGeom>
          <a:noFill/>
          <a:ln w="9525">
            <a:noFill/>
            <a:miter lim="800000"/>
            <a:headEnd/>
            <a:tailEnd/>
          </a:ln>
          <a:effectLst/>
        </p:spPr>
        <p:txBody>
          <a:bodyPr lIns="92075" tIns="46038" rIns="92075" bIns="46038">
            <a:spAutoFit/>
          </a:bodyPr>
          <a:lstStyle/>
          <a:p>
            <a:r>
              <a:rPr lang="en-US" altLang="en-US" sz="2400">
                <a:latin typeface="Times New Roman" charset="0"/>
              </a:rPr>
              <a:t>length			      4</a:t>
            </a:r>
            <a:endParaRPr lang="en-US" altLang="en-US">
              <a:latin typeface="Times New Roman" charset="0"/>
            </a:endParaRPr>
          </a:p>
          <a:p>
            <a:endParaRPr lang="en-US" altLang="en-US" sz="1200">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[ 0 ]          </a:t>
            </a:r>
            <a:r>
              <a:rPr lang="en-US" altLang="en-US">
                <a:latin typeface="Times New Roman" charset="0"/>
              </a:rPr>
              <a:t>Maxwell</a:t>
            </a:r>
          </a:p>
          <a:p>
            <a:endParaRPr lang="en-US" altLang="en-US" sz="1400">
              <a:latin typeface="Times New Roman" charset="0"/>
            </a:endParaRPr>
          </a:p>
          <a:p>
            <a:r>
              <a:rPr lang="en-US" altLang="en-US" sz="1800">
                <a:latin typeface="Times New Roman" charset="0"/>
              </a:rPr>
              <a:t>                 [ 1 ]          </a:t>
            </a:r>
            <a:r>
              <a:rPr lang="en-US" altLang="en-US">
                <a:latin typeface="Times New Roman" charset="0"/>
              </a:rPr>
              <a:t>Bradley</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[ 2 ] 	 </a:t>
            </a:r>
            <a:r>
              <a:rPr lang="en-US" altLang="en-US">
                <a:latin typeface="Times New Roman" charset="0"/>
              </a:rPr>
              <a:t>Asad</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[ 3 ] 	 </a:t>
            </a:r>
            <a:r>
              <a:rPr lang="en-US" altLang="en-US">
                <a:latin typeface="Times New Roman" charset="0"/>
              </a:rPr>
              <a:t>Hsing</a:t>
            </a:r>
          </a:p>
          <a:p>
            <a:r>
              <a:rPr lang="en-US" altLang="en-US" sz="1800">
                <a:latin typeface="Arial Black" pitchFamily="34" charset="0"/>
              </a:rPr>
              <a:t> 	                   .</a:t>
            </a:r>
          </a:p>
          <a:p>
            <a:r>
              <a:rPr lang="en-US" altLang="en-US" sz="1800">
                <a:latin typeface="Arial Black" pitchFamily="34" charset="0"/>
              </a:rPr>
              <a:t>	                   .	</a:t>
            </a:r>
          </a:p>
          <a:p>
            <a:r>
              <a:rPr lang="en-US" altLang="en-US" sz="1800">
                <a:latin typeface="Arial Black" pitchFamily="34" charset="0"/>
              </a:rPr>
              <a:t>	                   .</a:t>
            </a:r>
            <a:r>
              <a:rPr lang="en-US" altLang="en-US">
                <a:latin typeface="Times New Roman" charset="0"/>
              </a:rPr>
              <a:t>  </a:t>
            </a: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400">
              <a:latin typeface="Times New Roman" charset="0"/>
            </a:endParaRPr>
          </a:p>
        </p:txBody>
      </p:sp>
      <p:sp>
        <p:nvSpPr>
          <p:cNvPr id="28688" name="Rectangle 16"/>
          <p:cNvSpPr>
            <a:spLocks noChangeArrowheads="1"/>
          </p:cNvSpPr>
          <p:nvPr/>
        </p:nvSpPr>
        <p:spPr bwMode="auto">
          <a:xfrm>
            <a:off x="5775325" y="3916363"/>
            <a:ext cx="2428875" cy="701675"/>
          </a:xfrm>
          <a:prstGeom prst="rect">
            <a:avLst/>
          </a:prstGeom>
          <a:noFill/>
          <a:ln w="9525">
            <a:noFill/>
            <a:miter lim="800000"/>
            <a:headEnd/>
            <a:tailEnd/>
          </a:ln>
          <a:effectLst/>
        </p:spPr>
        <p:txBody>
          <a:bodyPr wrap="none" lIns="92075" tIns="46038" rIns="92075" bIns="46038">
            <a:spAutoFit/>
          </a:bodyPr>
          <a:lstStyle/>
          <a:p>
            <a:r>
              <a:rPr lang="en-US" altLang="en-US">
                <a:solidFill>
                  <a:srgbClr val="CC0000"/>
                </a:solidFill>
              </a:rPr>
              <a:t>Key Bradley has</a:t>
            </a:r>
          </a:p>
          <a:p>
            <a:r>
              <a:rPr lang="en-US" altLang="en-US">
                <a:solidFill>
                  <a:srgbClr val="CC0000"/>
                </a:solidFill>
              </a:rPr>
              <a:t>not been matched.</a:t>
            </a:r>
          </a:p>
        </p:txBody>
      </p:sp>
      <p:sp>
        <p:nvSpPr>
          <p:cNvPr id="28689" name="Rectangle 17"/>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70D02B38-6E90-4C67-B733-7A22310ED119}" type="slidenum">
              <a:rPr lang="en-US" altLang="en-US" sz="1400" b="0"/>
              <a:pPr algn="r"/>
              <a:t>22</a:t>
            </a:fld>
            <a:endParaRPr lang="en-US" altLang="en-US" sz="1400" b="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1143000"/>
            <a:ext cx="8991600" cy="838200"/>
          </a:xfrm>
          <a:noFill/>
          <a:ln/>
        </p:spPr>
        <p:txBody>
          <a:bodyPr/>
          <a:lstStyle/>
          <a:p>
            <a:r>
              <a:rPr lang="en-US" altLang="en-US"/>
              <a:t>Deleting Bradley from an</a:t>
            </a:r>
            <a:br>
              <a:rPr lang="en-US" altLang="en-US"/>
            </a:br>
            <a:r>
              <a:rPr lang="en-US" altLang="en-US"/>
              <a:t>Unsorted List</a:t>
            </a:r>
          </a:p>
        </p:txBody>
      </p:sp>
      <p:sp>
        <p:nvSpPr>
          <p:cNvPr id="29699" name="Rectangle 3"/>
          <p:cNvSpPr>
            <a:spLocks noChangeArrowheads="1"/>
          </p:cNvSpPr>
          <p:nvPr/>
        </p:nvSpPr>
        <p:spPr bwMode="auto">
          <a:xfrm>
            <a:off x="5645150" y="1993900"/>
            <a:ext cx="2882900" cy="15113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29700" name="Rectangle 4"/>
          <p:cNvSpPr>
            <a:spLocks noChangeArrowheads="1"/>
          </p:cNvSpPr>
          <p:nvPr/>
        </p:nvSpPr>
        <p:spPr bwMode="auto">
          <a:xfrm>
            <a:off x="920750" y="1917700"/>
            <a:ext cx="4406900" cy="48641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29701" name="Rectangle 5"/>
          <p:cNvSpPr>
            <a:spLocks noChangeArrowheads="1"/>
          </p:cNvSpPr>
          <p:nvPr/>
        </p:nvSpPr>
        <p:spPr bwMode="auto">
          <a:xfrm>
            <a:off x="3930650" y="2195513"/>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9702" name="Rectangle 6"/>
          <p:cNvSpPr>
            <a:spLocks noChangeArrowheads="1"/>
          </p:cNvSpPr>
          <p:nvPr/>
        </p:nvSpPr>
        <p:spPr bwMode="auto">
          <a:xfrm>
            <a:off x="2749550" y="297021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29708" name="Group 12"/>
          <p:cNvGrpSpPr>
            <a:grpSpLocks/>
          </p:cNvGrpSpPr>
          <p:nvPr/>
        </p:nvGrpSpPr>
        <p:grpSpPr bwMode="auto">
          <a:xfrm>
            <a:off x="2743200" y="3359150"/>
            <a:ext cx="2224088" cy="2465388"/>
            <a:chOff x="1728" y="2016"/>
            <a:chExt cx="1401" cy="1553"/>
          </a:xfrm>
        </p:grpSpPr>
        <p:sp>
          <p:nvSpPr>
            <p:cNvPr id="29703"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9704"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9705"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9706"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9707"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29709" name="Oval 13"/>
          <p:cNvSpPr>
            <a:spLocks noChangeArrowheads="1"/>
          </p:cNvSpPr>
          <p:nvPr/>
        </p:nvSpPr>
        <p:spPr bwMode="auto">
          <a:xfrm>
            <a:off x="2749550" y="3441700"/>
            <a:ext cx="2197100" cy="444500"/>
          </a:xfrm>
          <a:prstGeom prst="ellipse">
            <a:avLst/>
          </a:prstGeom>
          <a:solidFill>
            <a:schemeClr val="bg1"/>
          </a:solidFill>
          <a:ln w="12700">
            <a:solidFill>
              <a:schemeClr val="tx1"/>
            </a:solidFill>
            <a:round/>
            <a:headEnd/>
            <a:tailEnd/>
          </a:ln>
          <a:effectLst/>
        </p:spPr>
        <p:txBody>
          <a:bodyPr wrap="none" anchor="ctr"/>
          <a:lstStyle/>
          <a:p>
            <a:endParaRPr lang="ko-KR" altLang="en-US"/>
          </a:p>
        </p:txBody>
      </p:sp>
      <p:sp>
        <p:nvSpPr>
          <p:cNvPr id="29710" name="Rectangle 14"/>
          <p:cNvSpPr>
            <a:spLocks noChangeArrowheads="1"/>
          </p:cNvSpPr>
          <p:nvPr/>
        </p:nvSpPr>
        <p:spPr bwMode="auto">
          <a:xfrm>
            <a:off x="5699125" y="2170113"/>
            <a:ext cx="2500313" cy="701675"/>
          </a:xfrm>
          <a:prstGeom prst="rect">
            <a:avLst/>
          </a:prstGeom>
          <a:noFill/>
          <a:ln w="9525">
            <a:noFill/>
            <a:miter lim="800000"/>
            <a:headEnd/>
            <a:tailEnd/>
          </a:ln>
          <a:effectLst/>
        </p:spPr>
        <p:txBody>
          <a:bodyPr wrap="none" lIns="92075" tIns="46038" rIns="92075" bIns="46038">
            <a:spAutoFit/>
          </a:bodyPr>
          <a:lstStyle/>
          <a:p>
            <a:endParaRPr lang="en-US" altLang="en-US"/>
          </a:p>
          <a:p>
            <a:r>
              <a:rPr lang="en-US" altLang="en-US"/>
              <a:t>location:              1  </a:t>
            </a:r>
          </a:p>
        </p:txBody>
      </p:sp>
      <p:sp>
        <p:nvSpPr>
          <p:cNvPr id="29711" name="Rectangle 15"/>
          <p:cNvSpPr>
            <a:spLocks noChangeArrowheads="1"/>
          </p:cNvSpPr>
          <p:nvPr/>
        </p:nvSpPr>
        <p:spPr bwMode="auto">
          <a:xfrm>
            <a:off x="1023938" y="2068513"/>
            <a:ext cx="3536950" cy="4357687"/>
          </a:xfrm>
          <a:prstGeom prst="rect">
            <a:avLst/>
          </a:prstGeom>
          <a:noFill/>
          <a:ln w="9525">
            <a:noFill/>
            <a:miter lim="800000"/>
            <a:headEnd/>
            <a:tailEnd/>
          </a:ln>
          <a:effectLst/>
        </p:spPr>
        <p:txBody>
          <a:bodyPr lIns="92075" tIns="46038" rIns="92075" bIns="46038">
            <a:spAutoFit/>
          </a:bodyPr>
          <a:lstStyle/>
          <a:p>
            <a:r>
              <a:rPr lang="en-US" altLang="en-US" sz="2400">
                <a:latin typeface="Times New Roman" charset="0"/>
              </a:rPr>
              <a:t>length			      4</a:t>
            </a:r>
            <a:endParaRPr lang="en-US" altLang="en-US">
              <a:latin typeface="Times New Roman" charset="0"/>
            </a:endParaRPr>
          </a:p>
          <a:p>
            <a:endParaRPr lang="en-US" altLang="en-US" sz="1200">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[ 0 ]          </a:t>
            </a:r>
            <a:r>
              <a:rPr lang="en-US" altLang="en-US">
                <a:latin typeface="Times New Roman" charset="0"/>
              </a:rPr>
              <a:t>Maxwell</a:t>
            </a:r>
          </a:p>
          <a:p>
            <a:endParaRPr lang="en-US" altLang="en-US" sz="1400">
              <a:latin typeface="Times New Roman" charset="0"/>
            </a:endParaRPr>
          </a:p>
          <a:p>
            <a:r>
              <a:rPr lang="en-US" altLang="en-US" sz="1800">
                <a:latin typeface="Times New Roman" charset="0"/>
              </a:rPr>
              <a:t>                 [ 1 ]          </a:t>
            </a:r>
            <a:r>
              <a:rPr lang="en-US" altLang="en-US">
                <a:latin typeface="Times New Roman" charset="0"/>
              </a:rPr>
              <a:t>Bradley</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[ 2 ] 	 </a:t>
            </a:r>
            <a:r>
              <a:rPr lang="en-US" altLang="en-US">
                <a:latin typeface="Times New Roman" charset="0"/>
              </a:rPr>
              <a:t>Asad</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[ 3 ] 	 </a:t>
            </a:r>
            <a:r>
              <a:rPr lang="en-US" altLang="en-US">
                <a:latin typeface="Times New Roman" charset="0"/>
              </a:rPr>
              <a:t>Hsing</a:t>
            </a:r>
          </a:p>
          <a:p>
            <a:r>
              <a:rPr lang="en-US" altLang="en-US" sz="1800">
                <a:latin typeface="Arial Black" pitchFamily="34" charset="0"/>
              </a:rPr>
              <a:t> 	                   .</a:t>
            </a:r>
          </a:p>
          <a:p>
            <a:r>
              <a:rPr lang="en-US" altLang="en-US" sz="1800">
                <a:latin typeface="Arial Black" pitchFamily="34" charset="0"/>
              </a:rPr>
              <a:t>	                   .	</a:t>
            </a:r>
          </a:p>
          <a:p>
            <a:r>
              <a:rPr lang="en-US" altLang="en-US" sz="1800">
                <a:latin typeface="Arial Black" pitchFamily="34" charset="0"/>
              </a:rPr>
              <a:t>	                   .</a:t>
            </a:r>
            <a:r>
              <a:rPr lang="en-US" altLang="en-US">
                <a:latin typeface="Times New Roman" charset="0"/>
              </a:rPr>
              <a:t>  </a:t>
            </a: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400">
              <a:latin typeface="Times New Roman" charset="0"/>
            </a:endParaRPr>
          </a:p>
        </p:txBody>
      </p:sp>
      <p:sp>
        <p:nvSpPr>
          <p:cNvPr id="29712" name="Rectangle 16"/>
          <p:cNvSpPr>
            <a:spLocks noChangeArrowheads="1"/>
          </p:cNvSpPr>
          <p:nvPr/>
        </p:nvSpPr>
        <p:spPr bwMode="auto">
          <a:xfrm>
            <a:off x="5775325" y="3916363"/>
            <a:ext cx="2160588" cy="701675"/>
          </a:xfrm>
          <a:prstGeom prst="rect">
            <a:avLst/>
          </a:prstGeom>
          <a:noFill/>
          <a:ln w="9525">
            <a:noFill/>
            <a:miter lim="800000"/>
            <a:headEnd/>
            <a:tailEnd/>
          </a:ln>
          <a:effectLst/>
        </p:spPr>
        <p:txBody>
          <a:bodyPr wrap="none" lIns="92075" tIns="46038" rIns="92075" bIns="46038">
            <a:spAutoFit/>
          </a:bodyPr>
          <a:lstStyle/>
          <a:p>
            <a:r>
              <a:rPr lang="en-US" altLang="en-US">
                <a:solidFill>
                  <a:srgbClr val="CC0000"/>
                </a:solidFill>
              </a:rPr>
              <a:t>Key Bradley has</a:t>
            </a:r>
          </a:p>
          <a:p>
            <a:r>
              <a:rPr lang="en-US" altLang="en-US">
                <a:solidFill>
                  <a:srgbClr val="CC0000"/>
                </a:solidFill>
              </a:rPr>
              <a:t>been matched.</a:t>
            </a:r>
          </a:p>
        </p:txBody>
      </p:sp>
      <p:sp>
        <p:nvSpPr>
          <p:cNvPr id="29713" name="Rectangle 17"/>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D53CC0AE-19DD-4B92-8085-7C6C6EB01353}" type="slidenum">
              <a:rPr lang="en-US" altLang="en-US" sz="1400" b="0"/>
              <a:pPr algn="r"/>
              <a:t>23</a:t>
            </a:fld>
            <a:endParaRPr lang="en-US" altLang="en-US" sz="1400" b="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1143000"/>
            <a:ext cx="8913813" cy="838200"/>
          </a:xfrm>
          <a:noFill/>
          <a:ln/>
        </p:spPr>
        <p:txBody>
          <a:bodyPr/>
          <a:lstStyle/>
          <a:p>
            <a:r>
              <a:rPr lang="en-US" altLang="en-US"/>
              <a:t>Deleting Bradley from an</a:t>
            </a:r>
            <a:br>
              <a:rPr lang="en-US" altLang="en-US"/>
            </a:br>
            <a:r>
              <a:rPr lang="en-US" altLang="en-US"/>
              <a:t>Unsorted List</a:t>
            </a:r>
          </a:p>
        </p:txBody>
      </p:sp>
      <p:sp>
        <p:nvSpPr>
          <p:cNvPr id="30723" name="Rectangle 3"/>
          <p:cNvSpPr>
            <a:spLocks noChangeArrowheads="1"/>
          </p:cNvSpPr>
          <p:nvPr/>
        </p:nvSpPr>
        <p:spPr bwMode="auto">
          <a:xfrm>
            <a:off x="5645150" y="1993900"/>
            <a:ext cx="2882900" cy="15113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30724" name="Rectangle 4"/>
          <p:cNvSpPr>
            <a:spLocks noChangeArrowheads="1"/>
          </p:cNvSpPr>
          <p:nvPr/>
        </p:nvSpPr>
        <p:spPr bwMode="auto">
          <a:xfrm>
            <a:off x="920750" y="1917700"/>
            <a:ext cx="4406900" cy="48641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30725" name="Rectangle 5"/>
          <p:cNvSpPr>
            <a:spLocks noChangeArrowheads="1"/>
          </p:cNvSpPr>
          <p:nvPr/>
        </p:nvSpPr>
        <p:spPr bwMode="auto">
          <a:xfrm>
            <a:off x="3930650" y="2195513"/>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30726" name="Rectangle 6"/>
          <p:cNvSpPr>
            <a:spLocks noChangeArrowheads="1"/>
          </p:cNvSpPr>
          <p:nvPr/>
        </p:nvSpPr>
        <p:spPr bwMode="auto">
          <a:xfrm>
            <a:off x="2749550" y="297021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30732" name="Group 12"/>
          <p:cNvGrpSpPr>
            <a:grpSpLocks/>
          </p:cNvGrpSpPr>
          <p:nvPr/>
        </p:nvGrpSpPr>
        <p:grpSpPr bwMode="auto">
          <a:xfrm>
            <a:off x="2743200" y="3200400"/>
            <a:ext cx="2224088" cy="2465388"/>
            <a:chOff x="1728" y="2016"/>
            <a:chExt cx="1401" cy="1553"/>
          </a:xfrm>
        </p:grpSpPr>
        <p:sp>
          <p:nvSpPr>
            <p:cNvPr id="30727"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30728"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30729"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30730"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30731"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30733" name="Oval 13"/>
          <p:cNvSpPr>
            <a:spLocks noChangeArrowheads="1"/>
          </p:cNvSpPr>
          <p:nvPr/>
        </p:nvSpPr>
        <p:spPr bwMode="auto">
          <a:xfrm>
            <a:off x="2749550" y="3441700"/>
            <a:ext cx="2197100" cy="444500"/>
          </a:xfrm>
          <a:prstGeom prst="ellipse">
            <a:avLst/>
          </a:prstGeom>
          <a:solidFill>
            <a:schemeClr val="bg1"/>
          </a:solidFill>
          <a:ln w="12700">
            <a:solidFill>
              <a:schemeClr val="tx1"/>
            </a:solidFill>
            <a:round/>
            <a:headEnd/>
            <a:tailEnd/>
          </a:ln>
          <a:effectLst/>
        </p:spPr>
        <p:txBody>
          <a:bodyPr wrap="none" anchor="ctr"/>
          <a:lstStyle/>
          <a:p>
            <a:endParaRPr lang="ko-KR" altLang="en-US"/>
          </a:p>
        </p:txBody>
      </p:sp>
      <p:sp>
        <p:nvSpPr>
          <p:cNvPr id="30734" name="Rectangle 14"/>
          <p:cNvSpPr>
            <a:spLocks noChangeArrowheads="1"/>
          </p:cNvSpPr>
          <p:nvPr/>
        </p:nvSpPr>
        <p:spPr bwMode="auto">
          <a:xfrm>
            <a:off x="5699125" y="2170113"/>
            <a:ext cx="2570163" cy="701675"/>
          </a:xfrm>
          <a:prstGeom prst="rect">
            <a:avLst/>
          </a:prstGeom>
          <a:noFill/>
          <a:ln w="9525">
            <a:noFill/>
            <a:miter lim="800000"/>
            <a:headEnd/>
            <a:tailEnd/>
          </a:ln>
          <a:effectLst/>
        </p:spPr>
        <p:txBody>
          <a:bodyPr wrap="none" lIns="92075" tIns="46038" rIns="92075" bIns="46038">
            <a:spAutoFit/>
          </a:bodyPr>
          <a:lstStyle/>
          <a:p>
            <a:endParaRPr lang="en-US" altLang="en-US"/>
          </a:p>
          <a:p>
            <a:r>
              <a:rPr lang="en-US" altLang="en-US"/>
              <a:t>location:              1   </a:t>
            </a:r>
          </a:p>
        </p:txBody>
      </p:sp>
      <p:sp>
        <p:nvSpPr>
          <p:cNvPr id="30735" name="Rectangle 15"/>
          <p:cNvSpPr>
            <a:spLocks noChangeArrowheads="1"/>
          </p:cNvSpPr>
          <p:nvPr/>
        </p:nvSpPr>
        <p:spPr bwMode="auto">
          <a:xfrm>
            <a:off x="1023938" y="2227263"/>
            <a:ext cx="3536950" cy="4295775"/>
          </a:xfrm>
          <a:prstGeom prst="rect">
            <a:avLst/>
          </a:prstGeom>
          <a:noFill/>
          <a:ln w="9525">
            <a:noFill/>
            <a:miter lim="800000"/>
            <a:headEnd/>
            <a:tailEnd/>
          </a:ln>
          <a:effectLst/>
        </p:spPr>
        <p:txBody>
          <a:bodyPr lIns="92075" tIns="46038" rIns="92075" bIns="46038">
            <a:spAutoFit/>
          </a:bodyPr>
          <a:lstStyle/>
          <a:p>
            <a:r>
              <a:rPr lang="en-US" altLang="en-US" sz="2400" dirty="0">
                <a:latin typeface="Times New Roman" charset="0"/>
              </a:rPr>
              <a:t>length			      4</a:t>
            </a:r>
            <a:endParaRPr lang="en-US" altLang="en-US" dirty="0">
              <a:latin typeface="Times New Roman" charset="0"/>
            </a:endParaRPr>
          </a:p>
          <a:p>
            <a:endParaRPr lang="en-US" altLang="en-US" sz="1200" dirty="0">
              <a:latin typeface="Times New Roman" charset="0"/>
            </a:endParaRPr>
          </a:p>
          <a:p>
            <a:endParaRPr lang="en-US" altLang="en-US" sz="1200" dirty="0">
              <a:latin typeface="Times New Roman" charset="0"/>
            </a:endParaRPr>
          </a:p>
          <a:p>
            <a:r>
              <a:rPr lang="en-US" altLang="en-US" sz="2400" dirty="0">
                <a:latin typeface="Times New Roman" charset="0"/>
              </a:rPr>
              <a:t>info </a:t>
            </a:r>
            <a:r>
              <a:rPr lang="en-US" altLang="en-US" sz="1800" dirty="0">
                <a:latin typeface="Times New Roman" charset="0"/>
              </a:rPr>
              <a:t>   </a:t>
            </a:r>
            <a:r>
              <a:rPr lang="en-US" altLang="en-US" sz="1600" dirty="0">
                <a:latin typeface="Times New Roman" charset="0"/>
              </a:rPr>
              <a:t> </a:t>
            </a:r>
            <a:r>
              <a:rPr lang="en-US" altLang="en-US" sz="1800" dirty="0">
                <a:latin typeface="Times New Roman" charset="0"/>
              </a:rPr>
              <a:t>	 [ 0 ]          </a:t>
            </a:r>
            <a:r>
              <a:rPr lang="en-US" altLang="en-US" dirty="0">
                <a:latin typeface="Times New Roman" charset="0"/>
              </a:rPr>
              <a:t>Maxwell</a:t>
            </a:r>
          </a:p>
          <a:p>
            <a:endParaRPr lang="en-US" altLang="en-US" sz="1400" dirty="0">
              <a:latin typeface="Times New Roman" charset="0"/>
            </a:endParaRPr>
          </a:p>
          <a:p>
            <a:r>
              <a:rPr lang="en-US" altLang="en-US" sz="1800" dirty="0">
                <a:latin typeface="Times New Roman" charset="0"/>
              </a:rPr>
              <a:t>                 [ 1 ]          </a:t>
            </a:r>
            <a:r>
              <a:rPr lang="en-US" altLang="en-US" dirty="0" err="1">
                <a:latin typeface="Times New Roman" charset="0"/>
              </a:rPr>
              <a:t>Hsing</a:t>
            </a:r>
            <a:endParaRPr lang="en-US" altLang="en-US" dirty="0">
              <a:latin typeface="Times New Roman" charset="0"/>
            </a:endParaRPr>
          </a:p>
          <a:p>
            <a:endParaRPr lang="en-US" altLang="en-US" sz="1400" dirty="0">
              <a:latin typeface="Times New Roman" charset="0"/>
            </a:endParaRPr>
          </a:p>
          <a:p>
            <a:r>
              <a:rPr lang="en-US" altLang="en-US" sz="1600" dirty="0">
                <a:latin typeface="Times New Roman" charset="0"/>
              </a:rPr>
              <a:t>	 </a:t>
            </a:r>
            <a:r>
              <a:rPr lang="en-US" altLang="en-US" sz="1800" dirty="0">
                <a:latin typeface="Times New Roman" charset="0"/>
              </a:rPr>
              <a:t>[ 2 ] 	 </a:t>
            </a:r>
            <a:r>
              <a:rPr lang="en-US" altLang="en-US" dirty="0" err="1">
                <a:latin typeface="Times New Roman" charset="0"/>
              </a:rPr>
              <a:t>Asad</a:t>
            </a:r>
            <a:endParaRPr lang="en-US" altLang="en-US" dirty="0">
              <a:latin typeface="Times New Roman" charset="0"/>
            </a:endParaRPr>
          </a:p>
          <a:p>
            <a:endParaRPr lang="en-US" altLang="en-US" sz="1400" dirty="0">
              <a:latin typeface="Times New Roman" charset="0"/>
            </a:endParaRPr>
          </a:p>
          <a:p>
            <a:r>
              <a:rPr lang="en-US" altLang="en-US" sz="1600" dirty="0">
                <a:latin typeface="Times New Roman" charset="0"/>
              </a:rPr>
              <a:t>	 </a:t>
            </a:r>
            <a:r>
              <a:rPr lang="en-US" altLang="en-US" sz="1800" dirty="0">
                <a:latin typeface="Times New Roman" charset="0"/>
              </a:rPr>
              <a:t>[ 3 ] 	 </a:t>
            </a:r>
            <a:r>
              <a:rPr lang="en-US" altLang="en-US" dirty="0" err="1">
                <a:latin typeface="Times New Roman" charset="0"/>
              </a:rPr>
              <a:t>Hsing</a:t>
            </a:r>
            <a:endParaRPr lang="en-US" altLang="en-US" dirty="0">
              <a:latin typeface="Times New Roman" charset="0"/>
            </a:endParaRPr>
          </a:p>
          <a:p>
            <a:r>
              <a:rPr lang="en-US" altLang="en-US" sz="1800" dirty="0">
                <a:latin typeface="Arial Black" pitchFamily="34" charset="0"/>
              </a:rPr>
              <a:t> 	                   .</a:t>
            </a:r>
          </a:p>
          <a:p>
            <a:r>
              <a:rPr lang="en-US" altLang="en-US" sz="1800" dirty="0">
                <a:latin typeface="Arial Black" pitchFamily="34" charset="0"/>
              </a:rPr>
              <a:t>	                   .	</a:t>
            </a:r>
          </a:p>
          <a:p>
            <a:r>
              <a:rPr lang="en-US" altLang="en-US" sz="1800" dirty="0">
                <a:latin typeface="Arial Black" pitchFamily="34" charset="0"/>
              </a:rPr>
              <a:t>	                   .</a:t>
            </a:r>
            <a:r>
              <a:rPr lang="en-US" altLang="en-US" dirty="0">
                <a:latin typeface="Times New Roman" charset="0"/>
              </a:rPr>
              <a:t>  </a:t>
            </a:r>
          </a:p>
          <a:p>
            <a:endParaRPr lang="en-US" altLang="en-US" sz="1600" dirty="0">
              <a:latin typeface="Times New Roman" charset="0"/>
            </a:endParaRPr>
          </a:p>
          <a:p>
            <a:r>
              <a:rPr lang="en-US" altLang="en-US" sz="1600" dirty="0">
                <a:latin typeface="Times New Roman" charset="0"/>
              </a:rPr>
              <a:t>[MAX_ITEMS-1]</a:t>
            </a:r>
            <a:endParaRPr lang="en-US" altLang="en-US" sz="1400" dirty="0">
              <a:latin typeface="Times New Roman" charset="0"/>
            </a:endParaRPr>
          </a:p>
          <a:p>
            <a:endParaRPr lang="en-US" altLang="en-US" sz="1400" dirty="0">
              <a:latin typeface="Times New Roman" charset="0"/>
            </a:endParaRPr>
          </a:p>
        </p:txBody>
      </p:sp>
      <p:sp>
        <p:nvSpPr>
          <p:cNvPr id="30736" name="Rectangle 16"/>
          <p:cNvSpPr>
            <a:spLocks noChangeArrowheads="1"/>
          </p:cNvSpPr>
          <p:nvPr/>
        </p:nvSpPr>
        <p:spPr bwMode="auto">
          <a:xfrm>
            <a:off x="5775325" y="3916363"/>
            <a:ext cx="2936875" cy="1616075"/>
          </a:xfrm>
          <a:prstGeom prst="rect">
            <a:avLst/>
          </a:prstGeom>
          <a:noFill/>
          <a:ln w="9525">
            <a:noFill/>
            <a:miter lim="800000"/>
            <a:headEnd/>
            <a:tailEnd/>
          </a:ln>
          <a:effectLst/>
        </p:spPr>
        <p:txBody>
          <a:bodyPr wrap="none" lIns="92075" tIns="46038" rIns="92075" bIns="46038">
            <a:spAutoFit/>
          </a:bodyPr>
          <a:lstStyle/>
          <a:p>
            <a:r>
              <a:rPr lang="en-US" altLang="en-US">
                <a:solidFill>
                  <a:srgbClr val="CC0000"/>
                </a:solidFill>
              </a:rPr>
              <a:t>Placed copy of</a:t>
            </a:r>
          </a:p>
          <a:p>
            <a:r>
              <a:rPr lang="en-US" altLang="en-US">
                <a:solidFill>
                  <a:srgbClr val="CC0000"/>
                </a:solidFill>
              </a:rPr>
              <a:t>last list element</a:t>
            </a:r>
          </a:p>
          <a:p>
            <a:r>
              <a:rPr lang="en-US" altLang="en-US">
                <a:solidFill>
                  <a:srgbClr val="CC0000"/>
                </a:solidFill>
              </a:rPr>
              <a:t>into the position </a:t>
            </a:r>
          </a:p>
          <a:p>
            <a:r>
              <a:rPr lang="en-US" altLang="en-US">
                <a:solidFill>
                  <a:srgbClr val="CC0000"/>
                </a:solidFill>
              </a:rPr>
              <a:t>where the key Bradley </a:t>
            </a:r>
          </a:p>
          <a:p>
            <a:r>
              <a:rPr lang="en-US" altLang="en-US">
                <a:solidFill>
                  <a:srgbClr val="CC0000"/>
                </a:solidFill>
              </a:rPr>
              <a:t>was before.</a:t>
            </a:r>
          </a:p>
        </p:txBody>
      </p:sp>
      <p:sp>
        <p:nvSpPr>
          <p:cNvPr id="30737" name="Rectangle 17"/>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EF7E9505-D682-428A-AF71-0418B4569DE3}" type="slidenum">
              <a:rPr lang="en-US" altLang="en-US" sz="1400" b="0"/>
              <a:pPr algn="r"/>
              <a:t>24</a:t>
            </a:fld>
            <a:endParaRPr lang="en-US" altLang="en-US" sz="1400" b="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6200" y="1143000"/>
            <a:ext cx="8913813" cy="838200"/>
          </a:xfrm>
          <a:noFill/>
          <a:ln/>
        </p:spPr>
        <p:txBody>
          <a:bodyPr/>
          <a:lstStyle/>
          <a:p>
            <a:r>
              <a:rPr lang="en-US" altLang="en-US"/>
              <a:t>Deleting Bradley from an</a:t>
            </a:r>
            <a:br>
              <a:rPr lang="en-US" altLang="en-US"/>
            </a:br>
            <a:r>
              <a:rPr lang="en-US" altLang="en-US"/>
              <a:t>Unsorted List</a:t>
            </a:r>
          </a:p>
        </p:txBody>
      </p:sp>
      <p:sp>
        <p:nvSpPr>
          <p:cNvPr id="31747" name="Rectangle 3"/>
          <p:cNvSpPr>
            <a:spLocks noChangeArrowheads="1"/>
          </p:cNvSpPr>
          <p:nvPr/>
        </p:nvSpPr>
        <p:spPr bwMode="auto">
          <a:xfrm>
            <a:off x="5645150" y="2070100"/>
            <a:ext cx="2882900" cy="15113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31748" name="Rectangle 4"/>
          <p:cNvSpPr>
            <a:spLocks noChangeArrowheads="1"/>
          </p:cNvSpPr>
          <p:nvPr/>
        </p:nvSpPr>
        <p:spPr bwMode="auto">
          <a:xfrm>
            <a:off x="920750" y="1917700"/>
            <a:ext cx="4406900" cy="48641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31749" name="Rectangle 5"/>
          <p:cNvSpPr>
            <a:spLocks noChangeArrowheads="1"/>
          </p:cNvSpPr>
          <p:nvPr/>
        </p:nvSpPr>
        <p:spPr bwMode="auto">
          <a:xfrm>
            <a:off x="3930650" y="2195513"/>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31750" name="Rectangle 6"/>
          <p:cNvSpPr>
            <a:spLocks noChangeArrowheads="1"/>
          </p:cNvSpPr>
          <p:nvPr/>
        </p:nvSpPr>
        <p:spPr bwMode="auto">
          <a:xfrm>
            <a:off x="2749550" y="297021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31756" name="Group 12"/>
          <p:cNvGrpSpPr>
            <a:grpSpLocks/>
          </p:cNvGrpSpPr>
          <p:nvPr/>
        </p:nvGrpSpPr>
        <p:grpSpPr bwMode="auto">
          <a:xfrm>
            <a:off x="2743200" y="3200400"/>
            <a:ext cx="2224088" cy="2465388"/>
            <a:chOff x="1728" y="2016"/>
            <a:chExt cx="1401" cy="1553"/>
          </a:xfrm>
        </p:grpSpPr>
        <p:sp>
          <p:nvSpPr>
            <p:cNvPr id="31751"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31752"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31753"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31754"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31755"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31757" name="Oval 13"/>
          <p:cNvSpPr>
            <a:spLocks noChangeArrowheads="1"/>
          </p:cNvSpPr>
          <p:nvPr/>
        </p:nvSpPr>
        <p:spPr bwMode="auto">
          <a:xfrm>
            <a:off x="2749550" y="3441700"/>
            <a:ext cx="2197100" cy="444500"/>
          </a:xfrm>
          <a:prstGeom prst="ellipse">
            <a:avLst/>
          </a:prstGeom>
          <a:solidFill>
            <a:schemeClr val="bg1"/>
          </a:solidFill>
          <a:ln w="12700">
            <a:solidFill>
              <a:schemeClr val="tx1"/>
            </a:solidFill>
            <a:round/>
            <a:headEnd/>
            <a:tailEnd/>
          </a:ln>
          <a:effectLst/>
        </p:spPr>
        <p:txBody>
          <a:bodyPr wrap="none" anchor="ctr"/>
          <a:lstStyle/>
          <a:p>
            <a:endParaRPr lang="ko-KR" altLang="en-US"/>
          </a:p>
        </p:txBody>
      </p:sp>
      <p:sp>
        <p:nvSpPr>
          <p:cNvPr id="31758" name="Rectangle 14"/>
          <p:cNvSpPr>
            <a:spLocks noChangeArrowheads="1"/>
          </p:cNvSpPr>
          <p:nvPr/>
        </p:nvSpPr>
        <p:spPr bwMode="auto">
          <a:xfrm>
            <a:off x="5699125" y="2246313"/>
            <a:ext cx="2570163" cy="701675"/>
          </a:xfrm>
          <a:prstGeom prst="rect">
            <a:avLst/>
          </a:prstGeom>
          <a:noFill/>
          <a:ln w="9525">
            <a:noFill/>
            <a:miter lim="800000"/>
            <a:headEnd/>
            <a:tailEnd/>
          </a:ln>
          <a:effectLst/>
        </p:spPr>
        <p:txBody>
          <a:bodyPr wrap="none" lIns="92075" tIns="46038" rIns="92075" bIns="46038">
            <a:spAutoFit/>
          </a:bodyPr>
          <a:lstStyle/>
          <a:p>
            <a:endParaRPr lang="en-US" altLang="en-US"/>
          </a:p>
          <a:p>
            <a:r>
              <a:rPr lang="en-US" altLang="en-US"/>
              <a:t>location:              1   </a:t>
            </a:r>
          </a:p>
        </p:txBody>
      </p:sp>
      <p:sp>
        <p:nvSpPr>
          <p:cNvPr id="31759" name="Rectangle 15"/>
          <p:cNvSpPr>
            <a:spLocks noChangeArrowheads="1"/>
          </p:cNvSpPr>
          <p:nvPr/>
        </p:nvSpPr>
        <p:spPr bwMode="auto">
          <a:xfrm>
            <a:off x="1023938" y="2068513"/>
            <a:ext cx="3536950" cy="4357687"/>
          </a:xfrm>
          <a:prstGeom prst="rect">
            <a:avLst/>
          </a:prstGeom>
          <a:noFill/>
          <a:ln w="9525">
            <a:noFill/>
            <a:miter lim="800000"/>
            <a:headEnd/>
            <a:tailEnd/>
          </a:ln>
          <a:effectLst/>
        </p:spPr>
        <p:txBody>
          <a:bodyPr lIns="92075" tIns="46038" rIns="92075" bIns="46038">
            <a:spAutoFit/>
          </a:bodyPr>
          <a:lstStyle/>
          <a:p>
            <a:r>
              <a:rPr lang="en-US" altLang="en-US" sz="2400">
                <a:latin typeface="Times New Roman" charset="0"/>
              </a:rPr>
              <a:t>length			      3</a:t>
            </a:r>
            <a:endParaRPr lang="en-US" altLang="en-US">
              <a:latin typeface="Times New Roman" charset="0"/>
            </a:endParaRPr>
          </a:p>
          <a:p>
            <a:endParaRPr lang="en-US" altLang="en-US" sz="1200">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[ 0 ]          </a:t>
            </a:r>
            <a:r>
              <a:rPr lang="en-US" altLang="en-US">
                <a:latin typeface="Times New Roman" charset="0"/>
              </a:rPr>
              <a:t>Maxwell</a:t>
            </a:r>
          </a:p>
          <a:p>
            <a:endParaRPr lang="en-US" altLang="en-US" sz="1400">
              <a:latin typeface="Times New Roman" charset="0"/>
            </a:endParaRPr>
          </a:p>
          <a:p>
            <a:r>
              <a:rPr lang="en-US" altLang="en-US" sz="1800">
                <a:latin typeface="Times New Roman" charset="0"/>
              </a:rPr>
              <a:t>                 [ 1 ]          </a:t>
            </a:r>
            <a:r>
              <a:rPr lang="en-US" altLang="en-US">
                <a:latin typeface="Times New Roman" charset="0"/>
              </a:rPr>
              <a:t>Hsing</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[ 2 ] 	 </a:t>
            </a:r>
            <a:r>
              <a:rPr lang="en-US" altLang="en-US">
                <a:latin typeface="Times New Roman" charset="0"/>
              </a:rPr>
              <a:t>Asad</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[ 3 ] 	 </a:t>
            </a:r>
            <a:r>
              <a:rPr lang="en-US" altLang="en-US">
                <a:latin typeface="Times New Roman" charset="0"/>
              </a:rPr>
              <a:t>Hsing</a:t>
            </a:r>
          </a:p>
          <a:p>
            <a:r>
              <a:rPr lang="en-US" altLang="en-US" sz="1800">
                <a:latin typeface="Arial Black" pitchFamily="34" charset="0"/>
              </a:rPr>
              <a:t> 	                   .</a:t>
            </a:r>
          </a:p>
          <a:p>
            <a:r>
              <a:rPr lang="en-US" altLang="en-US" sz="1800">
                <a:latin typeface="Arial Black" pitchFamily="34" charset="0"/>
              </a:rPr>
              <a:t>	                   .	</a:t>
            </a:r>
          </a:p>
          <a:p>
            <a:r>
              <a:rPr lang="en-US" altLang="en-US" sz="1800">
                <a:latin typeface="Arial Black" pitchFamily="34" charset="0"/>
              </a:rPr>
              <a:t>	                   .</a:t>
            </a:r>
            <a:r>
              <a:rPr lang="en-US" altLang="en-US">
                <a:latin typeface="Times New Roman" charset="0"/>
              </a:rPr>
              <a:t>  </a:t>
            </a: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400">
              <a:latin typeface="Times New Roman" charset="0"/>
            </a:endParaRPr>
          </a:p>
        </p:txBody>
      </p:sp>
      <p:sp>
        <p:nvSpPr>
          <p:cNvPr id="31760" name="Rectangle 16"/>
          <p:cNvSpPr>
            <a:spLocks noChangeArrowheads="1"/>
          </p:cNvSpPr>
          <p:nvPr/>
        </p:nvSpPr>
        <p:spPr bwMode="auto">
          <a:xfrm>
            <a:off x="5775325" y="3916363"/>
            <a:ext cx="2697163" cy="396875"/>
          </a:xfrm>
          <a:prstGeom prst="rect">
            <a:avLst/>
          </a:prstGeom>
          <a:noFill/>
          <a:ln w="9525">
            <a:noFill/>
            <a:miter lim="800000"/>
            <a:headEnd/>
            <a:tailEnd/>
          </a:ln>
          <a:effectLst/>
        </p:spPr>
        <p:txBody>
          <a:bodyPr wrap="none" lIns="92075" tIns="46038" rIns="92075" bIns="46038">
            <a:spAutoFit/>
          </a:bodyPr>
          <a:lstStyle/>
          <a:p>
            <a:r>
              <a:rPr lang="en-US" altLang="en-US">
                <a:solidFill>
                  <a:srgbClr val="CC0000"/>
                </a:solidFill>
              </a:rPr>
              <a:t>Decremented length.</a:t>
            </a:r>
          </a:p>
        </p:txBody>
      </p:sp>
      <p:sp>
        <p:nvSpPr>
          <p:cNvPr id="31761" name="Rectangle 17"/>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82C74DCF-6E43-4202-8CE7-57C7A4B0E9E0}" type="slidenum">
              <a:rPr lang="en-US" altLang="en-US" sz="1400" b="0"/>
              <a:pPr algn="r"/>
              <a:t>25</a:t>
            </a:fld>
            <a:endParaRPr lang="en-US" altLang="en-US" sz="1400" b="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7350" y="1073150"/>
            <a:ext cx="8369300" cy="555625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32771" name="Rectangle 3"/>
          <p:cNvSpPr>
            <a:spLocks noGrp="1" noChangeArrowheads="1"/>
          </p:cNvSpPr>
          <p:nvPr>
            <p:ph type="body" idx="1"/>
          </p:nvPr>
        </p:nvSpPr>
        <p:spPr>
          <a:xfrm>
            <a:off x="631825" y="1196975"/>
            <a:ext cx="7978775" cy="5356225"/>
          </a:xfrm>
          <a:noFill/>
          <a:ln/>
        </p:spPr>
        <p:txBody>
          <a:bodyPr/>
          <a:lstStyle/>
          <a:p>
            <a:pPr>
              <a:lnSpc>
                <a:spcPct val="90000"/>
              </a:lnSpc>
              <a:buFontTx/>
              <a:buNone/>
            </a:pPr>
            <a:r>
              <a:rPr lang="en-US" altLang="en-US" sz="2000" b="1"/>
              <a:t>void UnsortedType::ResetList ( )  </a:t>
            </a:r>
            <a:endParaRPr lang="en-US" altLang="en-US" sz="2000" b="1">
              <a:solidFill>
                <a:schemeClr val="accent2"/>
              </a:solidFill>
            </a:endParaRPr>
          </a:p>
          <a:p>
            <a:pPr>
              <a:lnSpc>
                <a:spcPct val="90000"/>
              </a:lnSpc>
              <a:buFontTx/>
              <a:buNone/>
            </a:pPr>
            <a:r>
              <a:rPr lang="en-US" altLang="en-US" sz="2000" b="1" i="1">
                <a:solidFill>
                  <a:srgbClr val="CC0000"/>
                </a:solidFill>
              </a:rPr>
              <a:t>//  Pre: 	List has been inititalized.</a:t>
            </a:r>
          </a:p>
          <a:p>
            <a:pPr>
              <a:lnSpc>
                <a:spcPct val="90000"/>
              </a:lnSpc>
              <a:buFontTx/>
              <a:buNone/>
            </a:pPr>
            <a:r>
              <a:rPr lang="en-US" altLang="en-US" sz="2000" b="1" i="1">
                <a:solidFill>
                  <a:srgbClr val="009966"/>
                </a:solidFill>
              </a:rPr>
              <a:t>// Post:	Current position is prior to first element in list.</a:t>
            </a:r>
            <a:endParaRPr lang="en-US" altLang="en-US" sz="2000" b="1"/>
          </a:p>
          <a:p>
            <a:pPr>
              <a:lnSpc>
                <a:spcPct val="90000"/>
              </a:lnSpc>
              <a:buFontTx/>
              <a:buNone/>
            </a:pPr>
            <a:r>
              <a:rPr lang="en-US" altLang="en-US" sz="2000" b="1"/>
              <a:t>{    </a:t>
            </a:r>
          </a:p>
          <a:p>
            <a:pPr>
              <a:lnSpc>
                <a:spcPct val="90000"/>
              </a:lnSpc>
              <a:buFontTx/>
              <a:buNone/>
            </a:pPr>
            <a:r>
              <a:rPr lang="en-US" altLang="en-US" sz="2000" b="1"/>
              <a:t>	currentPos  =  -1 ;</a:t>
            </a:r>
          </a:p>
          <a:p>
            <a:pPr>
              <a:lnSpc>
                <a:spcPct val="90000"/>
              </a:lnSpc>
              <a:buFontTx/>
              <a:buNone/>
            </a:pPr>
            <a:r>
              <a:rPr lang="en-US" altLang="en-US" sz="2000" b="1"/>
              <a:t>}</a:t>
            </a:r>
          </a:p>
          <a:p>
            <a:pPr>
              <a:lnSpc>
                <a:spcPct val="90000"/>
              </a:lnSpc>
              <a:buFontTx/>
              <a:buNone/>
            </a:pPr>
            <a:endParaRPr lang="en-US" altLang="en-US" sz="2000" b="1"/>
          </a:p>
          <a:p>
            <a:pPr>
              <a:lnSpc>
                <a:spcPct val="90000"/>
              </a:lnSpc>
              <a:buFontTx/>
              <a:buNone/>
            </a:pPr>
            <a:r>
              <a:rPr lang="en-US" altLang="en-US" sz="2000" b="1"/>
              <a:t>void  UnsortedType::GetNextItem ( ItemType&amp;  item )  </a:t>
            </a:r>
          </a:p>
          <a:p>
            <a:pPr>
              <a:lnSpc>
                <a:spcPct val="90000"/>
              </a:lnSpc>
              <a:buFontTx/>
              <a:buNone/>
            </a:pPr>
            <a:r>
              <a:rPr lang="en-US" altLang="en-US" sz="2000" b="1" i="1">
                <a:solidFill>
                  <a:srgbClr val="CC0000"/>
                </a:solidFill>
              </a:rPr>
              <a:t>//  Pre: 	List has been initialized. Current position is defined.</a:t>
            </a:r>
          </a:p>
          <a:p>
            <a:pPr>
              <a:lnSpc>
                <a:spcPct val="90000"/>
              </a:lnSpc>
              <a:buFontTx/>
              <a:buNone/>
            </a:pPr>
            <a:r>
              <a:rPr lang="en-US" altLang="en-US" sz="2000" b="1" i="1">
                <a:solidFill>
                  <a:srgbClr val="CC0000"/>
                </a:solidFill>
              </a:rPr>
              <a:t>//		Element at current position is not last in list.</a:t>
            </a:r>
          </a:p>
          <a:p>
            <a:pPr>
              <a:lnSpc>
                <a:spcPct val="90000"/>
              </a:lnSpc>
              <a:buFontTx/>
              <a:buNone/>
            </a:pPr>
            <a:r>
              <a:rPr lang="en-US" altLang="en-US" sz="2000" b="1" i="1">
                <a:solidFill>
                  <a:srgbClr val="009966"/>
                </a:solidFill>
              </a:rPr>
              <a:t>// Post:	Current position is updated to next position.</a:t>
            </a:r>
          </a:p>
          <a:p>
            <a:pPr>
              <a:lnSpc>
                <a:spcPct val="90000"/>
              </a:lnSpc>
              <a:buFontTx/>
              <a:buNone/>
            </a:pPr>
            <a:r>
              <a:rPr lang="en-US" altLang="en-US" sz="2000" b="1" i="1">
                <a:solidFill>
                  <a:srgbClr val="009966"/>
                </a:solidFill>
              </a:rPr>
              <a:t>// 		item is a copy of element at current position.</a:t>
            </a:r>
          </a:p>
          <a:p>
            <a:pPr>
              <a:lnSpc>
                <a:spcPct val="90000"/>
              </a:lnSpc>
              <a:buFontTx/>
              <a:buNone/>
            </a:pPr>
            <a:r>
              <a:rPr lang="en-US" altLang="en-US" sz="2000" b="1"/>
              <a:t>{</a:t>
            </a:r>
          </a:p>
          <a:p>
            <a:pPr>
              <a:lnSpc>
                <a:spcPct val="90000"/>
              </a:lnSpc>
              <a:buFontTx/>
              <a:buNone/>
            </a:pPr>
            <a:r>
              <a:rPr lang="en-US" altLang="en-US" sz="2000" b="1"/>
              <a:t>	currentPos++  ;</a:t>
            </a:r>
          </a:p>
          <a:p>
            <a:pPr>
              <a:lnSpc>
                <a:spcPct val="90000"/>
              </a:lnSpc>
              <a:buFontTx/>
              <a:buNone/>
            </a:pPr>
            <a:r>
              <a:rPr lang="en-US" altLang="en-US" sz="2000" b="1"/>
              <a:t>	item = info [currentPos] ;</a:t>
            </a:r>
          </a:p>
          <a:p>
            <a:pPr>
              <a:lnSpc>
                <a:spcPct val="90000"/>
              </a:lnSpc>
              <a:buFontTx/>
              <a:buNone/>
            </a:pPr>
            <a:r>
              <a:rPr lang="en-US" altLang="en-US" sz="2000" b="1"/>
              <a:t>}</a:t>
            </a:r>
          </a:p>
        </p:txBody>
      </p:sp>
      <p:sp>
        <p:nvSpPr>
          <p:cNvPr id="32772" name="Rectangle 4"/>
          <p:cNvSpPr>
            <a:spLocks noChangeArrowheads="1"/>
          </p:cNvSpPr>
          <p:nvPr/>
        </p:nvSpPr>
        <p:spPr bwMode="auto">
          <a:xfrm>
            <a:off x="609600" y="2514600"/>
            <a:ext cx="7848600" cy="685800"/>
          </a:xfrm>
          <a:prstGeom prst="rect">
            <a:avLst/>
          </a:prstGeom>
          <a:noFill/>
          <a:ln w="9525">
            <a:noFill/>
            <a:miter lim="800000"/>
            <a:headEnd/>
            <a:tailEnd/>
          </a:ln>
          <a:effectLst/>
        </p:spPr>
        <p:txBody>
          <a:bodyPr wrap="none" anchor="ctr"/>
          <a:lstStyle/>
          <a:p>
            <a:endParaRPr lang="ko-KR" altLang="en-US"/>
          </a:p>
        </p:txBody>
      </p:sp>
      <p:sp>
        <p:nvSpPr>
          <p:cNvPr id="32773" name="Rectangle 5"/>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29E2C4BD-4202-4F47-8B7E-79DF89061172}" type="slidenum">
              <a:rPr lang="en-US" altLang="en-US" sz="1400" b="0"/>
              <a:pPr algn="r"/>
              <a:t>26</a:t>
            </a:fld>
            <a:endParaRPr lang="en-US" altLang="en-US" sz="1400" b="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FAEC81EC-D6A4-4C68-B036-8DE109E176E5}" type="slidenum">
              <a:rPr lang="en-US" altLang="en-US"/>
              <a:pPr/>
              <a:t>27</a:t>
            </a:fld>
            <a:endParaRPr lang="en-US" altLang="en-US"/>
          </a:p>
        </p:txBody>
      </p:sp>
      <p:sp>
        <p:nvSpPr>
          <p:cNvPr id="33794" name="Rectangle 2"/>
          <p:cNvSpPr>
            <a:spLocks noChangeArrowheads="1"/>
          </p:cNvSpPr>
          <p:nvPr/>
        </p:nvSpPr>
        <p:spPr bwMode="auto">
          <a:xfrm>
            <a:off x="311150" y="1758950"/>
            <a:ext cx="8445500" cy="46355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33795" name="Rectangle 3"/>
          <p:cNvSpPr>
            <a:spLocks noGrp="1" noChangeArrowheads="1"/>
          </p:cNvSpPr>
          <p:nvPr>
            <p:ph type="body" idx="1"/>
          </p:nvPr>
        </p:nvSpPr>
        <p:spPr>
          <a:xfrm>
            <a:off x="457200" y="1828800"/>
            <a:ext cx="8382000" cy="4495800"/>
          </a:xfrm>
          <a:noFill/>
          <a:ln/>
        </p:spPr>
        <p:txBody>
          <a:bodyPr/>
          <a:lstStyle/>
          <a:p>
            <a:pPr>
              <a:spcBef>
                <a:spcPct val="0"/>
              </a:spcBef>
              <a:buFontTx/>
              <a:buNone/>
            </a:pPr>
            <a:r>
              <a:rPr lang="en-US" altLang="en-US" sz="2000" b="1" dirty="0">
                <a:solidFill>
                  <a:srgbClr val="CC0000"/>
                </a:solidFill>
              </a:rPr>
              <a:t>//  SPECIFICATION FILE		( </a:t>
            </a:r>
            <a:r>
              <a:rPr lang="en-US" altLang="en-US" sz="2000" b="1" dirty="0" err="1">
                <a:solidFill>
                  <a:srgbClr val="CC0000"/>
                </a:solidFill>
              </a:rPr>
              <a:t>itemtype.h</a:t>
            </a:r>
            <a:r>
              <a:rPr lang="en-US" altLang="en-US" sz="2000" b="1" dirty="0">
                <a:solidFill>
                  <a:srgbClr val="CC0000"/>
                </a:solidFill>
              </a:rPr>
              <a:t> )</a:t>
            </a:r>
          </a:p>
          <a:p>
            <a:pPr>
              <a:spcBef>
                <a:spcPct val="0"/>
              </a:spcBef>
              <a:buFontTx/>
              <a:buNone/>
            </a:pPr>
            <a:endParaRPr lang="en-US" altLang="en-US" sz="800" b="1" dirty="0"/>
          </a:p>
          <a:p>
            <a:pPr>
              <a:spcBef>
                <a:spcPct val="0"/>
              </a:spcBef>
              <a:buFontTx/>
              <a:buNone/>
            </a:pPr>
            <a:r>
              <a:rPr lang="en-US" altLang="en-US" sz="2000" b="1" dirty="0"/>
              <a:t>const  </a:t>
            </a:r>
            <a:r>
              <a:rPr lang="en-US" altLang="en-US" sz="2000" b="1" dirty="0" err="1"/>
              <a:t>int</a:t>
            </a:r>
            <a:r>
              <a:rPr lang="en-US" altLang="en-US" sz="2000" b="1" dirty="0"/>
              <a:t>  MAX_ITEM = 5 ;</a:t>
            </a:r>
          </a:p>
          <a:p>
            <a:pPr>
              <a:spcBef>
                <a:spcPct val="0"/>
              </a:spcBef>
              <a:buFontTx/>
              <a:buNone/>
            </a:pPr>
            <a:r>
              <a:rPr lang="en-US" altLang="en-US" sz="2000" b="1" dirty="0" err="1"/>
              <a:t>enum</a:t>
            </a:r>
            <a:r>
              <a:rPr lang="en-US" altLang="en-US" sz="2000" b="1" dirty="0"/>
              <a:t>  </a:t>
            </a:r>
            <a:r>
              <a:rPr lang="en-US" altLang="en-US" sz="2000" b="1" dirty="0" err="1"/>
              <a:t>RelationType</a:t>
            </a:r>
            <a:r>
              <a:rPr lang="en-US" altLang="en-US" sz="2000" b="1" dirty="0"/>
              <a:t> { LESS, EQUAL, GREATER } ;</a:t>
            </a:r>
          </a:p>
          <a:p>
            <a:pPr>
              <a:spcBef>
                <a:spcPct val="0"/>
              </a:spcBef>
              <a:buFontTx/>
              <a:buNone/>
            </a:pPr>
            <a:endParaRPr lang="en-US" altLang="en-US" sz="2000" b="1" dirty="0"/>
          </a:p>
          <a:p>
            <a:pPr>
              <a:spcBef>
                <a:spcPct val="0"/>
              </a:spcBef>
              <a:buFontTx/>
              <a:buNone/>
            </a:pPr>
            <a:r>
              <a:rPr lang="en-US" altLang="en-US" sz="2000" b="1" dirty="0"/>
              <a:t>class  </a:t>
            </a:r>
            <a:r>
              <a:rPr lang="en-US" altLang="en-US" sz="2000" b="1" dirty="0" err="1"/>
              <a:t>ItemType</a:t>
            </a:r>
            <a:r>
              <a:rPr lang="en-US" altLang="en-US" sz="2000" b="1" i="1" dirty="0">
                <a:solidFill>
                  <a:schemeClr val="folHlink"/>
                </a:solidFill>
              </a:rPr>
              <a:t>			</a:t>
            </a:r>
            <a:r>
              <a:rPr lang="en-US" altLang="en-US" sz="2000" b="1" i="1" dirty="0">
                <a:solidFill>
                  <a:srgbClr val="CC0000"/>
                </a:solidFill>
              </a:rPr>
              <a:t>// declares class data type</a:t>
            </a:r>
            <a:endParaRPr lang="en-US" altLang="en-US" sz="800" b="1" dirty="0"/>
          </a:p>
          <a:p>
            <a:pPr>
              <a:spcBef>
                <a:spcPct val="0"/>
              </a:spcBef>
              <a:buFontTx/>
              <a:buNone/>
            </a:pPr>
            <a:r>
              <a:rPr lang="en-US" altLang="en-US" sz="2000" b="1" dirty="0"/>
              <a:t>{</a:t>
            </a:r>
            <a:r>
              <a:rPr lang="en-US" altLang="en-US" sz="2000" b="1" dirty="0">
                <a:solidFill>
                  <a:schemeClr val="tx2"/>
                </a:solidFill>
              </a:rPr>
              <a:t>						</a:t>
            </a:r>
            <a:endParaRPr lang="en-US" altLang="en-US" sz="2000" b="1" i="1" dirty="0">
              <a:solidFill>
                <a:srgbClr val="CC0000"/>
              </a:solidFill>
            </a:endParaRPr>
          </a:p>
          <a:p>
            <a:pPr>
              <a:spcBef>
                <a:spcPct val="0"/>
              </a:spcBef>
              <a:buFontTx/>
              <a:buNone/>
            </a:pPr>
            <a:r>
              <a:rPr lang="en-US" altLang="en-US" sz="2000" b="1" dirty="0"/>
              <a:t>public : 				</a:t>
            </a:r>
            <a:r>
              <a:rPr lang="en-US" altLang="en-US" sz="2000" b="1" i="1" dirty="0">
                <a:solidFill>
                  <a:srgbClr val="CC0000"/>
                </a:solidFill>
              </a:rPr>
              <a:t>//  3 public member functions</a:t>
            </a:r>
            <a:endParaRPr lang="en-US" altLang="en-US" sz="2000" b="1" i="1" dirty="0"/>
          </a:p>
          <a:p>
            <a:pPr>
              <a:spcBef>
                <a:spcPct val="0"/>
              </a:spcBef>
              <a:buFontTx/>
              <a:buNone/>
            </a:pPr>
            <a:r>
              <a:rPr lang="en-US" altLang="en-US" sz="2000" b="1" dirty="0"/>
              <a:t>	</a:t>
            </a:r>
            <a:r>
              <a:rPr lang="en-US" altLang="en-US" sz="2000" b="1" dirty="0" err="1"/>
              <a:t>RelationType</a:t>
            </a:r>
            <a:r>
              <a:rPr lang="en-US" altLang="en-US" sz="2000" b="1" dirty="0"/>
              <a:t>    </a:t>
            </a:r>
            <a:r>
              <a:rPr lang="en-US" altLang="en-US" sz="2000" b="1" dirty="0" err="1"/>
              <a:t>ComparedTo</a:t>
            </a:r>
            <a:r>
              <a:rPr lang="en-US" altLang="en-US" sz="2000" b="1" dirty="0"/>
              <a:t> ( </a:t>
            </a:r>
            <a:r>
              <a:rPr lang="en-US" altLang="en-US" sz="2000" b="1" dirty="0" err="1"/>
              <a:t>ItemType</a:t>
            </a:r>
            <a:r>
              <a:rPr lang="en-US" altLang="en-US" sz="2000" b="1" dirty="0"/>
              <a:t> )  </a:t>
            </a:r>
            <a:r>
              <a:rPr lang="en-US" altLang="en-US" sz="2000" b="1" dirty="0">
                <a:solidFill>
                  <a:srgbClr val="009999"/>
                </a:solidFill>
              </a:rPr>
              <a:t>const </a:t>
            </a:r>
            <a:r>
              <a:rPr lang="en-US" altLang="en-US" sz="2000" b="1" dirty="0"/>
              <a:t>;</a:t>
            </a:r>
          </a:p>
          <a:p>
            <a:pPr>
              <a:spcBef>
                <a:spcPct val="0"/>
              </a:spcBef>
              <a:buFontTx/>
              <a:buNone/>
            </a:pPr>
            <a:r>
              <a:rPr lang="en-US" altLang="en-US" sz="2000" b="1" dirty="0"/>
              <a:t> 	void	                   Print ( )  </a:t>
            </a:r>
            <a:r>
              <a:rPr lang="en-US" altLang="en-US" sz="2000" b="1" dirty="0">
                <a:solidFill>
                  <a:srgbClr val="009999"/>
                </a:solidFill>
              </a:rPr>
              <a:t>const</a:t>
            </a:r>
            <a:r>
              <a:rPr lang="en-US" altLang="en-US" sz="2000" b="1" dirty="0">
                <a:solidFill>
                  <a:schemeClr val="tx2"/>
                </a:solidFill>
              </a:rPr>
              <a:t> </a:t>
            </a:r>
            <a:r>
              <a:rPr lang="en-US" altLang="en-US" sz="2000" b="1" dirty="0"/>
              <a:t>;</a:t>
            </a:r>
            <a:endParaRPr lang="en-US" altLang="en-US" sz="1400" b="1" i="1" dirty="0"/>
          </a:p>
          <a:p>
            <a:pPr>
              <a:spcBef>
                <a:spcPct val="0"/>
              </a:spcBef>
              <a:buFontTx/>
              <a:buNone/>
            </a:pPr>
            <a:r>
              <a:rPr lang="en-US" altLang="en-US" sz="2000" b="1" dirty="0"/>
              <a:t>	void	     	      Initialize ( </a:t>
            </a:r>
            <a:r>
              <a:rPr lang="en-US" altLang="en-US" sz="2000" b="1" dirty="0" err="1"/>
              <a:t>int</a:t>
            </a:r>
            <a:r>
              <a:rPr lang="en-US" altLang="en-US" sz="2000" b="1" dirty="0"/>
              <a:t>  number )  ;              </a:t>
            </a:r>
            <a:endParaRPr lang="en-US" altLang="en-US" sz="1400" b="1" i="1" dirty="0"/>
          </a:p>
          <a:p>
            <a:pPr>
              <a:spcBef>
                <a:spcPct val="0"/>
              </a:spcBef>
              <a:buFontTx/>
              <a:buNone/>
            </a:pPr>
            <a:endParaRPr lang="en-US" altLang="en-US" sz="1400" b="1" dirty="0"/>
          </a:p>
          <a:p>
            <a:pPr>
              <a:spcBef>
                <a:spcPct val="0"/>
              </a:spcBef>
              <a:buFontTx/>
              <a:buNone/>
            </a:pPr>
            <a:r>
              <a:rPr lang="en-US" altLang="en-US" sz="2000" b="1" dirty="0"/>
              <a:t>private :				</a:t>
            </a:r>
            <a:r>
              <a:rPr lang="en-US" altLang="en-US" sz="2000" b="1" i="1" dirty="0">
                <a:solidFill>
                  <a:srgbClr val="CC0000"/>
                </a:solidFill>
              </a:rPr>
              <a:t>//  1 private data member</a:t>
            </a:r>
          </a:p>
          <a:p>
            <a:pPr>
              <a:spcBef>
                <a:spcPct val="0"/>
              </a:spcBef>
              <a:buFontTx/>
              <a:buNone/>
            </a:pPr>
            <a:r>
              <a:rPr lang="en-US" altLang="en-US" sz="2000" b="1" dirty="0"/>
              <a:t>	</a:t>
            </a:r>
            <a:r>
              <a:rPr lang="en-US" altLang="en-US" sz="2000" b="1" dirty="0" err="1"/>
              <a:t>int</a:t>
            </a:r>
            <a:r>
              <a:rPr lang="en-US" altLang="en-US" sz="2000" b="1" dirty="0"/>
              <a:t>	   value  ;         		   </a:t>
            </a:r>
            <a:r>
              <a:rPr lang="en-US" altLang="en-US" sz="2000" b="1" i="1" dirty="0">
                <a:solidFill>
                  <a:srgbClr val="CC0000"/>
                </a:solidFill>
              </a:rPr>
              <a:t>// could be any different type</a:t>
            </a:r>
            <a:r>
              <a:rPr lang="en-US" altLang="en-US" sz="2000" b="1" dirty="0"/>
              <a:t> </a:t>
            </a:r>
            <a:endParaRPr lang="en-US" altLang="en-US" sz="1400" b="1" dirty="0"/>
          </a:p>
          <a:p>
            <a:pPr>
              <a:spcBef>
                <a:spcPct val="0"/>
              </a:spcBef>
              <a:buFontTx/>
              <a:buNone/>
            </a:pPr>
            <a:r>
              <a:rPr lang="en-US" altLang="en-US" sz="2000" b="1" dirty="0"/>
              <a:t>} ;</a:t>
            </a:r>
            <a:r>
              <a:rPr lang="en-US" altLang="en-US" sz="2000" b="1" i="1" dirty="0">
                <a:solidFill>
                  <a:schemeClr val="folHlink"/>
                </a:solidFill>
              </a:rPr>
              <a:t>	</a:t>
            </a:r>
          </a:p>
        </p:txBody>
      </p:sp>
      <p:sp>
        <p:nvSpPr>
          <p:cNvPr id="33796" name="Rectangle 4"/>
          <p:cNvSpPr>
            <a:spLocks noGrp="1" noChangeArrowheads="1"/>
          </p:cNvSpPr>
          <p:nvPr>
            <p:ph type="title"/>
          </p:nvPr>
        </p:nvSpPr>
        <p:spPr>
          <a:xfrm>
            <a:off x="628650" y="350838"/>
            <a:ext cx="7918450" cy="1173162"/>
          </a:xfrm>
          <a:noFill/>
          <a:ln/>
        </p:spPr>
        <p:txBody>
          <a:bodyPr/>
          <a:lstStyle/>
          <a:p>
            <a:r>
              <a:rPr lang="en-US" altLang="en-US"/>
              <a:t>Specifying </a:t>
            </a:r>
            <a:r>
              <a:rPr lang="en-US" altLang="en-US">
                <a:latin typeface="Arial Rounded MT Bold" pitchFamily="34" charset="0"/>
              </a:rPr>
              <a:t> class ItemType</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7350" y="1073150"/>
            <a:ext cx="8445500" cy="563245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34819" name="Rectangle 3"/>
          <p:cNvSpPr>
            <a:spLocks noGrp="1" noChangeArrowheads="1"/>
          </p:cNvSpPr>
          <p:nvPr>
            <p:ph type="body" idx="1"/>
          </p:nvPr>
        </p:nvSpPr>
        <p:spPr>
          <a:xfrm>
            <a:off x="609600" y="1143000"/>
            <a:ext cx="8305800" cy="5715000"/>
          </a:xfrm>
          <a:noFill/>
          <a:ln/>
        </p:spPr>
        <p:txBody>
          <a:bodyPr/>
          <a:lstStyle/>
          <a:p>
            <a:pPr>
              <a:lnSpc>
                <a:spcPct val="90000"/>
              </a:lnSpc>
              <a:spcBef>
                <a:spcPct val="0"/>
              </a:spcBef>
              <a:buFontTx/>
              <a:buNone/>
            </a:pPr>
            <a:r>
              <a:rPr lang="en-US" altLang="en-US" sz="2000" b="1" dirty="0">
                <a:solidFill>
                  <a:srgbClr val="CC0000"/>
                </a:solidFill>
              </a:rPr>
              <a:t>//  IMPLEMENTATION FILE		( itemtype.cpp )</a:t>
            </a:r>
          </a:p>
          <a:p>
            <a:pPr>
              <a:lnSpc>
                <a:spcPct val="90000"/>
              </a:lnSpc>
              <a:spcBef>
                <a:spcPct val="0"/>
              </a:spcBef>
              <a:buFontTx/>
              <a:buNone/>
            </a:pPr>
            <a:r>
              <a:rPr lang="en-US" altLang="en-US" sz="1800" b="1" dirty="0">
                <a:solidFill>
                  <a:srgbClr val="CC0000"/>
                </a:solidFill>
              </a:rPr>
              <a:t>//  Implementation depends on the  data type of value.</a:t>
            </a:r>
          </a:p>
          <a:p>
            <a:pPr>
              <a:lnSpc>
                <a:spcPct val="90000"/>
              </a:lnSpc>
              <a:spcBef>
                <a:spcPct val="0"/>
              </a:spcBef>
              <a:buFontTx/>
              <a:buNone/>
            </a:pPr>
            <a:endParaRPr lang="en-US" altLang="en-US" sz="800" b="1" dirty="0"/>
          </a:p>
          <a:p>
            <a:pPr>
              <a:lnSpc>
                <a:spcPct val="90000"/>
              </a:lnSpc>
              <a:spcBef>
                <a:spcPct val="0"/>
              </a:spcBef>
              <a:buFontTx/>
              <a:buNone/>
            </a:pPr>
            <a:r>
              <a:rPr lang="en-US" altLang="en-US" sz="1800" b="1" dirty="0"/>
              <a:t>#include  “</a:t>
            </a:r>
            <a:r>
              <a:rPr lang="en-US" altLang="en-US" sz="1800" b="1" dirty="0" err="1"/>
              <a:t>itemtype.h</a:t>
            </a:r>
            <a:r>
              <a:rPr lang="en-US" altLang="en-US" sz="1800" b="1" dirty="0"/>
              <a:t>”</a:t>
            </a:r>
          </a:p>
          <a:p>
            <a:pPr>
              <a:lnSpc>
                <a:spcPct val="90000"/>
              </a:lnSpc>
              <a:spcBef>
                <a:spcPct val="0"/>
              </a:spcBef>
              <a:buFontTx/>
              <a:buNone/>
            </a:pPr>
            <a:r>
              <a:rPr lang="en-US" altLang="en-US" sz="1800" b="1" dirty="0"/>
              <a:t>#include  &lt;</a:t>
            </a:r>
            <a:r>
              <a:rPr lang="en-US" altLang="en-US" sz="1800" b="1" dirty="0" err="1"/>
              <a:t>iostream</a:t>
            </a:r>
            <a:r>
              <a:rPr lang="en-US" altLang="en-US" sz="1800" b="1" dirty="0"/>
              <a:t>&gt;</a:t>
            </a:r>
          </a:p>
          <a:p>
            <a:pPr>
              <a:lnSpc>
                <a:spcPct val="90000"/>
              </a:lnSpc>
              <a:spcBef>
                <a:spcPct val="0"/>
              </a:spcBef>
              <a:buFontTx/>
              <a:buNone/>
            </a:pPr>
            <a:r>
              <a:rPr lang="en-US" altLang="en-US" sz="1800" b="1" dirty="0"/>
              <a:t>using namespace std;</a:t>
            </a:r>
          </a:p>
          <a:p>
            <a:pPr>
              <a:lnSpc>
                <a:spcPct val="90000"/>
              </a:lnSpc>
              <a:spcBef>
                <a:spcPct val="0"/>
              </a:spcBef>
              <a:buFontTx/>
              <a:buNone/>
            </a:pPr>
            <a:endParaRPr lang="en-US" altLang="en-US" sz="800" b="1" dirty="0"/>
          </a:p>
          <a:p>
            <a:pPr>
              <a:lnSpc>
                <a:spcPct val="90000"/>
              </a:lnSpc>
              <a:spcBef>
                <a:spcPct val="0"/>
              </a:spcBef>
              <a:buFontTx/>
              <a:buNone/>
            </a:pPr>
            <a:r>
              <a:rPr lang="en-US" altLang="en-US" sz="1800" b="1" dirty="0" err="1"/>
              <a:t>RelationType</a:t>
            </a:r>
            <a:r>
              <a:rPr lang="en-US" altLang="en-US" sz="1800" b="1" dirty="0"/>
              <a:t> </a:t>
            </a:r>
            <a:r>
              <a:rPr lang="en-US" altLang="en-US" sz="1800" b="1" dirty="0" err="1" smtClean="0"/>
              <a:t>ItemType</a:t>
            </a:r>
            <a:r>
              <a:rPr lang="en-US" altLang="en-US" sz="1800" b="1" dirty="0" smtClean="0"/>
              <a:t>:: </a:t>
            </a:r>
            <a:r>
              <a:rPr lang="en-US" altLang="en-US" sz="1800" b="1" dirty="0" err="1"/>
              <a:t>ComparedTo</a:t>
            </a:r>
            <a:r>
              <a:rPr lang="en-US" altLang="en-US" sz="1800" b="1" dirty="0"/>
              <a:t> ( </a:t>
            </a:r>
            <a:r>
              <a:rPr lang="en-US" altLang="en-US" sz="1800" b="1" dirty="0" err="1"/>
              <a:t>ItemType</a:t>
            </a:r>
            <a:r>
              <a:rPr lang="en-US" altLang="en-US" sz="1800" b="1" dirty="0"/>
              <a:t>  </a:t>
            </a:r>
            <a:r>
              <a:rPr lang="en-US" altLang="en-US" sz="1800" b="1" dirty="0" err="1"/>
              <a:t>otherItem</a:t>
            </a:r>
            <a:r>
              <a:rPr lang="en-US" altLang="en-US" sz="1800" b="1" dirty="0"/>
              <a:t> )  </a:t>
            </a:r>
            <a:r>
              <a:rPr lang="en-US" altLang="en-US" sz="1800" b="1" dirty="0">
                <a:solidFill>
                  <a:srgbClr val="009999"/>
                </a:solidFill>
              </a:rPr>
              <a:t>const</a:t>
            </a:r>
            <a:r>
              <a:rPr lang="en-US" altLang="en-US" sz="1800" b="1" dirty="0"/>
              <a:t> </a:t>
            </a:r>
          </a:p>
          <a:p>
            <a:pPr>
              <a:lnSpc>
                <a:spcPct val="90000"/>
              </a:lnSpc>
              <a:spcBef>
                <a:spcPct val="0"/>
              </a:spcBef>
              <a:buFontTx/>
              <a:buNone/>
            </a:pPr>
            <a:r>
              <a:rPr lang="en-US" altLang="en-US" sz="1800" b="1" dirty="0"/>
              <a:t>{</a:t>
            </a:r>
            <a:r>
              <a:rPr lang="en-US" altLang="en-US" sz="1800" b="1" dirty="0">
                <a:solidFill>
                  <a:schemeClr val="tx2"/>
                </a:solidFill>
              </a:rPr>
              <a:t>						</a:t>
            </a:r>
            <a:endParaRPr lang="en-US" altLang="en-US" sz="1800" b="1" i="1" dirty="0">
              <a:solidFill>
                <a:srgbClr val="CC0000"/>
              </a:solidFill>
            </a:endParaRPr>
          </a:p>
          <a:p>
            <a:pPr>
              <a:lnSpc>
                <a:spcPct val="90000"/>
              </a:lnSpc>
              <a:spcBef>
                <a:spcPct val="0"/>
              </a:spcBef>
              <a:buFontTx/>
              <a:buNone/>
            </a:pPr>
            <a:r>
              <a:rPr lang="en-US" altLang="en-US" sz="1800" b="1" dirty="0"/>
              <a:t>	if  ( value  &lt;  </a:t>
            </a:r>
            <a:r>
              <a:rPr lang="en-US" altLang="en-US" sz="1800" b="1" dirty="0" err="1"/>
              <a:t>otherItem.value</a:t>
            </a:r>
            <a:r>
              <a:rPr lang="en-US" altLang="en-US" sz="1800" b="1" dirty="0"/>
              <a:t> )</a:t>
            </a:r>
          </a:p>
          <a:p>
            <a:pPr>
              <a:lnSpc>
                <a:spcPct val="90000"/>
              </a:lnSpc>
              <a:spcBef>
                <a:spcPct val="0"/>
              </a:spcBef>
              <a:buFontTx/>
              <a:buNone/>
            </a:pPr>
            <a:r>
              <a:rPr lang="en-US" altLang="en-US" sz="1800" b="1" dirty="0"/>
              <a:t>		return  LESS ;</a:t>
            </a:r>
          </a:p>
          <a:p>
            <a:pPr>
              <a:lnSpc>
                <a:spcPct val="90000"/>
              </a:lnSpc>
              <a:spcBef>
                <a:spcPct val="0"/>
              </a:spcBef>
              <a:buFontTx/>
              <a:buNone/>
            </a:pPr>
            <a:r>
              <a:rPr lang="en-US" altLang="en-US" sz="1800" b="1" dirty="0"/>
              <a:t>	else  if ( value  &gt; </a:t>
            </a:r>
            <a:r>
              <a:rPr lang="en-US" altLang="en-US" sz="1800" b="1" dirty="0" err="1"/>
              <a:t>otherItem.value</a:t>
            </a:r>
            <a:r>
              <a:rPr lang="en-US" altLang="en-US" sz="1800" b="1" dirty="0"/>
              <a:t> )</a:t>
            </a:r>
          </a:p>
          <a:p>
            <a:pPr>
              <a:lnSpc>
                <a:spcPct val="90000"/>
              </a:lnSpc>
              <a:spcBef>
                <a:spcPct val="0"/>
              </a:spcBef>
              <a:buFontTx/>
              <a:buNone/>
            </a:pPr>
            <a:r>
              <a:rPr lang="en-US" altLang="en-US" sz="1800" b="1" dirty="0"/>
              <a:t>		return  GREATER ;</a:t>
            </a:r>
          </a:p>
          <a:p>
            <a:pPr>
              <a:lnSpc>
                <a:spcPct val="90000"/>
              </a:lnSpc>
              <a:spcBef>
                <a:spcPct val="0"/>
              </a:spcBef>
              <a:buFontTx/>
              <a:buNone/>
            </a:pPr>
            <a:r>
              <a:rPr lang="en-US" altLang="en-US" sz="1800" b="1" dirty="0"/>
              <a:t>	else  return  EQUAL ;</a:t>
            </a:r>
          </a:p>
          <a:p>
            <a:pPr>
              <a:lnSpc>
                <a:spcPct val="90000"/>
              </a:lnSpc>
              <a:spcBef>
                <a:spcPct val="0"/>
              </a:spcBef>
              <a:buFontTx/>
              <a:buNone/>
            </a:pPr>
            <a:r>
              <a:rPr lang="en-US" altLang="en-US" sz="1800" b="1" dirty="0"/>
              <a:t>}</a:t>
            </a:r>
          </a:p>
          <a:p>
            <a:pPr>
              <a:lnSpc>
                <a:spcPct val="90000"/>
              </a:lnSpc>
              <a:spcBef>
                <a:spcPct val="0"/>
              </a:spcBef>
              <a:buFontTx/>
              <a:buNone/>
            </a:pPr>
            <a:r>
              <a:rPr lang="en-US" altLang="en-US" sz="1800" b="1" dirty="0"/>
              <a:t> void </a:t>
            </a:r>
            <a:r>
              <a:rPr lang="en-US" altLang="en-US" sz="1800" b="1" dirty="0" err="1" smtClean="0"/>
              <a:t>ItemType</a:t>
            </a:r>
            <a:r>
              <a:rPr lang="en-US" altLang="en-US" sz="1800" b="1" dirty="0" smtClean="0"/>
              <a:t>:: </a:t>
            </a:r>
            <a:r>
              <a:rPr lang="en-US" altLang="en-US" sz="1800" b="1" dirty="0"/>
              <a:t>Print ( ) </a:t>
            </a:r>
            <a:r>
              <a:rPr lang="en-US" altLang="en-US" sz="1800" b="1" dirty="0">
                <a:solidFill>
                  <a:srgbClr val="009999"/>
                </a:solidFill>
              </a:rPr>
              <a:t>const</a:t>
            </a:r>
            <a:r>
              <a:rPr lang="en-US" altLang="en-US" sz="1800" b="1" dirty="0">
                <a:solidFill>
                  <a:schemeClr val="tx2"/>
                </a:solidFill>
              </a:rPr>
              <a:t> </a:t>
            </a:r>
          </a:p>
          <a:p>
            <a:pPr>
              <a:lnSpc>
                <a:spcPct val="90000"/>
              </a:lnSpc>
              <a:spcBef>
                <a:spcPct val="0"/>
              </a:spcBef>
              <a:buFontTx/>
              <a:buNone/>
            </a:pPr>
            <a:r>
              <a:rPr lang="en-US" altLang="en-US" sz="1800" b="1" dirty="0"/>
              <a:t>{</a:t>
            </a:r>
          </a:p>
          <a:p>
            <a:pPr>
              <a:lnSpc>
                <a:spcPct val="90000"/>
              </a:lnSpc>
              <a:spcBef>
                <a:spcPct val="0"/>
              </a:spcBef>
              <a:buFontTx/>
              <a:buNone/>
            </a:pPr>
            <a:r>
              <a:rPr lang="en-US" altLang="en-US" sz="1800" b="1" dirty="0"/>
              <a:t>	</a:t>
            </a:r>
            <a:r>
              <a:rPr lang="en-US" altLang="en-US" sz="1800" b="1" dirty="0" err="1"/>
              <a:t>cout</a:t>
            </a:r>
            <a:r>
              <a:rPr lang="en-US" altLang="en-US" sz="1800" b="1" dirty="0"/>
              <a:t>  &lt;&lt;  value  &lt;&lt;  </a:t>
            </a:r>
            <a:r>
              <a:rPr lang="en-US" altLang="en-US" sz="1800" b="1" dirty="0" err="1"/>
              <a:t>endl</a:t>
            </a:r>
            <a:r>
              <a:rPr lang="en-US" altLang="en-US" sz="1800" b="1" dirty="0"/>
              <a:t> ;</a:t>
            </a:r>
          </a:p>
          <a:p>
            <a:pPr>
              <a:lnSpc>
                <a:spcPct val="90000"/>
              </a:lnSpc>
              <a:spcBef>
                <a:spcPct val="0"/>
              </a:spcBef>
              <a:buFontTx/>
              <a:buNone/>
            </a:pPr>
            <a:r>
              <a:rPr lang="en-US" altLang="en-US" sz="1800" b="1" dirty="0"/>
              <a:t>}</a:t>
            </a:r>
            <a:endParaRPr lang="en-US" altLang="en-US" sz="1800" b="1" i="1" dirty="0"/>
          </a:p>
          <a:p>
            <a:pPr>
              <a:lnSpc>
                <a:spcPct val="90000"/>
              </a:lnSpc>
              <a:spcBef>
                <a:spcPct val="0"/>
              </a:spcBef>
              <a:buFontTx/>
              <a:buNone/>
            </a:pPr>
            <a:r>
              <a:rPr lang="en-US" altLang="en-US" sz="1800" b="1" dirty="0"/>
              <a:t>void </a:t>
            </a:r>
            <a:r>
              <a:rPr lang="en-US" altLang="en-US" sz="1800" b="1" dirty="0" err="1" smtClean="0"/>
              <a:t>ItemType</a:t>
            </a:r>
            <a:r>
              <a:rPr lang="en-US" altLang="en-US" sz="1800" b="1" dirty="0" smtClean="0"/>
              <a:t>:: </a:t>
            </a:r>
            <a:r>
              <a:rPr lang="en-US" altLang="en-US" sz="1800" b="1" dirty="0"/>
              <a:t>Initialize ( </a:t>
            </a:r>
            <a:r>
              <a:rPr lang="en-US" altLang="en-US" sz="1800" b="1" dirty="0" err="1"/>
              <a:t>int</a:t>
            </a:r>
            <a:r>
              <a:rPr lang="en-US" altLang="en-US" sz="1800" b="1" dirty="0"/>
              <a:t>  number )</a:t>
            </a:r>
          </a:p>
          <a:p>
            <a:pPr>
              <a:lnSpc>
                <a:spcPct val="90000"/>
              </a:lnSpc>
              <a:spcBef>
                <a:spcPct val="0"/>
              </a:spcBef>
              <a:buFontTx/>
              <a:buNone/>
            </a:pPr>
            <a:r>
              <a:rPr lang="en-US" altLang="en-US" sz="1800" b="1" dirty="0"/>
              <a:t>{</a:t>
            </a:r>
          </a:p>
          <a:p>
            <a:pPr>
              <a:lnSpc>
                <a:spcPct val="90000"/>
              </a:lnSpc>
              <a:spcBef>
                <a:spcPct val="0"/>
              </a:spcBef>
              <a:buFontTx/>
              <a:buNone/>
            </a:pPr>
            <a:r>
              <a:rPr lang="en-US" altLang="en-US" sz="1800" b="1" dirty="0"/>
              <a:t>	value  =  number  ;              </a:t>
            </a:r>
            <a:endParaRPr lang="en-US" altLang="en-US" sz="1800" b="1" i="1" dirty="0"/>
          </a:p>
          <a:p>
            <a:pPr>
              <a:lnSpc>
                <a:spcPct val="90000"/>
              </a:lnSpc>
              <a:spcBef>
                <a:spcPct val="0"/>
              </a:spcBef>
              <a:buFontTx/>
              <a:buNone/>
            </a:pPr>
            <a:r>
              <a:rPr lang="en-US" altLang="en-US" sz="1800" b="1" dirty="0"/>
              <a:t>} </a:t>
            </a:r>
            <a:r>
              <a:rPr lang="en-US" altLang="en-US" sz="1800" b="1" i="1" dirty="0">
                <a:solidFill>
                  <a:schemeClr val="folHlink"/>
                </a:solidFill>
              </a:rPr>
              <a:t>	</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슬라이드 번호 개체 틀 5"/>
          <p:cNvSpPr>
            <a:spLocks noGrp="1"/>
          </p:cNvSpPr>
          <p:nvPr>
            <p:ph type="sldNum" sz="quarter" idx="12"/>
          </p:nvPr>
        </p:nvSpPr>
        <p:spPr/>
        <p:txBody>
          <a:bodyPr/>
          <a:lstStyle/>
          <a:p>
            <a:fld id="{0A5F6CE8-CCA8-4E5B-BEF0-20435B20AF60}" type="slidenum">
              <a:rPr lang="en-US" altLang="en-US"/>
              <a:pPr/>
              <a:t>29</a:t>
            </a:fld>
            <a:endParaRPr lang="en-US" altLang="en-US"/>
          </a:p>
        </p:txBody>
      </p:sp>
      <p:sp>
        <p:nvSpPr>
          <p:cNvPr id="35842" name="Oval 2"/>
          <p:cNvSpPr>
            <a:spLocks noChangeArrowheads="1"/>
          </p:cNvSpPr>
          <p:nvPr/>
        </p:nvSpPr>
        <p:spPr bwMode="auto">
          <a:xfrm>
            <a:off x="2959100" y="2492375"/>
            <a:ext cx="2933700" cy="3521075"/>
          </a:xfrm>
          <a:prstGeom prst="ellipse">
            <a:avLst/>
          </a:prstGeom>
          <a:solidFill>
            <a:srgbClr val="FFFF99"/>
          </a:solidFill>
          <a:ln w="12700">
            <a:solidFill>
              <a:schemeClr val="tx1"/>
            </a:solidFill>
            <a:round/>
            <a:headEnd/>
            <a:tailEnd/>
          </a:ln>
          <a:effectLst/>
        </p:spPr>
        <p:txBody>
          <a:bodyPr wrap="none" anchor="ctr"/>
          <a:lstStyle/>
          <a:p>
            <a:endParaRPr lang="ko-KR" altLang="en-US"/>
          </a:p>
        </p:txBody>
      </p:sp>
      <p:sp>
        <p:nvSpPr>
          <p:cNvPr id="35843" name="Oval 3"/>
          <p:cNvSpPr>
            <a:spLocks noChangeArrowheads="1"/>
          </p:cNvSpPr>
          <p:nvPr/>
        </p:nvSpPr>
        <p:spPr bwMode="auto">
          <a:xfrm>
            <a:off x="1358900" y="2749550"/>
            <a:ext cx="2303463" cy="631825"/>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35844" name="Oval 4"/>
          <p:cNvSpPr>
            <a:spLocks noChangeArrowheads="1"/>
          </p:cNvSpPr>
          <p:nvPr/>
        </p:nvSpPr>
        <p:spPr bwMode="auto">
          <a:xfrm>
            <a:off x="1225550" y="4806950"/>
            <a:ext cx="2303463" cy="625475"/>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35845" name="Oval 5"/>
          <p:cNvSpPr>
            <a:spLocks noChangeArrowheads="1"/>
          </p:cNvSpPr>
          <p:nvPr/>
        </p:nvSpPr>
        <p:spPr bwMode="auto">
          <a:xfrm>
            <a:off x="1358900" y="3773488"/>
            <a:ext cx="2303463" cy="639762"/>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35846" name="Rectangle 6"/>
          <p:cNvSpPr>
            <a:spLocks noChangeArrowheads="1"/>
          </p:cNvSpPr>
          <p:nvPr/>
        </p:nvSpPr>
        <p:spPr bwMode="auto">
          <a:xfrm>
            <a:off x="3748088" y="3565525"/>
            <a:ext cx="1846262" cy="1201738"/>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35847" name="Rectangle 7"/>
          <p:cNvSpPr>
            <a:spLocks noChangeArrowheads="1"/>
          </p:cNvSpPr>
          <p:nvPr/>
        </p:nvSpPr>
        <p:spPr bwMode="auto">
          <a:xfrm>
            <a:off x="3827463" y="3641725"/>
            <a:ext cx="1479550" cy="984250"/>
          </a:xfrm>
          <a:prstGeom prst="rect">
            <a:avLst/>
          </a:prstGeom>
          <a:solidFill>
            <a:srgbClr val="FFFFCC"/>
          </a:solidFill>
          <a:ln w="9525">
            <a:noFill/>
            <a:miter lim="800000"/>
            <a:headEnd/>
            <a:tailEnd/>
          </a:ln>
          <a:effectLst/>
        </p:spPr>
        <p:txBody>
          <a:bodyPr wrap="none" lIns="73025" tIns="34925" rIns="73025" bIns="34925">
            <a:spAutoFit/>
          </a:bodyPr>
          <a:lstStyle/>
          <a:p>
            <a:pPr defTabSz="576263"/>
            <a:r>
              <a:rPr lang="en-US" altLang="en-US">
                <a:latin typeface="Times New Roman" charset="0"/>
              </a:rPr>
              <a:t>Private data</a:t>
            </a:r>
          </a:p>
          <a:p>
            <a:pPr defTabSz="576263"/>
            <a:endParaRPr lang="en-US" altLang="en-US">
              <a:latin typeface="Times New Roman" charset="0"/>
            </a:endParaRPr>
          </a:p>
          <a:p>
            <a:pPr defTabSz="576263"/>
            <a:r>
              <a:rPr lang="en-US" altLang="en-US">
                <a:latin typeface="Times New Roman" charset="0"/>
              </a:rPr>
              <a:t>value  </a:t>
            </a:r>
          </a:p>
        </p:txBody>
      </p:sp>
      <p:sp>
        <p:nvSpPr>
          <p:cNvPr id="35848" name="Rectangle 8"/>
          <p:cNvSpPr>
            <a:spLocks noChangeArrowheads="1"/>
          </p:cNvSpPr>
          <p:nvPr/>
        </p:nvSpPr>
        <p:spPr bwMode="auto">
          <a:xfrm>
            <a:off x="1692275" y="2889250"/>
            <a:ext cx="1600200" cy="374650"/>
          </a:xfrm>
          <a:prstGeom prst="rect">
            <a:avLst/>
          </a:prstGeom>
          <a:solidFill>
            <a:srgbClr val="FFFFCC"/>
          </a:solidFill>
          <a:ln w="9525">
            <a:noFill/>
            <a:miter lim="800000"/>
            <a:headEnd/>
            <a:tailEnd/>
          </a:ln>
          <a:effectLst/>
        </p:spPr>
        <p:txBody>
          <a:bodyPr wrap="none" lIns="73025" tIns="34925" rIns="73025" bIns="34925">
            <a:spAutoFit/>
          </a:bodyPr>
          <a:lstStyle/>
          <a:p>
            <a:pPr defTabSz="576263"/>
            <a:r>
              <a:rPr lang="en-US" altLang="en-US">
                <a:latin typeface="Times New Roman" charset="0"/>
              </a:rPr>
              <a:t>ComparedTo</a:t>
            </a:r>
          </a:p>
        </p:txBody>
      </p:sp>
      <p:sp>
        <p:nvSpPr>
          <p:cNvPr id="35849" name="Rectangle 9"/>
          <p:cNvSpPr>
            <a:spLocks noChangeArrowheads="1"/>
          </p:cNvSpPr>
          <p:nvPr/>
        </p:nvSpPr>
        <p:spPr bwMode="auto">
          <a:xfrm>
            <a:off x="2046288" y="3898900"/>
            <a:ext cx="709612" cy="374650"/>
          </a:xfrm>
          <a:prstGeom prst="rect">
            <a:avLst/>
          </a:prstGeom>
          <a:solidFill>
            <a:srgbClr val="FFFFCC"/>
          </a:solidFill>
          <a:ln w="9525">
            <a:noFill/>
            <a:miter lim="800000"/>
            <a:headEnd/>
            <a:tailEnd/>
          </a:ln>
          <a:effectLst/>
        </p:spPr>
        <p:txBody>
          <a:bodyPr wrap="none" lIns="73025" tIns="34925" rIns="73025" bIns="34925">
            <a:spAutoFit/>
          </a:bodyPr>
          <a:lstStyle/>
          <a:p>
            <a:pPr defTabSz="576263"/>
            <a:r>
              <a:rPr lang="en-US" altLang="en-US">
                <a:latin typeface="Times New Roman" charset="0"/>
              </a:rPr>
              <a:t>Print</a:t>
            </a:r>
          </a:p>
        </p:txBody>
      </p:sp>
      <p:sp>
        <p:nvSpPr>
          <p:cNvPr id="35850" name="Rectangle 10"/>
          <p:cNvSpPr>
            <a:spLocks noChangeArrowheads="1"/>
          </p:cNvSpPr>
          <p:nvPr/>
        </p:nvSpPr>
        <p:spPr bwMode="auto">
          <a:xfrm>
            <a:off x="1762125" y="4979988"/>
            <a:ext cx="1143000"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Initialize</a:t>
            </a:r>
          </a:p>
        </p:txBody>
      </p:sp>
      <p:sp>
        <p:nvSpPr>
          <p:cNvPr id="35851" name="Rectangle 11"/>
          <p:cNvSpPr>
            <a:spLocks noChangeArrowheads="1"/>
          </p:cNvSpPr>
          <p:nvPr/>
        </p:nvSpPr>
        <p:spPr bwMode="auto">
          <a:xfrm>
            <a:off x="981075" y="1981200"/>
            <a:ext cx="2370138" cy="457200"/>
          </a:xfrm>
          <a:prstGeom prst="rect">
            <a:avLst/>
          </a:prstGeom>
          <a:noFill/>
          <a:ln w="9525">
            <a:noFill/>
            <a:miter lim="800000"/>
            <a:headEnd/>
            <a:tailEnd/>
          </a:ln>
          <a:effectLst/>
        </p:spPr>
        <p:txBody>
          <a:bodyPr wrap="none" lIns="92075" tIns="46038" rIns="92075" bIns="46038">
            <a:spAutoFit/>
          </a:bodyPr>
          <a:lstStyle/>
          <a:p>
            <a:r>
              <a:rPr lang="en-US" altLang="en-US" sz="2400">
                <a:solidFill>
                  <a:srgbClr val="990066"/>
                </a:solidFill>
              </a:rPr>
              <a:t>class ItemType</a:t>
            </a:r>
          </a:p>
        </p:txBody>
      </p:sp>
      <p:sp>
        <p:nvSpPr>
          <p:cNvPr id="35852" name="Rectangle 12"/>
          <p:cNvSpPr>
            <a:spLocks noChangeArrowheads="1"/>
          </p:cNvSpPr>
          <p:nvPr/>
        </p:nvSpPr>
        <p:spPr bwMode="auto">
          <a:xfrm>
            <a:off x="609600" y="884238"/>
            <a:ext cx="7918450" cy="1173162"/>
          </a:xfrm>
          <a:prstGeom prst="rect">
            <a:avLst/>
          </a:prstGeom>
          <a:noFill/>
          <a:ln w="9525">
            <a:noFill/>
            <a:miter lim="800000"/>
            <a:headEnd/>
            <a:tailEnd/>
          </a:ln>
          <a:effectLst/>
        </p:spPr>
        <p:txBody>
          <a:bodyPr lIns="92075" tIns="46038" rIns="92075" bIns="46038" anchor="b"/>
          <a:lstStyle/>
          <a:p>
            <a:pPr algn="ctr"/>
            <a:r>
              <a:rPr lang="en-US" altLang="en-US" sz="3600"/>
              <a:t>ItemType </a:t>
            </a:r>
            <a:br>
              <a:rPr lang="en-US" altLang="en-US" sz="3600"/>
            </a:br>
            <a:r>
              <a:rPr lang="en-US" altLang="en-US" sz="3600"/>
              <a:t>Class Interface Diagram</a:t>
            </a:r>
          </a:p>
        </p:txBody>
      </p:sp>
      <p:sp>
        <p:nvSpPr>
          <p:cNvPr id="35853" name="Rectangle 13"/>
          <p:cNvSpPr>
            <a:spLocks noChangeArrowheads="1"/>
          </p:cNvSpPr>
          <p:nvPr/>
        </p:nvSpPr>
        <p:spPr bwMode="auto">
          <a:xfrm>
            <a:off x="4654550" y="4121150"/>
            <a:ext cx="749300" cy="44450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5"/>
          <p:cNvSpPr>
            <a:spLocks noGrp="1"/>
          </p:cNvSpPr>
          <p:nvPr>
            <p:ph type="sldNum" sz="quarter" idx="12"/>
          </p:nvPr>
        </p:nvSpPr>
        <p:spPr/>
        <p:txBody>
          <a:bodyPr/>
          <a:lstStyle/>
          <a:p>
            <a:fld id="{41933091-E8F5-4047-8510-1551827F72CD}" type="slidenum">
              <a:rPr lang="en-US" altLang="en-US"/>
              <a:pPr/>
              <a:t>3</a:t>
            </a:fld>
            <a:endParaRPr lang="en-US" altLang="en-US"/>
          </a:p>
        </p:txBody>
      </p:sp>
      <p:sp>
        <p:nvSpPr>
          <p:cNvPr id="7170" name="Oval 2"/>
          <p:cNvSpPr>
            <a:spLocks noChangeArrowheads="1"/>
          </p:cNvSpPr>
          <p:nvPr/>
        </p:nvSpPr>
        <p:spPr bwMode="auto">
          <a:xfrm>
            <a:off x="6635750" y="3359150"/>
            <a:ext cx="1282700" cy="520700"/>
          </a:xfrm>
          <a:prstGeom prst="ellipse">
            <a:avLst/>
          </a:prstGeom>
          <a:solidFill>
            <a:schemeClr val="accent1"/>
          </a:solidFill>
          <a:ln w="12700">
            <a:solidFill>
              <a:schemeClr val="tx1"/>
            </a:solidFill>
            <a:round/>
            <a:headEnd/>
            <a:tailEnd/>
          </a:ln>
          <a:effectLst/>
        </p:spPr>
        <p:txBody>
          <a:bodyPr wrap="none" anchor="ctr"/>
          <a:lstStyle/>
          <a:p>
            <a:endParaRPr lang="ko-KR" altLang="en-US"/>
          </a:p>
        </p:txBody>
      </p:sp>
      <p:sp>
        <p:nvSpPr>
          <p:cNvPr id="7171" name="Oval 3"/>
          <p:cNvSpPr>
            <a:spLocks noChangeArrowheads="1"/>
          </p:cNvSpPr>
          <p:nvPr/>
        </p:nvSpPr>
        <p:spPr bwMode="auto">
          <a:xfrm>
            <a:off x="3740150" y="5492750"/>
            <a:ext cx="1282700" cy="520700"/>
          </a:xfrm>
          <a:prstGeom prst="ellipse">
            <a:avLst/>
          </a:prstGeom>
          <a:solidFill>
            <a:schemeClr val="accent1"/>
          </a:solidFill>
          <a:ln w="12700">
            <a:solidFill>
              <a:schemeClr val="tx1"/>
            </a:solidFill>
            <a:round/>
            <a:headEnd/>
            <a:tailEnd/>
          </a:ln>
          <a:effectLst/>
        </p:spPr>
        <p:txBody>
          <a:bodyPr wrap="none" anchor="ctr"/>
          <a:lstStyle/>
          <a:p>
            <a:endParaRPr lang="ko-KR" altLang="en-US"/>
          </a:p>
        </p:txBody>
      </p:sp>
      <p:sp>
        <p:nvSpPr>
          <p:cNvPr id="7172" name="Rectangle 4"/>
          <p:cNvSpPr>
            <a:spLocks noGrp="1" noChangeArrowheads="1"/>
          </p:cNvSpPr>
          <p:nvPr>
            <p:ph type="body" idx="1"/>
          </p:nvPr>
        </p:nvSpPr>
        <p:spPr>
          <a:xfrm>
            <a:off x="1066800" y="1674813"/>
            <a:ext cx="7391400" cy="4127500"/>
          </a:xfrm>
          <a:noFill/>
          <a:ln/>
        </p:spPr>
        <p:txBody>
          <a:bodyPr/>
          <a:lstStyle/>
          <a:p>
            <a:pPr>
              <a:lnSpc>
                <a:spcPct val="90000"/>
              </a:lnSpc>
              <a:buClr>
                <a:schemeClr val="folHlink"/>
              </a:buClr>
            </a:pPr>
            <a:r>
              <a:rPr lang="en-US" altLang="en-US" sz="2800" b="1" i="1">
                <a:solidFill>
                  <a:schemeClr val="tx2"/>
                </a:solidFill>
              </a:rPr>
              <a:t>Application (or user) level:</a:t>
            </a:r>
            <a:r>
              <a:rPr lang="en-US" altLang="en-US" sz="2800" b="1"/>
              <a:t> modeling real-life data in a specific context.</a:t>
            </a:r>
          </a:p>
          <a:p>
            <a:pPr>
              <a:lnSpc>
                <a:spcPct val="90000"/>
              </a:lnSpc>
              <a:buFontTx/>
              <a:buNone/>
            </a:pPr>
            <a:endParaRPr lang="en-US" altLang="en-US" sz="1800" b="1"/>
          </a:p>
          <a:p>
            <a:pPr>
              <a:lnSpc>
                <a:spcPct val="90000"/>
              </a:lnSpc>
              <a:buClr>
                <a:schemeClr val="folHlink"/>
              </a:buClr>
            </a:pPr>
            <a:r>
              <a:rPr lang="en-US" altLang="en-US" sz="2800" b="1" i="1">
                <a:solidFill>
                  <a:srgbClr val="660066"/>
                </a:solidFill>
              </a:rPr>
              <a:t>Logical (or ADT) level:</a:t>
            </a:r>
            <a:r>
              <a:rPr lang="en-US" altLang="en-US" sz="2800" b="1"/>
              <a:t> abstract view of the domain and operations.       </a:t>
            </a:r>
            <a:r>
              <a:rPr lang="en-US" altLang="en-US" sz="2400" b="1">
                <a:solidFill>
                  <a:schemeClr val="folHlink"/>
                </a:solidFill>
              </a:rPr>
              <a:t>WHAT</a:t>
            </a:r>
            <a:endParaRPr lang="en-US" altLang="en-US" sz="2800" b="1"/>
          </a:p>
          <a:p>
            <a:pPr>
              <a:lnSpc>
                <a:spcPct val="90000"/>
              </a:lnSpc>
              <a:buFontTx/>
              <a:buNone/>
            </a:pPr>
            <a:endParaRPr lang="en-US" altLang="en-US" sz="1800" b="1"/>
          </a:p>
          <a:p>
            <a:pPr>
              <a:lnSpc>
                <a:spcPct val="90000"/>
              </a:lnSpc>
              <a:buClr>
                <a:schemeClr val="folHlink"/>
              </a:buClr>
            </a:pPr>
            <a:r>
              <a:rPr lang="en-US" altLang="en-US" sz="2800" b="1" i="1">
                <a:solidFill>
                  <a:srgbClr val="CC0000"/>
                </a:solidFill>
              </a:rPr>
              <a:t>Implementation level:</a:t>
            </a:r>
            <a:r>
              <a:rPr lang="en-US" altLang="en-US" sz="2800" b="1"/>
              <a:t> specific representation of the structure to hold the data items, and the coding for operations.      </a:t>
            </a:r>
            <a:r>
              <a:rPr lang="en-US" altLang="en-US" sz="2400" b="1">
                <a:solidFill>
                  <a:schemeClr val="folHlink"/>
                </a:solidFill>
              </a:rPr>
              <a:t>HOW</a:t>
            </a:r>
          </a:p>
        </p:txBody>
      </p:sp>
      <p:sp>
        <p:nvSpPr>
          <p:cNvPr id="7173" name="Rectangle 5"/>
          <p:cNvSpPr>
            <a:spLocks noGrp="1" noChangeArrowheads="1"/>
          </p:cNvSpPr>
          <p:nvPr>
            <p:ph type="title"/>
          </p:nvPr>
        </p:nvSpPr>
        <p:spPr>
          <a:xfrm>
            <a:off x="609600" y="1016000"/>
            <a:ext cx="7696200" cy="508000"/>
          </a:xfrm>
          <a:noFill/>
          <a:ln/>
        </p:spPr>
        <p:txBody>
          <a:bodyPr/>
          <a:lstStyle/>
          <a:p>
            <a:r>
              <a:rPr lang="en-US" altLang="en-US"/>
              <a:t>Data from 3 different levels       </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슬라이드 번호 개체 틀 5"/>
          <p:cNvSpPr>
            <a:spLocks noGrp="1"/>
          </p:cNvSpPr>
          <p:nvPr>
            <p:ph type="sldNum" sz="quarter" idx="12"/>
          </p:nvPr>
        </p:nvSpPr>
        <p:spPr/>
        <p:txBody>
          <a:bodyPr/>
          <a:lstStyle/>
          <a:p>
            <a:fld id="{87634365-5509-479C-8681-7F3F718028DB}" type="slidenum">
              <a:rPr lang="en-US" altLang="en-US"/>
              <a:pPr/>
              <a:t>30</a:t>
            </a:fld>
            <a:endParaRPr lang="en-US" altLang="en-US"/>
          </a:p>
        </p:txBody>
      </p:sp>
      <p:sp>
        <p:nvSpPr>
          <p:cNvPr id="36866" name="Oval 2"/>
          <p:cNvSpPr>
            <a:spLocks noChangeArrowheads="1"/>
          </p:cNvSpPr>
          <p:nvPr/>
        </p:nvSpPr>
        <p:spPr bwMode="auto">
          <a:xfrm>
            <a:off x="2520950" y="1987550"/>
            <a:ext cx="4483100" cy="4711700"/>
          </a:xfrm>
          <a:prstGeom prst="ellipse">
            <a:avLst/>
          </a:prstGeom>
          <a:solidFill>
            <a:srgbClr val="FFFF66"/>
          </a:solidFill>
          <a:ln w="12700">
            <a:solidFill>
              <a:schemeClr val="tx1"/>
            </a:solidFill>
            <a:round/>
            <a:headEnd/>
            <a:tailEnd/>
          </a:ln>
          <a:effectLst/>
        </p:spPr>
        <p:txBody>
          <a:bodyPr wrap="none" anchor="ctr"/>
          <a:lstStyle/>
          <a:p>
            <a:endParaRPr lang="ko-KR" altLang="en-US"/>
          </a:p>
        </p:txBody>
      </p:sp>
      <p:sp>
        <p:nvSpPr>
          <p:cNvPr id="36867" name="Rectangle 3"/>
          <p:cNvSpPr>
            <a:spLocks noGrp="1" noChangeArrowheads="1"/>
          </p:cNvSpPr>
          <p:nvPr>
            <p:ph type="title"/>
          </p:nvPr>
        </p:nvSpPr>
        <p:spPr>
          <a:xfrm>
            <a:off x="73025" y="222250"/>
            <a:ext cx="8966200" cy="989013"/>
          </a:xfrm>
          <a:noFill/>
          <a:ln/>
        </p:spPr>
        <p:txBody>
          <a:bodyPr/>
          <a:lstStyle/>
          <a:p>
            <a:r>
              <a:rPr lang="en-US" altLang="en-US"/>
              <a:t> </a:t>
            </a:r>
            <a:r>
              <a:rPr lang="en-US" altLang="en-US">
                <a:latin typeface="Arial Rounded MT Bold" pitchFamily="34" charset="0"/>
              </a:rPr>
              <a:t/>
            </a:r>
            <a:br>
              <a:rPr lang="en-US" altLang="en-US">
                <a:latin typeface="Arial Rounded MT Bold" pitchFamily="34" charset="0"/>
              </a:rPr>
            </a:br>
            <a:endParaRPr lang="en-US" altLang="en-US">
              <a:latin typeface="Arial Rounded MT Bold" pitchFamily="34" charset="0"/>
            </a:endParaRPr>
          </a:p>
        </p:txBody>
      </p:sp>
      <p:sp>
        <p:nvSpPr>
          <p:cNvPr id="36868" name="Oval 4"/>
          <p:cNvSpPr>
            <a:spLocks noChangeArrowheads="1"/>
          </p:cNvSpPr>
          <p:nvPr/>
        </p:nvSpPr>
        <p:spPr bwMode="auto">
          <a:xfrm>
            <a:off x="1606550" y="61023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36869" name="Rectangle 5"/>
          <p:cNvSpPr>
            <a:spLocks noChangeArrowheads="1"/>
          </p:cNvSpPr>
          <p:nvPr/>
        </p:nvSpPr>
        <p:spPr bwMode="auto">
          <a:xfrm>
            <a:off x="0" y="762000"/>
            <a:ext cx="9144000" cy="1250950"/>
          </a:xfrm>
          <a:prstGeom prst="rect">
            <a:avLst/>
          </a:prstGeom>
          <a:noFill/>
          <a:ln w="9525">
            <a:noFill/>
            <a:miter lim="800000"/>
            <a:headEnd/>
            <a:tailEnd/>
          </a:ln>
          <a:effectLst/>
        </p:spPr>
        <p:txBody>
          <a:bodyPr lIns="92075" tIns="46038" rIns="92075" bIns="46038">
            <a:spAutoFit/>
          </a:bodyPr>
          <a:lstStyle/>
          <a:p>
            <a:pPr algn="ctr"/>
            <a:r>
              <a:rPr lang="en-US" altLang="en-US" sz="4000">
                <a:solidFill>
                  <a:schemeClr val="folHlink"/>
                </a:solidFill>
                <a:latin typeface="Arial Rounded MT Bold" pitchFamily="34" charset="0"/>
              </a:rPr>
              <a:t>           </a:t>
            </a:r>
            <a:r>
              <a:rPr lang="en-US" altLang="en-US" sz="3600"/>
              <a:t>Sorted Type Class Interface Diagram</a:t>
            </a:r>
          </a:p>
        </p:txBody>
      </p:sp>
      <p:sp>
        <p:nvSpPr>
          <p:cNvPr id="36870" name="Rectangle 6"/>
          <p:cNvSpPr>
            <a:spLocks noChangeArrowheads="1"/>
          </p:cNvSpPr>
          <p:nvPr/>
        </p:nvSpPr>
        <p:spPr bwMode="auto">
          <a:xfrm>
            <a:off x="288925" y="1690688"/>
            <a:ext cx="3459163" cy="519112"/>
          </a:xfrm>
          <a:prstGeom prst="rect">
            <a:avLst/>
          </a:prstGeom>
          <a:noFill/>
          <a:ln w="9525">
            <a:noFill/>
            <a:miter lim="800000"/>
            <a:headEnd/>
            <a:tailEnd/>
          </a:ln>
          <a:effectLst/>
        </p:spPr>
        <p:txBody>
          <a:bodyPr wrap="none" lIns="92075" tIns="46038" rIns="92075" bIns="46038">
            <a:spAutoFit/>
          </a:bodyPr>
          <a:lstStyle/>
          <a:p>
            <a:r>
              <a:rPr lang="en-US" altLang="en-US" sz="2800">
                <a:solidFill>
                  <a:srgbClr val="660066"/>
                </a:solidFill>
                <a:latin typeface="Arial Rounded MT Bold" pitchFamily="34" charset="0"/>
              </a:rPr>
              <a:t>   SortedType class</a:t>
            </a:r>
          </a:p>
        </p:txBody>
      </p:sp>
      <p:sp>
        <p:nvSpPr>
          <p:cNvPr id="36871" name="Oval 7"/>
          <p:cNvSpPr>
            <a:spLocks noChangeArrowheads="1"/>
          </p:cNvSpPr>
          <p:nvPr/>
        </p:nvSpPr>
        <p:spPr bwMode="auto">
          <a:xfrm>
            <a:off x="1606550" y="45021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36872" name="Oval 8"/>
          <p:cNvSpPr>
            <a:spLocks noChangeArrowheads="1"/>
          </p:cNvSpPr>
          <p:nvPr/>
        </p:nvSpPr>
        <p:spPr bwMode="auto">
          <a:xfrm>
            <a:off x="1606550" y="50355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36873" name="Oval 9"/>
          <p:cNvSpPr>
            <a:spLocks noChangeArrowheads="1"/>
          </p:cNvSpPr>
          <p:nvPr/>
        </p:nvSpPr>
        <p:spPr bwMode="auto">
          <a:xfrm>
            <a:off x="1606550" y="55689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36874" name="Oval 10"/>
          <p:cNvSpPr>
            <a:spLocks noChangeArrowheads="1"/>
          </p:cNvSpPr>
          <p:nvPr/>
        </p:nvSpPr>
        <p:spPr bwMode="auto">
          <a:xfrm>
            <a:off x="1606550" y="39687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36875" name="Oval 11"/>
          <p:cNvSpPr>
            <a:spLocks noChangeArrowheads="1"/>
          </p:cNvSpPr>
          <p:nvPr/>
        </p:nvSpPr>
        <p:spPr bwMode="auto">
          <a:xfrm>
            <a:off x="1606550" y="29019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36876" name="Oval 12"/>
          <p:cNvSpPr>
            <a:spLocks noChangeArrowheads="1"/>
          </p:cNvSpPr>
          <p:nvPr/>
        </p:nvSpPr>
        <p:spPr bwMode="auto">
          <a:xfrm>
            <a:off x="1606550" y="34353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36877" name="Oval 13"/>
          <p:cNvSpPr>
            <a:spLocks noChangeArrowheads="1"/>
          </p:cNvSpPr>
          <p:nvPr/>
        </p:nvSpPr>
        <p:spPr bwMode="auto">
          <a:xfrm>
            <a:off x="1606550" y="23685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36878" name="Rectangle 14"/>
          <p:cNvSpPr>
            <a:spLocks noChangeArrowheads="1"/>
          </p:cNvSpPr>
          <p:nvPr/>
        </p:nvSpPr>
        <p:spPr bwMode="auto">
          <a:xfrm>
            <a:off x="2193925" y="2925763"/>
            <a:ext cx="819150"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IsFull</a:t>
            </a:r>
          </a:p>
        </p:txBody>
      </p:sp>
      <p:sp>
        <p:nvSpPr>
          <p:cNvPr id="36879" name="Rectangle 15"/>
          <p:cNvSpPr>
            <a:spLocks noChangeArrowheads="1"/>
          </p:cNvSpPr>
          <p:nvPr/>
        </p:nvSpPr>
        <p:spPr bwMode="auto">
          <a:xfrm>
            <a:off x="1965325" y="3459163"/>
            <a:ext cx="1222375"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LengthIs </a:t>
            </a:r>
          </a:p>
        </p:txBody>
      </p:sp>
      <p:sp>
        <p:nvSpPr>
          <p:cNvPr id="36880" name="Rectangle 16"/>
          <p:cNvSpPr>
            <a:spLocks noChangeArrowheads="1"/>
          </p:cNvSpPr>
          <p:nvPr/>
        </p:nvSpPr>
        <p:spPr bwMode="auto">
          <a:xfrm>
            <a:off x="1965325" y="5592763"/>
            <a:ext cx="1200150"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ResetList</a:t>
            </a:r>
          </a:p>
        </p:txBody>
      </p:sp>
      <p:sp>
        <p:nvSpPr>
          <p:cNvPr id="36881" name="Rectangle 17"/>
          <p:cNvSpPr>
            <a:spLocks noChangeArrowheads="1"/>
          </p:cNvSpPr>
          <p:nvPr/>
        </p:nvSpPr>
        <p:spPr bwMode="auto">
          <a:xfrm>
            <a:off x="1965325" y="5059363"/>
            <a:ext cx="1368425"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DeleteItem</a:t>
            </a:r>
          </a:p>
        </p:txBody>
      </p:sp>
      <p:sp>
        <p:nvSpPr>
          <p:cNvPr id="36882" name="Rectangle 18"/>
          <p:cNvSpPr>
            <a:spLocks noChangeArrowheads="1"/>
          </p:cNvSpPr>
          <p:nvPr/>
        </p:nvSpPr>
        <p:spPr bwMode="auto">
          <a:xfrm>
            <a:off x="1889125" y="4525963"/>
            <a:ext cx="1341438"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InsertItem</a:t>
            </a:r>
          </a:p>
        </p:txBody>
      </p:sp>
      <p:sp>
        <p:nvSpPr>
          <p:cNvPr id="36883" name="Rectangle 19"/>
          <p:cNvSpPr>
            <a:spLocks noChangeArrowheads="1"/>
          </p:cNvSpPr>
          <p:nvPr/>
        </p:nvSpPr>
        <p:spPr bwMode="auto">
          <a:xfrm>
            <a:off x="1812925" y="2392363"/>
            <a:ext cx="1538288"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MakeEmpty</a:t>
            </a:r>
          </a:p>
        </p:txBody>
      </p:sp>
      <p:sp>
        <p:nvSpPr>
          <p:cNvPr id="36884" name="Rectangle 20"/>
          <p:cNvSpPr>
            <a:spLocks noChangeArrowheads="1"/>
          </p:cNvSpPr>
          <p:nvPr/>
        </p:nvSpPr>
        <p:spPr bwMode="auto">
          <a:xfrm>
            <a:off x="1812925" y="3992563"/>
            <a:ext cx="1608138"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RetrieveItem</a:t>
            </a:r>
          </a:p>
        </p:txBody>
      </p:sp>
      <p:sp>
        <p:nvSpPr>
          <p:cNvPr id="36885" name="Rectangle 21"/>
          <p:cNvSpPr>
            <a:spLocks noChangeArrowheads="1"/>
          </p:cNvSpPr>
          <p:nvPr/>
        </p:nvSpPr>
        <p:spPr bwMode="auto">
          <a:xfrm>
            <a:off x="3740150" y="2673350"/>
            <a:ext cx="2425700" cy="33401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36886" name="Rectangle 22"/>
          <p:cNvSpPr>
            <a:spLocks noChangeArrowheads="1"/>
          </p:cNvSpPr>
          <p:nvPr/>
        </p:nvSpPr>
        <p:spPr bwMode="auto">
          <a:xfrm>
            <a:off x="3794125" y="2727325"/>
            <a:ext cx="1885950" cy="3536950"/>
          </a:xfrm>
          <a:prstGeom prst="rect">
            <a:avLst/>
          </a:prstGeom>
          <a:noFill/>
          <a:ln w="9525">
            <a:noFill/>
            <a:miter lim="800000"/>
            <a:headEnd/>
            <a:tailEnd/>
          </a:ln>
          <a:effectLst/>
        </p:spPr>
        <p:txBody>
          <a:bodyPr wrap="none" lIns="92075" tIns="46038" rIns="92075" bIns="46038">
            <a:spAutoFit/>
          </a:bodyPr>
          <a:lstStyle/>
          <a:p>
            <a:r>
              <a:rPr lang="en-US" altLang="en-US" sz="2400">
                <a:latin typeface="Times New Roman" charset="0"/>
              </a:rPr>
              <a:t>Private data:</a:t>
            </a:r>
            <a:endParaRPr lang="en-US" altLang="en-US">
              <a:latin typeface="Times New Roman" charset="0"/>
            </a:endParaRPr>
          </a:p>
          <a:p>
            <a:endParaRPr lang="en-US" altLang="en-US" sz="800">
              <a:latin typeface="Times New Roman" charset="0"/>
            </a:endParaRPr>
          </a:p>
          <a:p>
            <a:r>
              <a:rPr lang="en-US" altLang="en-US" sz="2400">
                <a:latin typeface="Times New Roman" charset="0"/>
              </a:rPr>
              <a:t>length</a:t>
            </a:r>
            <a:endParaRPr lang="en-US" altLang="en-US">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a:t>
            </a:r>
            <a:r>
              <a:rPr lang="en-US" altLang="en-US" sz="1600">
                <a:latin typeface="Times New Roman" charset="0"/>
              </a:rPr>
              <a:t>[ 0 ]</a:t>
            </a:r>
          </a:p>
          <a:p>
            <a:r>
              <a:rPr lang="en-US" altLang="en-US" sz="1600">
                <a:latin typeface="Times New Roman" charset="0"/>
              </a:rPr>
              <a:t>                  [ 1 ]</a:t>
            </a:r>
          </a:p>
          <a:p>
            <a:r>
              <a:rPr lang="en-US" altLang="en-US" sz="1600">
                <a:latin typeface="Times New Roman" charset="0"/>
              </a:rPr>
              <a:t>                  [ 2 ]</a:t>
            </a:r>
          </a:p>
          <a:p>
            <a:endParaRPr lang="en-US" altLang="en-US" sz="1000">
              <a:latin typeface="Times New Roman" charset="0"/>
            </a:endParaRP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600">
              <a:latin typeface="Times New Roman" charset="0"/>
            </a:endParaRPr>
          </a:p>
          <a:p>
            <a:r>
              <a:rPr lang="en-US" altLang="en-US" sz="2400">
                <a:latin typeface="Times New Roman" charset="0"/>
              </a:rPr>
              <a:t>currentPos</a:t>
            </a:r>
            <a:endParaRPr lang="en-US" altLang="en-US">
              <a:latin typeface="Times New Roman" charset="0"/>
            </a:endParaRPr>
          </a:p>
          <a:p>
            <a:endParaRPr lang="en-US" altLang="en-US">
              <a:latin typeface="Times New Roman" charset="0"/>
            </a:endParaRPr>
          </a:p>
        </p:txBody>
      </p:sp>
      <p:sp>
        <p:nvSpPr>
          <p:cNvPr id="36887" name="Rectangle 23"/>
          <p:cNvSpPr>
            <a:spLocks noChangeArrowheads="1"/>
          </p:cNvSpPr>
          <p:nvPr/>
        </p:nvSpPr>
        <p:spPr bwMode="auto">
          <a:xfrm>
            <a:off x="5568950" y="5568950"/>
            <a:ext cx="520700" cy="29210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36888" name="Rectangle 24"/>
          <p:cNvSpPr>
            <a:spLocks noChangeArrowheads="1"/>
          </p:cNvSpPr>
          <p:nvPr/>
        </p:nvSpPr>
        <p:spPr bwMode="auto">
          <a:xfrm>
            <a:off x="5568950" y="3282950"/>
            <a:ext cx="520700" cy="29210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36889" name="Rectangle 25"/>
          <p:cNvSpPr>
            <a:spLocks noChangeArrowheads="1"/>
          </p:cNvSpPr>
          <p:nvPr/>
        </p:nvSpPr>
        <p:spPr bwMode="auto">
          <a:xfrm>
            <a:off x="1736725" y="6126163"/>
            <a:ext cx="1593850"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GetNextItem</a:t>
            </a:r>
          </a:p>
        </p:txBody>
      </p:sp>
      <p:grpSp>
        <p:nvGrpSpPr>
          <p:cNvPr id="36895" name="Group 31"/>
          <p:cNvGrpSpPr>
            <a:grpSpLocks/>
          </p:cNvGrpSpPr>
          <p:nvPr/>
        </p:nvGrpSpPr>
        <p:grpSpPr bwMode="auto">
          <a:xfrm>
            <a:off x="5486400" y="3816350"/>
            <a:ext cx="609600" cy="1511300"/>
            <a:chOff x="3456" y="2404"/>
            <a:chExt cx="384" cy="952"/>
          </a:xfrm>
        </p:grpSpPr>
        <p:sp>
          <p:nvSpPr>
            <p:cNvPr id="36890" name="Rectangle 26"/>
            <p:cNvSpPr>
              <a:spLocks noChangeArrowheads="1"/>
            </p:cNvSpPr>
            <p:nvPr/>
          </p:nvSpPr>
          <p:spPr bwMode="auto">
            <a:xfrm>
              <a:off x="3463" y="2404"/>
              <a:ext cx="373" cy="95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36891" name="Line 27"/>
            <p:cNvSpPr>
              <a:spLocks noChangeShapeType="1"/>
            </p:cNvSpPr>
            <p:nvPr/>
          </p:nvSpPr>
          <p:spPr bwMode="auto">
            <a:xfrm>
              <a:off x="3456" y="2592"/>
              <a:ext cx="384"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36892" name="Line 28"/>
            <p:cNvSpPr>
              <a:spLocks noChangeShapeType="1"/>
            </p:cNvSpPr>
            <p:nvPr/>
          </p:nvSpPr>
          <p:spPr bwMode="auto">
            <a:xfrm>
              <a:off x="3456" y="2784"/>
              <a:ext cx="384"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36893" name="Line 29"/>
            <p:cNvSpPr>
              <a:spLocks noChangeShapeType="1"/>
            </p:cNvSpPr>
            <p:nvPr/>
          </p:nvSpPr>
          <p:spPr bwMode="auto">
            <a:xfrm>
              <a:off x="3456" y="2976"/>
              <a:ext cx="384"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36894" name="Line 30"/>
            <p:cNvSpPr>
              <a:spLocks noChangeShapeType="1"/>
            </p:cNvSpPr>
            <p:nvPr/>
          </p:nvSpPr>
          <p:spPr bwMode="auto">
            <a:xfrm>
              <a:off x="3456" y="3168"/>
              <a:ext cx="384"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7E0ED02E-6BFF-4974-8152-67A10CADDCBF}" type="slidenum">
              <a:rPr lang="en-US" altLang="en-US"/>
              <a:pPr/>
              <a:t>31</a:t>
            </a:fld>
            <a:endParaRPr lang="en-US" altLang="en-US"/>
          </a:p>
        </p:txBody>
      </p:sp>
      <p:sp>
        <p:nvSpPr>
          <p:cNvPr id="37890" name="Rectangle 2"/>
          <p:cNvSpPr>
            <a:spLocks noGrp="1" noChangeArrowheads="1"/>
          </p:cNvSpPr>
          <p:nvPr>
            <p:ph type="title"/>
          </p:nvPr>
        </p:nvSpPr>
        <p:spPr>
          <a:xfrm>
            <a:off x="609600" y="965200"/>
            <a:ext cx="7696200" cy="508000"/>
          </a:xfrm>
          <a:noFill/>
          <a:ln/>
        </p:spPr>
        <p:txBody>
          <a:bodyPr/>
          <a:lstStyle/>
          <a:p>
            <a:r>
              <a:rPr lang="en-US" altLang="en-US"/>
              <a:t>Member functions       </a:t>
            </a:r>
          </a:p>
        </p:txBody>
      </p:sp>
      <p:sp>
        <p:nvSpPr>
          <p:cNvPr id="37891" name="Rectangle 3"/>
          <p:cNvSpPr>
            <a:spLocks noGrp="1" noChangeArrowheads="1"/>
          </p:cNvSpPr>
          <p:nvPr>
            <p:ph type="body" idx="1"/>
          </p:nvPr>
        </p:nvSpPr>
        <p:spPr>
          <a:xfrm>
            <a:off x="914400" y="1827213"/>
            <a:ext cx="7162800" cy="4040187"/>
          </a:xfrm>
          <a:noFill/>
          <a:ln/>
        </p:spPr>
        <p:txBody>
          <a:bodyPr/>
          <a:lstStyle/>
          <a:p>
            <a:pPr>
              <a:buFontTx/>
              <a:buNone/>
            </a:pPr>
            <a:r>
              <a:rPr lang="en-US" altLang="en-US" sz="2800" b="1"/>
              <a:t>Which member function specifications and implementations must change to ensure that any instance of the Sorted List ADT remains sorted at all times?</a:t>
            </a:r>
          </a:p>
          <a:p>
            <a:pPr>
              <a:buFontTx/>
              <a:buNone/>
            </a:pPr>
            <a:endParaRPr lang="en-US" altLang="en-US" sz="1800" b="1"/>
          </a:p>
          <a:p>
            <a:pPr lvl="1"/>
            <a:r>
              <a:rPr lang="en-US" altLang="en-US" b="1"/>
              <a:t>InsertItem</a:t>
            </a:r>
            <a:endParaRPr lang="en-US" altLang="en-US"/>
          </a:p>
          <a:p>
            <a:pPr>
              <a:buFontTx/>
              <a:buNone/>
            </a:pPr>
            <a:endParaRPr lang="en-US" altLang="en-US" sz="1800" b="1"/>
          </a:p>
          <a:p>
            <a:pPr lvl="1"/>
            <a:r>
              <a:rPr lang="en-US" altLang="en-US" b="1"/>
              <a:t>DeleteItem</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3981" y="980728"/>
            <a:ext cx="8913813" cy="838200"/>
          </a:xfrm>
          <a:noFill/>
          <a:ln/>
        </p:spPr>
        <p:txBody>
          <a:bodyPr/>
          <a:lstStyle/>
          <a:p>
            <a:r>
              <a:rPr lang="en-US" altLang="en-US" dirty="0" smtClean="0"/>
              <a:t>Insert “Henry” to a Sorted List</a:t>
            </a:r>
            <a:endParaRPr lang="en-US" altLang="en-US" dirty="0"/>
          </a:p>
        </p:txBody>
      </p:sp>
      <p:sp>
        <p:nvSpPr>
          <p:cNvPr id="28675" name="Rectangle 3"/>
          <p:cNvSpPr>
            <a:spLocks noChangeArrowheads="1"/>
          </p:cNvSpPr>
          <p:nvPr/>
        </p:nvSpPr>
        <p:spPr bwMode="auto">
          <a:xfrm>
            <a:off x="5645150" y="2146300"/>
            <a:ext cx="2882900" cy="15113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28676" name="Rectangle 4"/>
          <p:cNvSpPr>
            <a:spLocks noChangeArrowheads="1"/>
          </p:cNvSpPr>
          <p:nvPr/>
        </p:nvSpPr>
        <p:spPr bwMode="auto">
          <a:xfrm>
            <a:off x="914400" y="2070100"/>
            <a:ext cx="4406900" cy="46355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28677" name="Rectangle 5"/>
          <p:cNvSpPr>
            <a:spLocks noChangeArrowheads="1"/>
          </p:cNvSpPr>
          <p:nvPr/>
        </p:nvSpPr>
        <p:spPr bwMode="auto">
          <a:xfrm>
            <a:off x="3930650" y="2195513"/>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8678" name="Rectangle 6"/>
          <p:cNvSpPr>
            <a:spLocks noChangeArrowheads="1"/>
          </p:cNvSpPr>
          <p:nvPr/>
        </p:nvSpPr>
        <p:spPr bwMode="auto">
          <a:xfrm>
            <a:off x="2720652" y="303113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28684" name="Group 12"/>
          <p:cNvGrpSpPr>
            <a:grpSpLocks/>
          </p:cNvGrpSpPr>
          <p:nvPr/>
        </p:nvGrpSpPr>
        <p:grpSpPr bwMode="auto">
          <a:xfrm>
            <a:off x="2713247" y="3034506"/>
            <a:ext cx="2224088" cy="2465388"/>
            <a:chOff x="1728" y="2016"/>
            <a:chExt cx="1401" cy="1553"/>
          </a:xfrm>
        </p:grpSpPr>
        <p:sp>
          <p:nvSpPr>
            <p:cNvPr id="28679"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680"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681"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682"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683"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28685" name="Oval 13"/>
          <p:cNvSpPr>
            <a:spLocks noChangeArrowheads="1"/>
          </p:cNvSpPr>
          <p:nvPr/>
        </p:nvSpPr>
        <p:spPr bwMode="auto">
          <a:xfrm>
            <a:off x="2720652" y="4060031"/>
            <a:ext cx="2197100" cy="444500"/>
          </a:xfrm>
          <a:prstGeom prst="ellipse">
            <a:avLst/>
          </a:prstGeom>
          <a:solidFill>
            <a:schemeClr val="bg1"/>
          </a:solidFill>
          <a:ln w="12700">
            <a:solidFill>
              <a:schemeClr val="tx1"/>
            </a:solidFill>
            <a:round/>
            <a:headEnd/>
            <a:tailEnd/>
          </a:ln>
          <a:effectLst/>
        </p:spPr>
        <p:txBody>
          <a:bodyPr wrap="none" anchor="ctr"/>
          <a:lstStyle/>
          <a:p>
            <a:endParaRPr lang="ko-KR" altLang="en-US"/>
          </a:p>
        </p:txBody>
      </p:sp>
      <p:sp>
        <p:nvSpPr>
          <p:cNvPr id="28686" name="Rectangle 14"/>
          <p:cNvSpPr>
            <a:spLocks noChangeArrowheads="1"/>
          </p:cNvSpPr>
          <p:nvPr/>
        </p:nvSpPr>
        <p:spPr bwMode="auto">
          <a:xfrm>
            <a:off x="5699125" y="2322513"/>
            <a:ext cx="2595262" cy="708528"/>
          </a:xfrm>
          <a:prstGeom prst="rect">
            <a:avLst/>
          </a:prstGeom>
          <a:noFill/>
          <a:ln w="9525">
            <a:noFill/>
            <a:miter lim="800000"/>
            <a:headEnd/>
            <a:tailEnd/>
          </a:ln>
          <a:effectLst/>
        </p:spPr>
        <p:txBody>
          <a:bodyPr wrap="none" lIns="92075" tIns="46038" rIns="92075" bIns="46038">
            <a:spAutoFit/>
          </a:bodyPr>
          <a:lstStyle/>
          <a:p>
            <a:endParaRPr lang="en-US" altLang="en-US" dirty="0"/>
          </a:p>
          <a:p>
            <a:r>
              <a:rPr lang="en-US" altLang="en-US" dirty="0"/>
              <a:t>location:              </a:t>
            </a:r>
            <a:r>
              <a:rPr lang="en-US" altLang="en-US" dirty="0" smtClean="0"/>
              <a:t>2   </a:t>
            </a:r>
            <a:endParaRPr lang="en-US" altLang="en-US" dirty="0"/>
          </a:p>
        </p:txBody>
      </p:sp>
      <p:sp>
        <p:nvSpPr>
          <p:cNvPr id="28687" name="Rectangle 15"/>
          <p:cNvSpPr>
            <a:spLocks noChangeArrowheads="1"/>
          </p:cNvSpPr>
          <p:nvPr/>
        </p:nvSpPr>
        <p:spPr bwMode="auto">
          <a:xfrm>
            <a:off x="1023938" y="2227263"/>
            <a:ext cx="3536950" cy="4278736"/>
          </a:xfrm>
          <a:prstGeom prst="rect">
            <a:avLst/>
          </a:prstGeom>
          <a:noFill/>
          <a:ln w="9525">
            <a:noFill/>
            <a:miter lim="800000"/>
            <a:headEnd/>
            <a:tailEnd/>
          </a:ln>
          <a:effectLst/>
        </p:spPr>
        <p:txBody>
          <a:bodyPr lIns="92075" tIns="46038" rIns="92075" bIns="46038">
            <a:spAutoFit/>
          </a:bodyPr>
          <a:lstStyle/>
          <a:p>
            <a:r>
              <a:rPr lang="en-US" altLang="en-US" sz="2400" dirty="0">
                <a:latin typeface="Times New Roman" charset="0"/>
              </a:rPr>
              <a:t>length			      </a:t>
            </a:r>
            <a:r>
              <a:rPr lang="en-US" altLang="en-US" sz="2400" dirty="0" smtClean="0">
                <a:latin typeface="Times New Roman" charset="0"/>
              </a:rPr>
              <a:t>3</a:t>
            </a:r>
            <a:endParaRPr lang="en-US" altLang="en-US" dirty="0">
              <a:latin typeface="Times New Roman" charset="0"/>
            </a:endParaRPr>
          </a:p>
          <a:p>
            <a:endParaRPr lang="en-US" altLang="en-US" sz="1200" dirty="0">
              <a:latin typeface="Times New Roman" charset="0"/>
            </a:endParaRPr>
          </a:p>
          <a:p>
            <a:endParaRPr lang="en-US" altLang="en-US" sz="1200" dirty="0">
              <a:latin typeface="Times New Roman" charset="0"/>
            </a:endParaRPr>
          </a:p>
          <a:p>
            <a:r>
              <a:rPr lang="en-US" altLang="en-US" sz="2400" dirty="0">
                <a:latin typeface="Times New Roman" charset="0"/>
              </a:rPr>
              <a:t>info </a:t>
            </a:r>
            <a:r>
              <a:rPr lang="en-US" altLang="en-US" sz="1800" dirty="0">
                <a:latin typeface="Times New Roman" charset="0"/>
              </a:rPr>
              <a:t>   </a:t>
            </a:r>
            <a:r>
              <a:rPr lang="en-US" altLang="en-US" sz="1600" dirty="0">
                <a:latin typeface="Times New Roman" charset="0"/>
              </a:rPr>
              <a:t> </a:t>
            </a:r>
            <a:r>
              <a:rPr lang="en-US" altLang="en-US" sz="1800" dirty="0">
                <a:latin typeface="Times New Roman" charset="0"/>
              </a:rPr>
              <a:t>	 [ 0 ]          </a:t>
            </a:r>
            <a:r>
              <a:rPr lang="en-US" altLang="en-US" sz="1800" dirty="0" err="1" smtClean="0">
                <a:latin typeface="Times New Roman" charset="0"/>
              </a:rPr>
              <a:t>Asad</a:t>
            </a:r>
            <a:endParaRPr lang="en-US" altLang="en-US" dirty="0">
              <a:latin typeface="Times New Roman" charset="0"/>
            </a:endParaRPr>
          </a:p>
          <a:p>
            <a:endParaRPr lang="en-US" altLang="en-US" sz="1400" dirty="0">
              <a:latin typeface="Times New Roman" charset="0"/>
            </a:endParaRPr>
          </a:p>
          <a:p>
            <a:r>
              <a:rPr lang="en-US" altLang="en-US" sz="1800" dirty="0">
                <a:latin typeface="Times New Roman" charset="0"/>
              </a:rPr>
              <a:t>                 [ 1 ]          </a:t>
            </a:r>
            <a:r>
              <a:rPr lang="en-US" altLang="en-US" dirty="0">
                <a:latin typeface="Times New Roman" charset="0"/>
              </a:rPr>
              <a:t>Bradley</a:t>
            </a:r>
          </a:p>
          <a:p>
            <a:endParaRPr lang="en-US" altLang="en-US" sz="1400" dirty="0">
              <a:latin typeface="Times New Roman" charset="0"/>
            </a:endParaRPr>
          </a:p>
          <a:p>
            <a:r>
              <a:rPr lang="en-US" altLang="en-US" sz="1600" dirty="0">
                <a:latin typeface="Times New Roman" charset="0"/>
              </a:rPr>
              <a:t>	 </a:t>
            </a:r>
            <a:r>
              <a:rPr lang="en-US" altLang="en-US" sz="1800" dirty="0">
                <a:latin typeface="Times New Roman" charset="0"/>
              </a:rPr>
              <a:t>[ 2 ] 	 </a:t>
            </a:r>
            <a:r>
              <a:rPr lang="en-US" altLang="en-US" sz="1800" dirty="0" smtClean="0">
                <a:latin typeface="Times New Roman" charset="0"/>
              </a:rPr>
              <a:t>Maxwell</a:t>
            </a:r>
            <a:endParaRPr lang="en-US" altLang="en-US" dirty="0">
              <a:latin typeface="Times New Roman" charset="0"/>
            </a:endParaRPr>
          </a:p>
          <a:p>
            <a:endParaRPr lang="en-US" altLang="en-US" sz="1400" dirty="0">
              <a:latin typeface="Times New Roman" charset="0"/>
            </a:endParaRPr>
          </a:p>
          <a:p>
            <a:r>
              <a:rPr lang="en-US" altLang="en-US" sz="1600" dirty="0">
                <a:latin typeface="Times New Roman" charset="0"/>
              </a:rPr>
              <a:t>	 </a:t>
            </a:r>
            <a:r>
              <a:rPr lang="en-US" altLang="en-US" sz="1800" dirty="0">
                <a:latin typeface="Times New Roman" charset="0"/>
              </a:rPr>
              <a:t>[ 3 ] </a:t>
            </a:r>
            <a:endParaRPr lang="en-US" altLang="en-US" dirty="0">
              <a:latin typeface="Times New Roman" charset="0"/>
            </a:endParaRPr>
          </a:p>
          <a:p>
            <a:r>
              <a:rPr lang="en-US" altLang="en-US" sz="1800" dirty="0">
                <a:latin typeface="Arial Black" pitchFamily="34" charset="0"/>
              </a:rPr>
              <a:t> 	                   .</a:t>
            </a:r>
          </a:p>
          <a:p>
            <a:r>
              <a:rPr lang="en-US" altLang="en-US" sz="1800" dirty="0">
                <a:latin typeface="Arial Black" pitchFamily="34" charset="0"/>
              </a:rPr>
              <a:t>	                   .	</a:t>
            </a:r>
          </a:p>
          <a:p>
            <a:r>
              <a:rPr lang="en-US" altLang="en-US" sz="1800" dirty="0">
                <a:latin typeface="Arial Black" pitchFamily="34" charset="0"/>
              </a:rPr>
              <a:t>	                   .</a:t>
            </a:r>
            <a:r>
              <a:rPr lang="en-US" altLang="en-US" dirty="0">
                <a:latin typeface="Times New Roman" charset="0"/>
              </a:rPr>
              <a:t>  </a:t>
            </a:r>
          </a:p>
          <a:p>
            <a:endParaRPr lang="en-US" altLang="en-US" sz="1600" dirty="0">
              <a:latin typeface="Times New Roman" charset="0"/>
            </a:endParaRPr>
          </a:p>
          <a:p>
            <a:r>
              <a:rPr lang="en-US" altLang="en-US" sz="1600" dirty="0">
                <a:latin typeface="Times New Roman" charset="0"/>
              </a:rPr>
              <a:t>[MAX_ITEMS-1]</a:t>
            </a:r>
            <a:endParaRPr lang="en-US" altLang="en-US" sz="1400" dirty="0">
              <a:latin typeface="Times New Roman" charset="0"/>
            </a:endParaRPr>
          </a:p>
          <a:p>
            <a:endParaRPr lang="en-US" altLang="en-US" sz="1400" dirty="0">
              <a:latin typeface="Times New Roman" charset="0"/>
            </a:endParaRPr>
          </a:p>
        </p:txBody>
      </p:sp>
      <p:sp>
        <p:nvSpPr>
          <p:cNvPr id="28688" name="Rectangle 16"/>
          <p:cNvSpPr>
            <a:spLocks noChangeArrowheads="1"/>
          </p:cNvSpPr>
          <p:nvPr/>
        </p:nvSpPr>
        <p:spPr bwMode="auto">
          <a:xfrm>
            <a:off x="5775325" y="3916363"/>
            <a:ext cx="3117155" cy="1631858"/>
          </a:xfrm>
          <a:prstGeom prst="rect">
            <a:avLst/>
          </a:prstGeom>
          <a:noFill/>
          <a:ln w="9525">
            <a:noFill/>
            <a:miter lim="800000"/>
            <a:headEnd/>
            <a:tailEnd/>
          </a:ln>
          <a:effectLst/>
        </p:spPr>
        <p:txBody>
          <a:bodyPr wrap="square" lIns="92075" tIns="46038" rIns="92075" bIns="46038">
            <a:spAutoFit/>
          </a:bodyPr>
          <a:lstStyle/>
          <a:p>
            <a:pPr marL="342900" indent="-342900">
              <a:buFontTx/>
              <a:buChar char="-"/>
            </a:pPr>
            <a:r>
              <a:rPr lang="en-US" altLang="en-US" dirty="0" smtClean="0">
                <a:solidFill>
                  <a:srgbClr val="CC0000"/>
                </a:solidFill>
              </a:rPr>
              <a:t>Search Down</a:t>
            </a:r>
          </a:p>
          <a:p>
            <a:pPr marL="342900" indent="-342900">
              <a:buFontTx/>
              <a:buChar char="-"/>
            </a:pPr>
            <a:r>
              <a:rPr lang="en-US" altLang="en-US" dirty="0" smtClean="0">
                <a:solidFill>
                  <a:srgbClr val="CC0000"/>
                </a:solidFill>
              </a:rPr>
              <a:t>Maxwell is bigger than “Henry”</a:t>
            </a:r>
          </a:p>
          <a:p>
            <a:pPr marL="342900" indent="-342900">
              <a:buFont typeface="Wingdings"/>
              <a:buChar char="à"/>
            </a:pPr>
            <a:r>
              <a:rPr lang="en-US" altLang="en-US" dirty="0" smtClean="0">
                <a:solidFill>
                  <a:schemeClr val="accent6"/>
                </a:solidFill>
                <a:sym typeface="Wingdings" pitchFamily="2" charset="2"/>
              </a:rPr>
              <a:t>Insert “Henry” before Maxwell</a:t>
            </a:r>
            <a:endParaRPr lang="en-US" altLang="en-US" dirty="0">
              <a:solidFill>
                <a:schemeClr val="accent6"/>
              </a:solidFill>
            </a:endParaRPr>
          </a:p>
        </p:txBody>
      </p:sp>
      <p:sp>
        <p:nvSpPr>
          <p:cNvPr id="28689" name="Rectangle 17"/>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70D02B38-6E90-4C67-B733-7A22310ED119}" type="slidenum">
              <a:rPr lang="en-US" altLang="en-US" sz="1400" b="0"/>
              <a:pPr algn="r"/>
              <a:t>32</a:t>
            </a:fld>
            <a:endParaRPr lang="en-US" altLang="en-US" sz="1400" b="0"/>
          </a:p>
        </p:txBody>
      </p:sp>
    </p:spTree>
    <p:extLst>
      <p:ext uri="{BB962C8B-B14F-4D97-AF65-F5344CB8AC3E}">
        <p14:creationId xmlns:p14="http://schemas.microsoft.com/office/powerpoint/2010/main" val="228998928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3981" y="980728"/>
            <a:ext cx="8913813" cy="838200"/>
          </a:xfrm>
          <a:noFill/>
          <a:ln/>
        </p:spPr>
        <p:txBody>
          <a:bodyPr/>
          <a:lstStyle/>
          <a:p>
            <a:r>
              <a:rPr lang="en-US" altLang="en-US" dirty="0" smtClean="0"/>
              <a:t>Insert “Henry” to a Sorted List</a:t>
            </a:r>
            <a:endParaRPr lang="en-US" altLang="en-US" dirty="0"/>
          </a:p>
        </p:txBody>
      </p:sp>
      <p:sp>
        <p:nvSpPr>
          <p:cNvPr id="28675" name="Rectangle 3"/>
          <p:cNvSpPr>
            <a:spLocks noChangeArrowheads="1"/>
          </p:cNvSpPr>
          <p:nvPr/>
        </p:nvSpPr>
        <p:spPr bwMode="auto">
          <a:xfrm>
            <a:off x="5645150" y="2146300"/>
            <a:ext cx="2882900" cy="15113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28676" name="Rectangle 4"/>
          <p:cNvSpPr>
            <a:spLocks noChangeArrowheads="1"/>
          </p:cNvSpPr>
          <p:nvPr/>
        </p:nvSpPr>
        <p:spPr bwMode="auto">
          <a:xfrm>
            <a:off x="914400" y="2070100"/>
            <a:ext cx="4406900" cy="46355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28677" name="Rectangle 5"/>
          <p:cNvSpPr>
            <a:spLocks noChangeArrowheads="1"/>
          </p:cNvSpPr>
          <p:nvPr/>
        </p:nvSpPr>
        <p:spPr bwMode="auto">
          <a:xfrm>
            <a:off x="3930650" y="2195513"/>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8678" name="Rectangle 6"/>
          <p:cNvSpPr>
            <a:spLocks noChangeArrowheads="1"/>
          </p:cNvSpPr>
          <p:nvPr/>
        </p:nvSpPr>
        <p:spPr bwMode="auto">
          <a:xfrm>
            <a:off x="2720652" y="303113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28684" name="Group 12"/>
          <p:cNvGrpSpPr>
            <a:grpSpLocks/>
          </p:cNvGrpSpPr>
          <p:nvPr/>
        </p:nvGrpSpPr>
        <p:grpSpPr bwMode="auto">
          <a:xfrm>
            <a:off x="2713247" y="3034506"/>
            <a:ext cx="2224088" cy="2465388"/>
            <a:chOff x="1728" y="2016"/>
            <a:chExt cx="1401" cy="1553"/>
          </a:xfrm>
        </p:grpSpPr>
        <p:sp>
          <p:nvSpPr>
            <p:cNvPr id="28679"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680"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681"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682"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683"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28685" name="Oval 13"/>
          <p:cNvSpPr>
            <a:spLocks noChangeArrowheads="1"/>
          </p:cNvSpPr>
          <p:nvPr/>
        </p:nvSpPr>
        <p:spPr bwMode="auto">
          <a:xfrm>
            <a:off x="2687638" y="4060031"/>
            <a:ext cx="2197100" cy="444500"/>
          </a:xfrm>
          <a:prstGeom prst="ellipse">
            <a:avLst/>
          </a:prstGeom>
          <a:solidFill>
            <a:schemeClr val="bg1"/>
          </a:solidFill>
          <a:ln w="12700">
            <a:solidFill>
              <a:schemeClr val="tx1"/>
            </a:solidFill>
            <a:round/>
            <a:headEnd/>
            <a:tailEnd/>
          </a:ln>
          <a:effectLst/>
        </p:spPr>
        <p:txBody>
          <a:bodyPr wrap="none" anchor="ctr"/>
          <a:lstStyle/>
          <a:p>
            <a:endParaRPr lang="ko-KR" altLang="en-US"/>
          </a:p>
        </p:txBody>
      </p:sp>
      <p:sp>
        <p:nvSpPr>
          <p:cNvPr id="28686" name="Rectangle 14"/>
          <p:cNvSpPr>
            <a:spLocks noChangeArrowheads="1"/>
          </p:cNvSpPr>
          <p:nvPr/>
        </p:nvSpPr>
        <p:spPr bwMode="auto">
          <a:xfrm>
            <a:off x="5699125" y="2322513"/>
            <a:ext cx="2595262" cy="708528"/>
          </a:xfrm>
          <a:prstGeom prst="rect">
            <a:avLst/>
          </a:prstGeom>
          <a:noFill/>
          <a:ln w="9525">
            <a:noFill/>
            <a:miter lim="800000"/>
            <a:headEnd/>
            <a:tailEnd/>
          </a:ln>
          <a:effectLst/>
        </p:spPr>
        <p:txBody>
          <a:bodyPr wrap="none" lIns="92075" tIns="46038" rIns="92075" bIns="46038">
            <a:spAutoFit/>
          </a:bodyPr>
          <a:lstStyle/>
          <a:p>
            <a:endParaRPr lang="en-US" altLang="en-US" dirty="0"/>
          </a:p>
          <a:p>
            <a:r>
              <a:rPr lang="en-US" altLang="en-US" dirty="0"/>
              <a:t>location:              </a:t>
            </a:r>
            <a:r>
              <a:rPr lang="en-US" altLang="en-US" dirty="0" smtClean="0"/>
              <a:t>2   </a:t>
            </a:r>
            <a:endParaRPr lang="en-US" altLang="en-US" dirty="0"/>
          </a:p>
        </p:txBody>
      </p:sp>
      <p:sp>
        <p:nvSpPr>
          <p:cNvPr id="28687" name="Rectangle 15"/>
          <p:cNvSpPr>
            <a:spLocks noChangeArrowheads="1"/>
          </p:cNvSpPr>
          <p:nvPr/>
        </p:nvSpPr>
        <p:spPr bwMode="auto">
          <a:xfrm>
            <a:off x="1023938" y="2227263"/>
            <a:ext cx="3536950" cy="4278736"/>
          </a:xfrm>
          <a:prstGeom prst="rect">
            <a:avLst/>
          </a:prstGeom>
          <a:noFill/>
          <a:ln w="9525">
            <a:noFill/>
            <a:miter lim="800000"/>
            <a:headEnd/>
            <a:tailEnd/>
          </a:ln>
          <a:effectLst/>
        </p:spPr>
        <p:txBody>
          <a:bodyPr lIns="92075" tIns="46038" rIns="92075" bIns="46038">
            <a:spAutoFit/>
          </a:bodyPr>
          <a:lstStyle/>
          <a:p>
            <a:r>
              <a:rPr lang="en-US" altLang="en-US" sz="2400" dirty="0">
                <a:latin typeface="Times New Roman" charset="0"/>
              </a:rPr>
              <a:t>length			      4</a:t>
            </a:r>
            <a:endParaRPr lang="en-US" altLang="en-US" dirty="0">
              <a:latin typeface="Times New Roman" charset="0"/>
            </a:endParaRPr>
          </a:p>
          <a:p>
            <a:endParaRPr lang="en-US" altLang="en-US" sz="1200" dirty="0">
              <a:latin typeface="Times New Roman" charset="0"/>
            </a:endParaRPr>
          </a:p>
          <a:p>
            <a:endParaRPr lang="en-US" altLang="en-US" sz="1200" dirty="0">
              <a:latin typeface="Times New Roman" charset="0"/>
            </a:endParaRPr>
          </a:p>
          <a:p>
            <a:r>
              <a:rPr lang="en-US" altLang="en-US" sz="2400" dirty="0">
                <a:latin typeface="Times New Roman" charset="0"/>
              </a:rPr>
              <a:t>info </a:t>
            </a:r>
            <a:r>
              <a:rPr lang="en-US" altLang="en-US" sz="1800" dirty="0">
                <a:latin typeface="Times New Roman" charset="0"/>
              </a:rPr>
              <a:t>   </a:t>
            </a:r>
            <a:r>
              <a:rPr lang="en-US" altLang="en-US" sz="1600" dirty="0">
                <a:latin typeface="Times New Roman" charset="0"/>
              </a:rPr>
              <a:t> </a:t>
            </a:r>
            <a:r>
              <a:rPr lang="en-US" altLang="en-US" sz="1800" dirty="0">
                <a:latin typeface="Times New Roman" charset="0"/>
              </a:rPr>
              <a:t>	 [ 0 ]          </a:t>
            </a:r>
            <a:r>
              <a:rPr lang="en-US" altLang="en-US" sz="1800" dirty="0" err="1" smtClean="0">
                <a:latin typeface="Times New Roman" charset="0"/>
              </a:rPr>
              <a:t>Asad</a:t>
            </a:r>
            <a:endParaRPr lang="en-US" altLang="en-US" dirty="0">
              <a:latin typeface="Times New Roman" charset="0"/>
            </a:endParaRPr>
          </a:p>
          <a:p>
            <a:endParaRPr lang="en-US" altLang="en-US" sz="1400" dirty="0">
              <a:latin typeface="Times New Roman" charset="0"/>
            </a:endParaRPr>
          </a:p>
          <a:p>
            <a:r>
              <a:rPr lang="en-US" altLang="en-US" sz="1800" dirty="0">
                <a:latin typeface="Times New Roman" charset="0"/>
              </a:rPr>
              <a:t>                 [ 1 ]          </a:t>
            </a:r>
            <a:r>
              <a:rPr lang="en-US" altLang="en-US" dirty="0">
                <a:latin typeface="Times New Roman" charset="0"/>
              </a:rPr>
              <a:t>Bradley</a:t>
            </a:r>
          </a:p>
          <a:p>
            <a:endParaRPr lang="en-US" altLang="en-US" sz="1400" dirty="0">
              <a:latin typeface="Times New Roman" charset="0"/>
            </a:endParaRPr>
          </a:p>
          <a:p>
            <a:r>
              <a:rPr lang="en-US" altLang="en-US" sz="1600" dirty="0">
                <a:latin typeface="Times New Roman" charset="0"/>
              </a:rPr>
              <a:t>	 </a:t>
            </a:r>
            <a:r>
              <a:rPr lang="en-US" altLang="en-US" sz="1800" dirty="0">
                <a:latin typeface="Times New Roman" charset="0"/>
              </a:rPr>
              <a:t>[ 2 ] 	</a:t>
            </a:r>
            <a:r>
              <a:rPr lang="en-US" altLang="en-US" sz="1800" dirty="0" smtClean="0">
                <a:latin typeface="Times New Roman" charset="0"/>
              </a:rPr>
              <a:t>  Henry</a:t>
            </a:r>
            <a:endParaRPr lang="en-US" altLang="en-US" dirty="0">
              <a:latin typeface="Times New Roman" charset="0"/>
            </a:endParaRPr>
          </a:p>
          <a:p>
            <a:endParaRPr lang="en-US" altLang="en-US" sz="1400" dirty="0">
              <a:latin typeface="Times New Roman" charset="0"/>
            </a:endParaRPr>
          </a:p>
          <a:p>
            <a:r>
              <a:rPr lang="en-US" altLang="en-US" sz="1600" dirty="0">
                <a:latin typeface="Times New Roman" charset="0"/>
              </a:rPr>
              <a:t>	 </a:t>
            </a:r>
            <a:r>
              <a:rPr lang="en-US" altLang="en-US" sz="1800" dirty="0">
                <a:latin typeface="Times New Roman" charset="0"/>
              </a:rPr>
              <a:t>[ 3 ] </a:t>
            </a:r>
            <a:r>
              <a:rPr lang="en-US" altLang="en-US" sz="1800" dirty="0" smtClean="0">
                <a:latin typeface="Times New Roman" charset="0"/>
              </a:rPr>
              <a:t>         Maxwell</a:t>
            </a:r>
            <a:endParaRPr lang="en-US" altLang="en-US" dirty="0">
              <a:latin typeface="Times New Roman" charset="0"/>
            </a:endParaRPr>
          </a:p>
          <a:p>
            <a:r>
              <a:rPr lang="en-US" altLang="en-US" sz="1800" dirty="0">
                <a:latin typeface="Arial Black" pitchFamily="34" charset="0"/>
              </a:rPr>
              <a:t> 	                   .</a:t>
            </a:r>
          </a:p>
          <a:p>
            <a:r>
              <a:rPr lang="en-US" altLang="en-US" sz="1800" dirty="0">
                <a:latin typeface="Arial Black" pitchFamily="34" charset="0"/>
              </a:rPr>
              <a:t>	                   .	</a:t>
            </a:r>
          </a:p>
          <a:p>
            <a:r>
              <a:rPr lang="en-US" altLang="en-US" sz="1800" dirty="0">
                <a:latin typeface="Arial Black" pitchFamily="34" charset="0"/>
              </a:rPr>
              <a:t>	                   .</a:t>
            </a:r>
            <a:r>
              <a:rPr lang="en-US" altLang="en-US" dirty="0">
                <a:latin typeface="Times New Roman" charset="0"/>
              </a:rPr>
              <a:t>  </a:t>
            </a:r>
          </a:p>
          <a:p>
            <a:endParaRPr lang="en-US" altLang="en-US" sz="1600" dirty="0">
              <a:latin typeface="Times New Roman" charset="0"/>
            </a:endParaRPr>
          </a:p>
          <a:p>
            <a:r>
              <a:rPr lang="en-US" altLang="en-US" sz="1600" dirty="0">
                <a:latin typeface="Times New Roman" charset="0"/>
              </a:rPr>
              <a:t>[MAX_ITEMS-1]</a:t>
            </a:r>
            <a:endParaRPr lang="en-US" altLang="en-US" sz="1400" dirty="0">
              <a:latin typeface="Times New Roman" charset="0"/>
            </a:endParaRPr>
          </a:p>
          <a:p>
            <a:endParaRPr lang="en-US" altLang="en-US" sz="1400" dirty="0">
              <a:latin typeface="Times New Roman" charset="0"/>
            </a:endParaRPr>
          </a:p>
        </p:txBody>
      </p:sp>
      <p:sp>
        <p:nvSpPr>
          <p:cNvPr id="28688" name="Rectangle 16"/>
          <p:cNvSpPr>
            <a:spLocks noChangeArrowheads="1"/>
          </p:cNvSpPr>
          <p:nvPr/>
        </p:nvSpPr>
        <p:spPr bwMode="auto">
          <a:xfrm>
            <a:off x="5775325" y="3916363"/>
            <a:ext cx="3117155" cy="1324081"/>
          </a:xfrm>
          <a:prstGeom prst="rect">
            <a:avLst/>
          </a:prstGeom>
          <a:noFill/>
          <a:ln w="9525">
            <a:noFill/>
            <a:miter lim="800000"/>
            <a:headEnd/>
            <a:tailEnd/>
          </a:ln>
          <a:effectLst/>
        </p:spPr>
        <p:txBody>
          <a:bodyPr wrap="square" lIns="92075" tIns="46038" rIns="92075" bIns="46038">
            <a:spAutoFit/>
          </a:bodyPr>
          <a:lstStyle/>
          <a:p>
            <a:pPr marL="342900" indent="-342900">
              <a:buFontTx/>
              <a:buChar char="-"/>
            </a:pPr>
            <a:r>
              <a:rPr lang="en-US" altLang="en-US" dirty="0" smtClean="0">
                <a:solidFill>
                  <a:srgbClr val="CC0000"/>
                </a:solidFill>
              </a:rPr>
              <a:t>Move all the items starting at </a:t>
            </a:r>
            <a:r>
              <a:rPr lang="en-US" altLang="en-US" dirty="0" smtClean="0">
                <a:solidFill>
                  <a:schemeClr val="tx2">
                    <a:lumMod val="60000"/>
                    <a:lumOff val="40000"/>
                  </a:schemeClr>
                </a:solidFill>
              </a:rPr>
              <a:t>location</a:t>
            </a:r>
          </a:p>
          <a:p>
            <a:pPr marL="342900" indent="-342900">
              <a:buFontTx/>
              <a:buChar char="-"/>
            </a:pPr>
            <a:r>
              <a:rPr lang="en-US" altLang="en-US" dirty="0" smtClean="0">
                <a:solidFill>
                  <a:srgbClr val="CC0000"/>
                </a:solidFill>
              </a:rPr>
              <a:t>Insert “Henry”</a:t>
            </a:r>
          </a:p>
          <a:p>
            <a:pPr marL="342900" indent="-342900">
              <a:buFontTx/>
              <a:buChar char="-"/>
            </a:pPr>
            <a:r>
              <a:rPr lang="en-US" altLang="en-US" dirty="0" smtClean="0">
                <a:solidFill>
                  <a:srgbClr val="CC0000"/>
                </a:solidFill>
              </a:rPr>
              <a:t>Increase </a:t>
            </a:r>
            <a:r>
              <a:rPr lang="en-US" altLang="en-US" dirty="0" smtClean="0">
                <a:solidFill>
                  <a:schemeClr val="tx2">
                    <a:lumMod val="60000"/>
                    <a:lumOff val="40000"/>
                  </a:schemeClr>
                </a:solidFill>
              </a:rPr>
              <a:t>length</a:t>
            </a:r>
            <a:endParaRPr lang="en-US" altLang="en-US" dirty="0">
              <a:solidFill>
                <a:schemeClr val="tx2">
                  <a:lumMod val="60000"/>
                  <a:lumOff val="40000"/>
                </a:schemeClr>
              </a:solidFill>
            </a:endParaRPr>
          </a:p>
        </p:txBody>
      </p:sp>
      <p:sp>
        <p:nvSpPr>
          <p:cNvPr id="28689" name="Rectangle 17"/>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70D02B38-6E90-4C67-B733-7A22310ED119}" type="slidenum">
              <a:rPr lang="en-US" altLang="en-US" sz="1400" b="0"/>
              <a:pPr algn="r"/>
              <a:t>33</a:t>
            </a:fld>
            <a:endParaRPr lang="en-US" altLang="en-US" sz="1400" b="0"/>
          </a:p>
        </p:txBody>
      </p:sp>
    </p:spTree>
    <p:extLst>
      <p:ext uri="{BB962C8B-B14F-4D97-AF65-F5344CB8AC3E}">
        <p14:creationId xmlns:p14="http://schemas.microsoft.com/office/powerpoint/2010/main" val="15011094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7301D7E5-C6AC-40E7-B3DF-F5A7CB94C77F}" type="slidenum">
              <a:rPr lang="en-US" altLang="en-US"/>
              <a:pPr/>
              <a:t>34</a:t>
            </a:fld>
            <a:endParaRPr lang="en-US" altLang="en-US"/>
          </a:p>
        </p:txBody>
      </p:sp>
      <p:sp>
        <p:nvSpPr>
          <p:cNvPr id="38914" name="Rectangle 2"/>
          <p:cNvSpPr>
            <a:spLocks noGrp="1" noChangeArrowheads="1"/>
          </p:cNvSpPr>
          <p:nvPr>
            <p:ph type="title"/>
          </p:nvPr>
        </p:nvSpPr>
        <p:spPr>
          <a:xfrm>
            <a:off x="304800" y="838200"/>
            <a:ext cx="8763000" cy="1219200"/>
          </a:xfrm>
          <a:ln/>
        </p:spPr>
        <p:txBody>
          <a:bodyPr/>
          <a:lstStyle/>
          <a:p>
            <a:r>
              <a:rPr lang="en-US" altLang="en-US"/>
              <a:t>InsertItem algorithm for </a:t>
            </a:r>
            <a:br>
              <a:rPr lang="en-US" altLang="en-US"/>
            </a:br>
            <a:r>
              <a:rPr lang="en-US" altLang="en-US"/>
              <a:t>SortedList ADT</a:t>
            </a:r>
          </a:p>
        </p:txBody>
      </p:sp>
      <p:sp>
        <p:nvSpPr>
          <p:cNvPr id="38915" name="Rectangle 3"/>
          <p:cNvSpPr>
            <a:spLocks noGrp="1" noChangeArrowheads="1"/>
          </p:cNvSpPr>
          <p:nvPr>
            <p:ph type="body" idx="1"/>
          </p:nvPr>
        </p:nvSpPr>
        <p:spPr>
          <a:xfrm>
            <a:off x="838200" y="2286000"/>
            <a:ext cx="7086600" cy="4495800"/>
          </a:xfrm>
          <a:noFill/>
          <a:ln/>
        </p:spPr>
        <p:txBody>
          <a:bodyPr/>
          <a:lstStyle/>
          <a:p>
            <a:r>
              <a:rPr lang="en-US" altLang="en-US"/>
              <a:t>Find proper location for the new element in the sorted list.</a:t>
            </a:r>
          </a:p>
          <a:p>
            <a:pPr>
              <a:buFontTx/>
              <a:buNone/>
            </a:pPr>
            <a:endParaRPr lang="en-US" altLang="en-US" sz="1200"/>
          </a:p>
          <a:p>
            <a:r>
              <a:rPr lang="en-US" altLang="en-US"/>
              <a:t>Create space for the new element by </a:t>
            </a:r>
            <a:r>
              <a:rPr lang="en-US" altLang="en-US">
                <a:solidFill>
                  <a:srgbClr val="CC0000"/>
                </a:solidFill>
              </a:rPr>
              <a:t>moving down</a:t>
            </a:r>
            <a:r>
              <a:rPr lang="en-US" altLang="en-US"/>
              <a:t> all the list elements that will follow it.</a:t>
            </a:r>
          </a:p>
          <a:p>
            <a:pPr>
              <a:buFontTx/>
              <a:buNone/>
            </a:pPr>
            <a:endParaRPr lang="en-US" altLang="en-US" sz="1200"/>
          </a:p>
          <a:p>
            <a:r>
              <a:rPr lang="en-US" altLang="en-US"/>
              <a:t>Put the new element in the list.</a:t>
            </a:r>
          </a:p>
          <a:p>
            <a:pPr>
              <a:buFontTx/>
              <a:buNone/>
            </a:pPr>
            <a:endParaRPr lang="en-US" altLang="en-US" sz="1200"/>
          </a:p>
          <a:p>
            <a:r>
              <a:rPr lang="en-US" altLang="en-US"/>
              <a:t>Increment length.</a:t>
            </a:r>
          </a:p>
          <a:p>
            <a:pPr>
              <a:buFontTx/>
              <a:buNone/>
            </a:pPr>
            <a:endParaRPr lang="en-US" altLang="en-US"/>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5"/>
          <p:cNvSpPr>
            <a:spLocks noGrp="1"/>
          </p:cNvSpPr>
          <p:nvPr>
            <p:ph type="sldNum" sz="quarter" idx="12"/>
          </p:nvPr>
        </p:nvSpPr>
        <p:spPr/>
        <p:txBody>
          <a:bodyPr/>
          <a:lstStyle/>
          <a:p>
            <a:fld id="{2EF9134C-2280-42E8-A973-9CF0DC9E434E}" type="slidenum">
              <a:rPr lang="en-US" altLang="en-US"/>
              <a:pPr/>
              <a:t>35</a:t>
            </a:fld>
            <a:endParaRPr lang="en-US" altLang="en-US"/>
          </a:p>
        </p:txBody>
      </p:sp>
      <p:sp>
        <p:nvSpPr>
          <p:cNvPr id="39938" name="Rectangle 2"/>
          <p:cNvSpPr>
            <a:spLocks noChangeArrowheads="1"/>
          </p:cNvSpPr>
          <p:nvPr/>
        </p:nvSpPr>
        <p:spPr bwMode="auto">
          <a:xfrm>
            <a:off x="234950" y="2146300"/>
            <a:ext cx="8750300" cy="44831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39939" name="Rectangle 3"/>
          <p:cNvSpPr>
            <a:spLocks noGrp="1" noChangeArrowheads="1"/>
          </p:cNvSpPr>
          <p:nvPr>
            <p:ph type="title"/>
          </p:nvPr>
        </p:nvSpPr>
        <p:spPr>
          <a:xfrm>
            <a:off x="628650" y="884238"/>
            <a:ext cx="7918450" cy="1173162"/>
          </a:xfrm>
          <a:noFill/>
          <a:ln/>
        </p:spPr>
        <p:txBody>
          <a:bodyPr/>
          <a:lstStyle/>
          <a:p>
            <a:r>
              <a:rPr lang="en-US" altLang="en-US"/>
              <a:t>Implementing </a:t>
            </a:r>
            <a:r>
              <a:rPr lang="en-US" altLang="en-US">
                <a:latin typeface="Arial Rounded MT Bold" pitchFamily="34" charset="0"/>
              </a:rPr>
              <a:t>SortedType </a:t>
            </a:r>
            <a:br>
              <a:rPr lang="en-US" altLang="en-US">
                <a:latin typeface="Arial Rounded MT Bold" pitchFamily="34" charset="0"/>
              </a:rPr>
            </a:br>
            <a:r>
              <a:rPr lang="en-US" altLang="en-US"/>
              <a:t>member function </a:t>
            </a:r>
            <a:r>
              <a:rPr lang="en-US" altLang="en-US">
                <a:latin typeface="Arial Rounded MT Bold" pitchFamily="34" charset="0"/>
              </a:rPr>
              <a:t>InsertItem</a:t>
            </a:r>
          </a:p>
        </p:txBody>
      </p:sp>
      <p:sp>
        <p:nvSpPr>
          <p:cNvPr id="39940" name="Rectangle 4"/>
          <p:cNvSpPr>
            <a:spLocks noGrp="1" noChangeArrowheads="1"/>
          </p:cNvSpPr>
          <p:nvPr>
            <p:ph type="body" idx="1"/>
          </p:nvPr>
        </p:nvSpPr>
        <p:spPr>
          <a:xfrm>
            <a:off x="457200" y="1576388"/>
            <a:ext cx="8534400" cy="5053012"/>
          </a:xfrm>
          <a:noFill/>
          <a:ln/>
        </p:spPr>
        <p:txBody>
          <a:bodyPr/>
          <a:lstStyle/>
          <a:p>
            <a:pPr>
              <a:spcBef>
                <a:spcPct val="0"/>
              </a:spcBef>
              <a:buFontTx/>
              <a:buNone/>
            </a:pPr>
            <a:r>
              <a:rPr lang="en-US" altLang="en-US" sz="2000" b="1" i="1">
                <a:solidFill>
                  <a:schemeClr val="folHlink"/>
                </a:solidFill>
              </a:rPr>
              <a:t>	</a:t>
            </a:r>
          </a:p>
        </p:txBody>
      </p:sp>
      <p:sp>
        <p:nvSpPr>
          <p:cNvPr id="39941" name="Rectangle 5"/>
          <p:cNvSpPr>
            <a:spLocks noChangeArrowheads="1"/>
          </p:cNvSpPr>
          <p:nvPr/>
        </p:nvSpPr>
        <p:spPr bwMode="auto">
          <a:xfrm>
            <a:off x="517525" y="2398713"/>
            <a:ext cx="8121650" cy="4176712"/>
          </a:xfrm>
          <a:prstGeom prst="rect">
            <a:avLst/>
          </a:prstGeom>
          <a:noFill/>
          <a:ln w="9525">
            <a:noFill/>
            <a:miter lim="800000"/>
            <a:headEnd/>
            <a:tailEnd/>
          </a:ln>
          <a:effectLst/>
        </p:spPr>
        <p:txBody>
          <a:bodyPr wrap="none" lIns="92075" tIns="46038" rIns="92075" bIns="46038">
            <a:spAutoFit/>
          </a:bodyPr>
          <a:lstStyle/>
          <a:p>
            <a:pPr>
              <a:spcBef>
                <a:spcPct val="20000"/>
              </a:spcBef>
            </a:pPr>
            <a:r>
              <a:rPr lang="en-US" altLang="en-US">
                <a:solidFill>
                  <a:schemeClr val="accent2"/>
                </a:solidFill>
              </a:rPr>
              <a:t>// IMPLEMENTATION FILE                    (sorted.cpp)</a:t>
            </a:r>
          </a:p>
          <a:p>
            <a:pPr>
              <a:spcBef>
                <a:spcPct val="20000"/>
              </a:spcBef>
            </a:pPr>
            <a:endParaRPr lang="en-US" altLang="en-US" sz="1400"/>
          </a:p>
          <a:p>
            <a:pPr>
              <a:spcBef>
                <a:spcPct val="20000"/>
              </a:spcBef>
            </a:pPr>
            <a:r>
              <a:rPr lang="en-US" altLang="en-US"/>
              <a:t>#include “itemtype.h”        </a:t>
            </a:r>
            <a:r>
              <a:rPr lang="en-US" altLang="en-US" i="1">
                <a:solidFill>
                  <a:srgbClr val="CC0000"/>
                </a:solidFill>
              </a:rPr>
              <a:t>// also must appear in client code</a:t>
            </a:r>
          </a:p>
          <a:p>
            <a:pPr>
              <a:spcBef>
                <a:spcPct val="20000"/>
              </a:spcBef>
            </a:pPr>
            <a:endParaRPr lang="en-US" altLang="en-US" sz="800"/>
          </a:p>
          <a:p>
            <a:pPr>
              <a:spcBef>
                <a:spcPct val="20000"/>
              </a:spcBef>
            </a:pPr>
            <a:r>
              <a:rPr lang="en-US" altLang="en-US"/>
              <a:t>void  SortedType :: InsertItem ( ItemType  item )</a:t>
            </a:r>
          </a:p>
          <a:p>
            <a:pPr>
              <a:spcBef>
                <a:spcPct val="20000"/>
              </a:spcBef>
            </a:pPr>
            <a:r>
              <a:rPr lang="en-US" altLang="en-US" i="1">
                <a:solidFill>
                  <a:srgbClr val="CC0000"/>
                </a:solidFill>
              </a:rPr>
              <a:t>//  Pre: 	List has been initialized. List is not full.  item is not in list.</a:t>
            </a:r>
          </a:p>
          <a:p>
            <a:pPr>
              <a:spcBef>
                <a:spcPct val="20000"/>
              </a:spcBef>
            </a:pPr>
            <a:r>
              <a:rPr lang="en-US" altLang="en-US" i="1">
                <a:solidFill>
                  <a:srgbClr val="CC0000"/>
                </a:solidFill>
              </a:rPr>
              <a:t>//    	List is sorted by key member using function ComparedTo.</a:t>
            </a:r>
          </a:p>
          <a:p>
            <a:pPr>
              <a:spcBef>
                <a:spcPct val="20000"/>
              </a:spcBef>
            </a:pPr>
            <a:r>
              <a:rPr lang="en-US" altLang="en-US" i="1">
                <a:solidFill>
                  <a:srgbClr val="009966"/>
                </a:solidFill>
              </a:rPr>
              <a:t>// Post:  item is in the list.  List is still sorted.</a:t>
            </a:r>
            <a:endParaRPr lang="en-US" altLang="en-US"/>
          </a:p>
          <a:p>
            <a:r>
              <a:rPr lang="en-US" altLang="en-US"/>
              <a:t>{</a:t>
            </a:r>
          </a:p>
          <a:p>
            <a:r>
              <a:rPr lang="en-US" altLang="en-US" sz="1400">
                <a:latin typeface="Arial Black" pitchFamily="34" charset="0"/>
              </a:rPr>
              <a:t>		.</a:t>
            </a:r>
          </a:p>
          <a:p>
            <a:r>
              <a:rPr lang="en-US" altLang="en-US" sz="1400">
                <a:latin typeface="Arial Black" pitchFamily="34" charset="0"/>
              </a:rPr>
              <a:t>		.</a:t>
            </a:r>
          </a:p>
          <a:p>
            <a:r>
              <a:rPr lang="en-US" altLang="en-US" sz="1400">
                <a:latin typeface="Arial Black" pitchFamily="34" charset="0"/>
              </a:rPr>
              <a:t>		.</a:t>
            </a:r>
          </a:p>
          <a:p>
            <a:endParaRPr lang="en-US" altLang="en-US"/>
          </a:p>
          <a:p>
            <a:r>
              <a:rPr lang="en-US" altLang="en-US"/>
              <a:t>}</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87350" y="990600"/>
            <a:ext cx="8293100" cy="57912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40963" name="Rectangle 3"/>
          <p:cNvSpPr>
            <a:spLocks noGrp="1" noChangeArrowheads="1"/>
          </p:cNvSpPr>
          <p:nvPr>
            <p:ph type="body" idx="1"/>
          </p:nvPr>
        </p:nvSpPr>
        <p:spPr>
          <a:xfrm>
            <a:off x="555625" y="990600"/>
            <a:ext cx="8207375" cy="5508625"/>
          </a:xfrm>
          <a:noFill/>
          <a:ln/>
        </p:spPr>
        <p:txBody>
          <a:bodyPr/>
          <a:lstStyle/>
          <a:p>
            <a:pPr>
              <a:lnSpc>
                <a:spcPct val="90000"/>
              </a:lnSpc>
              <a:buFontTx/>
              <a:buNone/>
            </a:pPr>
            <a:r>
              <a:rPr lang="en-US" altLang="en-US" sz="2000" b="1"/>
              <a:t>void  SortedType :: InsertItem ( ItemType  item )</a:t>
            </a:r>
          </a:p>
          <a:p>
            <a:pPr>
              <a:lnSpc>
                <a:spcPct val="90000"/>
              </a:lnSpc>
              <a:buFontTx/>
              <a:buNone/>
            </a:pPr>
            <a:r>
              <a:rPr lang="en-US" altLang="en-US" sz="1800" b="1"/>
              <a:t>{    bool  moreToSearch ;</a:t>
            </a:r>
          </a:p>
          <a:p>
            <a:pPr>
              <a:lnSpc>
                <a:spcPct val="90000"/>
              </a:lnSpc>
              <a:buFontTx/>
              <a:buNone/>
            </a:pPr>
            <a:r>
              <a:rPr lang="en-US" altLang="en-US" sz="1800" b="1"/>
              <a:t>     int     location = 0 ;</a:t>
            </a:r>
          </a:p>
          <a:p>
            <a:pPr>
              <a:lnSpc>
                <a:spcPct val="90000"/>
              </a:lnSpc>
              <a:buFontTx/>
              <a:buNone/>
            </a:pPr>
            <a:r>
              <a:rPr lang="en-US" altLang="en-US" sz="1800" b="1" i="1">
                <a:solidFill>
                  <a:srgbClr val="CC0000"/>
                </a:solidFill>
              </a:rPr>
              <a:t>				//   find proper location for new element</a:t>
            </a:r>
            <a:endParaRPr lang="en-US" altLang="en-US" sz="800" b="1"/>
          </a:p>
          <a:p>
            <a:pPr>
              <a:lnSpc>
                <a:spcPct val="90000"/>
              </a:lnSpc>
              <a:buFontTx/>
              <a:buNone/>
            </a:pPr>
            <a:r>
              <a:rPr lang="en-US" altLang="en-US" sz="1800" b="1"/>
              <a:t>	moreToSearch = ( location &lt; length ) ;</a:t>
            </a:r>
          </a:p>
          <a:p>
            <a:pPr>
              <a:lnSpc>
                <a:spcPct val="90000"/>
              </a:lnSpc>
              <a:buFontTx/>
              <a:buNone/>
            </a:pPr>
            <a:r>
              <a:rPr lang="en-US" altLang="en-US" sz="1800" b="1"/>
              <a:t>	while ( moreToSearch  )</a:t>
            </a:r>
          </a:p>
          <a:p>
            <a:pPr>
              <a:lnSpc>
                <a:spcPct val="90000"/>
              </a:lnSpc>
              <a:buFontTx/>
              <a:buNone/>
            </a:pPr>
            <a:r>
              <a:rPr lang="en-US" altLang="en-US" sz="1800" b="1"/>
              <a:t>	{	switch ( item.ComparedTo( info[location] ) )</a:t>
            </a:r>
          </a:p>
          <a:p>
            <a:pPr>
              <a:lnSpc>
                <a:spcPct val="90000"/>
              </a:lnSpc>
              <a:buFontTx/>
              <a:buNone/>
            </a:pPr>
            <a:r>
              <a:rPr lang="en-US" altLang="en-US" sz="1800" b="1"/>
              <a:t>    		{     case   LESS         :   moreToSearch = false ;</a:t>
            </a:r>
          </a:p>
          <a:p>
            <a:pPr>
              <a:lnSpc>
                <a:spcPct val="90000"/>
              </a:lnSpc>
              <a:buFontTx/>
              <a:buNone/>
            </a:pPr>
            <a:r>
              <a:rPr lang="en-US" altLang="en-US" sz="1800" b="1"/>
              <a:t>				           break ;</a:t>
            </a:r>
          </a:p>
          <a:p>
            <a:pPr>
              <a:lnSpc>
                <a:spcPct val="90000"/>
              </a:lnSpc>
              <a:buFontTx/>
              <a:buNone/>
            </a:pPr>
            <a:r>
              <a:rPr lang="en-US" altLang="en-US" sz="1800" b="1"/>
              <a:t>		      case  GREATER  :   location++ ;</a:t>
            </a:r>
          </a:p>
          <a:p>
            <a:pPr>
              <a:lnSpc>
                <a:spcPct val="90000"/>
              </a:lnSpc>
              <a:buFontTx/>
              <a:buNone/>
            </a:pPr>
            <a:r>
              <a:rPr lang="en-US" altLang="en-US" sz="1800" b="1"/>
              <a:t>				           moreToSearch = ( location &lt; length ) ;</a:t>
            </a:r>
          </a:p>
          <a:p>
            <a:pPr>
              <a:lnSpc>
                <a:spcPct val="90000"/>
              </a:lnSpc>
              <a:buFontTx/>
              <a:buNone/>
            </a:pPr>
            <a:r>
              <a:rPr lang="en-US" altLang="en-US" sz="1800" b="1"/>
              <a:t>				           break ;</a:t>
            </a:r>
          </a:p>
          <a:p>
            <a:pPr>
              <a:lnSpc>
                <a:spcPct val="90000"/>
              </a:lnSpc>
              <a:buFontTx/>
              <a:buNone/>
            </a:pPr>
            <a:r>
              <a:rPr lang="en-US" altLang="en-US" sz="1800" b="1"/>
              <a:t>   		  }</a:t>
            </a:r>
          </a:p>
          <a:p>
            <a:pPr>
              <a:lnSpc>
                <a:spcPct val="90000"/>
              </a:lnSpc>
              <a:buFontTx/>
              <a:buNone/>
            </a:pPr>
            <a:r>
              <a:rPr lang="en-US" altLang="en-US" sz="1800" b="1"/>
              <a:t>       }			</a:t>
            </a:r>
            <a:r>
              <a:rPr lang="en-US" altLang="en-US" sz="1800" b="1" i="1">
                <a:solidFill>
                  <a:srgbClr val="CC0000"/>
                </a:solidFill>
              </a:rPr>
              <a:t>//   make room for new element in sorted list</a:t>
            </a:r>
            <a:endParaRPr lang="en-US" altLang="en-US" sz="800" b="1"/>
          </a:p>
          <a:p>
            <a:pPr>
              <a:lnSpc>
                <a:spcPct val="90000"/>
              </a:lnSpc>
              <a:buFontTx/>
              <a:buNone/>
            </a:pPr>
            <a:r>
              <a:rPr lang="en-US" altLang="en-US" sz="1800" b="1"/>
              <a:t>	for  ( int  index = length ;  index  &gt;  location ;  index-- )</a:t>
            </a:r>
          </a:p>
          <a:p>
            <a:pPr>
              <a:lnSpc>
                <a:spcPct val="90000"/>
              </a:lnSpc>
              <a:buFontTx/>
              <a:buNone/>
            </a:pPr>
            <a:r>
              <a:rPr lang="en-US" altLang="en-US" sz="1800" b="1"/>
              <a:t>		info [ index ] = info [ index - 1 ] ;</a:t>
            </a:r>
          </a:p>
          <a:p>
            <a:pPr>
              <a:lnSpc>
                <a:spcPct val="90000"/>
              </a:lnSpc>
              <a:buFontTx/>
              <a:buNone/>
            </a:pPr>
            <a:r>
              <a:rPr lang="en-US" altLang="en-US" sz="1800" b="1"/>
              <a:t>	info [ location ] = item ;</a:t>
            </a:r>
          </a:p>
          <a:p>
            <a:pPr>
              <a:lnSpc>
                <a:spcPct val="90000"/>
              </a:lnSpc>
              <a:buFontTx/>
              <a:buNone/>
            </a:pPr>
            <a:r>
              <a:rPr lang="en-US" altLang="en-US" sz="1800" b="1"/>
              <a:t>    	length++ ;</a:t>
            </a:r>
          </a:p>
          <a:p>
            <a:pPr>
              <a:lnSpc>
                <a:spcPct val="90000"/>
              </a:lnSpc>
              <a:buFontTx/>
              <a:buNone/>
            </a:pPr>
            <a:r>
              <a:rPr lang="en-US" altLang="en-US" sz="1800" b="1"/>
              <a:t>}</a:t>
            </a:r>
          </a:p>
        </p:txBody>
      </p:sp>
      <p:sp>
        <p:nvSpPr>
          <p:cNvPr id="40964" name="Rectangle 4"/>
          <p:cNvSpPr>
            <a:spLocks noChangeArrowheads="1"/>
          </p:cNvSpPr>
          <p:nvPr/>
        </p:nvSpPr>
        <p:spPr bwMode="auto">
          <a:xfrm>
            <a:off x="609600" y="2514600"/>
            <a:ext cx="7848600" cy="685800"/>
          </a:xfrm>
          <a:prstGeom prst="rect">
            <a:avLst/>
          </a:prstGeom>
          <a:noFill/>
          <a:ln w="9525">
            <a:noFill/>
            <a:miter lim="800000"/>
            <a:headEnd/>
            <a:tailEnd/>
          </a:ln>
          <a:effectLst/>
        </p:spPr>
        <p:txBody>
          <a:bodyPr wrap="none" anchor="ctr"/>
          <a:lstStyle/>
          <a:p>
            <a:endParaRPr lang="ko-KR" altLang="en-US"/>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B08F7D42-B088-403E-B3B3-C0C114BC6BD9}" type="slidenum">
              <a:rPr lang="en-US" altLang="en-US"/>
              <a:pPr/>
              <a:t>37</a:t>
            </a:fld>
            <a:endParaRPr lang="en-US" altLang="en-US"/>
          </a:p>
        </p:txBody>
      </p:sp>
      <p:sp>
        <p:nvSpPr>
          <p:cNvPr id="41986" name="Rectangle 2"/>
          <p:cNvSpPr>
            <a:spLocks noGrp="1" noChangeArrowheads="1"/>
          </p:cNvSpPr>
          <p:nvPr>
            <p:ph type="title"/>
          </p:nvPr>
        </p:nvSpPr>
        <p:spPr>
          <a:xfrm>
            <a:off x="304800" y="838200"/>
            <a:ext cx="8763000" cy="1219200"/>
          </a:xfrm>
          <a:ln/>
        </p:spPr>
        <p:txBody>
          <a:bodyPr/>
          <a:lstStyle/>
          <a:p>
            <a:r>
              <a:rPr lang="en-US" altLang="en-US"/>
              <a:t>DeleteItem algorithm for </a:t>
            </a:r>
            <a:br>
              <a:rPr lang="en-US" altLang="en-US"/>
            </a:br>
            <a:r>
              <a:rPr lang="en-US" altLang="en-US"/>
              <a:t>SortedList ADT</a:t>
            </a:r>
          </a:p>
        </p:txBody>
      </p:sp>
      <p:sp>
        <p:nvSpPr>
          <p:cNvPr id="41987" name="Rectangle 3"/>
          <p:cNvSpPr>
            <a:spLocks noGrp="1" noChangeArrowheads="1"/>
          </p:cNvSpPr>
          <p:nvPr>
            <p:ph type="body" idx="1"/>
          </p:nvPr>
        </p:nvSpPr>
        <p:spPr>
          <a:xfrm>
            <a:off x="990600" y="2057400"/>
            <a:ext cx="7086600" cy="3505200"/>
          </a:xfrm>
          <a:noFill/>
          <a:ln/>
        </p:spPr>
        <p:txBody>
          <a:bodyPr/>
          <a:lstStyle/>
          <a:p>
            <a:pPr>
              <a:lnSpc>
                <a:spcPct val="90000"/>
              </a:lnSpc>
            </a:pPr>
            <a:r>
              <a:rPr lang="en-US" altLang="en-US"/>
              <a:t>Find the location of the element to be deleted from the sorted list.</a:t>
            </a:r>
          </a:p>
          <a:p>
            <a:pPr>
              <a:lnSpc>
                <a:spcPct val="90000"/>
              </a:lnSpc>
              <a:buFontTx/>
              <a:buNone/>
            </a:pPr>
            <a:endParaRPr lang="en-US" altLang="en-US" sz="1200"/>
          </a:p>
          <a:p>
            <a:pPr>
              <a:lnSpc>
                <a:spcPct val="90000"/>
              </a:lnSpc>
            </a:pPr>
            <a:r>
              <a:rPr lang="en-US" altLang="en-US"/>
              <a:t>Eliminate space occupied by the item being deleted by </a:t>
            </a:r>
            <a:r>
              <a:rPr lang="en-US" altLang="en-US">
                <a:solidFill>
                  <a:srgbClr val="CC0000"/>
                </a:solidFill>
              </a:rPr>
              <a:t>moving up</a:t>
            </a:r>
            <a:r>
              <a:rPr lang="en-US" altLang="en-US"/>
              <a:t> all the list elements that follow it.</a:t>
            </a:r>
          </a:p>
          <a:p>
            <a:pPr>
              <a:lnSpc>
                <a:spcPct val="90000"/>
              </a:lnSpc>
              <a:buFontTx/>
              <a:buNone/>
            </a:pPr>
            <a:endParaRPr lang="en-US" altLang="en-US" sz="1200"/>
          </a:p>
          <a:p>
            <a:pPr>
              <a:lnSpc>
                <a:spcPct val="90000"/>
              </a:lnSpc>
            </a:pPr>
            <a:r>
              <a:rPr lang="en-US" altLang="en-US"/>
              <a:t>Decrement length.</a:t>
            </a:r>
          </a:p>
          <a:p>
            <a:pPr>
              <a:lnSpc>
                <a:spcPct val="90000"/>
              </a:lnSpc>
              <a:buFontTx/>
              <a:buNone/>
            </a:pPr>
            <a:endParaRPr lang="en-US" altLang="en-US"/>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5"/>
          <p:cNvSpPr>
            <a:spLocks noGrp="1"/>
          </p:cNvSpPr>
          <p:nvPr>
            <p:ph type="sldNum" sz="quarter" idx="12"/>
          </p:nvPr>
        </p:nvSpPr>
        <p:spPr/>
        <p:txBody>
          <a:bodyPr/>
          <a:lstStyle/>
          <a:p>
            <a:fld id="{AA997083-85E4-4B3C-88F2-80E6923F8CE3}" type="slidenum">
              <a:rPr lang="en-US" altLang="en-US"/>
              <a:pPr/>
              <a:t>38</a:t>
            </a:fld>
            <a:endParaRPr lang="en-US" altLang="en-US"/>
          </a:p>
        </p:txBody>
      </p:sp>
      <p:sp>
        <p:nvSpPr>
          <p:cNvPr id="43010" name="Rectangle 2"/>
          <p:cNvSpPr>
            <a:spLocks noChangeArrowheads="1"/>
          </p:cNvSpPr>
          <p:nvPr/>
        </p:nvSpPr>
        <p:spPr bwMode="auto">
          <a:xfrm>
            <a:off x="234950" y="2146300"/>
            <a:ext cx="8750300" cy="44831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43011" name="Rectangle 3"/>
          <p:cNvSpPr>
            <a:spLocks noGrp="1" noChangeArrowheads="1"/>
          </p:cNvSpPr>
          <p:nvPr>
            <p:ph type="title"/>
          </p:nvPr>
        </p:nvSpPr>
        <p:spPr>
          <a:xfrm>
            <a:off x="628650" y="884238"/>
            <a:ext cx="7918450" cy="1173162"/>
          </a:xfrm>
          <a:noFill/>
          <a:ln/>
        </p:spPr>
        <p:txBody>
          <a:bodyPr/>
          <a:lstStyle/>
          <a:p>
            <a:r>
              <a:rPr lang="en-US" altLang="en-US"/>
              <a:t>Implementing </a:t>
            </a:r>
            <a:r>
              <a:rPr lang="en-US" altLang="en-US">
                <a:latin typeface="Arial Rounded MT Bold" pitchFamily="34" charset="0"/>
              </a:rPr>
              <a:t>SortedType </a:t>
            </a:r>
            <a:br>
              <a:rPr lang="en-US" altLang="en-US">
                <a:latin typeface="Arial Rounded MT Bold" pitchFamily="34" charset="0"/>
              </a:rPr>
            </a:br>
            <a:r>
              <a:rPr lang="en-US" altLang="en-US"/>
              <a:t>member function </a:t>
            </a:r>
            <a:r>
              <a:rPr lang="en-US" altLang="en-US">
                <a:latin typeface="Arial Rounded MT Bold" pitchFamily="34" charset="0"/>
              </a:rPr>
              <a:t>DeleteItem</a:t>
            </a:r>
          </a:p>
        </p:txBody>
      </p:sp>
      <p:sp>
        <p:nvSpPr>
          <p:cNvPr id="43012" name="Rectangle 4"/>
          <p:cNvSpPr>
            <a:spLocks noGrp="1" noChangeArrowheads="1"/>
          </p:cNvSpPr>
          <p:nvPr>
            <p:ph type="body" idx="1"/>
          </p:nvPr>
        </p:nvSpPr>
        <p:spPr>
          <a:xfrm>
            <a:off x="457200" y="1576388"/>
            <a:ext cx="8534400" cy="5053012"/>
          </a:xfrm>
          <a:noFill/>
          <a:ln/>
        </p:spPr>
        <p:txBody>
          <a:bodyPr/>
          <a:lstStyle/>
          <a:p>
            <a:pPr>
              <a:spcBef>
                <a:spcPct val="0"/>
              </a:spcBef>
              <a:buFontTx/>
              <a:buNone/>
            </a:pPr>
            <a:r>
              <a:rPr lang="en-US" altLang="en-US" sz="2000" b="1" i="1">
                <a:solidFill>
                  <a:schemeClr val="folHlink"/>
                </a:solidFill>
              </a:rPr>
              <a:t>	</a:t>
            </a:r>
          </a:p>
        </p:txBody>
      </p:sp>
      <p:sp>
        <p:nvSpPr>
          <p:cNvPr id="43013" name="Rectangle 5"/>
          <p:cNvSpPr>
            <a:spLocks noChangeArrowheads="1"/>
          </p:cNvSpPr>
          <p:nvPr/>
        </p:nvSpPr>
        <p:spPr bwMode="auto">
          <a:xfrm>
            <a:off x="517525" y="2322513"/>
            <a:ext cx="8121650" cy="4286250"/>
          </a:xfrm>
          <a:prstGeom prst="rect">
            <a:avLst/>
          </a:prstGeom>
          <a:noFill/>
          <a:ln w="9525">
            <a:noFill/>
            <a:miter lim="800000"/>
            <a:headEnd/>
            <a:tailEnd/>
          </a:ln>
          <a:effectLst/>
        </p:spPr>
        <p:txBody>
          <a:bodyPr wrap="none" lIns="92075" tIns="46038" rIns="92075" bIns="46038">
            <a:spAutoFit/>
          </a:bodyPr>
          <a:lstStyle/>
          <a:p>
            <a:pPr>
              <a:spcBef>
                <a:spcPct val="20000"/>
              </a:spcBef>
            </a:pPr>
            <a:r>
              <a:rPr lang="en-US" altLang="en-US">
                <a:solidFill>
                  <a:schemeClr val="accent2"/>
                </a:solidFill>
              </a:rPr>
              <a:t>// IMPLEMENTATION FILE    continued                (sorted.cpp)</a:t>
            </a:r>
          </a:p>
          <a:p>
            <a:pPr>
              <a:spcBef>
                <a:spcPct val="20000"/>
              </a:spcBef>
            </a:pPr>
            <a:endParaRPr lang="en-US" altLang="en-US" sz="800"/>
          </a:p>
          <a:p>
            <a:pPr>
              <a:spcBef>
                <a:spcPct val="20000"/>
              </a:spcBef>
            </a:pPr>
            <a:r>
              <a:rPr lang="en-US" altLang="en-US"/>
              <a:t>void  SortedType :: DeleteItem ( ItemType  item )</a:t>
            </a:r>
          </a:p>
          <a:p>
            <a:pPr>
              <a:spcBef>
                <a:spcPct val="20000"/>
              </a:spcBef>
            </a:pPr>
            <a:r>
              <a:rPr lang="en-US" altLang="en-US" i="1">
                <a:solidFill>
                  <a:srgbClr val="CC0000"/>
                </a:solidFill>
              </a:rPr>
              <a:t>//  Pre: 	List has been initialized. Key member of item is initialized.</a:t>
            </a:r>
          </a:p>
          <a:p>
            <a:pPr>
              <a:spcBef>
                <a:spcPct val="20000"/>
              </a:spcBef>
            </a:pPr>
            <a:r>
              <a:rPr lang="en-US" altLang="en-US" i="1">
                <a:solidFill>
                  <a:srgbClr val="CC0000"/>
                </a:solidFill>
              </a:rPr>
              <a:t>//	Exactly one element in list has a key matching item’s key.</a:t>
            </a:r>
          </a:p>
          <a:p>
            <a:pPr>
              <a:spcBef>
                <a:spcPct val="20000"/>
              </a:spcBef>
            </a:pPr>
            <a:r>
              <a:rPr lang="en-US" altLang="en-US" i="1">
                <a:solidFill>
                  <a:srgbClr val="CC0000"/>
                </a:solidFill>
              </a:rPr>
              <a:t>//    	List is sorted by key member using function ComparedTo.</a:t>
            </a:r>
          </a:p>
          <a:p>
            <a:pPr>
              <a:spcBef>
                <a:spcPct val="20000"/>
              </a:spcBef>
            </a:pPr>
            <a:r>
              <a:rPr lang="en-US" altLang="en-US" i="1">
                <a:solidFill>
                  <a:srgbClr val="009966"/>
                </a:solidFill>
              </a:rPr>
              <a:t>// Post:  No item in list has key matching item’s key.</a:t>
            </a:r>
          </a:p>
          <a:p>
            <a:pPr>
              <a:spcBef>
                <a:spcPct val="20000"/>
              </a:spcBef>
            </a:pPr>
            <a:r>
              <a:rPr lang="en-US" altLang="en-US" i="1">
                <a:solidFill>
                  <a:srgbClr val="009966"/>
                </a:solidFill>
              </a:rPr>
              <a:t>//	 List is still sorted.</a:t>
            </a:r>
            <a:endParaRPr lang="en-US" altLang="en-US"/>
          </a:p>
          <a:p>
            <a:r>
              <a:rPr lang="en-US" altLang="en-US"/>
              <a:t>{</a:t>
            </a:r>
          </a:p>
          <a:p>
            <a:r>
              <a:rPr lang="en-US" altLang="en-US" sz="1400">
                <a:latin typeface="Arial Black" pitchFamily="34" charset="0"/>
              </a:rPr>
              <a:t>		.</a:t>
            </a:r>
          </a:p>
          <a:p>
            <a:r>
              <a:rPr lang="en-US" altLang="en-US" sz="1400">
                <a:latin typeface="Arial Black" pitchFamily="34" charset="0"/>
              </a:rPr>
              <a:t>		.</a:t>
            </a:r>
          </a:p>
          <a:p>
            <a:r>
              <a:rPr lang="en-US" altLang="en-US" sz="1400">
                <a:latin typeface="Arial Black" pitchFamily="34" charset="0"/>
              </a:rPr>
              <a:t>		.</a:t>
            </a:r>
          </a:p>
          <a:p>
            <a:endParaRPr lang="en-US" altLang="en-US"/>
          </a:p>
          <a:p>
            <a:r>
              <a:rPr lang="en-US" altLang="en-US"/>
              <a:t>}</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463550" y="1066800"/>
            <a:ext cx="8293100" cy="56261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44035" name="Rectangle 3"/>
          <p:cNvSpPr>
            <a:spLocks noGrp="1" noChangeArrowheads="1"/>
          </p:cNvSpPr>
          <p:nvPr>
            <p:ph type="body" idx="1"/>
          </p:nvPr>
        </p:nvSpPr>
        <p:spPr>
          <a:xfrm>
            <a:off x="555625" y="1343025"/>
            <a:ext cx="8207375" cy="5051425"/>
          </a:xfrm>
          <a:noFill/>
          <a:ln/>
        </p:spPr>
        <p:txBody>
          <a:bodyPr/>
          <a:lstStyle/>
          <a:p>
            <a:pPr>
              <a:lnSpc>
                <a:spcPct val="90000"/>
              </a:lnSpc>
              <a:buFontTx/>
              <a:buNone/>
            </a:pPr>
            <a:r>
              <a:rPr lang="en-US" altLang="en-US" sz="2000" b="1" dirty="0"/>
              <a:t>void  </a:t>
            </a:r>
            <a:r>
              <a:rPr lang="en-US" altLang="en-US" sz="2000" b="1" dirty="0" err="1"/>
              <a:t>SortedType</a:t>
            </a:r>
            <a:r>
              <a:rPr lang="en-US" altLang="en-US" sz="2000" b="1" dirty="0"/>
              <a:t> :: </a:t>
            </a:r>
            <a:r>
              <a:rPr lang="en-US" altLang="en-US" sz="2000" b="1" dirty="0" err="1"/>
              <a:t>DeleteItem</a:t>
            </a:r>
            <a:r>
              <a:rPr lang="en-US" altLang="en-US" sz="2000" b="1" dirty="0"/>
              <a:t> ( </a:t>
            </a:r>
            <a:r>
              <a:rPr lang="en-US" altLang="en-US" sz="2000" b="1" dirty="0" err="1"/>
              <a:t>ItemType</a:t>
            </a:r>
            <a:r>
              <a:rPr lang="en-US" altLang="en-US" sz="2000" b="1" dirty="0"/>
              <a:t>  item )</a:t>
            </a:r>
          </a:p>
          <a:p>
            <a:pPr>
              <a:lnSpc>
                <a:spcPct val="90000"/>
              </a:lnSpc>
              <a:buFontTx/>
              <a:buNone/>
            </a:pPr>
            <a:r>
              <a:rPr lang="en-US" altLang="en-US" sz="2000" b="1" dirty="0"/>
              <a:t>{    </a:t>
            </a:r>
          </a:p>
          <a:p>
            <a:pPr>
              <a:lnSpc>
                <a:spcPct val="90000"/>
              </a:lnSpc>
              <a:buFontTx/>
              <a:buNone/>
            </a:pPr>
            <a:r>
              <a:rPr lang="en-US" altLang="en-US" sz="2000" b="1" dirty="0"/>
              <a:t>     </a:t>
            </a:r>
            <a:r>
              <a:rPr lang="en-US" altLang="en-US" sz="2000" b="1" dirty="0" err="1"/>
              <a:t>int</a:t>
            </a:r>
            <a:r>
              <a:rPr lang="en-US" altLang="en-US" sz="2000" b="1" dirty="0"/>
              <a:t>     location = 0 ;</a:t>
            </a:r>
          </a:p>
          <a:p>
            <a:pPr>
              <a:lnSpc>
                <a:spcPct val="90000"/>
              </a:lnSpc>
              <a:buFontTx/>
              <a:buNone/>
            </a:pPr>
            <a:r>
              <a:rPr lang="en-US" altLang="en-US" sz="2000" b="1" i="1" dirty="0">
                <a:solidFill>
                  <a:srgbClr val="CC0000"/>
                </a:solidFill>
              </a:rPr>
              <a:t>				//   find location of element to be deleted</a:t>
            </a:r>
            <a:endParaRPr lang="en-US" altLang="en-US" sz="800" b="1" dirty="0"/>
          </a:p>
          <a:p>
            <a:pPr>
              <a:lnSpc>
                <a:spcPct val="90000"/>
              </a:lnSpc>
              <a:buFontTx/>
              <a:buNone/>
            </a:pPr>
            <a:r>
              <a:rPr lang="en-US" altLang="en-US" sz="1400" b="1" dirty="0"/>
              <a:t>	</a:t>
            </a:r>
          </a:p>
          <a:p>
            <a:pPr>
              <a:lnSpc>
                <a:spcPct val="90000"/>
              </a:lnSpc>
              <a:buFontTx/>
              <a:buNone/>
            </a:pPr>
            <a:r>
              <a:rPr lang="en-US" altLang="en-US" sz="2000" b="1" dirty="0"/>
              <a:t>	while ( </a:t>
            </a:r>
            <a:r>
              <a:rPr lang="en-US" altLang="en-US" sz="2000" b="1" dirty="0" err="1"/>
              <a:t>item.ComparedTo</a:t>
            </a:r>
            <a:r>
              <a:rPr lang="en-US" altLang="en-US" sz="2000" b="1" dirty="0"/>
              <a:t> ( info[location] )   !=  EQUAL )</a:t>
            </a:r>
          </a:p>
          <a:p>
            <a:pPr>
              <a:lnSpc>
                <a:spcPct val="90000"/>
              </a:lnSpc>
              <a:buFontTx/>
              <a:buNone/>
            </a:pPr>
            <a:r>
              <a:rPr lang="en-US" altLang="en-US" sz="2000" b="1" dirty="0"/>
              <a:t>		location++ ;</a:t>
            </a:r>
          </a:p>
          <a:p>
            <a:pPr>
              <a:lnSpc>
                <a:spcPct val="90000"/>
              </a:lnSpc>
              <a:buFontTx/>
              <a:buNone/>
            </a:pPr>
            <a:r>
              <a:rPr lang="en-US" altLang="en-US" sz="1800" b="1" i="1" dirty="0">
                <a:solidFill>
                  <a:srgbClr val="CC0000"/>
                </a:solidFill>
              </a:rPr>
              <a:t>			</a:t>
            </a:r>
          </a:p>
          <a:p>
            <a:pPr>
              <a:lnSpc>
                <a:spcPct val="90000"/>
              </a:lnSpc>
              <a:buFontTx/>
              <a:buNone/>
            </a:pPr>
            <a:r>
              <a:rPr lang="en-US" altLang="en-US" sz="2000" b="1" i="1" dirty="0">
                <a:solidFill>
                  <a:srgbClr val="CC0000"/>
                </a:solidFill>
              </a:rPr>
              <a:t>		//  move up elements that follow deleted item in sorted list</a:t>
            </a:r>
            <a:endParaRPr lang="en-US" altLang="en-US" sz="2000" b="1" dirty="0"/>
          </a:p>
          <a:p>
            <a:pPr>
              <a:lnSpc>
                <a:spcPct val="90000"/>
              </a:lnSpc>
              <a:buFontTx/>
              <a:buNone/>
            </a:pPr>
            <a:r>
              <a:rPr lang="en-US" altLang="en-US" sz="1400" b="1" dirty="0"/>
              <a:t>	</a:t>
            </a:r>
          </a:p>
          <a:p>
            <a:pPr>
              <a:lnSpc>
                <a:spcPct val="90000"/>
              </a:lnSpc>
              <a:buFontTx/>
              <a:buNone/>
            </a:pPr>
            <a:r>
              <a:rPr lang="en-US" altLang="en-US" sz="2000" b="1" dirty="0"/>
              <a:t>	for  ( </a:t>
            </a:r>
            <a:r>
              <a:rPr lang="en-US" altLang="en-US" sz="2000" b="1" dirty="0" err="1"/>
              <a:t>int</a:t>
            </a:r>
            <a:r>
              <a:rPr lang="en-US" altLang="en-US" sz="2000" b="1" dirty="0"/>
              <a:t>  index = location + 1 ;  index  </a:t>
            </a:r>
            <a:r>
              <a:rPr lang="en-US" altLang="en-US" sz="2000" b="1"/>
              <a:t>&lt;  </a:t>
            </a:r>
            <a:r>
              <a:rPr lang="en-US" altLang="en-US" sz="2000" b="1" smtClean="0"/>
              <a:t>length </a:t>
            </a:r>
            <a:r>
              <a:rPr lang="en-US" altLang="en-US" sz="2000" b="1" dirty="0"/>
              <a:t>;  index++ )</a:t>
            </a:r>
          </a:p>
          <a:p>
            <a:pPr>
              <a:lnSpc>
                <a:spcPct val="90000"/>
              </a:lnSpc>
              <a:buFontTx/>
              <a:buNone/>
            </a:pPr>
            <a:r>
              <a:rPr lang="en-US" altLang="en-US" sz="2000" b="1" dirty="0"/>
              <a:t>		info [ index - 1 ] = info [ index ] ;</a:t>
            </a:r>
          </a:p>
          <a:p>
            <a:pPr>
              <a:lnSpc>
                <a:spcPct val="90000"/>
              </a:lnSpc>
              <a:buFontTx/>
              <a:buNone/>
            </a:pPr>
            <a:endParaRPr lang="en-US" altLang="en-US" sz="1800" b="1" dirty="0"/>
          </a:p>
          <a:p>
            <a:pPr>
              <a:lnSpc>
                <a:spcPct val="90000"/>
              </a:lnSpc>
              <a:buFontTx/>
              <a:buNone/>
            </a:pPr>
            <a:r>
              <a:rPr lang="en-US" altLang="en-US" sz="1800" b="1" dirty="0"/>
              <a:t>    	</a:t>
            </a:r>
            <a:r>
              <a:rPr lang="en-US" altLang="en-US" sz="2000" b="1" dirty="0"/>
              <a:t>length</a:t>
            </a:r>
            <a:r>
              <a:rPr lang="en-US" altLang="en-US" sz="2000" b="1" dirty="0">
                <a:latin typeface="Courier New" pitchFamily="49" charset="0"/>
              </a:rPr>
              <a:t>--</a:t>
            </a:r>
            <a:r>
              <a:rPr lang="en-US" altLang="en-US" sz="2000" b="1" dirty="0"/>
              <a:t> ;</a:t>
            </a:r>
          </a:p>
          <a:p>
            <a:pPr>
              <a:lnSpc>
                <a:spcPct val="90000"/>
              </a:lnSpc>
              <a:buFontTx/>
              <a:buNone/>
            </a:pPr>
            <a:r>
              <a:rPr lang="en-US" altLang="en-US" sz="2000" b="1" dirty="0"/>
              <a:t>}</a:t>
            </a:r>
            <a:endParaRPr lang="en-US" altLang="en-US" sz="1800" b="1" dirty="0"/>
          </a:p>
          <a:p>
            <a:pPr>
              <a:lnSpc>
                <a:spcPct val="90000"/>
              </a:lnSpc>
              <a:buFontTx/>
              <a:buNone/>
            </a:pPr>
            <a:endParaRPr lang="en-US" altLang="en-US" sz="1800" b="1" dirty="0"/>
          </a:p>
        </p:txBody>
      </p:sp>
      <p:sp>
        <p:nvSpPr>
          <p:cNvPr id="44036" name="Rectangle 4"/>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F8F09140-5B63-47CC-8685-949454EDC31A}" type="slidenum">
              <a:rPr lang="en-US" altLang="en-US" sz="1400" b="0"/>
              <a:pPr algn="r"/>
              <a:t>39</a:t>
            </a:fld>
            <a:endParaRPr lang="en-US" altLang="en-US" sz="1400" b="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609600"/>
            <a:ext cx="8610600" cy="914400"/>
          </a:xfrm>
          <a:noFill/>
          <a:ln/>
        </p:spPr>
        <p:txBody>
          <a:bodyPr/>
          <a:lstStyle/>
          <a:p>
            <a:r>
              <a:rPr lang="en-US" altLang="en-US"/>
              <a:t>4 Basic Kinds of ADT Operations</a:t>
            </a:r>
          </a:p>
        </p:txBody>
      </p:sp>
      <p:sp>
        <p:nvSpPr>
          <p:cNvPr id="8195" name="Rectangle 3"/>
          <p:cNvSpPr>
            <a:spLocks noGrp="1" noChangeArrowheads="1"/>
          </p:cNvSpPr>
          <p:nvPr>
            <p:ph type="body" idx="1"/>
          </p:nvPr>
        </p:nvSpPr>
        <p:spPr>
          <a:xfrm>
            <a:off x="304800" y="1676400"/>
            <a:ext cx="8458200" cy="4876800"/>
          </a:xfrm>
          <a:noFill/>
          <a:ln/>
        </p:spPr>
        <p:txBody>
          <a:bodyPr/>
          <a:lstStyle/>
          <a:p>
            <a:pPr>
              <a:lnSpc>
                <a:spcPct val="90000"/>
              </a:lnSpc>
              <a:buClr>
                <a:schemeClr val="folHlink"/>
              </a:buClr>
            </a:pPr>
            <a:r>
              <a:rPr lang="en-US" altLang="en-US" sz="2800" b="1">
                <a:solidFill>
                  <a:srgbClr val="990066"/>
                </a:solidFill>
              </a:rPr>
              <a:t>Constructor</a:t>
            </a:r>
            <a:r>
              <a:rPr lang="en-US" altLang="en-US" sz="2800" b="1"/>
              <a:t> -- creates a new instance (object) of an ADT. </a:t>
            </a:r>
            <a:r>
              <a:rPr lang="en-US" altLang="en-US" sz="1000"/>
              <a:t>				 </a:t>
            </a:r>
            <a:r>
              <a:rPr lang="en-US" altLang="en-US"/>
              <a:t>			</a:t>
            </a:r>
            <a:r>
              <a:rPr lang="en-US" altLang="en-US" sz="1000"/>
              <a:t>			</a:t>
            </a:r>
            <a:r>
              <a:rPr lang="en-US" altLang="en-US" sz="1400"/>
              <a:t>	</a:t>
            </a:r>
            <a:endParaRPr lang="en-US" altLang="en-US"/>
          </a:p>
          <a:p>
            <a:pPr>
              <a:lnSpc>
                <a:spcPct val="90000"/>
              </a:lnSpc>
              <a:buClr>
                <a:schemeClr val="folHlink"/>
              </a:buClr>
            </a:pPr>
            <a:r>
              <a:rPr lang="en-US" altLang="en-US" sz="2800" b="1">
                <a:solidFill>
                  <a:srgbClr val="990066"/>
                </a:solidFill>
              </a:rPr>
              <a:t>Transformer</a:t>
            </a:r>
            <a:r>
              <a:rPr lang="en-US" altLang="en-US" sz="2800" b="1"/>
              <a:t> -- changes the state of one or more of the data values of an instance.</a:t>
            </a:r>
            <a:r>
              <a:rPr lang="en-US" altLang="en-US"/>
              <a:t>	</a:t>
            </a:r>
          </a:p>
          <a:p>
            <a:pPr>
              <a:lnSpc>
                <a:spcPct val="90000"/>
              </a:lnSpc>
              <a:buFontTx/>
              <a:buNone/>
            </a:pPr>
            <a:r>
              <a:rPr lang="en-US" altLang="en-US" sz="1000"/>
              <a:t>				 </a:t>
            </a:r>
            <a:endParaRPr lang="en-US" altLang="en-US"/>
          </a:p>
          <a:p>
            <a:pPr>
              <a:lnSpc>
                <a:spcPct val="90000"/>
              </a:lnSpc>
              <a:buClr>
                <a:schemeClr val="folHlink"/>
              </a:buClr>
            </a:pPr>
            <a:r>
              <a:rPr lang="en-US" altLang="en-US" sz="2800" b="1">
                <a:solidFill>
                  <a:srgbClr val="990066"/>
                </a:solidFill>
              </a:rPr>
              <a:t>Observer</a:t>
            </a:r>
            <a:r>
              <a:rPr lang="en-US" altLang="en-US" sz="2800" b="1"/>
              <a:t> -- allows us to observe the state of one or more of the data values of an instance without changing them.</a:t>
            </a:r>
            <a:r>
              <a:rPr lang="en-US" altLang="en-US"/>
              <a:t> 			 </a:t>
            </a:r>
            <a:r>
              <a:rPr lang="en-US" altLang="en-US" sz="1800"/>
              <a:t>		</a:t>
            </a:r>
            <a:r>
              <a:rPr lang="en-US" altLang="en-US" sz="1400"/>
              <a:t>	</a:t>
            </a:r>
            <a:r>
              <a:rPr lang="en-US" altLang="en-US" sz="1000"/>
              <a:t>	</a:t>
            </a:r>
            <a:endParaRPr lang="en-US" altLang="en-US"/>
          </a:p>
          <a:p>
            <a:pPr>
              <a:lnSpc>
                <a:spcPct val="90000"/>
              </a:lnSpc>
              <a:buClr>
                <a:schemeClr val="folHlink"/>
              </a:buClr>
            </a:pPr>
            <a:r>
              <a:rPr lang="en-US" altLang="en-US" sz="2800" b="1">
                <a:solidFill>
                  <a:srgbClr val="990066"/>
                </a:solidFill>
              </a:rPr>
              <a:t>Iterator</a:t>
            </a:r>
            <a:r>
              <a:rPr lang="en-US" altLang="en-US" sz="2800" b="1"/>
              <a:t> -- allows us to process all the components in a data structure sequentially.</a:t>
            </a:r>
          </a:p>
        </p:txBody>
      </p:sp>
      <p:sp>
        <p:nvSpPr>
          <p:cNvPr id="8196" name="Rectangle 4"/>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904BB60A-AA6B-4999-9C8A-1CAB6A223783}" type="slidenum">
              <a:rPr lang="en-US" altLang="en-US" sz="1400" b="0"/>
              <a:pPr algn="r"/>
              <a:t>4</a:t>
            </a:fld>
            <a:endParaRPr lang="en-US" altLang="en-US" sz="1400" b="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29EF5B16-9425-42EB-BE29-1F99A2BD3026}" type="slidenum">
              <a:rPr lang="en-US" altLang="en-US"/>
              <a:pPr/>
              <a:t>40</a:t>
            </a:fld>
            <a:endParaRPr lang="en-US" altLang="en-US"/>
          </a:p>
        </p:txBody>
      </p:sp>
      <p:sp>
        <p:nvSpPr>
          <p:cNvPr id="45058" name="Rectangle 2"/>
          <p:cNvSpPr>
            <a:spLocks noGrp="1" noChangeArrowheads="1"/>
          </p:cNvSpPr>
          <p:nvPr>
            <p:ph type="title"/>
          </p:nvPr>
        </p:nvSpPr>
        <p:spPr>
          <a:xfrm>
            <a:off x="533400" y="1295400"/>
            <a:ext cx="7696200" cy="762000"/>
          </a:xfrm>
          <a:noFill/>
          <a:ln/>
        </p:spPr>
        <p:txBody>
          <a:bodyPr/>
          <a:lstStyle/>
          <a:p>
            <a:r>
              <a:rPr lang="en-US" altLang="en-US"/>
              <a:t>Improving member function </a:t>
            </a:r>
            <a:r>
              <a:rPr lang="en-US" altLang="en-US">
                <a:latin typeface="Arial Rounded MT Bold" pitchFamily="34" charset="0"/>
              </a:rPr>
              <a:t>RetrieveItem</a:t>
            </a:r>
          </a:p>
        </p:txBody>
      </p:sp>
      <p:sp>
        <p:nvSpPr>
          <p:cNvPr id="45059" name="Rectangle 3"/>
          <p:cNvSpPr>
            <a:spLocks noGrp="1" noChangeArrowheads="1"/>
          </p:cNvSpPr>
          <p:nvPr>
            <p:ph type="body" idx="1"/>
          </p:nvPr>
        </p:nvSpPr>
        <p:spPr>
          <a:xfrm>
            <a:off x="914400" y="2208213"/>
            <a:ext cx="7543800" cy="4040187"/>
          </a:xfrm>
          <a:noFill/>
          <a:ln/>
        </p:spPr>
        <p:txBody>
          <a:bodyPr/>
          <a:lstStyle/>
          <a:p>
            <a:pPr>
              <a:buFontTx/>
              <a:buNone/>
            </a:pPr>
            <a:r>
              <a:rPr lang="en-US" altLang="en-US" sz="2800" b="1"/>
              <a:t>Recall that with the Unsorted List ADT </a:t>
            </a:r>
          </a:p>
          <a:p>
            <a:pPr>
              <a:buFontTx/>
              <a:buNone/>
            </a:pPr>
            <a:r>
              <a:rPr lang="en-US" altLang="en-US" sz="2800" b="1"/>
              <a:t>we examined each list element beginning</a:t>
            </a:r>
          </a:p>
          <a:p>
            <a:pPr>
              <a:buFontTx/>
              <a:buNone/>
            </a:pPr>
            <a:r>
              <a:rPr lang="en-US" altLang="en-US" sz="2800" b="1"/>
              <a:t>with info[ 0 ], until we either found a </a:t>
            </a:r>
          </a:p>
          <a:p>
            <a:pPr>
              <a:buFontTx/>
              <a:buNone/>
            </a:pPr>
            <a:r>
              <a:rPr lang="en-US" altLang="en-US" sz="2800" b="1"/>
              <a:t>matching key, or we had examined all </a:t>
            </a:r>
          </a:p>
          <a:p>
            <a:pPr>
              <a:buFontTx/>
              <a:buNone/>
            </a:pPr>
            <a:r>
              <a:rPr lang="en-US" altLang="en-US" sz="2800" b="1"/>
              <a:t>the elements in the Unsorted List.</a:t>
            </a:r>
          </a:p>
          <a:p>
            <a:pPr>
              <a:buFontTx/>
              <a:buNone/>
            </a:pPr>
            <a:endParaRPr lang="en-US" altLang="en-US" sz="2800" b="1"/>
          </a:p>
          <a:p>
            <a:pPr>
              <a:buFontTx/>
              <a:buNone/>
            </a:pPr>
            <a:r>
              <a:rPr lang="en-US" altLang="en-US" sz="2800" b="1">
                <a:solidFill>
                  <a:srgbClr val="CC0000"/>
                </a:solidFill>
              </a:rPr>
              <a:t>How can the searching algorithm be improved for Sorted List ADT?</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6200" y="1219200"/>
            <a:ext cx="8913813" cy="838200"/>
          </a:xfrm>
          <a:noFill/>
          <a:ln/>
        </p:spPr>
        <p:txBody>
          <a:bodyPr/>
          <a:lstStyle/>
          <a:p>
            <a:r>
              <a:rPr lang="en-US" altLang="en-US"/>
              <a:t>Retrieving Eliot from a</a:t>
            </a:r>
            <a:br>
              <a:rPr lang="en-US" altLang="en-US"/>
            </a:br>
            <a:r>
              <a:rPr lang="en-US" altLang="en-US"/>
              <a:t>Sorted List</a:t>
            </a:r>
          </a:p>
        </p:txBody>
      </p:sp>
      <p:sp>
        <p:nvSpPr>
          <p:cNvPr id="46083" name="Rectangle 3"/>
          <p:cNvSpPr>
            <a:spLocks noChangeArrowheads="1"/>
          </p:cNvSpPr>
          <p:nvPr/>
        </p:nvSpPr>
        <p:spPr bwMode="auto">
          <a:xfrm>
            <a:off x="920750" y="2057400"/>
            <a:ext cx="4406900" cy="47244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46084" name="Rectangle 4"/>
          <p:cNvSpPr>
            <a:spLocks noChangeArrowheads="1"/>
          </p:cNvSpPr>
          <p:nvPr/>
        </p:nvSpPr>
        <p:spPr bwMode="auto">
          <a:xfrm>
            <a:off x="3930650" y="2195513"/>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46085" name="Rectangle 5"/>
          <p:cNvSpPr>
            <a:spLocks noChangeArrowheads="1"/>
          </p:cNvSpPr>
          <p:nvPr/>
        </p:nvSpPr>
        <p:spPr bwMode="auto">
          <a:xfrm>
            <a:off x="2749550" y="297021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46091" name="Group 11"/>
          <p:cNvGrpSpPr>
            <a:grpSpLocks/>
          </p:cNvGrpSpPr>
          <p:nvPr/>
        </p:nvGrpSpPr>
        <p:grpSpPr bwMode="auto">
          <a:xfrm>
            <a:off x="2743200" y="3359150"/>
            <a:ext cx="2224088" cy="2465388"/>
            <a:chOff x="1728" y="2016"/>
            <a:chExt cx="1401" cy="1553"/>
          </a:xfrm>
        </p:grpSpPr>
        <p:sp>
          <p:nvSpPr>
            <p:cNvPr id="46086" name="Line 6"/>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6087" name="Line 7"/>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6088" name="Line 8"/>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6089" name="Line 9"/>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6090" name="Line 10"/>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46092" name="Rectangle 12"/>
          <p:cNvSpPr>
            <a:spLocks noChangeArrowheads="1"/>
          </p:cNvSpPr>
          <p:nvPr/>
        </p:nvSpPr>
        <p:spPr bwMode="auto">
          <a:xfrm>
            <a:off x="5699125" y="2011363"/>
            <a:ext cx="2922588" cy="1311275"/>
          </a:xfrm>
          <a:prstGeom prst="rect">
            <a:avLst/>
          </a:prstGeom>
          <a:noFill/>
          <a:ln w="9525">
            <a:noFill/>
            <a:miter lim="800000"/>
            <a:headEnd/>
            <a:tailEnd/>
          </a:ln>
          <a:effectLst/>
        </p:spPr>
        <p:txBody>
          <a:bodyPr wrap="none" lIns="92075" tIns="46038" rIns="92075" bIns="46038">
            <a:spAutoFit/>
          </a:bodyPr>
          <a:lstStyle/>
          <a:p>
            <a:r>
              <a:rPr lang="en-US" altLang="en-US"/>
              <a:t>The sequential search </a:t>
            </a:r>
          </a:p>
          <a:p>
            <a:r>
              <a:rPr lang="en-US" altLang="en-US"/>
              <a:t>for Eliot can stop </a:t>
            </a:r>
          </a:p>
          <a:p>
            <a:r>
              <a:rPr lang="en-US" altLang="en-US"/>
              <a:t>when Hsing has been</a:t>
            </a:r>
          </a:p>
          <a:p>
            <a:r>
              <a:rPr lang="en-US" altLang="en-US"/>
              <a:t>examined.  </a:t>
            </a:r>
          </a:p>
        </p:txBody>
      </p:sp>
      <p:sp>
        <p:nvSpPr>
          <p:cNvPr id="46093" name="Rectangle 13"/>
          <p:cNvSpPr>
            <a:spLocks noChangeArrowheads="1"/>
          </p:cNvSpPr>
          <p:nvPr/>
        </p:nvSpPr>
        <p:spPr bwMode="auto">
          <a:xfrm>
            <a:off x="1023938" y="2227263"/>
            <a:ext cx="3536950" cy="4295775"/>
          </a:xfrm>
          <a:prstGeom prst="rect">
            <a:avLst/>
          </a:prstGeom>
          <a:noFill/>
          <a:ln w="9525">
            <a:noFill/>
            <a:miter lim="800000"/>
            <a:headEnd/>
            <a:tailEnd/>
          </a:ln>
          <a:effectLst/>
        </p:spPr>
        <p:txBody>
          <a:bodyPr lIns="92075" tIns="46038" rIns="92075" bIns="46038">
            <a:spAutoFit/>
          </a:bodyPr>
          <a:lstStyle/>
          <a:p>
            <a:r>
              <a:rPr lang="en-US" altLang="en-US" sz="2400">
                <a:latin typeface="Times New Roman" charset="0"/>
              </a:rPr>
              <a:t>length			      4</a:t>
            </a:r>
            <a:endParaRPr lang="en-US" altLang="en-US">
              <a:latin typeface="Times New Roman" charset="0"/>
            </a:endParaRPr>
          </a:p>
          <a:p>
            <a:endParaRPr lang="en-US" altLang="en-US" sz="1200">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[ 0 ]          </a:t>
            </a:r>
            <a:r>
              <a:rPr lang="en-US" altLang="en-US">
                <a:latin typeface="Times New Roman" charset="0"/>
              </a:rPr>
              <a:t>Asad</a:t>
            </a:r>
          </a:p>
          <a:p>
            <a:endParaRPr lang="en-US" altLang="en-US" sz="1400">
              <a:latin typeface="Times New Roman" charset="0"/>
            </a:endParaRPr>
          </a:p>
          <a:p>
            <a:r>
              <a:rPr lang="en-US" altLang="en-US" sz="1800">
                <a:latin typeface="Times New Roman" charset="0"/>
              </a:rPr>
              <a:t>                 [ 1 ]          </a:t>
            </a:r>
            <a:r>
              <a:rPr lang="en-US" altLang="en-US">
                <a:latin typeface="Times New Roman" charset="0"/>
              </a:rPr>
              <a:t>Bradley</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[ 2 ] 	 </a:t>
            </a:r>
            <a:r>
              <a:rPr lang="en-US" altLang="en-US">
                <a:latin typeface="Times New Roman" charset="0"/>
              </a:rPr>
              <a:t>Hsing</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[ 3 ] 	 </a:t>
            </a:r>
            <a:r>
              <a:rPr lang="en-US" altLang="en-US">
                <a:latin typeface="Times New Roman" charset="0"/>
              </a:rPr>
              <a:t>Maxwell</a:t>
            </a:r>
          </a:p>
          <a:p>
            <a:r>
              <a:rPr lang="en-US" altLang="en-US" sz="1800">
                <a:latin typeface="Arial Black" pitchFamily="34" charset="0"/>
              </a:rPr>
              <a:t> 	                   .</a:t>
            </a:r>
          </a:p>
          <a:p>
            <a:r>
              <a:rPr lang="en-US" altLang="en-US" sz="1800">
                <a:latin typeface="Arial Black" pitchFamily="34" charset="0"/>
              </a:rPr>
              <a:t>	                   .	</a:t>
            </a:r>
          </a:p>
          <a:p>
            <a:r>
              <a:rPr lang="en-US" altLang="en-US" sz="1800">
                <a:latin typeface="Arial Black" pitchFamily="34" charset="0"/>
              </a:rPr>
              <a:t>	                   .</a:t>
            </a:r>
            <a:r>
              <a:rPr lang="en-US" altLang="en-US">
                <a:latin typeface="Times New Roman" charset="0"/>
              </a:rPr>
              <a:t>  </a:t>
            </a: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400">
              <a:latin typeface="Times New Roman" charset="0"/>
            </a:endParaRPr>
          </a:p>
        </p:txBody>
      </p:sp>
      <p:sp>
        <p:nvSpPr>
          <p:cNvPr id="46094" name="Rectangle 14"/>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C1DE2AA7-1F94-4A12-8BF4-7AAF46A4688F}" type="slidenum">
              <a:rPr lang="en-US" altLang="en-US" sz="1400" b="0"/>
              <a:pPr algn="r"/>
              <a:t>41</a:t>
            </a:fld>
            <a:endParaRPr lang="en-US" altLang="en-US" sz="1400" b="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슬라이드 번호 개체 틀 5"/>
          <p:cNvSpPr>
            <a:spLocks noGrp="1"/>
          </p:cNvSpPr>
          <p:nvPr>
            <p:ph type="sldNum" sz="quarter" idx="12"/>
          </p:nvPr>
        </p:nvSpPr>
        <p:spPr/>
        <p:txBody>
          <a:bodyPr/>
          <a:lstStyle/>
          <a:p>
            <a:fld id="{519141BF-3950-490D-BB54-B53239170432}" type="slidenum">
              <a:rPr lang="en-US" altLang="en-US"/>
              <a:pPr/>
              <a:t>42</a:t>
            </a:fld>
            <a:endParaRPr lang="en-US" altLang="en-US"/>
          </a:p>
        </p:txBody>
      </p:sp>
      <p:sp>
        <p:nvSpPr>
          <p:cNvPr id="49154" name="Rectangle 2"/>
          <p:cNvSpPr>
            <a:spLocks noChangeArrowheads="1"/>
          </p:cNvSpPr>
          <p:nvPr/>
        </p:nvSpPr>
        <p:spPr bwMode="auto">
          <a:xfrm>
            <a:off x="234950" y="4654550"/>
            <a:ext cx="8521700" cy="5969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49155" name="Rectangle 3"/>
          <p:cNvSpPr>
            <a:spLocks noChangeArrowheads="1"/>
          </p:cNvSpPr>
          <p:nvPr/>
        </p:nvSpPr>
        <p:spPr bwMode="auto">
          <a:xfrm>
            <a:off x="234950" y="2216150"/>
            <a:ext cx="8521700" cy="5969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49156" name="Rectangle 4"/>
          <p:cNvSpPr>
            <a:spLocks noGrp="1" noChangeArrowheads="1"/>
          </p:cNvSpPr>
          <p:nvPr>
            <p:ph type="title"/>
          </p:nvPr>
        </p:nvSpPr>
        <p:spPr>
          <a:xfrm>
            <a:off x="762000" y="685800"/>
            <a:ext cx="7924800" cy="838200"/>
          </a:xfrm>
          <a:noFill/>
          <a:ln/>
        </p:spPr>
        <p:txBody>
          <a:bodyPr/>
          <a:lstStyle/>
          <a:p>
            <a:r>
              <a:rPr lang="en-US" altLang="en-US"/>
              <a:t>Trace of Binary Search</a:t>
            </a:r>
          </a:p>
        </p:txBody>
      </p:sp>
      <p:sp>
        <p:nvSpPr>
          <p:cNvPr id="49157" name="Rectangle 5"/>
          <p:cNvSpPr>
            <a:spLocks noGrp="1" noChangeArrowheads="1"/>
          </p:cNvSpPr>
          <p:nvPr>
            <p:ph type="body" idx="1"/>
          </p:nvPr>
        </p:nvSpPr>
        <p:spPr>
          <a:noFill/>
          <a:ln/>
        </p:spPr>
        <p:txBody>
          <a:bodyPr/>
          <a:lstStyle/>
          <a:p>
            <a:pPr>
              <a:buFontTx/>
              <a:buNone/>
            </a:pPr>
            <a:r>
              <a:rPr lang="en-US" altLang="en-US" sz="2800"/>
              <a:t> </a:t>
            </a:r>
          </a:p>
        </p:txBody>
      </p:sp>
      <p:grpSp>
        <p:nvGrpSpPr>
          <p:cNvPr id="49172" name="Group 20"/>
          <p:cNvGrpSpPr>
            <a:grpSpLocks/>
          </p:cNvGrpSpPr>
          <p:nvPr/>
        </p:nvGrpSpPr>
        <p:grpSpPr bwMode="auto">
          <a:xfrm>
            <a:off x="230188" y="2209800"/>
            <a:ext cx="8685212" cy="1096963"/>
            <a:chOff x="145" y="1392"/>
            <a:chExt cx="5471" cy="691"/>
          </a:xfrm>
        </p:grpSpPr>
        <p:grpSp>
          <p:nvGrpSpPr>
            <p:cNvPr id="49163" name="Group 11"/>
            <p:cNvGrpSpPr>
              <a:grpSpLocks/>
            </p:cNvGrpSpPr>
            <p:nvPr/>
          </p:nvGrpSpPr>
          <p:grpSpPr bwMode="auto">
            <a:xfrm>
              <a:off x="148" y="1392"/>
              <a:ext cx="2680" cy="384"/>
              <a:chOff x="148" y="1392"/>
              <a:chExt cx="2680" cy="384"/>
            </a:xfrm>
          </p:grpSpPr>
          <p:sp>
            <p:nvSpPr>
              <p:cNvPr id="49158" name="Rectangle 6"/>
              <p:cNvSpPr>
                <a:spLocks noChangeArrowheads="1"/>
              </p:cNvSpPr>
              <p:nvPr/>
            </p:nvSpPr>
            <p:spPr bwMode="auto">
              <a:xfrm>
                <a:off x="148" y="1396"/>
                <a:ext cx="2680" cy="376"/>
              </a:xfrm>
              <a:prstGeom prst="rect">
                <a:avLst/>
              </a:prstGeom>
              <a:noFill/>
              <a:ln w="12700">
                <a:solidFill>
                  <a:schemeClr val="tx1"/>
                </a:solidFill>
                <a:miter lim="800000"/>
                <a:headEnd/>
                <a:tailEnd/>
              </a:ln>
              <a:effectLst/>
            </p:spPr>
            <p:txBody>
              <a:bodyPr wrap="none" anchor="ctr"/>
              <a:lstStyle/>
              <a:p>
                <a:endParaRPr lang="ko-KR" altLang="en-US"/>
              </a:p>
            </p:txBody>
          </p:sp>
          <p:sp>
            <p:nvSpPr>
              <p:cNvPr id="49159" name="Line 7"/>
              <p:cNvSpPr>
                <a:spLocks noChangeShapeType="1"/>
              </p:cNvSpPr>
              <p:nvPr/>
            </p:nvSpPr>
            <p:spPr bwMode="auto">
              <a:xfrm>
                <a:off x="669"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9160" name="Line 8"/>
              <p:cNvSpPr>
                <a:spLocks noChangeShapeType="1"/>
              </p:cNvSpPr>
              <p:nvPr/>
            </p:nvSpPr>
            <p:spPr bwMode="auto">
              <a:xfrm>
                <a:off x="1194"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9161" name="Line 9"/>
              <p:cNvSpPr>
                <a:spLocks noChangeShapeType="1"/>
              </p:cNvSpPr>
              <p:nvPr/>
            </p:nvSpPr>
            <p:spPr bwMode="auto">
              <a:xfrm>
                <a:off x="1720"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9162" name="Line 10"/>
              <p:cNvSpPr>
                <a:spLocks noChangeShapeType="1"/>
              </p:cNvSpPr>
              <p:nvPr/>
            </p:nvSpPr>
            <p:spPr bwMode="auto">
              <a:xfrm>
                <a:off x="2275"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49164" name="Rectangle 12"/>
            <p:cNvSpPr>
              <a:spLocks noChangeArrowheads="1"/>
            </p:cNvSpPr>
            <p:nvPr/>
          </p:nvSpPr>
          <p:spPr bwMode="auto">
            <a:xfrm>
              <a:off x="145" y="1871"/>
              <a:ext cx="5187" cy="212"/>
            </a:xfrm>
            <a:prstGeom prst="rect">
              <a:avLst/>
            </a:prstGeom>
            <a:noFill/>
            <a:ln w="9525">
              <a:noFill/>
              <a:miter lim="800000"/>
              <a:headEnd/>
              <a:tailEnd/>
            </a:ln>
            <a:effectLst/>
          </p:spPr>
          <p:txBody>
            <a:bodyPr wrap="none" lIns="92075" tIns="46038" rIns="92075" bIns="46038">
              <a:spAutoFit/>
            </a:bodyPr>
            <a:lstStyle/>
            <a:p>
              <a:r>
                <a:rPr lang="en-US" altLang="en-US" sz="1600"/>
                <a:t>info[0]      [1]          [2]           [3]           [4]          [5]           [6]           [7]            [8]          [9]</a:t>
              </a:r>
            </a:p>
          </p:txBody>
        </p:sp>
        <p:sp>
          <p:nvSpPr>
            <p:cNvPr id="49165" name="Rectangle 13"/>
            <p:cNvSpPr>
              <a:spLocks noChangeArrowheads="1"/>
            </p:cNvSpPr>
            <p:nvPr/>
          </p:nvSpPr>
          <p:spPr bwMode="auto">
            <a:xfrm>
              <a:off x="278" y="1430"/>
              <a:ext cx="5338" cy="288"/>
            </a:xfrm>
            <a:prstGeom prst="rect">
              <a:avLst/>
            </a:prstGeom>
            <a:noFill/>
            <a:ln w="9525">
              <a:noFill/>
              <a:miter lim="800000"/>
              <a:headEnd/>
              <a:tailEnd/>
            </a:ln>
            <a:effectLst/>
          </p:spPr>
          <p:txBody>
            <a:bodyPr lIns="92075" tIns="46038" rIns="92075" bIns="46038">
              <a:spAutoFit/>
            </a:bodyPr>
            <a:lstStyle/>
            <a:p>
              <a:r>
                <a:rPr lang="en-US" altLang="en-US" sz="2400"/>
                <a:t>15     26       38     57       62      78       84     91     108    119    </a:t>
              </a:r>
            </a:p>
          </p:txBody>
        </p:sp>
        <p:grpSp>
          <p:nvGrpSpPr>
            <p:cNvPr id="49171" name="Group 19"/>
            <p:cNvGrpSpPr>
              <a:grpSpLocks/>
            </p:cNvGrpSpPr>
            <p:nvPr/>
          </p:nvGrpSpPr>
          <p:grpSpPr bwMode="auto">
            <a:xfrm>
              <a:off x="2836" y="1392"/>
              <a:ext cx="2680" cy="384"/>
              <a:chOff x="2836" y="1392"/>
              <a:chExt cx="2680" cy="384"/>
            </a:xfrm>
          </p:grpSpPr>
          <p:sp>
            <p:nvSpPr>
              <p:cNvPr id="49166" name="Rectangle 14"/>
              <p:cNvSpPr>
                <a:spLocks noChangeArrowheads="1"/>
              </p:cNvSpPr>
              <p:nvPr/>
            </p:nvSpPr>
            <p:spPr bwMode="auto">
              <a:xfrm>
                <a:off x="2836" y="1396"/>
                <a:ext cx="2680" cy="376"/>
              </a:xfrm>
              <a:prstGeom prst="rect">
                <a:avLst/>
              </a:prstGeom>
              <a:noFill/>
              <a:ln w="12700">
                <a:solidFill>
                  <a:schemeClr val="tx1"/>
                </a:solidFill>
                <a:miter lim="800000"/>
                <a:headEnd/>
                <a:tailEnd/>
              </a:ln>
              <a:effectLst/>
            </p:spPr>
            <p:txBody>
              <a:bodyPr wrap="none" anchor="ctr"/>
              <a:lstStyle/>
              <a:p>
                <a:endParaRPr lang="ko-KR" altLang="en-US"/>
              </a:p>
            </p:txBody>
          </p:sp>
          <p:sp>
            <p:nvSpPr>
              <p:cNvPr id="49167" name="Line 15"/>
              <p:cNvSpPr>
                <a:spLocks noChangeShapeType="1"/>
              </p:cNvSpPr>
              <p:nvPr/>
            </p:nvSpPr>
            <p:spPr bwMode="auto">
              <a:xfrm>
                <a:off x="3357"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9168" name="Line 16"/>
              <p:cNvSpPr>
                <a:spLocks noChangeShapeType="1"/>
              </p:cNvSpPr>
              <p:nvPr/>
            </p:nvSpPr>
            <p:spPr bwMode="auto">
              <a:xfrm>
                <a:off x="3882"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9169" name="Line 17"/>
              <p:cNvSpPr>
                <a:spLocks noChangeShapeType="1"/>
              </p:cNvSpPr>
              <p:nvPr/>
            </p:nvSpPr>
            <p:spPr bwMode="auto">
              <a:xfrm>
                <a:off x="4408"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9170" name="Line 18"/>
              <p:cNvSpPr>
                <a:spLocks noChangeShapeType="1"/>
              </p:cNvSpPr>
              <p:nvPr/>
            </p:nvSpPr>
            <p:spPr bwMode="auto">
              <a:xfrm>
                <a:off x="4963"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grpSp>
      <p:sp>
        <p:nvSpPr>
          <p:cNvPr id="49173" name="Rectangle 21"/>
          <p:cNvSpPr>
            <a:spLocks noChangeArrowheads="1"/>
          </p:cNvSpPr>
          <p:nvPr/>
        </p:nvSpPr>
        <p:spPr bwMode="auto">
          <a:xfrm>
            <a:off x="60325" y="1020763"/>
            <a:ext cx="1277938" cy="396875"/>
          </a:xfrm>
          <a:prstGeom prst="rect">
            <a:avLst/>
          </a:prstGeom>
          <a:noFill/>
          <a:ln w="9525">
            <a:noFill/>
            <a:miter lim="800000"/>
            <a:headEnd/>
            <a:tailEnd/>
          </a:ln>
          <a:effectLst/>
        </p:spPr>
        <p:txBody>
          <a:bodyPr wrap="none" lIns="92075" tIns="46038" rIns="92075" bIns="46038">
            <a:spAutoFit/>
          </a:bodyPr>
          <a:lstStyle/>
          <a:p>
            <a:r>
              <a:rPr lang="en-US" altLang="en-US">
                <a:solidFill>
                  <a:srgbClr val="990033"/>
                </a:solidFill>
              </a:rPr>
              <a:t>item = 45</a:t>
            </a:r>
          </a:p>
        </p:txBody>
      </p:sp>
      <p:sp>
        <p:nvSpPr>
          <p:cNvPr id="49174" name="Rectangle 22"/>
          <p:cNvSpPr>
            <a:spLocks noChangeArrowheads="1"/>
          </p:cNvSpPr>
          <p:nvPr/>
        </p:nvSpPr>
        <p:spPr bwMode="auto">
          <a:xfrm>
            <a:off x="212725" y="3328988"/>
            <a:ext cx="8402638" cy="366712"/>
          </a:xfrm>
          <a:prstGeom prst="rect">
            <a:avLst/>
          </a:prstGeom>
          <a:noFill/>
          <a:ln w="9525">
            <a:noFill/>
            <a:miter lim="800000"/>
            <a:headEnd/>
            <a:tailEnd/>
          </a:ln>
          <a:effectLst/>
        </p:spPr>
        <p:txBody>
          <a:bodyPr wrap="none" lIns="92075" tIns="46038" rIns="92075" bIns="46038">
            <a:spAutoFit/>
          </a:bodyPr>
          <a:lstStyle/>
          <a:p>
            <a:r>
              <a:rPr lang="en-US" altLang="en-US" sz="1800">
                <a:solidFill>
                  <a:srgbClr val="990033"/>
                </a:solidFill>
              </a:rPr>
              <a:t>  first                                          midPoint                                                         last</a:t>
            </a:r>
          </a:p>
        </p:txBody>
      </p:sp>
      <p:grpSp>
        <p:nvGrpSpPr>
          <p:cNvPr id="49180" name="Group 28"/>
          <p:cNvGrpSpPr>
            <a:grpSpLocks/>
          </p:cNvGrpSpPr>
          <p:nvPr/>
        </p:nvGrpSpPr>
        <p:grpSpPr bwMode="auto">
          <a:xfrm>
            <a:off x="234950" y="4648200"/>
            <a:ext cx="4254500" cy="609600"/>
            <a:chOff x="148" y="2928"/>
            <a:chExt cx="2680" cy="384"/>
          </a:xfrm>
        </p:grpSpPr>
        <p:sp>
          <p:nvSpPr>
            <p:cNvPr id="49175" name="Rectangle 23"/>
            <p:cNvSpPr>
              <a:spLocks noChangeArrowheads="1"/>
            </p:cNvSpPr>
            <p:nvPr/>
          </p:nvSpPr>
          <p:spPr bwMode="auto">
            <a:xfrm>
              <a:off x="148" y="2932"/>
              <a:ext cx="2680" cy="376"/>
            </a:xfrm>
            <a:prstGeom prst="rect">
              <a:avLst/>
            </a:prstGeom>
            <a:noFill/>
            <a:ln w="12700">
              <a:solidFill>
                <a:schemeClr val="tx1"/>
              </a:solidFill>
              <a:miter lim="800000"/>
              <a:headEnd/>
              <a:tailEnd/>
            </a:ln>
            <a:effectLst/>
          </p:spPr>
          <p:txBody>
            <a:bodyPr wrap="none" anchor="ctr"/>
            <a:lstStyle/>
            <a:p>
              <a:endParaRPr lang="ko-KR" altLang="en-US"/>
            </a:p>
          </p:txBody>
        </p:sp>
        <p:sp>
          <p:nvSpPr>
            <p:cNvPr id="49176" name="Line 24"/>
            <p:cNvSpPr>
              <a:spLocks noChangeShapeType="1"/>
            </p:cNvSpPr>
            <p:nvPr/>
          </p:nvSpPr>
          <p:spPr bwMode="auto">
            <a:xfrm>
              <a:off x="669" y="2928"/>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9177" name="Line 25"/>
            <p:cNvSpPr>
              <a:spLocks noChangeShapeType="1"/>
            </p:cNvSpPr>
            <p:nvPr/>
          </p:nvSpPr>
          <p:spPr bwMode="auto">
            <a:xfrm>
              <a:off x="1194" y="2928"/>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9178" name="Line 26"/>
            <p:cNvSpPr>
              <a:spLocks noChangeShapeType="1"/>
            </p:cNvSpPr>
            <p:nvPr/>
          </p:nvSpPr>
          <p:spPr bwMode="auto">
            <a:xfrm>
              <a:off x="1720" y="2928"/>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9179" name="Line 27"/>
            <p:cNvSpPr>
              <a:spLocks noChangeShapeType="1"/>
            </p:cNvSpPr>
            <p:nvPr/>
          </p:nvSpPr>
          <p:spPr bwMode="auto">
            <a:xfrm>
              <a:off x="2275" y="2928"/>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49181" name="Rectangle 29"/>
          <p:cNvSpPr>
            <a:spLocks noChangeArrowheads="1"/>
          </p:cNvSpPr>
          <p:nvPr/>
        </p:nvSpPr>
        <p:spPr bwMode="auto">
          <a:xfrm>
            <a:off x="230188" y="5408613"/>
            <a:ext cx="8234362" cy="336550"/>
          </a:xfrm>
          <a:prstGeom prst="rect">
            <a:avLst/>
          </a:prstGeom>
          <a:noFill/>
          <a:ln w="9525">
            <a:noFill/>
            <a:miter lim="800000"/>
            <a:headEnd/>
            <a:tailEnd/>
          </a:ln>
          <a:effectLst/>
        </p:spPr>
        <p:txBody>
          <a:bodyPr wrap="none" lIns="92075" tIns="46038" rIns="92075" bIns="46038">
            <a:spAutoFit/>
          </a:bodyPr>
          <a:lstStyle/>
          <a:p>
            <a:r>
              <a:rPr lang="en-US" altLang="en-US" sz="1600"/>
              <a:t>info[0]      [1]          [2]           [3]           [4]          [5]           [6]           [7]            [8]          [9]</a:t>
            </a:r>
          </a:p>
        </p:txBody>
      </p:sp>
      <p:sp>
        <p:nvSpPr>
          <p:cNvPr id="49182" name="Rectangle 30"/>
          <p:cNvSpPr>
            <a:spLocks noChangeArrowheads="1"/>
          </p:cNvSpPr>
          <p:nvPr/>
        </p:nvSpPr>
        <p:spPr bwMode="auto">
          <a:xfrm>
            <a:off x="441325" y="4708525"/>
            <a:ext cx="8474075" cy="457200"/>
          </a:xfrm>
          <a:prstGeom prst="rect">
            <a:avLst/>
          </a:prstGeom>
          <a:noFill/>
          <a:ln w="9525">
            <a:noFill/>
            <a:miter lim="800000"/>
            <a:headEnd/>
            <a:tailEnd/>
          </a:ln>
          <a:effectLst/>
        </p:spPr>
        <p:txBody>
          <a:bodyPr lIns="92075" tIns="46038" rIns="92075" bIns="46038">
            <a:spAutoFit/>
          </a:bodyPr>
          <a:lstStyle/>
          <a:p>
            <a:r>
              <a:rPr lang="en-US" altLang="en-US" sz="2400"/>
              <a:t>15     26       38     57       62      78       84     91     108    119    </a:t>
            </a:r>
          </a:p>
        </p:txBody>
      </p:sp>
      <p:grpSp>
        <p:nvGrpSpPr>
          <p:cNvPr id="49188" name="Group 36"/>
          <p:cNvGrpSpPr>
            <a:grpSpLocks/>
          </p:cNvGrpSpPr>
          <p:nvPr/>
        </p:nvGrpSpPr>
        <p:grpSpPr bwMode="auto">
          <a:xfrm>
            <a:off x="4502150" y="4648200"/>
            <a:ext cx="4254500" cy="609600"/>
            <a:chOff x="2836" y="2928"/>
            <a:chExt cx="2680" cy="384"/>
          </a:xfrm>
        </p:grpSpPr>
        <p:sp>
          <p:nvSpPr>
            <p:cNvPr id="49183" name="Rectangle 31"/>
            <p:cNvSpPr>
              <a:spLocks noChangeArrowheads="1"/>
            </p:cNvSpPr>
            <p:nvPr/>
          </p:nvSpPr>
          <p:spPr bwMode="auto">
            <a:xfrm>
              <a:off x="2836" y="2932"/>
              <a:ext cx="2680" cy="376"/>
            </a:xfrm>
            <a:prstGeom prst="rect">
              <a:avLst/>
            </a:prstGeom>
            <a:noFill/>
            <a:ln w="12700">
              <a:solidFill>
                <a:schemeClr val="tx1"/>
              </a:solidFill>
              <a:miter lim="800000"/>
              <a:headEnd/>
              <a:tailEnd/>
            </a:ln>
            <a:effectLst/>
          </p:spPr>
          <p:txBody>
            <a:bodyPr wrap="none" anchor="ctr"/>
            <a:lstStyle/>
            <a:p>
              <a:endParaRPr lang="ko-KR" altLang="en-US"/>
            </a:p>
          </p:txBody>
        </p:sp>
        <p:sp>
          <p:nvSpPr>
            <p:cNvPr id="49184" name="Line 32"/>
            <p:cNvSpPr>
              <a:spLocks noChangeShapeType="1"/>
            </p:cNvSpPr>
            <p:nvPr/>
          </p:nvSpPr>
          <p:spPr bwMode="auto">
            <a:xfrm>
              <a:off x="3357" y="2928"/>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9185" name="Line 33"/>
            <p:cNvSpPr>
              <a:spLocks noChangeShapeType="1"/>
            </p:cNvSpPr>
            <p:nvPr/>
          </p:nvSpPr>
          <p:spPr bwMode="auto">
            <a:xfrm>
              <a:off x="3882" y="2928"/>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9186" name="Line 34"/>
            <p:cNvSpPr>
              <a:spLocks noChangeShapeType="1"/>
            </p:cNvSpPr>
            <p:nvPr/>
          </p:nvSpPr>
          <p:spPr bwMode="auto">
            <a:xfrm>
              <a:off x="4408" y="2928"/>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9187" name="Line 35"/>
            <p:cNvSpPr>
              <a:spLocks noChangeShapeType="1"/>
            </p:cNvSpPr>
            <p:nvPr/>
          </p:nvSpPr>
          <p:spPr bwMode="auto">
            <a:xfrm>
              <a:off x="4963" y="2928"/>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49189" name="Rectangle 37"/>
          <p:cNvSpPr>
            <a:spLocks noChangeArrowheads="1"/>
          </p:cNvSpPr>
          <p:nvPr/>
        </p:nvSpPr>
        <p:spPr bwMode="auto">
          <a:xfrm>
            <a:off x="212725" y="5767388"/>
            <a:ext cx="3321050" cy="366712"/>
          </a:xfrm>
          <a:prstGeom prst="rect">
            <a:avLst/>
          </a:prstGeom>
          <a:noFill/>
          <a:ln w="9525">
            <a:noFill/>
            <a:miter lim="800000"/>
            <a:headEnd/>
            <a:tailEnd/>
          </a:ln>
          <a:effectLst/>
        </p:spPr>
        <p:txBody>
          <a:bodyPr wrap="none" lIns="92075" tIns="46038" rIns="92075" bIns="46038">
            <a:spAutoFit/>
          </a:bodyPr>
          <a:lstStyle/>
          <a:p>
            <a:r>
              <a:rPr lang="en-US" altLang="en-US" sz="1800">
                <a:solidFill>
                  <a:srgbClr val="990033"/>
                </a:solidFill>
              </a:rPr>
              <a:t>  first    midPoint               last</a:t>
            </a:r>
          </a:p>
        </p:txBody>
      </p:sp>
      <p:sp>
        <p:nvSpPr>
          <p:cNvPr id="49190" name="Line 38"/>
          <p:cNvSpPr>
            <a:spLocks noChangeShapeType="1"/>
          </p:cNvSpPr>
          <p:nvPr/>
        </p:nvSpPr>
        <p:spPr bwMode="auto">
          <a:xfrm flipV="1">
            <a:off x="3581400" y="4648200"/>
            <a:ext cx="5257800" cy="609600"/>
          </a:xfrm>
          <a:prstGeom prst="line">
            <a:avLst/>
          </a:prstGeom>
          <a:noFill/>
          <a:ln w="12700">
            <a:solidFill>
              <a:srgbClr val="FF5050"/>
            </a:solidFill>
            <a:round/>
            <a:headEnd type="none" w="sm" len="sm"/>
            <a:tailEnd type="none" w="sm" len="sm"/>
          </a:ln>
          <a:effectLst/>
        </p:spPr>
        <p:txBody>
          <a:bodyPr wrap="none" anchor="ctr"/>
          <a:lstStyle/>
          <a:p>
            <a:endParaRPr lang="ko-KR" altLang="en-US"/>
          </a:p>
        </p:txBody>
      </p:sp>
      <p:sp>
        <p:nvSpPr>
          <p:cNvPr id="49191" name="Line 39"/>
          <p:cNvSpPr>
            <a:spLocks noChangeShapeType="1"/>
          </p:cNvSpPr>
          <p:nvPr/>
        </p:nvSpPr>
        <p:spPr bwMode="auto">
          <a:xfrm>
            <a:off x="3581400" y="4724400"/>
            <a:ext cx="5181600" cy="457200"/>
          </a:xfrm>
          <a:prstGeom prst="line">
            <a:avLst/>
          </a:prstGeom>
          <a:noFill/>
          <a:ln w="12700">
            <a:solidFill>
              <a:srgbClr val="FF5050"/>
            </a:solidFill>
            <a:round/>
            <a:headEnd type="none" w="sm" len="sm"/>
            <a:tailEnd type="none" w="sm" len="sm"/>
          </a:ln>
          <a:effectLst/>
        </p:spPr>
        <p:txBody>
          <a:bodyPr wrap="none" anchor="ctr"/>
          <a:lstStyle/>
          <a:p>
            <a:endParaRPr lang="ko-KR" altLang="en-US"/>
          </a:p>
        </p:txBody>
      </p:sp>
      <p:grpSp>
        <p:nvGrpSpPr>
          <p:cNvPr id="49198" name="Group 46"/>
          <p:cNvGrpSpPr>
            <a:grpSpLocks/>
          </p:cNvGrpSpPr>
          <p:nvPr/>
        </p:nvGrpSpPr>
        <p:grpSpPr bwMode="auto">
          <a:xfrm>
            <a:off x="998538" y="3816350"/>
            <a:ext cx="7042150" cy="2806700"/>
            <a:chOff x="629" y="2404"/>
            <a:chExt cx="4436" cy="1768"/>
          </a:xfrm>
        </p:grpSpPr>
        <p:grpSp>
          <p:nvGrpSpPr>
            <p:cNvPr id="49194" name="Group 42"/>
            <p:cNvGrpSpPr>
              <a:grpSpLocks/>
            </p:cNvGrpSpPr>
            <p:nvPr/>
          </p:nvGrpSpPr>
          <p:grpSpPr bwMode="auto">
            <a:xfrm>
              <a:off x="662" y="2404"/>
              <a:ext cx="4370" cy="280"/>
              <a:chOff x="662" y="2404"/>
              <a:chExt cx="4370" cy="280"/>
            </a:xfrm>
          </p:grpSpPr>
          <p:sp>
            <p:nvSpPr>
              <p:cNvPr id="49192" name="Rectangle 40"/>
              <p:cNvSpPr>
                <a:spLocks noChangeArrowheads="1"/>
              </p:cNvSpPr>
              <p:nvPr/>
            </p:nvSpPr>
            <p:spPr bwMode="auto">
              <a:xfrm>
                <a:off x="662" y="2419"/>
                <a:ext cx="4370" cy="250"/>
              </a:xfrm>
              <a:prstGeom prst="rect">
                <a:avLst/>
              </a:prstGeom>
              <a:noFill/>
              <a:ln w="9525">
                <a:noFill/>
                <a:miter lim="800000"/>
                <a:headEnd/>
                <a:tailEnd/>
              </a:ln>
              <a:effectLst/>
            </p:spPr>
            <p:txBody>
              <a:bodyPr wrap="none" lIns="92075" tIns="46038" rIns="92075" bIns="46038">
                <a:spAutoFit/>
              </a:bodyPr>
              <a:lstStyle/>
              <a:p>
                <a:r>
                  <a:rPr lang="en-US" altLang="en-US">
                    <a:solidFill>
                      <a:srgbClr val="990033"/>
                    </a:solidFill>
                  </a:rPr>
                  <a:t>  LESS	                                        	last = midPoint - 1</a:t>
                </a:r>
              </a:p>
            </p:txBody>
          </p:sp>
          <p:sp>
            <p:nvSpPr>
              <p:cNvPr id="49193" name="AutoShape 41"/>
              <p:cNvSpPr>
                <a:spLocks noChangeArrowheads="1"/>
              </p:cNvSpPr>
              <p:nvPr/>
            </p:nvSpPr>
            <p:spPr bwMode="auto">
              <a:xfrm>
                <a:off x="2452" y="2404"/>
                <a:ext cx="520" cy="280"/>
              </a:xfrm>
              <a:prstGeom prst="rightArrow">
                <a:avLst>
                  <a:gd name="adj1" fmla="val 50000"/>
                  <a:gd name="adj2" fmla="val 92866"/>
                </a:avLst>
              </a:prstGeom>
              <a:solidFill>
                <a:schemeClr val="accent1"/>
              </a:solidFill>
              <a:ln w="12700">
                <a:solidFill>
                  <a:schemeClr val="tx1"/>
                </a:solidFill>
                <a:miter lim="800000"/>
                <a:headEnd/>
                <a:tailEnd/>
              </a:ln>
              <a:effectLst/>
            </p:spPr>
            <p:txBody>
              <a:bodyPr wrap="none" anchor="ctr"/>
              <a:lstStyle/>
              <a:p>
                <a:endParaRPr lang="ko-KR" altLang="en-US"/>
              </a:p>
            </p:txBody>
          </p:sp>
        </p:grpSp>
        <p:grpSp>
          <p:nvGrpSpPr>
            <p:cNvPr id="49197" name="Group 45"/>
            <p:cNvGrpSpPr>
              <a:grpSpLocks/>
            </p:cNvGrpSpPr>
            <p:nvPr/>
          </p:nvGrpSpPr>
          <p:grpSpPr bwMode="auto">
            <a:xfrm>
              <a:off x="629" y="3892"/>
              <a:ext cx="4436" cy="280"/>
              <a:chOff x="629" y="3892"/>
              <a:chExt cx="4436" cy="280"/>
            </a:xfrm>
          </p:grpSpPr>
          <p:sp>
            <p:nvSpPr>
              <p:cNvPr id="49195" name="Rectangle 43"/>
              <p:cNvSpPr>
                <a:spLocks noChangeArrowheads="1"/>
              </p:cNvSpPr>
              <p:nvPr/>
            </p:nvSpPr>
            <p:spPr bwMode="auto">
              <a:xfrm>
                <a:off x="629" y="3907"/>
                <a:ext cx="4436" cy="250"/>
              </a:xfrm>
              <a:prstGeom prst="rect">
                <a:avLst/>
              </a:prstGeom>
              <a:noFill/>
              <a:ln w="9525">
                <a:noFill/>
                <a:miter lim="800000"/>
                <a:headEnd/>
                <a:tailEnd/>
              </a:ln>
              <a:effectLst/>
            </p:spPr>
            <p:txBody>
              <a:bodyPr wrap="none" lIns="92075" tIns="46038" rIns="92075" bIns="46038">
                <a:spAutoFit/>
              </a:bodyPr>
              <a:lstStyle/>
              <a:p>
                <a:r>
                  <a:rPr lang="en-US" altLang="en-US">
                    <a:solidFill>
                      <a:srgbClr val="990033"/>
                    </a:solidFill>
                  </a:rPr>
                  <a:t>GREATER				first = midPoint + 1</a:t>
                </a:r>
              </a:p>
            </p:txBody>
          </p:sp>
          <p:sp>
            <p:nvSpPr>
              <p:cNvPr id="49196" name="AutoShape 44"/>
              <p:cNvSpPr>
                <a:spLocks noChangeArrowheads="1"/>
              </p:cNvSpPr>
              <p:nvPr/>
            </p:nvSpPr>
            <p:spPr bwMode="auto">
              <a:xfrm>
                <a:off x="2419" y="3892"/>
                <a:ext cx="520" cy="280"/>
              </a:xfrm>
              <a:prstGeom prst="rightArrow">
                <a:avLst>
                  <a:gd name="adj1" fmla="val 50000"/>
                  <a:gd name="adj2" fmla="val 92866"/>
                </a:avLst>
              </a:prstGeom>
              <a:solidFill>
                <a:schemeClr val="accent1"/>
              </a:solidFill>
              <a:ln w="12700">
                <a:solidFill>
                  <a:schemeClr val="tx1"/>
                </a:solidFill>
                <a:miter lim="800000"/>
                <a:headEnd/>
                <a:tailEnd/>
              </a:ln>
              <a:effectLst/>
            </p:spPr>
            <p:txBody>
              <a:bodyPr wrap="none" anchor="ctr"/>
              <a:lstStyle/>
              <a:p>
                <a:endParaRPr lang="ko-KR" altLang="en-US"/>
              </a:p>
            </p:txBody>
          </p:sp>
        </p:grpSp>
      </p:gr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슬라이드 번호 개체 틀 5"/>
          <p:cNvSpPr>
            <a:spLocks noGrp="1"/>
          </p:cNvSpPr>
          <p:nvPr>
            <p:ph type="sldNum" sz="quarter" idx="12"/>
          </p:nvPr>
        </p:nvSpPr>
        <p:spPr/>
        <p:txBody>
          <a:bodyPr/>
          <a:lstStyle/>
          <a:p>
            <a:fld id="{60153388-A7D2-4715-B662-1D2374F06BE0}" type="slidenum">
              <a:rPr lang="en-US" altLang="en-US"/>
              <a:pPr/>
              <a:t>43</a:t>
            </a:fld>
            <a:endParaRPr lang="en-US" altLang="en-US"/>
          </a:p>
        </p:txBody>
      </p:sp>
      <p:sp>
        <p:nvSpPr>
          <p:cNvPr id="50178" name="Rectangle 2"/>
          <p:cNvSpPr>
            <a:spLocks noChangeArrowheads="1"/>
          </p:cNvSpPr>
          <p:nvPr/>
        </p:nvSpPr>
        <p:spPr bwMode="auto">
          <a:xfrm>
            <a:off x="158750" y="4349750"/>
            <a:ext cx="8521700" cy="5969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50179" name="Rectangle 3"/>
          <p:cNvSpPr>
            <a:spLocks noChangeArrowheads="1"/>
          </p:cNvSpPr>
          <p:nvPr/>
        </p:nvSpPr>
        <p:spPr bwMode="auto">
          <a:xfrm>
            <a:off x="158750" y="1835150"/>
            <a:ext cx="8521700" cy="5969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50180" name="Rectangle 4"/>
          <p:cNvSpPr>
            <a:spLocks noGrp="1" noChangeArrowheads="1"/>
          </p:cNvSpPr>
          <p:nvPr>
            <p:ph type="title"/>
          </p:nvPr>
        </p:nvSpPr>
        <p:spPr>
          <a:xfrm>
            <a:off x="609600" y="685800"/>
            <a:ext cx="7924800" cy="838200"/>
          </a:xfrm>
          <a:noFill/>
          <a:ln/>
        </p:spPr>
        <p:txBody>
          <a:bodyPr/>
          <a:lstStyle/>
          <a:p>
            <a:r>
              <a:rPr lang="en-US" altLang="en-US"/>
              <a:t>Trace  continued</a:t>
            </a:r>
          </a:p>
        </p:txBody>
      </p:sp>
      <p:sp>
        <p:nvSpPr>
          <p:cNvPr id="50181" name="Rectangle 5"/>
          <p:cNvSpPr>
            <a:spLocks noGrp="1" noChangeArrowheads="1"/>
          </p:cNvSpPr>
          <p:nvPr>
            <p:ph type="body" idx="1"/>
          </p:nvPr>
        </p:nvSpPr>
        <p:spPr>
          <a:noFill/>
          <a:ln/>
        </p:spPr>
        <p:txBody>
          <a:bodyPr/>
          <a:lstStyle/>
          <a:p>
            <a:pPr>
              <a:buFontTx/>
              <a:buNone/>
            </a:pPr>
            <a:r>
              <a:rPr lang="en-US" altLang="en-US" sz="2800"/>
              <a:t> </a:t>
            </a:r>
          </a:p>
        </p:txBody>
      </p:sp>
      <p:grpSp>
        <p:nvGrpSpPr>
          <p:cNvPr id="50196" name="Group 20"/>
          <p:cNvGrpSpPr>
            <a:grpSpLocks/>
          </p:cNvGrpSpPr>
          <p:nvPr/>
        </p:nvGrpSpPr>
        <p:grpSpPr bwMode="auto">
          <a:xfrm>
            <a:off x="153988" y="4343400"/>
            <a:ext cx="8685212" cy="1096963"/>
            <a:chOff x="97" y="2736"/>
            <a:chExt cx="5471" cy="691"/>
          </a:xfrm>
        </p:grpSpPr>
        <p:grpSp>
          <p:nvGrpSpPr>
            <p:cNvPr id="50187" name="Group 11"/>
            <p:cNvGrpSpPr>
              <a:grpSpLocks/>
            </p:cNvGrpSpPr>
            <p:nvPr/>
          </p:nvGrpSpPr>
          <p:grpSpPr bwMode="auto">
            <a:xfrm>
              <a:off x="100" y="2736"/>
              <a:ext cx="2680" cy="384"/>
              <a:chOff x="100" y="2736"/>
              <a:chExt cx="2680" cy="384"/>
            </a:xfrm>
          </p:grpSpPr>
          <p:sp>
            <p:nvSpPr>
              <p:cNvPr id="50182" name="Rectangle 6"/>
              <p:cNvSpPr>
                <a:spLocks noChangeArrowheads="1"/>
              </p:cNvSpPr>
              <p:nvPr/>
            </p:nvSpPr>
            <p:spPr bwMode="auto">
              <a:xfrm>
                <a:off x="100" y="2740"/>
                <a:ext cx="2680" cy="376"/>
              </a:xfrm>
              <a:prstGeom prst="rect">
                <a:avLst/>
              </a:prstGeom>
              <a:noFill/>
              <a:ln w="12700">
                <a:solidFill>
                  <a:schemeClr val="tx1"/>
                </a:solidFill>
                <a:miter lim="800000"/>
                <a:headEnd/>
                <a:tailEnd/>
              </a:ln>
              <a:effectLst/>
            </p:spPr>
            <p:txBody>
              <a:bodyPr wrap="none" anchor="ctr"/>
              <a:lstStyle/>
              <a:p>
                <a:endParaRPr lang="ko-KR" altLang="en-US"/>
              </a:p>
            </p:txBody>
          </p:sp>
          <p:sp>
            <p:nvSpPr>
              <p:cNvPr id="50183" name="Line 7"/>
              <p:cNvSpPr>
                <a:spLocks noChangeShapeType="1"/>
              </p:cNvSpPr>
              <p:nvPr/>
            </p:nvSpPr>
            <p:spPr bwMode="auto">
              <a:xfrm>
                <a:off x="621" y="2736"/>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0184" name="Line 8"/>
              <p:cNvSpPr>
                <a:spLocks noChangeShapeType="1"/>
              </p:cNvSpPr>
              <p:nvPr/>
            </p:nvSpPr>
            <p:spPr bwMode="auto">
              <a:xfrm>
                <a:off x="1146" y="2736"/>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0185" name="Line 9"/>
              <p:cNvSpPr>
                <a:spLocks noChangeShapeType="1"/>
              </p:cNvSpPr>
              <p:nvPr/>
            </p:nvSpPr>
            <p:spPr bwMode="auto">
              <a:xfrm>
                <a:off x="1672" y="2736"/>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0186" name="Line 10"/>
              <p:cNvSpPr>
                <a:spLocks noChangeShapeType="1"/>
              </p:cNvSpPr>
              <p:nvPr/>
            </p:nvSpPr>
            <p:spPr bwMode="auto">
              <a:xfrm>
                <a:off x="2227" y="2736"/>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50188" name="Rectangle 12"/>
            <p:cNvSpPr>
              <a:spLocks noChangeArrowheads="1"/>
            </p:cNvSpPr>
            <p:nvPr/>
          </p:nvSpPr>
          <p:spPr bwMode="auto">
            <a:xfrm>
              <a:off x="97" y="3215"/>
              <a:ext cx="5187" cy="212"/>
            </a:xfrm>
            <a:prstGeom prst="rect">
              <a:avLst/>
            </a:prstGeom>
            <a:noFill/>
            <a:ln w="9525">
              <a:noFill/>
              <a:miter lim="800000"/>
              <a:headEnd/>
              <a:tailEnd/>
            </a:ln>
            <a:effectLst/>
          </p:spPr>
          <p:txBody>
            <a:bodyPr wrap="none" lIns="92075" tIns="46038" rIns="92075" bIns="46038">
              <a:spAutoFit/>
            </a:bodyPr>
            <a:lstStyle/>
            <a:p>
              <a:r>
                <a:rPr lang="en-US" altLang="en-US" sz="1600"/>
                <a:t>info[0]      [1]          [2]           [3]           [4]          [5]           [6]           [7]            [8]          [9]</a:t>
              </a:r>
            </a:p>
          </p:txBody>
        </p:sp>
        <p:sp>
          <p:nvSpPr>
            <p:cNvPr id="50189" name="Rectangle 13"/>
            <p:cNvSpPr>
              <a:spLocks noChangeArrowheads="1"/>
            </p:cNvSpPr>
            <p:nvPr/>
          </p:nvSpPr>
          <p:spPr bwMode="auto">
            <a:xfrm>
              <a:off x="230" y="2774"/>
              <a:ext cx="5338" cy="288"/>
            </a:xfrm>
            <a:prstGeom prst="rect">
              <a:avLst/>
            </a:prstGeom>
            <a:noFill/>
            <a:ln w="9525">
              <a:noFill/>
              <a:miter lim="800000"/>
              <a:headEnd/>
              <a:tailEnd/>
            </a:ln>
            <a:effectLst/>
          </p:spPr>
          <p:txBody>
            <a:bodyPr lIns="92075" tIns="46038" rIns="92075" bIns="46038">
              <a:spAutoFit/>
            </a:bodyPr>
            <a:lstStyle/>
            <a:p>
              <a:r>
                <a:rPr lang="en-US" altLang="en-US" sz="2400"/>
                <a:t>15     26       38     57       62      78       84     91     108    119    </a:t>
              </a:r>
            </a:p>
          </p:txBody>
        </p:sp>
        <p:grpSp>
          <p:nvGrpSpPr>
            <p:cNvPr id="50195" name="Group 19"/>
            <p:cNvGrpSpPr>
              <a:grpSpLocks/>
            </p:cNvGrpSpPr>
            <p:nvPr/>
          </p:nvGrpSpPr>
          <p:grpSpPr bwMode="auto">
            <a:xfrm>
              <a:off x="2788" y="2736"/>
              <a:ext cx="2680" cy="384"/>
              <a:chOff x="2788" y="2736"/>
              <a:chExt cx="2680" cy="384"/>
            </a:xfrm>
          </p:grpSpPr>
          <p:sp>
            <p:nvSpPr>
              <p:cNvPr id="50190" name="Rectangle 14"/>
              <p:cNvSpPr>
                <a:spLocks noChangeArrowheads="1"/>
              </p:cNvSpPr>
              <p:nvPr/>
            </p:nvSpPr>
            <p:spPr bwMode="auto">
              <a:xfrm>
                <a:off x="2788" y="2740"/>
                <a:ext cx="2680" cy="376"/>
              </a:xfrm>
              <a:prstGeom prst="rect">
                <a:avLst/>
              </a:prstGeom>
              <a:noFill/>
              <a:ln w="12700">
                <a:solidFill>
                  <a:schemeClr val="tx1"/>
                </a:solidFill>
                <a:miter lim="800000"/>
                <a:headEnd/>
                <a:tailEnd/>
              </a:ln>
              <a:effectLst/>
            </p:spPr>
            <p:txBody>
              <a:bodyPr wrap="none" anchor="ctr"/>
              <a:lstStyle/>
              <a:p>
                <a:endParaRPr lang="ko-KR" altLang="en-US"/>
              </a:p>
            </p:txBody>
          </p:sp>
          <p:sp>
            <p:nvSpPr>
              <p:cNvPr id="50191" name="Line 15"/>
              <p:cNvSpPr>
                <a:spLocks noChangeShapeType="1"/>
              </p:cNvSpPr>
              <p:nvPr/>
            </p:nvSpPr>
            <p:spPr bwMode="auto">
              <a:xfrm>
                <a:off x="3309" y="2736"/>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0192" name="Line 16"/>
              <p:cNvSpPr>
                <a:spLocks noChangeShapeType="1"/>
              </p:cNvSpPr>
              <p:nvPr/>
            </p:nvSpPr>
            <p:spPr bwMode="auto">
              <a:xfrm>
                <a:off x="3834" y="2736"/>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0193" name="Line 17"/>
              <p:cNvSpPr>
                <a:spLocks noChangeShapeType="1"/>
              </p:cNvSpPr>
              <p:nvPr/>
            </p:nvSpPr>
            <p:spPr bwMode="auto">
              <a:xfrm>
                <a:off x="4360" y="2736"/>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0194" name="Line 18"/>
              <p:cNvSpPr>
                <a:spLocks noChangeShapeType="1"/>
              </p:cNvSpPr>
              <p:nvPr/>
            </p:nvSpPr>
            <p:spPr bwMode="auto">
              <a:xfrm>
                <a:off x="4915" y="2736"/>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grpSp>
      <p:sp>
        <p:nvSpPr>
          <p:cNvPr id="50197" name="Rectangle 21"/>
          <p:cNvSpPr>
            <a:spLocks noChangeArrowheads="1"/>
          </p:cNvSpPr>
          <p:nvPr/>
        </p:nvSpPr>
        <p:spPr bwMode="auto">
          <a:xfrm>
            <a:off x="288925" y="944563"/>
            <a:ext cx="1277938" cy="396875"/>
          </a:xfrm>
          <a:prstGeom prst="rect">
            <a:avLst/>
          </a:prstGeom>
          <a:noFill/>
          <a:ln w="9525">
            <a:noFill/>
            <a:miter lim="800000"/>
            <a:headEnd/>
            <a:tailEnd/>
          </a:ln>
          <a:effectLst/>
        </p:spPr>
        <p:txBody>
          <a:bodyPr wrap="none" lIns="92075" tIns="46038" rIns="92075" bIns="46038">
            <a:spAutoFit/>
          </a:bodyPr>
          <a:lstStyle/>
          <a:p>
            <a:r>
              <a:rPr lang="en-US" altLang="en-US">
                <a:solidFill>
                  <a:srgbClr val="990033"/>
                </a:solidFill>
              </a:rPr>
              <a:t>item = 45</a:t>
            </a:r>
          </a:p>
        </p:txBody>
      </p:sp>
      <p:sp>
        <p:nvSpPr>
          <p:cNvPr id="50198" name="Rectangle 22"/>
          <p:cNvSpPr>
            <a:spLocks noChangeArrowheads="1"/>
          </p:cNvSpPr>
          <p:nvPr/>
        </p:nvSpPr>
        <p:spPr bwMode="auto">
          <a:xfrm>
            <a:off x="0" y="5462588"/>
            <a:ext cx="3892550" cy="915987"/>
          </a:xfrm>
          <a:prstGeom prst="rect">
            <a:avLst/>
          </a:prstGeom>
          <a:noFill/>
          <a:ln w="9525">
            <a:noFill/>
            <a:miter lim="800000"/>
            <a:headEnd/>
            <a:tailEnd/>
          </a:ln>
          <a:effectLst/>
        </p:spPr>
        <p:txBody>
          <a:bodyPr wrap="none" lIns="92075" tIns="46038" rIns="92075" bIns="46038">
            <a:spAutoFit/>
          </a:bodyPr>
          <a:lstStyle/>
          <a:p>
            <a:r>
              <a:rPr lang="en-US" altLang="en-US" sz="1800">
                <a:solidFill>
                  <a:srgbClr val="990033"/>
                </a:solidFill>
              </a:rPr>
              <a:t>                                        first,  </a:t>
            </a:r>
          </a:p>
          <a:p>
            <a:r>
              <a:rPr lang="en-US" altLang="en-US" sz="1800">
                <a:solidFill>
                  <a:srgbClr val="990033"/>
                </a:solidFill>
              </a:rPr>
              <a:t>                                        midPoint,  </a:t>
            </a:r>
          </a:p>
          <a:p>
            <a:r>
              <a:rPr lang="en-US" altLang="en-US" sz="1800">
                <a:solidFill>
                  <a:srgbClr val="990033"/>
                </a:solidFill>
              </a:rPr>
              <a:t>                                        last</a:t>
            </a:r>
          </a:p>
        </p:txBody>
      </p:sp>
      <p:grpSp>
        <p:nvGrpSpPr>
          <p:cNvPr id="50215" name="Group 39"/>
          <p:cNvGrpSpPr>
            <a:grpSpLocks/>
          </p:cNvGrpSpPr>
          <p:nvPr/>
        </p:nvGrpSpPr>
        <p:grpSpPr bwMode="auto">
          <a:xfrm>
            <a:off x="134938" y="1828800"/>
            <a:ext cx="8702675" cy="1760538"/>
            <a:chOff x="85" y="1152"/>
            <a:chExt cx="5482" cy="1109"/>
          </a:xfrm>
        </p:grpSpPr>
        <p:grpSp>
          <p:nvGrpSpPr>
            <p:cNvPr id="50213" name="Group 37"/>
            <p:cNvGrpSpPr>
              <a:grpSpLocks/>
            </p:cNvGrpSpPr>
            <p:nvPr/>
          </p:nvGrpSpPr>
          <p:grpSpPr bwMode="auto">
            <a:xfrm>
              <a:off x="96" y="1152"/>
              <a:ext cx="5471" cy="691"/>
              <a:chOff x="96" y="1152"/>
              <a:chExt cx="5471" cy="691"/>
            </a:xfrm>
          </p:grpSpPr>
          <p:grpSp>
            <p:nvGrpSpPr>
              <p:cNvPr id="50204" name="Group 28"/>
              <p:cNvGrpSpPr>
                <a:grpSpLocks/>
              </p:cNvGrpSpPr>
              <p:nvPr/>
            </p:nvGrpSpPr>
            <p:grpSpPr bwMode="auto">
              <a:xfrm>
                <a:off x="99" y="1152"/>
                <a:ext cx="2680" cy="384"/>
                <a:chOff x="99" y="1152"/>
                <a:chExt cx="2680" cy="384"/>
              </a:xfrm>
            </p:grpSpPr>
            <p:sp>
              <p:nvSpPr>
                <p:cNvPr id="50199" name="Rectangle 23"/>
                <p:cNvSpPr>
                  <a:spLocks noChangeArrowheads="1"/>
                </p:cNvSpPr>
                <p:nvPr/>
              </p:nvSpPr>
              <p:spPr bwMode="auto">
                <a:xfrm>
                  <a:off x="99" y="1156"/>
                  <a:ext cx="2680" cy="376"/>
                </a:xfrm>
                <a:prstGeom prst="rect">
                  <a:avLst/>
                </a:prstGeom>
                <a:noFill/>
                <a:ln w="12700">
                  <a:solidFill>
                    <a:schemeClr val="tx1"/>
                  </a:solidFill>
                  <a:miter lim="800000"/>
                  <a:headEnd/>
                  <a:tailEnd/>
                </a:ln>
                <a:effectLst/>
              </p:spPr>
              <p:txBody>
                <a:bodyPr wrap="none" anchor="ctr"/>
                <a:lstStyle/>
                <a:p>
                  <a:endParaRPr lang="ko-KR" altLang="en-US"/>
                </a:p>
              </p:txBody>
            </p:sp>
            <p:sp>
              <p:nvSpPr>
                <p:cNvPr id="50200" name="Line 24"/>
                <p:cNvSpPr>
                  <a:spLocks noChangeShapeType="1"/>
                </p:cNvSpPr>
                <p:nvPr/>
              </p:nvSpPr>
              <p:spPr bwMode="auto">
                <a:xfrm>
                  <a:off x="620" y="115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0201" name="Line 25"/>
                <p:cNvSpPr>
                  <a:spLocks noChangeShapeType="1"/>
                </p:cNvSpPr>
                <p:nvPr/>
              </p:nvSpPr>
              <p:spPr bwMode="auto">
                <a:xfrm>
                  <a:off x="1145" y="115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0202" name="Line 26"/>
                <p:cNvSpPr>
                  <a:spLocks noChangeShapeType="1"/>
                </p:cNvSpPr>
                <p:nvPr/>
              </p:nvSpPr>
              <p:spPr bwMode="auto">
                <a:xfrm>
                  <a:off x="1671" y="115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0203" name="Line 27"/>
                <p:cNvSpPr>
                  <a:spLocks noChangeShapeType="1"/>
                </p:cNvSpPr>
                <p:nvPr/>
              </p:nvSpPr>
              <p:spPr bwMode="auto">
                <a:xfrm>
                  <a:off x="2226" y="115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50205" name="Rectangle 29"/>
              <p:cNvSpPr>
                <a:spLocks noChangeArrowheads="1"/>
              </p:cNvSpPr>
              <p:nvPr/>
            </p:nvSpPr>
            <p:spPr bwMode="auto">
              <a:xfrm>
                <a:off x="96" y="1631"/>
                <a:ext cx="5187" cy="212"/>
              </a:xfrm>
              <a:prstGeom prst="rect">
                <a:avLst/>
              </a:prstGeom>
              <a:noFill/>
              <a:ln w="9525">
                <a:noFill/>
                <a:miter lim="800000"/>
                <a:headEnd/>
                <a:tailEnd/>
              </a:ln>
              <a:effectLst/>
            </p:spPr>
            <p:txBody>
              <a:bodyPr wrap="none" lIns="92075" tIns="46038" rIns="92075" bIns="46038">
                <a:spAutoFit/>
              </a:bodyPr>
              <a:lstStyle/>
              <a:p>
                <a:r>
                  <a:rPr lang="en-US" altLang="en-US" sz="1600"/>
                  <a:t>info[0]      [1]          [2]           [3]           [4]          [5]           [6]           [7]            [8]          [9]</a:t>
                </a:r>
              </a:p>
            </p:txBody>
          </p:sp>
          <p:sp>
            <p:nvSpPr>
              <p:cNvPr id="50206" name="Rectangle 30"/>
              <p:cNvSpPr>
                <a:spLocks noChangeArrowheads="1"/>
              </p:cNvSpPr>
              <p:nvPr/>
            </p:nvSpPr>
            <p:spPr bwMode="auto">
              <a:xfrm>
                <a:off x="229" y="1190"/>
                <a:ext cx="5338" cy="288"/>
              </a:xfrm>
              <a:prstGeom prst="rect">
                <a:avLst/>
              </a:prstGeom>
              <a:noFill/>
              <a:ln w="9525">
                <a:noFill/>
                <a:miter lim="800000"/>
                <a:headEnd/>
                <a:tailEnd/>
              </a:ln>
              <a:effectLst/>
            </p:spPr>
            <p:txBody>
              <a:bodyPr lIns="92075" tIns="46038" rIns="92075" bIns="46038">
                <a:spAutoFit/>
              </a:bodyPr>
              <a:lstStyle/>
              <a:p>
                <a:r>
                  <a:rPr lang="en-US" altLang="en-US" sz="2400"/>
                  <a:t>15     26       38     57       62      78       84     91     108    119    </a:t>
                </a:r>
              </a:p>
            </p:txBody>
          </p:sp>
          <p:grpSp>
            <p:nvGrpSpPr>
              <p:cNvPr id="50212" name="Group 36"/>
              <p:cNvGrpSpPr>
                <a:grpSpLocks/>
              </p:cNvGrpSpPr>
              <p:nvPr/>
            </p:nvGrpSpPr>
            <p:grpSpPr bwMode="auto">
              <a:xfrm>
                <a:off x="2787" y="1152"/>
                <a:ext cx="2680" cy="384"/>
                <a:chOff x="2787" y="1152"/>
                <a:chExt cx="2680" cy="384"/>
              </a:xfrm>
            </p:grpSpPr>
            <p:sp>
              <p:nvSpPr>
                <p:cNvPr id="50207" name="Rectangle 31"/>
                <p:cNvSpPr>
                  <a:spLocks noChangeArrowheads="1"/>
                </p:cNvSpPr>
                <p:nvPr/>
              </p:nvSpPr>
              <p:spPr bwMode="auto">
                <a:xfrm>
                  <a:off x="2787" y="1156"/>
                  <a:ext cx="2680" cy="376"/>
                </a:xfrm>
                <a:prstGeom prst="rect">
                  <a:avLst/>
                </a:prstGeom>
                <a:noFill/>
                <a:ln w="12700">
                  <a:solidFill>
                    <a:schemeClr val="tx1"/>
                  </a:solidFill>
                  <a:miter lim="800000"/>
                  <a:headEnd/>
                  <a:tailEnd/>
                </a:ln>
                <a:effectLst/>
              </p:spPr>
              <p:txBody>
                <a:bodyPr wrap="none" anchor="ctr"/>
                <a:lstStyle/>
                <a:p>
                  <a:endParaRPr lang="ko-KR" altLang="en-US"/>
                </a:p>
              </p:txBody>
            </p:sp>
            <p:sp>
              <p:nvSpPr>
                <p:cNvPr id="50208" name="Line 32"/>
                <p:cNvSpPr>
                  <a:spLocks noChangeShapeType="1"/>
                </p:cNvSpPr>
                <p:nvPr/>
              </p:nvSpPr>
              <p:spPr bwMode="auto">
                <a:xfrm>
                  <a:off x="3308" y="115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0209" name="Line 33"/>
                <p:cNvSpPr>
                  <a:spLocks noChangeShapeType="1"/>
                </p:cNvSpPr>
                <p:nvPr/>
              </p:nvSpPr>
              <p:spPr bwMode="auto">
                <a:xfrm>
                  <a:off x="3833" y="115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0210" name="Line 34"/>
                <p:cNvSpPr>
                  <a:spLocks noChangeShapeType="1"/>
                </p:cNvSpPr>
                <p:nvPr/>
              </p:nvSpPr>
              <p:spPr bwMode="auto">
                <a:xfrm>
                  <a:off x="4359" y="115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0211" name="Line 35"/>
                <p:cNvSpPr>
                  <a:spLocks noChangeShapeType="1"/>
                </p:cNvSpPr>
                <p:nvPr/>
              </p:nvSpPr>
              <p:spPr bwMode="auto">
                <a:xfrm>
                  <a:off x="4914" y="115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grpSp>
        <p:sp>
          <p:nvSpPr>
            <p:cNvPr id="50214" name="Rectangle 38"/>
            <p:cNvSpPr>
              <a:spLocks noChangeArrowheads="1"/>
            </p:cNvSpPr>
            <p:nvPr/>
          </p:nvSpPr>
          <p:spPr bwMode="auto">
            <a:xfrm>
              <a:off x="85" y="1857"/>
              <a:ext cx="1996" cy="404"/>
            </a:xfrm>
            <a:prstGeom prst="rect">
              <a:avLst/>
            </a:prstGeom>
            <a:noFill/>
            <a:ln w="9525">
              <a:noFill/>
              <a:miter lim="800000"/>
              <a:headEnd/>
              <a:tailEnd/>
            </a:ln>
            <a:effectLst/>
          </p:spPr>
          <p:txBody>
            <a:bodyPr wrap="none" lIns="92075" tIns="46038" rIns="92075" bIns="46038">
              <a:spAutoFit/>
            </a:bodyPr>
            <a:lstStyle/>
            <a:p>
              <a:r>
                <a:rPr lang="en-US" altLang="en-US" sz="1800">
                  <a:solidFill>
                    <a:srgbClr val="990033"/>
                  </a:solidFill>
                </a:rPr>
                <a:t>                        first,         last</a:t>
              </a:r>
            </a:p>
            <a:p>
              <a:r>
                <a:rPr lang="en-US" altLang="en-US" sz="1800">
                  <a:solidFill>
                    <a:srgbClr val="990033"/>
                  </a:solidFill>
                </a:rPr>
                <a:t>                        midPoint</a:t>
              </a:r>
            </a:p>
          </p:txBody>
        </p:sp>
      </p:grpSp>
      <p:grpSp>
        <p:nvGrpSpPr>
          <p:cNvPr id="50218" name="Group 42"/>
          <p:cNvGrpSpPr>
            <a:grpSpLocks/>
          </p:cNvGrpSpPr>
          <p:nvPr/>
        </p:nvGrpSpPr>
        <p:grpSpPr bwMode="auto">
          <a:xfrm>
            <a:off x="3505200" y="1828800"/>
            <a:ext cx="5257800" cy="609600"/>
            <a:chOff x="2208" y="1152"/>
            <a:chExt cx="3312" cy="384"/>
          </a:xfrm>
        </p:grpSpPr>
        <p:sp>
          <p:nvSpPr>
            <p:cNvPr id="50216" name="Line 40"/>
            <p:cNvSpPr>
              <a:spLocks noChangeShapeType="1"/>
            </p:cNvSpPr>
            <p:nvPr/>
          </p:nvSpPr>
          <p:spPr bwMode="auto">
            <a:xfrm flipV="1">
              <a:off x="2208" y="1152"/>
              <a:ext cx="3312" cy="384"/>
            </a:xfrm>
            <a:prstGeom prst="line">
              <a:avLst/>
            </a:prstGeom>
            <a:noFill/>
            <a:ln w="12700">
              <a:solidFill>
                <a:srgbClr val="FF5050"/>
              </a:solidFill>
              <a:round/>
              <a:headEnd type="none" w="sm" len="sm"/>
              <a:tailEnd type="none" w="sm" len="sm"/>
            </a:ln>
            <a:effectLst/>
          </p:spPr>
          <p:txBody>
            <a:bodyPr wrap="none" anchor="ctr"/>
            <a:lstStyle/>
            <a:p>
              <a:endParaRPr lang="ko-KR" altLang="en-US"/>
            </a:p>
          </p:txBody>
        </p:sp>
        <p:sp>
          <p:nvSpPr>
            <p:cNvPr id="50217" name="Line 41"/>
            <p:cNvSpPr>
              <a:spLocks noChangeShapeType="1"/>
            </p:cNvSpPr>
            <p:nvPr/>
          </p:nvSpPr>
          <p:spPr bwMode="auto">
            <a:xfrm>
              <a:off x="2208" y="1200"/>
              <a:ext cx="3264" cy="288"/>
            </a:xfrm>
            <a:prstGeom prst="line">
              <a:avLst/>
            </a:prstGeom>
            <a:noFill/>
            <a:ln w="12700">
              <a:solidFill>
                <a:srgbClr val="FF5050"/>
              </a:solidFill>
              <a:round/>
              <a:headEnd type="none" w="sm" len="sm"/>
              <a:tailEnd type="none" w="sm" len="sm"/>
            </a:ln>
            <a:effectLst/>
          </p:spPr>
          <p:txBody>
            <a:bodyPr wrap="none" anchor="ctr"/>
            <a:lstStyle/>
            <a:p>
              <a:endParaRPr lang="ko-KR" altLang="en-US"/>
            </a:p>
          </p:txBody>
        </p:sp>
      </p:grpSp>
      <p:grpSp>
        <p:nvGrpSpPr>
          <p:cNvPr id="50221" name="Group 45"/>
          <p:cNvGrpSpPr>
            <a:grpSpLocks/>
          </p:cNvGrpSpPr>
          <p:nvPr/>
        </p:nvGrpSpPr>
        <p:grpSpPr bwMode="auto">
          <a:xfrm>
            <a:off x="152400" y="1828800"/>
            <a:ext cx="1752600" cy="533400"/>
            <a:chOff x="96" y="1152"/>
            <a:chExt cx="1104" cy="336"/>
          </a:xfrm>
        </p:grpSpPr>
        <p:sp>
          <p:nvSpPr>
            <p:cNvPr id="50219" name="Line 43"/>
            <p:cNvSpPr>
              <a:spLocks noChangeShapeType="1"/>
            </p:cNvSpPr>
            <p:nvPr/>
          </p:nvSpPr>
          <p:spPr bwMode="auto">
            <a:xfrm>
              <a:off x="96" y="1152"/>
              <a:ext cx="1104" cy="336"/>
            </a:xfrm>
            <a:prstGeom prst="line">
              <a:avLst/>
            </a:prstGeom>
            <a:noFill/>
            <a:ln w="12700">
              <a:solidFill>
                <a:srgbClr val="CC0000"/>
              </a:solidFill>
              <a:round/>
              <a:headEnd type="none" w="sm" len="sm"/>
              <a:tailEnd type="none" w="sm" len="sm"/>
            </a:ln>
            <a:effectLst/>
          </p:spPr>
          <p:txBody>
            <a:bodyPr wrap="none" anchor="ctr"/>
            <a:lstStyle/>
            <a:p>
              <a:endParaRPr lang="ko-KR" altLang="en-US"/>
            </a:p>
          </p:txBody>
        </p:sp>
        <p:sp>
          <p:nvSpPr>
            <p:cNvPr id="50220" name="Line 44"/>
            <p:cNvSpPr>
              <a:spLocks noChangeShapeType="1"/>
            </p:cNvSpPr>
            <p:nvPr/>
          </p:nvSpPr>
          <p:spPr bwMode="auto">
            <a:xfrm flipV="1">
              <a:off x="96" y="1152"/>
              <a:ext cx="1056" cy="336"/>
            </a:xfrm>
            <a:prstGeom prst="line">
              <a:avLst/>
            </a:prstGeom>
            <a:noFill/>
            <a:ln w="12700">
              <a:solidFill>
                <a:srgbClr val="CC0000"/>
              </a:solidFill>
              <a:round/>
              <a:headEnd type="none" w="sm" len="sm"/>
              <a:tailEnd type="none" w="sm" len="sm"/>
            </a:ln>
            <a:effectLst/>
          </p:spPr>
          <p:txBody>
            <a:bodyPr wrap="none" anchor="ctr"/>
            <a:lstStyle/>
            <a:p>
              <a:endParaRPr lang="ko-KR" altLang="en-US"/>
            </a:p>
          </p:txBody>
        </p:sp>
      </p:grpSp>
      <p:grpSp>
        <p:nvGrpSpPr>
          <p:cNvPr id="50224" name="Group 48"/>
          <p:cNvGrpSpPr>
            <a:grpSpLocks/>
          </p:cNvGrpSpPr>
          <p:nvPr/>
        </p:nvGrpSpPr>
        <p:grpSpPr bwMode="auto">
          <a:xfrm>
            <a:off x="3505200" y="4343400"/>
            <a:ext cx="5257800" cy="609600"/>
            <a:chOff x="2208" y="2736"/>
            <a:chExt cx="3312" cy="384"/>
          </a:xfrm>
        </p:grpSpPr>
        <p:sp>
          <p:nvSpPr>
            <p:cNvPr id="50222" name="Line 46"/>
            <p:cNvSpPr>
              <a:spLocks noChangeShapeType="1"/>
            </p:cNvSpPr>
            <p:nvPr/>
          </p:nvSpPr>
          <p:spPr bwMode="auto">
            <a:xfrm flipV="1">
              <a:off x="2208" y="2736"/>
              <a:ext cx="3312" cy="384"/>
            </a:xfrm>
            <a:prstGeom prst="line">
              <a:avLst/>
            </a:prstGeom>
            <a:noFill/>
            <a:ln w="12700">
              <a:solidFill>
                <a:srgbClr val="FF5050"/>
              </a:solidFill>
              <a:round/>
              <a:headEnd type="none" w="sm" len="sm"/>
              <a:tailEnd type="none" w="sm" len="sm"/>
            </a:ln>
            <a:effectLst/>
          </p:spPr>
          <p:txBody>
            <a:bodyPr wrap="none" anchor="ctr"/>
            <a:lstStyle/>
            <a:p>
              <a:endParaRPr lang="ko-KR" altLang="en-US"/>
            </a:p>
          </p:txBody>
        </p:sp>
        <p:sp>
          <p:nvSpPr>
            <p:cNvPr id="50223" name="Line 47"/>
            <p:cNvSpPr>
              <a:spLocks noChangeShapeType="1"/>
            </p:cNvSpPr>
            <p:nvPr/>
          </p:nvSpPr>
          <p:spPr bwMode="auto">
            <a:xfrm>
              <a:off x="2208" y="2784"/>
              <a:ext cx="3264" cy="288"/>
            </a:xfrm>
            <a:prstGeom prst="line">
              <a:avLst/>
            </a:prstGeom>
            <a:noFill/>
            <a:ln w="12700">
              <a:solidFill>
                <a:srgbClr val="FF5050"/>
              </a:solidFill>
              <a:round/>
              <a:headEnd type="none" w="sm" len="sm"/>
              <a:tailEnd type="none" w="sm" len="sm"/>
            </a:ln>
            <a:effectLst/>
          </p:spPr>
          <p:txBody>
            <a:bodyPr wrap="none" anchor="ctr"/>
            <a:lstStyle/>
            <a:p>
              <a:endParaRPr lang="ko-KR" altLang="en-US"/>
            </a:p>
          </p:txBody>
        </p:sp>
      </p:grpSp>
      <p:grpSp>
        <p:nvGrpSpPr>
          <p:cNvPr id="50227" name="Group 51"/>
          <p:cNvGrpSpPr>
            <a:grpSpLocks/>
          </p:cNvGrpSpPr>
          <p:nvPr/>
        </p:nvGrpSpPr>
        <p:grpSpPr bwMode="auto">
          <a:xfrm>
            <a:off x="152400" y="4343400"/>
            <a:ext cx="1752600" cy="533400"/>
            <a:chOff x="96" y="2736"/>
            <a:chExt cx="1104" cy="336"/>
          </a:xfrm>
        </p:grpSpPr>
        <p:sp>
          <p:nvSpPr>
            <p:cNvPr id="50225" name="Line 49"/>
            <p:cNvSpPr>
              <a:spLocks noChangeShapeType="1"/>
            </p:cNvSpPr>
            <p:nvPr/>
          </p:nvSpPr>
          <p:spPr bwMode="auto">
            <a:xfrm>
              <a:off x="96" y="2736"/>
              <a:ext cx="1104" cy="336"/>
            </a:xfrm>
            <a:prstGeom prst="line">
              <a:avLst/>
            </a:prstGeom>
            <a:noFill/>
            <a:ln w="12700">
              <a:solidFill>
                <a:srgbClr val="CC0000"/>
              </a:solidFill>
              <a:round/>
              <a:headEnd type="none" w="sm" len="sm"/>
              <a:tailEnd type="none" w="sm" len="sm"/>
            </a:ln>
            <a:effectLst/>
          </p:spPr>
          <p:txBody>
            <a:bodyPr wrap="none" anchor="ctr"/>
            <a:lstStyle/>
            <a:p>
              <a:endParaRPr lang="ko-KR" altLang="en-US"/>
            </a:p>
          </p:txBody>
        </p:sp>
        <p:sp>
          <p:nvSpPr>
            <p:cNvPr id="50226" name="Line 50"/>
            <p:cNvSpPr>
              <a:spLocks noChangeShapeType="1"/>
            </p:cNvSpPr>
            <p:nvPr/>
          </p:nvSpPr>
          <p:spPr bwMode="auto">
            <a:xfrm flipV="1">
              <a:off x="96" y="2736"/>
              <a:ext cx="1056" cy="336"/>
            </a:xfrm>
            <a:prstGeom prst="line">
              <a:avLst/>
            </a:prstGeom>
            <a:noFill/>
            <a:ln w="12700">
              <a:solidFill>
                <a:srgbClr val="CC0000"/>
              </a:solidFill>
              <a:round/>
              <a:headEnd type="none" w="sm" len="sm"/>
              <a:tailEnd type="none" w="sm" len="sm"/>
            </a:ln>
            <a:effectLst/>
          </p:spPr>
          <p:txBody>
            <a:bodyPr wrap="none" anchor="ctr"/>
            <a:lstStyle/>
            <a:p>
              <a:endParaRPr lang="ko-KR" altLang="en-US"/>
            </a:p>
          </p:txBody>
        </p:sp>
      </p:grpSp>
      <p:sp>
        <p:nvSpPr>
          <p:cNvPr id="50228" name="Line 52"/>
          <p:cNvSpPr>
            <a:spLocks noChangeShapeType="1"/>
          </p:cNvSpPr>
          <p:nvPr/>
        </p:nvSpPr>
        <p:spPr bwMode="auto">
          <a:xfrm>
            <a:off x="1828800" y="4343400"/>
            <a:ext cx="838200" cy="533400"/>
          </a:xfrm>
          <a:prstGeom prst="line">
            <a:avLst/>
          </a:prstGeom>
          <a:noFill/>
          <a:ln w="12700">
            <a:solidFill>
              <a:srgbClr val="990033"/>
            </a:solidFill>
            <a:round/>
            <a:headEnd type="none" w="sm" len="sm"/>
            <a:tailEnd type="none" w="sm" len="sm"/>
          </a:ln>
          <a:effectLst/>
        </p:spPr>
        <p:txBody>
          <a:bodyPr wrap="none" anchor="ctr"/>
          <a:lstStyle/>
          <a:p>
            <a:endParaRPr lang="ko-KR" altLang="en-US"/>
          </a:p>
        </p:txBody>
      </p:sp>
      <p:sp>
        <p:nvSpPr>
          <p:cNvPr id="50229" name="Line 53"/>
          <p:cNvSpPr>
            <a:spLocks noChangeShapeType="1"/>
          </p:cNvSpPr>
          <p:nvPr/>
        </p:nvSpPr>
        <p:spPr bwMode="auto">
          <a:xfrm flipV="1">
            <a:off x="1905000" y="4419600"/>
            <a:ext cx="762000" cy="533400"/>
          </a:xfrm>
          <a:prstGeom prst="line">
            <a:avLst/>
          </a:prstGeom>
          <a:noFill/>
          <a:ln w="12700">
            <a:solidFill>
              <a:srgbClr val="990033"/>
            </a:solidFill>
            <a:round/>
            <a:headEnd type="none" w="sm" len="sm"/>
            <a:tailEnd type="none" w="sm" len="sm"/>
          </a:ln>
          <a:effectLst/>
        </p:spPr>
        <p:txBody>
          <a:bodyPr wrap="none" anchor="ctr"/>
          <a:lstStyle/>
          <a:p>
            <a:endParaRPr lang="ko-KR" altLang="en-US"/>
          </a:p>
        </p:txBody>
      </p:sp>
      <p:grpSp>
        <p:nvGrpSpPr>
          <p:cNvPr id="50232" name="Group 56"/>
          <p:cNvGrpSpPr>
            <a:grpSpLocks/>
          </p:cNvGrpSpPr>
          <p:nvPr/>
        </p:nvGrpSpPr>
        <p:grpSpPr bwMode="auto">
          <a:xfrm>
            <a:off x="1050925" y="6254750"/>
            <a:ext cx="6937375" cy="444500"/>
            <a:chOff x="662" y="3940"/>
            <a:chExt cx="4370" cy="280"/>
          </a:xfrm>
        </p:grpSpPr>
        <p:sp>
          <p:nvSpPr>
            <p:cNvPr id="50230" name="Rectangle 54"/>
            <p:cNvSpPr>
              <a:spLocks noChangeArrowheads="1"/>
            </p:cNvSpPr>
            <p:nvPr/>
          </p:nvSpPr>
          <p:spPr bwMode="auto">
            <a:xfrm>
              <a:off x="662" y="3955"/>
              <a:ext cx="4370" cy="250"/>
            </a:xfrm>
            <a:prstGeom prst="rect">
              <a:avLst/>
            </a:prstGeom>
            <a:noFill/>
            <a:ln w="9525">
              <a:noFill/>
              <a:miter lim="800000"/>
              <a:headEnd/>
              <a:tailEnd/>
            </a:ln>
            <a:effectLst/>
          </p:spPr>
          <p:txBody>
            <a:bodyPr wrap="none" lIns="92075" tIns="46038" rIns="92075" bIns="46038">
              <a:spAutoFit/>
            </a:bodyPr>
            <a:lstStyle/>
            <a:p>
              <a:r>
                <a:rPr lang="en-US" altLang="en-US">
                  <a:solidFill>
                    <a:srgbClr val="990033"/>
                  </a:solidFill>
                </a:rPr>
                <a:t>  LESS	                                        	last = midPoint - 1</a:t>
              </a:r>
            </a:p>
          </p:txBody>
        </p:sp>
        <p:sp>
          <p:nvSpPr>
            <p:cNvPr id="50231" name="AutoShape 55"/>
            <p:cNvSpPr>
              <a:spLocks noChangeArrowheads="1"/>
            </p:cNvSpPr>
            <p:nvPr/>
          </p:nvSpPr>
          <p:spPr bwMode="auto">
            <a:xfrm>
              <a:off x="2452" y="3940"/>
              <a:ext cx="520" cy="280"/>
            </a:xfrm>
            <a:prstGeom prst="rightArrow">
              <a:avLst>
                <a:gd name="adj1" fmla="val 50000"/>
                <a:gd name="adj2" fmla="val 92866"/>
              </a:avLst>
            </a:prstGeom>
            <a:solidFill>
              <a:schemeClr val="accent1"/>
            </a:solidFill>
            <a:ln w="12700">
              <a:solidFill>
                <a:schemeClr val="tx1"/>
              </a:solidFill>
              <a:miter lim="800000"/>
              <a:headEnd/>
              <a:tailEnd/>
            </a:ln>
            <a:effectLst/>
          </p:spPr>
          <p:txBody>
            <a:bodyPr wrap="none" anchor="ctr"/>
            <a:lstStyle/>
            <a:p>
              <a:endParaRPr lang="ko-KR" altLang="en-US"/>
            </a:p>
          </p:txBody>
        </p:sp>
      </p:grpSp>
      <p:grpSp>
        <p:nvGrpSpPr>
          <p:cNvPr id="50235" name="Group 59"/>
          <p:cNvGrpSpPr>
            <a:grpSpLocks/>
          </p:cNvGrpSpPr>
          <p:nvPr/>
        </p:nvGrpSpPr>
        <p:grpSpPr bwMode="auto">
          <a:xfrm>
            <a:off x="998538" y="3663950"/>
            <a:ext cx="7042150" cy="444500"/>
            <a:chOff x="629" y="2308"/>
            <a:chExt cx="4436" cy="280"/>
          </a:xfrm>
        </p:grpSpPr>
        <p:sp>
          <p:nvSpPr>
            <p:cNvPr id="50233" name="Rectangle 57"/>
            <p:cNvSpPr>
              <a:spLocks noChangeArrowheads="1"/>
            </p:cNvSpPr>
            <p:nvPr/>
          </p:nvSpPr>
          <p:spPr bwMode="auto">
            <a:xfrm>
              <a:off x="629" y="2323"/>
              <a:ext cx="4436" cy="250"/>
            </a:xfrm>
            <a:prstGeom prst="rect">
              <a:avLst/>
            </a:prstGeom>
            <a:noFill/>
            <a:ln w="9525">
              <a:noFill/>
              <a:miter lim="800000"/>
              <a:headEnd/>
              <a:tailEnd/>
            </a:ln>
            <a:effectLst/>
          </p:spPr>
          <p:txBody>
            <a:bodyPr wrap="none" lIns="92075" tIns="46038" rIns="92075" bIns="46038">
              <a:spAutoFit/>
            </a:bodyPr>
            <a:lstStyle/>
            <a:p>
              <a:r>
                <a:rPr lang="en-US" altLang="en-US">
                  <a:solidFill>
                    <a:srgbClr val="990033"/>
                  </a:solidFill>
                </a:rPr>
                <a:t>GREATER				first = midPoint + 1</a:t>
              </a:r>
            </a:p>
          </p:txBody>
        </p:sp>
        <p:sp>
          <p:nvSpPr>
            <p:cNvPr id="50234" name="AutoShape 58"/>
            <p:cNvSpPr>
              <a:spLocks noChangeArrowheads="1"/>
            </p:cNvSpPr>
            <p:nvPr/>
          </p:nvSpPr>
          <p:spPr bwMode="auto">
            <a:xfrm>
              <a:off x="2419" y="2308"/>
              <a:ext cx="520" cy="280"/>
            </a:xfrm>
            <a:prstGeom prst="rightArrow">
              <a:avLst>
                <a:gd name="adj1" fmla="val 50000"/>
                <a:gd name="adj2" fmla="val 92866"/>
              </a:avLst>
            </a:prstGeom>
            <a:solidFill>
              <a:schemeClr val="accent1"/>
            </a:solidFill>
            <a:ln w="12700">
              <a:solidFill>
                <a:schemeClr val="tx1"/>
              </a:solidFill>
              <a:miter lim="800000"/>
              <a:headEnd/>
              <a:tailEnd/>
            </a:ln>
            <a:effectLst/>
          </p:spPr>
          <p:txBody>
            <a:bodyPr wrap="none" anchor="ctr"/>
            <a:lstStyle/>
            <a:p>
              <a:endParaRPr lang="ko-KR" altLang="en-US"/>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슬라이드 번호 개체 틀 5"/>
          <p:cNvSpPr>
            <a:spLocks noGrp="1"/>
          </p:cNvSpPr>
          <p:nvPr>
            <p:ph type="sldNum" sz="quarter" idx="12"/>
          </p:nvPr>
        </p:nvSpPr>
        <p:spPr/>
        <p:txBody>
          <a:bodyPr/>
          <a:lstStyle/>
          <a:p>
            <a:fld id="{86B34682-464F-4707-BCCD-DC5FA2C8A284}" type="slidenum">
              <a:rPr lang="en-US" altLang="en-US"/>
              <a:pPr/>
              <a:t>44</a:t>
            </a:fld>
            <a:endParaRPr lang="en-US" altLang="en-US"/>
          </a:p>
        </p:txBody>
      </p:sp>
      <p:sp>
        <p:nvSpPr>
          <p:cNvPr id="51202" name="Rectangle 2"/>
          <p:cNvSpPr>
            <a:spLocks noChangeArrowheads="1"/>
          </p:cNvSpPr>
          <p:nvPr/>
        </p:nvSpPr>
        <p:spPr bwMode="auto">
          <a:xfrm>
            <a:off x="234950" y="2216150"/>
            <a:ext cx="8521700" cy="5969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51203" name="Rectangle 3"/>
          <p:cNvSpPr>
            <a:spLocks noGrp="1" noChangeArrowheads="1"/>
          </p:cNvSpPr>
          <p:nvPr>
            <p:ph type="title"/>
          </p:nvPr>
        </p:nvSpPr>
        <p:spPr>
          <a:xfrm>
            <a:off x="609600" y="685800"/>
            <a:ext cx="7924800" cy="838200"/>
          </a:xfrm>
          <a:noFill/>
          <a:ln/>
        </p:spPr>
        <p:txBody>
          <a:bodyPr/>
          <a:lstStyle/>
          <a:p>
            <a:r>
              <a:rPr lang="en-US" altLang="en-US"/>
              <a:t>Trace  concludes</a:t>
            </a:r>
          </a:p>
        </p:txBody>
      </p:sp>
      <p:sp>
        <p:nvSpPr>
          <p:cNvPr id="51204" name="Rectangle 4"/>
          <p:cNvSpPr>
            <a:spLocks noGrp="1" noChangeArrowheads="1"/>
          </p:cNvSpPr>
          <p:nvPr>
            <p:ph type="body" idx="1"/>
          </p:nvPr>
        </p:nvSpPr>
        <p:spPr>
          <a:noFill/>
          <a:ln/>
        </p:spPr>
        <p:txBody>
          <a:bodyPr/>
          <a:lstStyle/>
          <a:p>
            <a:pPr>
              <a:buFontTx/>
              <a:buNone/>
            </a:pPr>
            <a:r>
              <a:rPr lang="en-US" altLang="en-US" sz="2800"/>
              <a:t> </a:t>
            </a:r>
          </a:p>
        </p:txBody>
      </p:sp>
      <p:grpSp>
        <p:nvGrpSpPr>
          <p:cNvPr id="51219" name="Group 19"/>
          <p:cNvGrpSpPr>
            <a:grpSpLocks/>
          </p:cNvGrpSpPr>
          <p:nvPr/>
        </p:nvGrpSpPr>
        <p:grpSpPr bwMode="auto">
          <a:xfrm>
            <a:off x="230188" y="2209800"/>
            <a:ext cx="8685212" cy="1096963"/>
            <a:chOff x="145" y="1392"/>
            <a:chExt cx="5471" cy="691"/>
          </a:xfrm>
        </p:grpSpPr>
        <p:grpSp>
          <p:nvGrpSpPr>
            <p:cNvPr id="51210" name="Group 10"/>
            <p:cNvGrpSpPr>
              <a:grpSpLocks/>
            </p:cNvGrpSpPr>
            <p:nvPr/>
          </p:nvGrpSpPr>
          <p:grpSpPr bwMode="auto">
            <a:xfrm>
              <a:off x="148" y="1392"/>
              <a:ext cx="2680" cy="384"/>
              <a:chOff x="148" y="1392"/>
              <a:chExt cx="2680" cy="384"/>
            </a:xfrm>
          </p:grpSpPr>
          <p:sp>
            <p:nvSpPr>
              <p:cNvPr id="51205" name="Rectangle 5"/>
              <p:cNvSpPr>
                <a:spLocks noChangeArrowheads="1"/>
              </p:cNvSpPr>
              <p:nvPr/>
            </p:nvSpPr>
            <p:spPr bwMode="auto">
              <a:xfrm>
                <a:off x="148" y="1396"/>
                <a:ext cx="2680" cy="376"/>
              </a:xfrm>
              <a:prstGeom prst="rect">
                <a:avLst/>
              </a:prstGeom>
              <a:noFill/>
              <a:ln w="12700">
                <a:solidFill>
                  <a:schemeClr val="tx1"/>
                </a:solidFill>
                <a:miter lim="800000"/>
                <a:headEnd/>
                <a:tailEnd/>
              </a:ln>
              <a:effectLst/>
            </p:spPr>
            <p:txBody>
              <a:bodyPr wrap="none" anchor="ctr"/>
              <a:lstStyle/>
              <a:p>
                <a:endParaRPr lang="ko-KR" altLang="en-US"/>
              </a:p>
            </p:txBody>
          </p:sp>
          <p:sp>
            <p:nvSpPr>
              <p:cNvPr id="51206" name="Line 6"/>
              <p:cNvSpPr>
                <a:spLocks noChangeShapeType="1"/>
              </p:cNvSpPr>
              <p:nvPr/>
            </p:nvSpPr>
            <p:spPr bwMode="auto">
              <a:xfrm>
                <a:off x="669"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1207" name="Line 7"/>
              <p:cNvSpPr>
                <a:spLocks noChangeShapeType="1"/>
              </p:cNvSpPr>
              <p:nvPr/>
            </p:nvSpPr>
            <p:spPr bwMode="auto">
              <a:xfrm>
                <a:off x="1194"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1208" name="Line 8"/>
              <p:cNvSpPr>
                <a:spLocks noChangeShapeType="1"/>
              </p:cNvSpPr>
              <p:nvPr/>
            </p:nvSpPr>
            <p:spPr bwMode="auto">
              <a:xfrm>
                <a:off x="1720"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1209" name="Line 9"/>
              <p:cNvSpPr>
                <a:spLocks noChangeShapeType="1"/>
              </p:cNvSpPr>
              <p:nvPr/>
            </p:nvSpPr>
            <p:spPr bwMode="auto">
              <a:xfrm>
                <a:off x="2275"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51211" name="Rectangle 11"/>
            <p:cNvSpPr>
              <a:spLocks noChangeArrowheads="1"/>
            </p:cNvSpPr>
            <p:nvPr/>
          </p:nvSpPr>
          <p:spPr bwMode="auto">
            <a:xfrm>
              <a:off x="145" y="1871"/>
              <a:ext cx="5187" cy="212"/>
            </a:xfrm>
            <a:prstGeom prst="rect">
              <a:avLst/>
            </a:prstGeom>
            <a:noFill/>
            <a:ln w="9525">
              <a:noFill/>
              <a:miter lim="800000"/>
              <a:headEnd/>
              <a:tailEnd/>
            </a:ln>
            <a:effectLst/>
          </p:spPr>
          <p:txBody>
            <a:bodyPr wrap="none" lIns="92075" tIns="46038" rIns="92075" bIns="46038">
              <a:spAutoFit/>
            </a:bodyPr>
            <a:lstStyle/>
            <a:p>
              <a:r>
                <a:rPr lang="en-US" altLang="en-US" sz="1600"/>
                <a:t>info[0]      [1]          [2]           [3]           [4]          [5]           [6]           [7]            [8]          [9]</a:t>
              </a:r>
            </a:p>
          </p:txBody>
        </p:sp>
        <p:sp>
          <p:nvSpPr>
            <p:cNvPr id="51212" name="Rectangle 12"/>
            <p:cNvSpPr>
              <a:spLocks noChangeArrowheads="1"/>
            </p:cNvSpPr>
            <p:nvPr/>
          </p:nvSpPr>
          <p:spPr bwMode="auto">
            <a:xfrm>
              <a:off x="278" y="1430"/>
              <a:ext cx="5338" cy="288"/>
            </a:xfrm>
            <a:prstGeom prst="rect">
              <a:avLst/>
            </a:prstGeom>
            <a:noFill/>
            <a:ln w="9525">
              <a:noFill/>
              <a:miter lim="800000"/>
              <a:headEnd/>
              <a:tailEnd/>
            </a:ln>
            <a:effectLst/>
          </p:spPr>
          <p:txBody>
            <a:bodyPr lIns="92075" tIns="46038" rIns="92075" bIns="46038">
              <a:spAutoFit/>
            </a:bodyPr>
            <a:lstStyle/>
            <a:p>
              <a:r>
                <a:rPr lang="en-US" altLang="en-US" sz="2400"/>
                <a:t>15     26       38     57       62      78       84     91     108    119    </a:t>
              </a:r>
            </a:p>
          </p:txBody>
        </p:sp>
        <p:grpSp>
          <p:nvGrpSpPr>
            <p:cNvPr id="51218" name="Group 18"/>
            <p:cNvGrpSpPr>
              <a:grpSpLocks/>
            </p:cNvGrpSpPr>
            <p:nvPr/>
          </p:nvGrpSpPr>
          <p:grpSpPr bwMode="auto">
            <a:xfrm>
              <a:off x="2836" y="1392"/>
              <a:ext cx="2680" cy="384"/>
              <a:chOff x="2836" y="1392"/>
              <a:chExt cx="2680" cy="384"/>
            </a:xfrm>
          </p:grpSpPr>
          <p:sp>
            <p:nvSpPr>
              <p:cNvPr id="51213" name="Rectangle 13"/>
              <p:cNvSpPr>
                <a:spLocks noChangeArrowheads="1"/>
              </p:cNvSpPr>
              <p:nvPr/>
            </p:nvSpPr>
            <p:spPr bwMode="auto">
              <a:xfrm>
                <a:off x="2836" y="1396"/>
                <a:ext cx="2680" cy="376"/>
              </a:xfrm>
              <a:prstGeom prst="rect">
                <a:avLst/>
              </a:prstGeom>
              <a:noFill/>
              <a:ln w="12700">
                <a:solidFill>
                  <a:schemeClr val="tx1"/>
                </a:solidFill>
                <a:miter lim="800000"/>
                <a:headEnd/>
                <a:tailEnd/>
              </a:ln>
              <a:effectLst/>
            </p:spPr>
            <p:txBody>
              <a:bodyPr wrap="none" anchor="ctr"/>
              <a:lstStyle/>
              <a:p>
                <a:endParaRPr lang="ko-KR" altLang="en-US"/>
              </a:p>
            </p:txBody>
          </p:sp>
          <p:sp>
            <p:nvSpPr>
              <p:cNvPr id="51214" name="Line 14"/>
              <p:cNvSpPr>
                <a:spLocks noChangeShapeType="1"/>
              </p:cNvSpPr>
              <p:nvPr/>
            </p:nvSpPr>
            <p:spPr bwMode="auto">
              <a:xfrm>
                <a:off x="3357"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1215" name="Line 15"/>
              <p:cNvSpPr>
                <a:spLocks noChangeShapeType="1"/>
              </p:cNvSpPr>
              <p:nvPr/>
            </p:nvSpPr>
            <p:spPr bwMode="auto">
              <a:xfrm>
                <a:off x="3882"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1216" name="Line 16"/>
              <p:cNvSpPr>
                <a:spLocks noChangeShapeType="1"/>
              </p:cNvSpPr>
              <p:nvPr/>
            </p:nvSpPr>
            <p:spPr bwMode="auto">
              <a:xfrm>
                <a:off x="4408"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1217" name="Line 17"/>
              <p:cNvSpPr>
                <a:spLocks noChangeShapeType="1"/>
              </p:cNvSpPr>
              <p:nvPr/>
            </p:nvSpPr>
            <p:spPr bwMode="auto">
              <a:xfrm>
                <a:off x="4963"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grpSp>
      <p:sp>
        <p:nvSpPr>
          <p:cNvPr id="51220" name="Rectangle 20"/>
          <p:cNvSpPr>
            <a:spLocks noChangeArrowheads="1"/>
          </p:cNvSpPr>
          <p:nvPr/>
        </p:nvSpPr>
        <p:spPr bwMode="auto">
          <a:xfrm>
            <a:off x="288925" y="944563"/>
            <a:ext cx="1277938" cy="396875"/>
          </a:xfrm>
          <a:prstGeom prst="rect">
            <a:avLst/>
          </a:prstGeom>
          <a:noFill/>
          <a:ln w="9525">
            <a:noFill/>
            <a:miter lim="800000"/>
            <a:headEnd/>
            <a:tailEnd/>
          </a:ln>
          <a:effectLst/>
        </p:spPr>
        <p:txBody>
          <a:bodyPr wrap="none" lIns="92075" tIns="46038" rIns="92075" bIns="46038">
            <a:spAutoFit/>
          </a:bodyPr>
          <a:lstStyle/>
          <a:p>
            <a:r>
              <a:rPr lang="en-US" altLang="en-US">
                <a:solidFill>
                  <a:srgbClr val="990033"/>
                </a:solidFill>
              </a:rPr>
              <a:t>item = 45</a:t>
            </a:r>
          </a:p>
        </p:txBody>
      </p:sp>
      <p:sp>
        <p:nvSpPr>
          <p:cNvPr id="51221" name="Rectangle 21"/>
          <p:cNvSpPr>
            <a:spLocks noChangeArrowheads="1"/>
          </p:cNvSpPr>
          <p:nvPr/>
        </p:nvSpPr>
        <p:spPr bwMode="auto">
          <a:xfrm>
            <a:off x="0" y="3328988"/>
            <a:ext cx="3346450" cy="915987"/>
          </a:xfrm>
          <a:prstGeom prst="rect">
            <a:avLst/>
          </a:prstGeom>
          <a:noFill/>
          <a:ln w="9525">
            <a:noFill/>
            <a:miter lim="800000"/>
            <a:headEnd/>
            <a:tailEnd/>
          </a:ln>
          <a:effectLst/>
        </p:spPr>
        <p:txBody>
          <a:bodyPr wrap="none" lIns="92075" tIns="46038" rIns="92075" bIns="46038">
            <a:spAutoFit/>
          </a:bodyPr>
          <a:lstStyle/>
          <a:p>
            <a:r>
              <a:rPr lang="en-US" altLang="en-US" sz="1800">
                <a:solidFill>
                  <a:srgbClr val="990033"/>
                </a:solidFill>
              </a:rPr>
              <a:t> 		last       first </a:t>
            </a:r>
          </a:p>
          <a:p>
            <a:r>
              <a:rPr lang="en-US" altLang="en-US" sz="1800">
                <a:solidFill>
                  <a:srgbClr val="990033"/>
                </a:solidFill>
              </a:rPr>
              <a:t>                                        </a:t>
            </a:r>
          </a:p>
          <a:p>
            <a:r>
              <a:rPr lang="en-US" altLang="en-US" sz="1800">
                <a:solidFill>
                  <a:srgbClr val="990033"/>
                </a:solidFill>
              </a:rPr>
              <a:t>                                        </a:t>
            </a:r>
          </a:p>
        </p:txBody>
      </p:sp>
      <p:grpSp>
        <p:nvGrpSpPr>
          <p:cNvPr id="51224" name="Group 24"/>
          <p:cNvGrpSpPr>
            <a:grpSpLocks/>
          </p:cNvGrpSpPr>
          <p:nvPr/>
        </p:nvGrpSpPr>
        <p:grpSpPr bwMode="auto">
          <a:xfrm>
            <a:off x="822325" y="4119563"/>
            <a:ext cx="5716588" cy="444500"/>
            <a:chOff x="518" y="2595"/>
            <a:chExt cx="3601" cy="280"/>
          </a:xfrm>
        </p:grpSpPr>
        <p:sp>
          <p:nvSpPr>
            <p:cNvPr id="51222" name="Rectangle 22"/>
            <p:cNvSpPr>
              <a:spLocks noChangeArrowheads="1"/>
            </p:cNvSpPr>
            <p:nvPr/>
          </p:nvSpPr>
          <p:spPr bwMode="auto">
            <a:xfrm>
              <a:off x="518" y="2610"/>
              <a:ext cx="3601" cy="250"/>
            </a:xfrm>
            <a:prstGeom prst="rect">
              <a:avLst/>
            </a:prstGeom>
            <a:noFill/>
            <a:ln w="9525">
              <a:noFill/>
              <a:miter lim="800000"/>
              <a:headEnd/>
              <a:tailEnd/>
            </a:ln>
            <a:effectLst/>
          </p:spPr>
          <p:txBody>
            <a:bodyPr wrap="none" lIns="92075" tIns="46038" rIns="92075" bIns="46038">
              <a:spAutoFit/>
            </a:bodyPr>
            <a:lstStyle/>
            <a:p>
              <a:r>
                <a:rPr lang="en-US" altLang="en-US">
                  <a:solidFill>
                    <a:srgbClr val="990033"/>
                  </a:solidFill>
                </a:rPr>
                <a:t>              first   &gt;  last                      found = false</a:t>
              </a:r>
            </a:p>
          </p:txBody>
        </p:sp>
        <p:sp>
          <p:nvSpPr>
            <p:cNvPr id="51223" name="AutoShape 23"/>
            <p:cNvSpPr>
              <a:spLocks noChangeArrowheads="1"/>
            </p:cNvSpPr>
            <p:nvPr/>
          </p:nvSpPr>
          <p:spPr bwMode="auto">
            <a:xfrm>
              <a:off x="2308" y="2595"/>
              <a:ext cx="520" cy="280"/>
            </a:xfrm>
            <a:prstGeom prst="rightArrow">
              <a:avLst>
                <a:gd name="adj1" fmla="val 50000"/>
                <a:gd name="adj2" fmla="val 92866"/>
              </a:avLst>
            </a:prstGeom>
            <a:solidFill>
              <a:schemeClr val="accent1"/>
            </a:solidFill>
            <a:ln w="12700">
              <a:solidFill>
                <a:schemeClr val="tx1"/>
              </a:solidFill>
              <a:miter lim="800000"/>
              <a:headEnd/>
              <a:tailEnd/>
            </a:ln>
            <a:effectLst/>
          </p:spPr>
          <p:txBody>
            <a:bodyPr wrap="none" anchor="ctr"/>
            <a:lstStyle/>
            <a:p>
              <a:endParaRPr lang="ko-KR" altLang="en-US"/>
            </a:p>
          </p:txBody>
        </p:sp>
      </p:grpSp>
      <p:grpSp>
        <p:nvGrpSpPr>
          <p:cNvPr id="51227" name="Group 27"/>
          <p:cNvGrpSpPr>
            <a:grpSpLocks/>
          </p:cNvGrpSpPr>
          <p:nvPr/>
        </p:nvGrpSpPr>
        <p:grpSpPr bwMode="auto">
          <a:xfrm>
            <a:off x="3581400" y="2209800"/>
            <a:ext cx="5257800" cy="609600"/>
            <a:chOff x="2256" y="1392"/>
            <a:chExt cx="3312" cy="384"/>
          </a:xfrm>
        </p:grpSpPr>
        <p:sp>
          <p:nvSpPr>
            <p:cNvPr id="51225" name="Line 25"/>
            <p:cNvSpPr>
              <a:spLocks noChangeShapeType="1"/>
            </p:cNvSpPr>
            <p:nvPr/>
          </p:nvSpPr>
          <p:spPr bwMode="auto">
            <a:xfrm flipV="1">
              <a:off x="2256" y="1392"/>
              <a:ext cx="3312" cy="384"/>
            </a:xfrm>
            <a:prstGeom prst="line">
              <a:avLst/>
            </a:prstGeom>
            <a:noFill/>
            <a:ln w="12700">
              <a:solidFill>
                <a:srgbClr val="FF5050"/>
              </a:solidFill>
              <a:round/>
              <a:headEnd type="none" w="sm" len="sm"/>
              <a:tailEnd type="none" w="sm" len="sm"/>
            </a:ln>
            <a:effectLst/>
          </p:spPr>
          <p:txBody>
            <a:bodyPr wrap="none" anchor="ctr"/>
            <a:lstStyle/>
            <a:p>
              <a:endParaRPr lang="ko-KR" altLang="en-US"/>
            </a:p>
          </p:txBody>
        </p:sp>
        <p:sp>
          <p:nvSpPr>
            <p:cNvPr id="51226" name="Line 26"/>
            <p:cNvSpPr>
              <a:spLocks noChangeShapeType="1"/>
            </p:cNvSpPr>
            <p:nvPr/>
          </p:nvSpPr>
          <p:spPr bwMode="auto">
            <a:xfrm>
              <a:off x="2256" y="1440"/>
              <a:ext cx="3264" cy="288"/>
            </a:xfrm>
            <a:prstGeom prst="line">
              <a:avLst/>
            </a:prstGeom>
            <a:noFill/>
            <a:ln w="12700">
              <a:solidFill>
                <a:srgbClr val="FF5050"/>
              </a:solidFill>
              <a:round/>
              <a:headEnd type="none" w="sm" len="sm"/>
              <a:tailEnd type="none" w="sm" len="sm"/>
            </a:ln>
            <a:effectLst/>
          </p:spPr>
          <p:txBody>
            <a:bodyPr wrap="none" anchor="ctr"/>
            <a:lstStyle/>
            <a:p>
              <a:endParaRPr lang="ko-KR" altLang="en-US"/>
            </a:p>
          </p:txBody>
        </p:sp>
      </p:grpSp>
      <p:grpSp>
        <p:nvGrpSpPr>
          <p:cNvPr id="51230" name="Group 30"/>
          <p:cNvGrpSpPr>
            <a:grpSpLocks/>
          </p:cNvGrpSpPr>
          <p:nvPr/>
        </p:nvGrpSpPr>
        <p:grpSpPr bwMode="auto">
          <a:xfrm>
            <a:off x="228600" y="2286000"/>
            <a:ext cx="1752600" cy="533400"/>
            <a:chOff x="144" y="1440"/>
            <a:chExt cx="1104" cy="336"/>
          </a:xfrm>
        </p:grpSpPr>
        <p:sp>
          <p:nvSpPr>
            <p:cNvPr id="51228" name="Line 28"/>
            <p:cNvSpPr>
              <a:spLocks noChangeShapeType="1"/>
            </p:cNvSpPr>
            <p:nvPr/>
          </p:nvSpPr>
          <p:spPr bwMode="auto">
            <a:xfrm>
              <a:off x="144" y="1440"/>
              <a:ext cx="1104" cy="336"/>
            </a:xfrm>
            <a:prstGeom prst="line">
              <a:avLst/>
            </a:prstGeom>
            <a:noFill/>
            <a:ln w="12700">
              <a:solidFill>
                <a:srgbClr val="CC0000"/>
              </a:solidFill>
              <a:round/>
              <a:headEnd type="none" w="sm" len="sm"/>
              <a:tailEnd type="none" w="sm" len="sm"/>
            </a:ln>
            <a:effectLst/>
          </p:spPr>
          <p:txBody>
            <a:bodyPr wrap="none" anchor="ctr"/>
            <a:lstStyle/>
            <a:p>
              <a:endParaRPr lang="ko-KR" altLang="en-US"/>
            </a:p>
          </p:txBody>
        </p:sp>
        <p:sp>
          <p:nvSpPr>
            <p:cNvPr id="51229" name="Line 29"/>
            <p:cNvSpPr>
              <a:spLocks noChangeShapeType="1"/>
            </p:cNvSpPr>
            <p:nvPr/>
          </p:nvSpPr>
          <p:spPr bwMode="auto">
            <a:xfrm flipV="1">
              <a:off x="144" y="1440"/>
              <a:ext cx="1056" cy="336"/>
            </a:xfrm>
            <a:prstGeom prst="line">
              <a:avLst/>
            </a:prstGeom>
            <a:noFill/>
            <a:ln w="12700">
              <a:solidFill>
                <a:srgbClr val="CC0000"/>
              </a:solidFill>
              <a:round/>
              <a:headEnd type="none" w="sm" len="sm"/>
              <a:tailEnd type="none" w="sm" len="sm"/>
            </a:ln>
            <a:effectLst/>
          </p:spPr>
          <p:txBody>
            <a:bodyPr wrap="none" anchor="ctr"/>
            <a:lstStyle/>
            <a:p>
              <a:endParaRPr lang="ko-KR" altLang="en-US"/>
            </a:p>
          </p:txBody>
        </p:sp>
      </p:grpSp>
      <p:grpSp>
        <p:nvGrpSpPr>
          <p:cNvPr id="51233" name="Group 33"/>
          <p:cNvGrpSpPr>
            <a:grpSpLocks/>
          </p:cNvGrpSpPr>
          <p:nvPr/>
        </p:nvGrpSpPr>
        <p:grpSpPr bwMode="auto">
          <a:xfrm>
            <a:off x="1905000" y="2209800"/>
            <a:ext cx="838200" cy="609600"/>
            <a:chOff x="1200" y="1392"/>
            <a:chExt cx="528" cy="384"/>
          </a:xfrm>
        </p:grpSpPr>
        <p:sp>
          <p:nvSpPr>
            <p:cNvPr id="51231" name="Line 31"/>
            <p:cNvSpPr>
              <a:spLocks noChangeShapeType="1"/>
            </p:cNvSpPr>
            <p:nvPr/>
          </p:nvSpPr>
          <p:spPr bwMode="auto">
            <a:xfrm>
              <a:off x="1200" y="1392"/>
              <a:ext cx="528" cy="336"/>
            </a:xfrm>
            <a:prstGeom prst="line">
              <a:avLst/>
            </a:prstGeom>
            <a:noFill/>
            <a:ln w="12700">
              <a:solidFill>
                <a:srgbClr val="990033"/>
              </a:solidFill>
              <a:round/>
              <a:headEnd type="none" w="sm" len="sm"/>
              <a:tailEnd type="none" w="sm" len="sm"/>
            </a:ln>
            <a:effectLst/>
          </p:spPr>
          <p:txBody>
            <a:bodyPr wrap="none" anchor="ctr"/>
            <a:lstStyle/>
            <a:p>
              <a:endParaRPr lang="ko-KR" altLang="en-US"/>
            </a:p>
          </p:txBody>
        </p:sp>
        <p:sp>
          <p:nvSpPr>
            <p:cNvPr id="51232" name="Line 32"/>
            <p:cNvSpPr>
              <a:spLocks noChangeShapeType="1"/>
            </p:cNvSpPr>
            <p:nvPr/>
          </p:nvSpPr>
          <p:spPr bwMode="auto">
            <a:xfrm flipV="1">
              <a:off x="1248" y="1440"/>
              <a:ext cx="480" cy="336"/>
            </a:xfrm>
            <a:prstGeom prst="line">
              <a:avLst/>
            </a:prstGeom>
            <a:noFill/>
            <a:ln w="12700">
              <a:solidFill>
                <a:srgbClr val="990033"/>
              </a:solidFill>
              <a:round/>
              <a:headEnd type="none" w="sm" len="sm"/>
              <a:tailEnd type="none" w="sm" len="sm"/>
            </a:ln>
            <a:effectLst/>
          </p:spPr>
          <p:txBody>
            <a:bodyPr wrap="none" anchor="ctr"/>
            <a:lstStyle/>
            <a:p>
              <a:endParaRPr lang="ko-KR" altLang="en-US"/>
            </a:p>
          </p:txBody>
        </p:sp>
      </p:grpSp>
      <p:grpSp>
        <p:nvGrpSpPr>
          <p:cNvPr id="51236" name="Group 36"/>
          <p:cNvGrpSpPr>
            <a:grpSpLocks/>
          </p:cNvGrpSpPr>
          <p:nvPr/>
        </p:nvGrpSpPr>
        <p:grpSpPr bwMode="auto">
          <a:xfrm>
            <a:off x="2743200" y="2209800"/>
            <a:ext cx="762000" cy="609600"/>
            <a:chOff x="1728" y="1392"/>
            <a:chExt cx="480" cy="384"/>
          </a:xfrm>
        </p:grpSpPr>
        <p:sp>
          <p:nvSpPr>
            <p:cNvPr id="51234" name="Line 34"/>
            <p:cNvSpPr>
              <a:spLocks noChangeShapeType="1"/>
            </p:cNvSpPr>
            <p:nvPr/>
          </p:nvSpPr>
          <p:spPr bwMode="auto">
            <a:xfrm>
              <a:off x="1776" y="1392"/>
              <a:ext cx="384" cy="384"/>
            </a:xfrm>
            <a:prstGeom prst="line">
              <a:avLst/>
            </a:prstGeom>
            <a:noFill/>
            <a:ln w="12700">
              <a:solidFill>
                <a:srgbClr val="009966"/>
              </a:solidFill>
              <a:round/>
              <a:headEnd type="none" w="sm" len="sm"/>
              <a:tailEnd type="none" w="sm" len="sm"/>
            </a:ln>
            <a:effectLst/>
          </p:spPr>
          <p:txBody>
            <a:bodyPr wrap="none" anchor="ctr"/>
            <a:lstStyle/>
            <a:p>
              <a:endParaRPr lang="ko-KR" altLang="en-US"/>
            </a:p>
          </p:txBody>
        </p:sp>
        <p:sp>
          <p:nvSpPr>
            <p:cNvPr id="51235" name="Line 35"/>
            <p:cNvSpPr>
              <a:spLocks noChangeShapeType="1"/>
            </p:cNvSpPr>
            <p:nvPr/>
          </p:nvSpPr>
          <p:spPr bwMode="auto">
            <a:xfrm flipV="1">
              <a:off x="1728" y="1392"/>
              <a:ext cx="480" cy="384"/>
            </a:xfrm>
            <a:prstGeom prst="line">
              <a:avLst/>
            </a:prstGeom>
            <a:noFill/>
            <a:ln w="12700">
              <a:solidFill>
                <a:srgbClr val="009966"/>
              </a:solidFill>
              <a:round/>
              <a:headEnd type="none" w="sm" len="sm"/>
              <a:tailEnd type="none" w="sm" len="sm"/>
            </a:ln>
            <a:effectLst/>
          </p:spPr>
          <p:txBody>
            <a:bodyPr wrap="none" anchor="ctr"/>
            <a:lstStyle/>
            <a:p>
              <a:endParaRPr lang="ko-KR" altLang="en-US"/>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EB4E983C-2308-4F07-BA6C-7A16248DF649}" type="slidenum">
              <a:rPr lang="en-US" altLang="en-US"/>
              <a:pPr/>
              <a:t>45</a:t>
            </a:fld>
            <a:endParaRPr lang="en-US" altLang="en-US"/>
          </a:p>
        </p:txBody>
      </p:sp>
      <p:sp>
        <p:nvSpPr>
          <p:cNvPr id="131074" name="Rectangle 2"/>
          <p:cNvSpPr>
            <a:spLocks noGrp="1" noChangeArrowheads="1"/>
          </p:cNvSpPr>
          <p:nvPr>
            <p:ph type="title"/>
          </p:nvPr>
        </p:nvSpPr>
        <p:spPr>
          <a:noFill/>
          <a:ln/>
        </p:spPr>
        <p:txBody>
          <a:bodyPr/>
          <a:lstStyle/>
          <a:p>
            <a:r>
              <a:rPr lang="en-US" altLang="en-US"/>
              <a:t>Binary Seach in a Sorted List</a:t>
            </a:r>
          </a:p>
        </p:txBody>
      </p:sp>
      <p:sp>
        <p:nvSpPr>
          <p:cNvPr id="131075" name="Rectangle 3"/>
          <p:cNvSpPr>
            <a:spLocks noGrp="1" noChangeArrowheads="1"/>
          </p:cNvSpPr>
          <p:nvPr>
            <p:ph type="body" idx="1"/>
          </p:nvPr>
        </p:nvSpPr>
        <p:spPr>
          <a:xfrm>
            <a:off x="609600" y="1752600"/>
            <a:ext cx="7924800" cy="4724400"/>
          </a:xfrm>
          <a:noFill/>
          <a:ln/>
        </p:spPr>
        <p:txBody>
          <a:bodyPr/>
          <a:lstStyle/>
          <a:p>
            <a:r>
              <a:rPr lang="en-US" altLang="en-US" sz="2400" b="1">
                <a:solidFill>
                  <a:srgbClr val="CC0000"/>
                </a:solidFill>
              </a:rPr>
              <a:t>Examines the element in the middle of the array.</a:t>
            </a:r>
            <a:r>
              <a:rPr lang="en-US" altLang="en-US" sz="2400" b="1"/>
              <a:t>  Is it the sought item?  If so, stop searching.  Is the middle element too small?  Then start looking in second half of array.  Is the middle element too large?  Then begin looking in first half of the array.</a:t>
            </a:r>
          </a:p>
          <a:p>
            <a:pPr>
              <a:buFontTx/>
              <a:buNone/>
            </a:pPr>
            <a:endParaRPr lang="en-US" altLang="en-US" sz="1800" b="1"/>
          </a:p>
          <a:p>
            <a:r>
              <a:rPr lang="en-US" altLang="en-US" sz="2400" b="1">
                <a:solidFill>
                  <a:srgbClr val="CC0000"/>
                </a:solidFill>
              </a:rPr>
              <a:t>Repeat the process in the half of the list</a:t>
            </a:r>
            <a:r>
              <a:rPr lang="en-US" altLang="en-US" sz="2400" b="1"/>
              <a:t> that should be examined next.</a:t>
            </a:r>
          </a:p>
          <a:p>
            <a:pPr>
              <a:buFontTx/>
              <a:buNone/>
            </a:pPr>
            <a:endParaRPr lang="en-US" altLang="en-US" sz="1800" b="1"/>
          </a:p>
          <a:p>
            <a:r>
              <a:rPr lang="en-US" altLang="en-US" sz="2400" b="1"/>
              <a:t>Stop when item is found, or when there is nowhere else to look and item has not been found.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234950" y="1143000"/>
            <a:ext cx="8674100" cy="54864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133123" name="Rectangle 3"/>
          <p:cNvSpPr>
            <a:spLocks noGrp="1" noChangeArrowheads="1"/>
          </p:cNvSpPr>
          <p:nvPr>
            <p:ph type="body" idx="1"/>
          </p:nvPr>
        </p:nvSpPr>
        <p:spPr>
          <a:xfrm>
            <a:off x="403225" y="1190625"/>
            <a:ext cx="8435975" cy="5356225"/>
          </a:xfrm>
          <a:noFill/>
          <a:ln/>
        </p:spPr>
        <p:txBody>
          <a:bodyPr/>
          <a:lstStyle/>
          <a:p>
            <a:pPr>
              <a:lnSpc>
                <a:spcPct val="90000"/>
              </a:lnSpc>
              <a:buFontTx/>
              <a:buNone/>
            </a:pPr>
            <a:r>
              <a:rPr lang="en-US" altLang="en-US" sz="1600" b="1"/>
              <a:t>void  SortedType::RetrieveItem ( ItemType&amp;  item,   bool&amp;  found )  </a:t>
            </a:r>
            <a:endParaRPr lang="en-US" altLang="en-US" sz="1600" b="1">
              <a:solidFill>
                <a:srgbClr val="3366FF"/>
              </a:solidFill>
            </a:endParaRPr>
          </a:p>
          <a:p>
            <a:pPr>
              <a:lnSpc>
                <a:spcPct val="90000"/>
              </a:lnSpc>
              <a:buFontTx/>
              <a:buNone/>
            </a:pPr>
            <a:r>
              <a:rPr lang="en-US" altLang="en-US" sz="1600" b="1" i="1">
                <a:solidFill>
                  <a:srgbClr val="CC0000"/>
                </a:solidFill>
              </a:rPr>
              <a:t>//  Pre: 	Key member of item is initialized.</a:t>
            </a:r>
          </a:p>
          <a:p>
            <a:pPr>
              <a:lnSpc>
                <a:spcPct val="90000"/>
              </a:lnSpc>
              <a:buFontTx/>
              <a:buNone/>
            </a:pPr>
            <a:r>
              <a:rPr lang="en-US" altLang="en-US" sz="1600" b="1" i="1">
                <a:solidFill>
                  <a:srgbClr val="009966"/>
                </a:solidFill>
              </a:rPr>
              <a:t>// Post:	If found, item’s key matches an element’s key in the list and a copy </a:t>
            </a:r>
          </a:p>
          <a:p>
            <a:pPr>
              <a:lnSpc>
                <a:spcPct val="90000"/>
              </a:lnSpc>
              <a:buFontTx/>
              <a:buNone/>
            </a:pPr>
            <a:r>
              <a:rPr lang="en-US" altLang="en-US" sz="1600" b="1" i="1">
                <a:solidFill>
                  <a:srgbClr val="009966"/>
                </a:solidFill>
              </a:rPr>
              <a:t>//	   of that element has been stored in item; otherwise, item is unchanged.</a:t>
            </a:r>
            <a:endParaRPr lang="en-US" altLang="en-US" sz="1600" b="1"/>
          </a:p>
          <a:p>
            <a:pPr>
              <a:lnSpc>
                <a:spcPct val="90000"/>
              </a:lnSpc>
              <a:buFontTx/>
              <a:buNone/>
            </a:pPr>
            <a:r>
              <a:rPr lang="en-US" altLang="en-US" sz="1600" b="1"/>
              <a:t>{    int    	midPoint ;</a:t>
            </a:r>
          </a:p>
          <a:p>
            <a:pPr>
              <a:lnSpc>
                <a:spcPct val="90000"/>
              </a:lnSpc>
              <a:buFontTx/>
              <a:buNone/>
            </a:pPr>
            <a:r>
              <a:rPr lang="en-US" altLang="en-US" sz="1600" b="1"/>
              <a:t>	int    	first  =  0;</a:t>
            </a:r>
          </a:p>
          <a:p>
            <a:pPr>
              <a:lnSpc>
                <a:spcPct val="90000"/>
              </a:lnSpc>
              <a:buFontTx/>
              <a:buNone/>
            </a:pPr>
            <a:r>
              <a:rPr lang="en-US" altLang="en-US" sz="1600" b="1"/>
              <a:t>    	int	last  = length - 1 ;</a:t>
            </a:r>
          </a:p>
          <a:p>
            <a:pPr>
              <a:lnSpc>
                <a:spcPct val="90000"/>
              </a:lnSpc>
              <a:buFontTx/>
              <a:buNone/>
            </a:pPr>
            <a:r>
              <a:rPr lang="en-US" altLang="en-US" sz="1600" b="1"/>
              <a:t>	bool  moreToSearch  =  ( first  &lt;=  last ) ;</a:t>
            </a:r>
          </a:p>
          <a:p>
            <a:pPr>
              <a:lnSpc>
                <a:spcPct val="90000"/>
              </a:lnSpc>
              <a:buFontTx/>
              <a:buNone/>
            </a:pPr>
            <a:endParaRPr lang="en-US" altLang="en-US" sz="1600" b="1"/>
          </a:p>
          <a:p>
            <a:pPr>
              <a:lnSpc>
                <a:spcPct val="90000"/>
              </a:lnSpc>
              <a:buFontTx/>
              <a:buNone/>
            </a:pPr>
            <a:r>
              <a:rPr lang="en-US" altLang="en-US" sz="1600" b="1"/>
              <a:t>     found = false ;</a:t>
            </a:r>
          </a:p>
          <a:p>
            <a:pPr>
              <a:lnSpc>
                <a:spcPct val="90000"/>
              </a:lnSpc>
              <a:buFontTx/>
              <a:buNone/>
            </a:pPr>
            <a:r>
              <a:rPr lang="en-US" altLang="en-US" sz="1600" b="1"/>
              <a:t>	while ( moreToSearch  &amp;&amp;  !found )</a:t>
            </a:r>
          </a:p>
          <a:p>
            <a:pPr>
              <a:lnSpc>
                <a:spcPct val="90000"/>
              </a:lnSpc>
              <a:buFontTx/>
              <a:buNone/>
            </a:pPr>
            <a:r>
              <a:rPr lang="en-US" altLang="en-US" sz="1600" b="1"/>
              <a:t>	{	midPoint  =  ( first + last ) / 2 ;	</a:t>
            </a:r>
            <a:r>
              <a:rPr lang="en-US" altLang="en-US" sz="1600" b="1">
                <a:solidFill>
                  <a:srgbClr val="CC0000"/>
                </a:solidFill>
              </a:rPr>
              <a:t>// INDEX OF MIDDLE ELEMENT</a:t>
            </a:r>
            <a:endParaRPr lang="en-US" altLang="en-US" sz="1600" b="1"/>
          </a:p>
          <a:p>
            <a:pPr>
              <a:lnSpc>
                <a:spcPct val="90000"/>
              </a:lnSpc>
              <a:buFontTx/>
              <a:buNone/>
            </a:pPr>
            <a:r>
              <a:rPr lang="en-US" altLang="en-US" sz="1600" b="1"/>
              <a:t>		switch ( item.ComparedTo( info [ midPoint ] ) )</a:t>
            </a:r>
          </a:p>
          <a:p>
            <a:pPr>
              <a:lnSpc>
                <a:spcPct val="90000"/>
              </a:lnSpc>
              <a:buFontTx/>
              <a:buNone/>
            </a:pPr>
            <a:r>
              <a:rPr lang="en-US" altLang="en-US" sz="1600" b="1"/>
              <a:t>    		{     </a:t>
            </a:r>
          </a:p>
          <a:p>
            <a:pPr>
              <a:lnSpc>
                <a:spcPct val="90000"/>
              </a:lnSpc>
              <a:buFontTx/>
              <a:buNone/>
            </a:pPr>
            <a:r>
              <a:rPr lang="en-US" altLang="en-US" sz="1600" b="1"/>
              <a:t>		      case   LESS         :	. . .  </a:t>
            </a:r>
            <a:r>
              <a:rPr lang="en-US" altLang="en-US" sz="1600" b="1">
                <a:solidFill>
                  <a:srgbClr val="CC0000"/>
                </a:solidFill>
              </a:rPr>
              <a:t>// LOOK IN FIRST HALF NEXT </a:t>
            </a:r>
          </a:p>
          <a:p>
            <a:pPr>
              <a:lnSpc>
                <a:spcPct val="90000"/>
              </a:lnSpc>
              <a:buFontTx/>
              <a:buNone/>
            </a:pPr>
            <a:r>
              <a:rPr lang="en-US" altLang="en-US" sz="1600" b="1"/>
              <a:t>		      case  GREATER  :   	. . .  </a:t>
            </a:r>
            <a:r>
              <a:rPr lang="en-US" altLang="en-US" sz="1600" b="1">
                <a:solidFill>
                  <a:srgbClr val="CC0000"/>
                </a:solidFill>
              </a:rPr>
              <a:t>// LOOK IN SECOND HALF NEXT</a:t>
            </a:r>
          </a:p>
          <a:p>
            <a:pPr>
              <a:lnSpc>
                <a:spcPct val="90000"/>
              </a:lnSpc>
              <a:buFontTx/>
              <a:buNone/>
            </a:pPr>
            <a:r>
              <a:rPr lang="en-US" altLang="en-US" sz="1600" b="1"/>
              <a:t>		      case  EQUAL       :  	. . .  </a:t>
            </a:r>
            <a:r>
              <a:rPr lang="en-US" altLang="en-US" sz="1600" b="1">
                <a:solidFill>
                  <a:srgbClr val="CC0000"/>
                </a:solidFill>
              </a:rPr>
              <a:t>// ITEM HAS BEEN FOUND</a:t>
            </a:r>
            <a:endParaRPr lang="en-US" altLang="en-US" sz="1600" b="1"/>
          </a:p>
          <a:p>
            <a:pPr>
              <a:lnSpc>
                <a:spcPct val="90000"/>
              </a:lnSpc>
              <a:buFontTx/>
              <a:buNone/>
            </a:pPr>
            <a:r>
              <a:rPr lang="en-US" altLang="en-US" sz="1600" b="1"/>
              <a:t>   		  }</a:t>
            </a:r>
          </a:p>
          <a:p>
            <a:pPr>
              <a:lnSpc>
                <a:spcPct val="90000"/>
              </a:lnSpc>
              <a:buFontTx/>
              <a:buNone/>
            </a:pPr>
            <a:r>
              <a:rPr lang="en-US" altLang="en-US" sz="1600" b="1"/>
              <a:t>       }</a:t>
            </a:r>
          </a:p>
          <a:p>
            <a:pPr>
              <a:lnSpc>
                <a:spcPct val="90000"/>
              </a:lnSpc>
              <a:buFontTx/>
              <a:buNone/>
            </a:pPr>
            <a:r>
              <a:rPr lang="en-US" altLang="en-US" sz="1600" b="1"/>
              <a:t>}</a:t>
            </a:r>
          </a:p>
        </p:txBody>
      </p:sp>
      <p:sp>
        <p:nvSpPr>
          <p:cNvPr id="133124" name="Rectangle 4"/>
          <p:cNvSpPr>
            <a:spLocks noChangeArrowheads="1"/>
          </p:cNvSpPr>
          <p:nvPr/>
        </p:nvSpPr>
        <p:spPr bwMode="auto">
          <a:xfrm>
            <a:off x="609600" y="2514600"/>
            <a:ext cx="7848600" cy="685800"/>
          </a:xfrm>
          <a:prstGeom prst="rect">
            <a:avLst/>
          </a:prstGeom>
          <a:noFill/>
          <a:ln w="9525">
            <a:noFill/>
            <a:miter lim="800000"/>
            <a:headEnd/>
            <a:tailEnd/>
          </a:ln>
          <a:effectLst/>
        </p:spPr>
        <p:txBody>
          <a:bodyPr wrap="none" anchor="ctr"/>
          <a:lstStyle/>
          <a:p>
            <a:endParaRPr lang="ko-KR"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234950" y="1143000"/>
            <a:ext cx="8674100" cy="56388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52227" name="Rectangle 3"/>
          <p:cNvSpPr>
            <a:spLocks noGrp="1" noChangeArrowheads="1"/>
          </p:cNvSpPr>
          <p:nvPr>
            <p:ph type="body" idx="1"/>
          </p:nvPr>
        </p:nvSpPr>
        <p:spPr>
          <a:xfrm>
            <a:off x="403225" y="1219200"/>
            <a:ext cx="8435975" cy="5410200"/>
          </a:xfrm>
          <a:noFill/>
          <a:ln/>
        </p:spPr>
        <p:txBody>
          <a:bodyPr/>
          <a:lstStyle/>
          <a:p>
            <a:pPr>
              <a:lnSpc>
                <a:spcPct val="90000"/>
              </a:lnSpc>
              <a:buFontTx/>
              <a:buNone/>
            </a:pPr>
            <a:r>
              <a:rPr lang="en-US" altLang="en-US" sz="1400" b="1"/>
              <a:t>void  SortedType::RetrieveItem ( ItemType&amp;  item,   bool&amp;  found )  </a:t>
            </a:r>
          </a:p>
          <a:p>
            <a:pPr>
              <a:lnSpc>
                <a:spcPct val="90000"/>
              </a:lnSpc>
              <a:buFontTx/>
              <a:buNone/>
            </a:pPr>
            <a:r>
              <a:rPr lang="en-US" altLang="en-US" sz="1400" b="1">
                <a:solidFill>
                  <a:srgbClr val="3366FF"/>
                </a:solidFill>
              </a:rPr>
              <a:t>//  ASSUMES info ARRAY SORTED IN ASCENDING ORDER</a:t>
            </a:r>
          </a:p>
          <a:p>
            <a:pPr>
              <a:lnSpc>
                <a:spcPct val="90000"/>
              </a:lnSpc>
              <a:buFontTx/>
              <a:buNone/>
            </a:pPr>
            <a:r>
              <a:rPr lang="en-US" altLang="en-US" sz="1400" b="1"/>
              <a:t>{    int    	midPoint ;</a:t>
            </a:r>
          </a:p>
          <a:p>
            <a:pPr>
              <a:lnSpc>
                <a:spcPct val="90000"/>
              </a:lnSpc>
              <a:buFontTx/>
              <a:buNone/>
            </a:pPr>
            <a:r>
              <a:rPr lang="en-US" altLang="en-US" sz="1400" b="1"/>
              <a:t>	int    	first  =  0;</a:t>
            </a:r>
          </a:p>
          <a:p>
            <a:pPr>
              <a:lnSpc>
                <a:spcPct val="90000"/>
              </a:lnSpc>
              <a:buFontTx/>
              <a:buNone/>
            </a:pPr>
            <a:r>
              <a:rPr lang="en-US" altLang="en-US" sz="1400" b="1"/>
              <a:t>    	int	last  = length - 1 ;</a:t>
            </a:r>
          </a:p>
          <a:p>
            <a:pPr>
              <a:lnSpc>
                <a:spcPct val="90000"/>
              </a:lnSpc>
              <a:buFontTx/>
              <a:buNone/>
            </a:pPr>
            <a:r>
              <a:rPr lang="en-US" altLang="en-US" sz="1400" b="1"/>
              <a:t>	bool  moreToSearch  =  ( first  &lt;=  last ) ;</a:t>
            </a:r>
          </a:p>
          <a:p>
            <a:pPr>
              <a:lnSpc>
                <a:spcPct val="90000"/>
              </a:lnSpc>
              <a:buFontTx/>
              <a:buNone/>
            </a:pPr>
            <a:r>
              <a:rPr lang="en-US" altLang="en-US" sz="1400" b="1"/>
              <a:t>	found = false ;</a:t>
            </a:r>
          </a:p>
          <a:p>
            <a:pPr>
              <a:lnSpc>
                <a:spcPct val="90000"/>
              </a:lnSpc>
              <a:buFontTx/>
              <a:buNone/>
            </a:pPr>
            <a:endParaRPr lang="en-US" altLang="en-US" sz="1400" b="1"/>
          </a:p>
          <a:p>
            <a:pPr>
              <a:lnSpc>
                <a:spcPct val="90000"/>
              </a:lnSpc>
              <a:buFontTx/>
              <a:buNone/>
            </a:pPr>
            <a:r>
              <a:rPr lang="en-US" altLang="en-US" sz="1400" b="1"/>
              <a:t>	while ( moreToSearch  &amp;&amp;  !found )</a:t>
            </a:r>
          </a:p>
          <a:p>
            <a:pPr>
              <a:lnSpc>
                <a:spcPct val="90000"/>
              </a:lnSpc>
              <a:buFontTx/>
              <a:buNone/>
            </a:pPr>
            <a:r>
              <a:rPr lang="en-US" altLang="en-US" sz="1400" b="1"/>
              <a:t>	{	midPoint  =  ( first + last ) / 2 ;</a:t>
            </a:r>
          </a:p>
          <a:p>
            <a:pPr>
              <a:lnSpc>
                <a:spcPct val="90000"/>
              </a:lnSpc>
              <a:buFontTx/>
              <a:buNone/>
            </a:pPr>
            <a:r>
              <a:rPr lang="en-US" altLang="en-US" sz="1400" b="1"/>
              <a:t>		switch ( item.ComparedTo( info [ midPoint ] ) )</a:t>
            </a:r>
          </a:p>
          <a:p>
            <a:pPr>
              <a:lnSpc>
                <a:spcPct val="90000"/>
              </a:lnSpc>
              <a:buFontTx/>
              <a:buNone/>
            </a:pPr>
            <a:r>
              <a:rPr lang="en-US" altLang="en-US" sz="1400" b="1"/>
              <a:t>    		{     case   LESS         :	last = midPoint - 1 ;</a:t>
            </a:r>
          </a:p>
          <a:p>
            <a:pPr>
              <a:lnSpc>
                <a:spcPct val="90000"/>
              </a:lnSpc>
              <a:buFontTx/>
              <a:buNone/>
            </a:pPr>
            <a:r>
              <a:rPr lang="en-US" altLang="en-US" sz="1400" b="1"/>
              <a:t>				           	moreToSearch = ( first &lt;= last ) ;</a:t>
            </a:r>
          </a:p>
          <a:p>
            <a:pPr>
              <a:lnSpc>
                <a:spcPct val="90000"/>
              </a:lnSpc>
              <a:buFontTx/>
              <a:buNone/>
            </a:pPr>
            <a:r>
              <a:rPr lang="en-US" altLang="en-US" sz="1400" b="1"/>
              <a:t>					break ;</a:t>
            </a:r>
          </a:p>
          <a:p>
            <a:pPr>
              <a:lnSpc>
                <a:spcPct val="90000"/>
              </a:lnSpc>
              <a:buFontTx/>
              <a:buNone/>
            </a:pPr>
            <a:r>
              <a:rPr lang="en-US" altLang="en-US" sz="1400" b="1"/>
              <a:t>		      case  GREATER  :   	first = midPoint + 1 ;</a:t>
            </a:r>
          </a:p>
          <a:p>
            <a:pPr>
              <a:lnSpc>
                <a:spcPct val="90000"/>
              </a:lnSpc>
              <a:buFontTx/>
              <a:buNone/>
            </a:pPr>
            <a:r>
              <a:rPr lang="en-US" altLang="en-US" sz="1400" b="1"/>
              <a:t>				           	moreToSearch = ( first &lt;= last ) ;</a:t>
            </a:r>
          </a:p>
          <a:p>
            <a:pPr>
              <a:lnSpc>
                <a:spcPct val="90000"/>
              </a:lnSpc>
              <a:buFontTx/>
              <a:buNone/>
            </a:pPr>
            <a:r>
              <a:rPr lang="en-US" altLang="en-US" sz="1400" b="1"/>
              <a:t>					break ;</a:t>
            </a:r>
          </a:p>
          <a:p>
            <a:pPr>
              <a:lnSpc>
                <a:spcPct val="90000"/>
              </a:lnSpc>
              <a:buFontTx/>
              <a:buNone/>
            </a:pPr>
            <a:r>
              <a:rPr lang="en-US" altLang="en-US" sz="1400" b="1"/>
              <a:t>		      case  EQUAL       :  	found = true  ;</a:t>
            </a:r>
          </a:p>
          <a:p>
            <a:pPr>
              <a:lnSpc>
                <a:spcPct val="90000"/>
              </a:lnSpc>
              <a:buFontTx/>
              <a:buNone/>
            </a:pPr>
            <a:r>
              <a:rPr lang="en-US" altLang="en-US" sz="1400" b="1"/>
              <a:t>					item = info[ midPoint ] ;</a:t>
            </a:r>
          </a:p>
          <a:p>
            <a:pPr>
              <a:lnSpc>
                <a:spcPct val="90000"/>
              </a:lnSpc>
              <a:buFontTx/>
              <a:buNone/>
            </a:pPr>
            <a:r>
              <a:rPr lang="en-US" altLang="en-US" sz="1400" b="1"/>
              <a:t>					break ;</a:t>
            </a:r>
          </a:p>
          <a:p>
            <a:pPr>
              <a:lnSpc>
                <a:spcPct val="90000"/>
              </a:lnSpc>
              <a:buFontTx/>
              <a:buNone/>
            </a:pPr>
            <a:r>
              <a:rPr lang="en-US" altLang="en-US" sz="1400" b="1"/>
              <a:t>   		  }</a:t>
            </a:r>
          </a:p>
          <a:p>
            <a:pPr>
              <a:lnSpc>
                <a:spcPct val="90000"/>
              </a:lnSpc>
              <a:buFontTx/>
              <a:buNone/>
            </a:pPr>
            <a:r>
              <a:rPr lang="en-US" altLang="en-US" sz="1400" b="1"/>
              <a:t>       }</a:t>
            </a:r>
          </a:p>
          <a:p>
            <a:pPr>
              <a:lnSpc>
                <a:spcPct val="90000"/>
              </a:lnSpc>
              <a:buFontTx/>
              <a:buNone/>
            </a:pPr>
            <a:r>
              <a:rPr lang="en-US" altLang="en-US" sz="1400" b="1"/>
              <a:t>}</a:t>
            </a:r>
          </a:p>
        </p:txBody>
      </p:sp>
      <p:sp>
        <p:nvSpPr>
          <p:cNvPr id="52228" name="Rectangle 4"/>
          <p:cNvSpPr>
            <a:spLocks noChangeArrowheads="1"/>
          </p:cNvSpPr>
          <p:nvPr/>
        </p:nvSpPr>
        <p:spPr bwMode="auto">
          <a:xfrm>
            <a:off x="609600" y="2514600"/>
            <a:ext cx="7848600" cy="685800"/>
          </a:xfrm>
          <a:prstGeom prst="rect">
            <a:avLst/>
          </a:prstGeom>
          <a:noFill/>
          <a:ln w="9525">
            <a:noFill/>
            <a:miter lim="800000"/>
            <a:headEnd/>
            <a:tailEnd/>
          </a:ln>
          <a:effectLst/>
        </p:spPr>
        <p:txBody>
          <a:bodyPr wrap="none" anchor="ctr"/>
          <a:lstStyle/>
          <a:p>
            <a:endParaRPr lang="ko-KR"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4800" y="304800"/>
            <a:ext cx="8610600" cy="1219200"/>
          </a:xfrm>
          <a:noFill/>
          <a:ln/>
        </p:spPr>
        <p:txBody>
          <a:bodyPr/>
          <a:lstStyle/>
          <a:p>
            <a:r>
              <a:rPr lang="en-US" altLang="en-US"/>
              <a:t>Order of Magnitude of a Function</a:t>
            </a:r>
          </a:p>
        </p:txBody>
      </p:sp>
      <p:sp>
        <p:nvSpPr>
          <p:cNvPr id="53251" name="Rectangle 3"/>
          <p:cNvSpPr>
            <a:spLocks noGrp="1" noChangeArrowheads="1"/>
          </p:cNvSpPr>
          <p:nvPr>
            <p:ph type="body" idx="1"/>
          </p:nvPr>
        </p:nvSpPr>
        <p:spPr>
          <a:xfrm>
            <a:off x="762000" y="1905000"/>
            <a:ext cx="7772400" cy="3048000"/>
          </a:xfrm>
          <a:noFill/>
          <a:ln/>
        </p:spPr>
        <p:txBody>
          <a:bodyPr/>
          <a:lstStyle/>
          <a:p>
            <a:pPr>
              <a:lnSpc>
                <a:spcPct val="90000"/>
              </a:lnSpc>
              <a:buFontTx/>
              <a:buNone/>
            </a:pPr>
            <a:r>
              <a:rPr lang="en-US" altLang="en-US" sz="2800" b="1"/>
              <a:t>The</a:t>
            </a:r>
            <a:r>
              <a:rPr lang="en-US" altLang="en-US" sz="2800" b="1">
                <a:solidFill>
                  <a:srgbClr val="990066"/>
                </a:solidFill>
              </a:rPr>
              <a:t> order of magnitude</a:t>
            </a:r>
            <a:r>
              <a:rPr lang="en-US" altLang="en-US" sz="2800" b="1"/>
              <a:t>, or</a:t>
            </a:r>
            <a:r>
              <a:rPr lang="en-US" altLang="en-US" sz="2800" b="1">
                <a:solidFill>
                  <a:srgbClr val="990066"/>
                </a:solidFill>
              </a:rPr>
              <a:t> Big-O notation, </a:t>
            </a:r>
          </a:p>
          <a:p>
            <a:pPr>
              <a:lnSpc>
                <a:spcPct val="90000"/>
              </a:lnSpc>
              <a:buFontTx/>
              <a:buNone/>
            </a:pPr>
            <a:r>
              <a:rPr lang="en-US" altLang="en-US" sz="2800" b="1"/>
              <a:t>of a function expresses the computing time</a:t>
            </a:r>
          </a:p>
          <a:p>
            <a:pPr>
              <a:lnSpc>
                <a:spcPct val="90000"/>
              </a:lnSpc>
              <a:buFontTx/>
              <a:buNone/>
            </a:pPr>
            <a:r>
              <a:rPr lang="en-US" altLang="en-US" sz="2800" b="1"/>
              <a:t>of a problem as the term in a function that </a:t>
            </a:r>
          </a:p>
          <a:p>
            <a:pPr>
              <a:lnSpc>
                <a:spcPct val="90000"/>
              </a:lnSpc>
              <a:buFontTx/>
              <a:buNone/>
            </a:pPr>
            <a:r>
              <a:rPr lang="en-US" altLang="en-US" sz="2800" b="1"/>
              <a:t>increases most rapidly relative to the size</a:t>
            </a:r>
          </a:p>
          <a:p>
            <a:pPr>
              <a:lnSpc>
                <a:spcPct val="90000"/>
              </a:lnSpc>
              <a:buFontTx/>
              <a:buNone/>
            </a:pPr>
            <a:r>
              <a:rPr lang="en-US" altLang="en-US" sz="2800" b="1"/>
              <a:t>of a problem.</a:t>
            </a:r>
            <a:endParaRPr lang="en-US" altLang="en-US" sz="2800" b="1">
              <a:solidFill>
                <a:srgbClr val="990066"/>
              </a:solidFill>
            </a:endParaRPr>
          </a:p>
          <a:p>
            <a:pPr>
              <a:lnSpc>
                <a:spcPct val="90000"/>
              </a:lnSpc>
              <a:buFontTx/>
              <a:buNone/>
            </a:pPr>
            <a:r>
              <a:rPr lang="en-US" altLang="en-US"/>
              <a:t>			 </a:t>
            </a:r>
            <a:r>
              <a:rPr lang="en-US" altLang="en-US" sz="1800"/>
              <a:t>		</a:t>
            </a:r>
            <a:r>
              <a:rPr lang="en-US" altLang="en-US" sz="1400"/>
              <a:t>	</a:t>
            </a:r>
            <a:r>
              <a:rPr lang="en-US" altLang="en-US" sz="1000"/>
              <a:t>	</a:t>
            </a:r>
          </a:p>
        </p:txBody>
      </p:sp>
      <p:sp>
        <p:nvSpPr>
          <p:cNvPr id="53252" name="Rectangle 4"/>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198D3B6C-5F6F-4DDA-91DA-17FDF2B05759}" type="slidenum">
              <a:rPr lang="en-US" altLang="en-US" sz="1400" b="0"/>
              <a:pPr algn="r"/>
              <a:t>48</a:t>
            </a:fld>
            <a:endParaRPr lang="en-US" altLang="en-US" sz="1400" b="0"/>
          </a:p>
        </p:txBody>
      </p:sp>
    </p:spTree>
  </p:cSld>
  <p:clrMapOvr>
    <a:masterClrMapping/>
  </p:clrMapOvr>
  <p:transition xmlns:p14="http://schemas.microsoft.com/office/powerpoint/2010/mai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04800" y="304800"/>
            <a:ext cx="8610600" cy="1219200"/>
          </a:xfrm>
          <a:noFill/>
          <a:ln/>
        </p:spPr>
        <p:txBody>
          <a:bodyPr/>
          <a:lstStyle/>
          <a:p>
            <a:r>
              <a:rPr lang="en-US" altLang="en-US"/>
              <a:t>Names of Orders of Magnitude</a:t>
            </a:r>
          </a:p>
        </p:txBody>
      </p:sp>
      <p:sp>
        <p:nvSpPr>
          <p:cNvPr id="55299" name="Rectangle 3"/>
          <p:cNvSpPr>
            <a:spLocks noGrp="1" noChangeArrowheads="1"/>
          </p:cNvSpPr>
          <p:nvPr>
            <p:ph type="body" idx="1"/>
          </p:nvPr>
        </p:nvSpPr>
        <p:spPr>
          <a:xfrm>
            <a:off x="1143000" y="1905000"/>
            <a:ext cx="7543800" cy="4876800"/>
          </a:xfrm>
          <a:noFill/>
          <a:ln/>
        </p:spPr>
        <p:txBody>
          <a:bodyPr/>
          <a:lstStyle/>
          <a:p>
            <a:pPr>
              <a:buFontTx/>
              <a:buNone/>
            </a:pPr>
            <a:r>
              <a:rPr lang="en-US" altLang="en-US" sz="2800" b="1" dirty="0">
                <a:solidFill>
                  <a:srgbClr val="990066"/>
                </a:solidFill>
              </a:rPr>
              <a:t>O(1)</a:t>
            </a:r>
            <a:r>
              <a:rPr lang="en-US" altLang="en-US" sz="2800" b="1" dirty="0"/>
              <a:t> 		   bounded (by a constant) time</a:t>
            </a:r>
            <a:r>
              <a:rPr lang="en-US" altLang="en-US" sz="1400" dirty="0"/>
              <a:t>	</a:t>
            </a:r>
            <a:r>
              <a:rPr lang="en-US" altLang="en-US" sz="1000" dirty="0"/>
              <a:t>	 </a:t>
            </a:r>
            <a:r>
              <a:rPr lang="en-US" altLang="en-US" sz="1400" dirty="0"/>
              <a:t>		</a:t>
            </a:r>
            <a:r>
              <a:rPr lang="en-US" altLang="en-US" sz="1000" dirty="0"/>
              <a:t>			</a:t>
            </a:r>
            <a:r>
              <a:rPr lang="en-US" altLang="en-US" sz="1400" dirty="0"/>
              <a:t>	</a:t>
            </a:r>
            <a:endParaRPr lang="en-US" altLang="en-US" dirty="0"/>
          </a:p>
          <a:p>
            <a:pPr>
              <a:buFontTx/>
              <a:buNone/>
            </a:pPr>
            <a:r>
              <a:rPr lang="en-US" altLang="en-US" sz="2800" b="1" dirty="0">
                <a:solidFill>
                  <a:srgbClr val="990066"/>
                </a:solidFill>
              </a:rPr>
              <a:t>O(log</a:t>
            </a:r>
            <a:r>
              <a:rPr lang="en-US" altLang="en-US" sz="2800" b="1" baseline="-25000" dirty="0">
                <a:solidFill>
                  <a:srgbClr val="990066"/>
                </a:solidFill>
              </a:rPr>
              <a:t>2</a:t>
            </a:r>
            <a:r>
              <a:rPr lang="en-US" altLang="en-US" sz="2800" b="1" dirty="0">
                <a:solidFill>
                  <a:srgbClr val="990066"/>
                </a:solidFill>
              </a:rPr>
              <a:t>N)</a:t>
            </a:r>
            <a:r>
              <a:rPr lang="en-US" altLang="en-US" sz="2800" b="1" dirty="0"/>
              <a:t> 	   logarithmic time </a:t>
            </a:r>
            <a:r>
              <a:rPr lang="en-US" altLang="en-US" sz="1000" dirty="0"/>
              <a:t>				 </a:t>
            </a:r>
            <a:endParaRPr lang="en-US" altLang="en-US" dirty="0"/>
          </a:p>
          <a:p>
            <a:pPr>
              <a:buFontTx/>
              <a:buNone/>
            </a:pPr>
            <a:r>
              <a:rPr lang="en-US" altLang="en-US" sz="2800" b="1" dirty="0">
                <a:solidFill>
                  <a:srgbClr val="990066"/>
                </a:solidFill>
              </a:rPr>
              <a:t>O(N)</a:t>
            </a:r>
            <a:r>
              <a:rPr lang="en-US" altLang="en-US" sz="2800" b="1" dirty="0"/>
              <a:t> 		   linear time</a:t>
            </a:r>
            <a:r>
              <a:rPr lang="en-US" altLang="en-US" sz="1400" dirty="0"/>
              <a:t>	</a:t>
            </a:r>
            <a:r>
              <a:rPr lang="en-US" altLang="en-US" dirty="0"/>
              <a:t>	 </a:t>
            </a:r>
            <a:r>
              <a:rPr lang="en-US" altLang="en-US" sz="1800" dirty="0"/>
              <a:t>		</a:t>
            </a:r>
            <a:r>
              <a:rPr lang="en-US" altLang="en-US" sz="1400" dirty="0"/>
              <a:t>	</a:t>
            </a:r>
            <a:r>
              <a:rPr lang="en-US" altLang="en-US" sz="1000" dirty="0"/>
              <a:t>	</a:t>
            </a:r>
            <a:endParaRPr lang="en-US" altLang="en-US" dirty="0"/>
          </a:p>
          <a:p>
            <a:pPr>
              <a:buFontTx/>
              <a:buNone/>
            </a:pPr>
            <a:r>
              <a:rPr lang="en-US" altLang="en-US" sz="2800" b="1" dirty="0">
                <a:solidFill>
                  <a:srgbClr val="990066"/>
                </a:solidFill>
              </a:rPr>
              <a:t>O(N*log</a:t>
            </a:r>
            <a:r>
              <a:rPr lang="en-US" altLang="en-US" sz="2800" b="1" baseline="-25000" dirty="0">
                <a:solidFill>
                  <a:srgbClr val="990066"/>
                </a:solidFill>
              </a:rPr>
              <a:t>2</a:t>
            </a:r>
            <a:r>
              <a:rPr lang="en-US" altLang="en-US" sz="2800" b="1" dirty="0">
                <a:solidFill>
                  <a:srgbClr val="990066"/>
                </a:solidFill>
              </a:rPr>
              <a:t>N)</a:t>
            </a:r>
            <a:r>
              <a:rPr lang="en-US" altLang="en-US" sz="2800" b="1" dirty="0"/>
              <a:t>   N*log</a:t>
            </a:r>
            <a:r>
              <a:rPr lang="en-US" altLang="en-US" sz="2800" b="1" baseline="-25000" dirty="0"/>
              <a:t>2</a:t>
            </a:r>
            <a:r>
              <a:rPr lang="en-US" altLang="en-US" sz="2800" b="1" dirty="0"/>
              <a:t>N time </a:t>
            </a:r>
            <a:r>
              <a:rPr lang="en-US" altLang="en-US" sz="1000" dirty="0"/>
              <a:t>			 </a:t>
            </a:r>
          </a:p>
          <a:p>
            <a:pPr>
              <a:buFontTx/>
              <a:buNone/>
            </a:pPr>
            <a:endParaRPr lang="en-US" altLang="en-US" sz="1400" b="1" dirty="0"/>
          </a:p>
          <a:p>
            <a:pPr>
              <a:buFontTx/>
              <a:buNone/>
            </a:pPr>
            <a:r>
              <a:rPr lang="en-US" altLang="en-US" sz="2800" b="1" dirty="0">
                <a:solidFill>
                  <a:srgbClr val="990066"/>
                </a:solidFill>
              </a:rPr>
              <a:t>O(N</a:t>
            </a:r>
            <a:r>
              <a:rPr lang="en-US" altLang="en-US" sz="2800" b="1" baseline="30000" dirty="0">
                <a:solidFill>
                  <a:srgbClr val="990066"/>
                </a:solidFill>
              </a:rPr>
              <a:t>2</a:t>
            </a:r>
            <a:r>
              <a:rPr lang="en-US" altLang="en-US" sz="2800" b="1" dirty="0">
                <a:solidFill>
                  <a:srgbClr val="990066"/>
                </a:solidFill>
              </a:rPr>
              <a:t>)</a:t>
            </a:r>
            <a:r>
              <a:rPr lang="en-US" altLang="en-US" sz="2800" b="1" dirty="0"/>
              <a:t> 	   quadratic time</a:t>
            </a:r>
            <a:endParaRPr lang="en-US" altLang="en-US" dirty="0"/>
          </a:p>
          <a:p>
            <a:pPr>
              <a:buFontTx/>
              <a:buNone/>
            </a:pPr>
            <a:r>
              <a:rPr lang="en-US" altLang="en-US" sz="1000" dirty="0"/>
              <a:t>				 </a:t>
            </a:r>
            <a:endParaRPr lang="en-US" altLang="en-US" dirty="0"/>
          </a:p>
          <a:p>
            <a:pPr>
              <a:buFontTx/>
              <a:buNone/>
            </a:pPr>
            <a:r>
              <a:rPr lang="en-US" altLang="en-US" sz="2800" b="1" dirty="0">
                <a:solidFill>
                  <a:srgbClr val="990066"/>
                </a:solidFill>
              </a:rPr>
              <a:t>O( 2</a:t>
            </a:r>
            <a:r>
              <a:rPr lang="en-US" altLang="en-US" sz="2800" b="1" baseline="30000" dirty="0">
                <a:solidFill>
                  <a:srgbClr val="990066"/>
                </a:solidFill>
              </a:rPr>
              <a:t>N </a:t>
            </a:r>
            <a:r>
              <a:rPr lang="en-US" altLang="en-US" sz="2800" b="1" dirty="0">
                <a:solidFill>
                  <a:srgbClr val="990066"/>
                </a:solidFill>
              </a:rPr>
              <a:t>)</a:t>
            </a:r>
            <a:r>
              <a:rPr lang="en-US" altLang="en-US" sz="2800" b="1" dirty="0"/>
              <a:t> 	   exponential time</a:t>
            </a:r>
            <a:r>
              <a:rPr lang="en-US" altLang="en-US" dirty="0"/>
              <a:t>			 </a:t>
            </a:r>
            <a:r>
              <a:rPr lang="en-US" altLang="en-US" sz="1800" dirty="0"/>
              <a:t>		</a:t>
            </a:r>
            <a:r>
              <a:rPr lang="en-US" altLang="en-US" sz="1400" dirty="0"/>
              <a:t>	</a:t>
            </a:r>
            <a:r>
              <a:rPr lang="en-US" altLang="en-US" sz="1000" dirty="0"/>
              <a:t>	</a:t>
            </a:r>
          </a:p>
        </p:txBody>
      </p:sp>
      <p:sp>
        <p:nvSpPr>
          <p:cNvPr id="55300" name="Rectangle 4"/>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DAC571F6-8D95-4E91-A45D-FC15C8A5D519}" type="slidenum">
              <a:rPr lang="en-US" altLang="en-US" sz="1400" b="0"/>
              <a:pPr algn="r"/>
              <a:t>49</a:t>
            </a:fld>
            <a:endParaRPr lang="en-US" altLang="en-US" sz="1400" b="0"/>
          </a:p>
        </p:txBody>
      </p:sp>
    </p:spTree>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C6121AD9-9BEC-4D3F-B831-C1B2805C1B5B}" type="slidenum">
              <a:rPr lang="en-US" altLang="en-US"/>
              <a:pPr/>
              <a:t>5</a:t>
            </a:fld>
            <a:endParaRPr lang="en-US" altLang="en-US"/>
          </a:p>
        </p:txBody>
      </p:sp>
      <p:sp>
        <p:nvSpPr>
          <p:cNvPr id="10242" name="Rectangle 2"/>
          <p:cNvSpPr>
            <a:spLocks noGrp="1" noChangeArrowheads="1"/>
          </p:cNvSpPr>
          <p:nvPr>
            <p:ph type="title"/>
          </p:nvPr>
        </p:nvSpPr>
        <p:spPr>
          <a:xfrm>
            <a:off x="304800" y="762000"/>
            <a:ext cx="8763000" cy="762000"/>
          </a:xfrm>
          <a:ln/>
        </p:spPr>
        <p:txBody>
          <a:bodyPr/>
          <a:lstStyle/>
          <a:p>
            <a:r>
              <a:rPr lang="en-US" altLang="en-US">
                <a:solidFill>
                  <a:schemeClr val="accent2"/>
                </a:solidFill>
              </a:rPr>
              <a:t/>
            </a:r>
            <a:br>
              <a:rPr lang="en-US" altLang="en-US">
                <a:solidFill>
                  <a:schemeClr val="accent2"/>
                </a:solidFill>
              </a:rPr>
            </a:br>
            <a:r>
              <a:rPr lang="en-US" altLang="en-US"/>
              <a:t>What is a List?</a:t>
            </a:r>
          </a:p>
        </p:txBody>
      </p:sp>
      <p:sp>
        <p:nvSpPr>
          <p:cNvPr id="10243" name="Rectangle 3"/>
          <p:cNvSpPr>
            <a:spLocks noGrp="1" noChangeArrowheads="1"/>
          </p:cNvSpPr>
          <p:nvPr>
            <p:ph type="body" idx="1"/>
          </p:nvPr>
        </p:nvSpPr>
        <p:spPr>
          <a:xfrm>
            <a:off x="762000" y="1905000"/>
            <a:ext cx="7696200" cy="4114800"/>
          </a:xfrm>
          <a:noFill/>
          <a:ln/>
        </p:spPr>
        <p:txBody>
          <a:bodyPr/>
          <a:lstStyle/>
          <a:p>
            <a:r>
              <a:rPr lang="en-US" altLang="en-US"/>
              <a:t>A list is a homogeneous collection of elements, with  a </a:t>
            </a:r>
            <a:r>
              <a:rPr lang="en-US" altLang="en-US">
                <a:solidFill>
                  <a:srgbClr val="990066"/>
                </a:solidFill>
              </a:rPr>
              <a:t>linear relationship</a:t>
            </a:r>
            <a:r>
              <a:rPr lang="en-US" altLang="en-US"/>
              <a:t> between elements. </a:t>
            </a:r>
          </a:p>
          <a:p>
            <a:pPr>
              <a:buFontTx/>
              <a:buNone/>
            </a:pPr>
            <a:endParaRPr lang="en-US" altLang="en-US" sz="1600"/>
          </a:p>
          <a:p>
            <a:r>
              <a:rPr lang="en-US" altLang="en-US"/>
              <a:t>That is, each list element (except the first) has a </a:t>
            </a:r>
            <a:r>
              <a:rPr lang="en-US" altLang="en-US">
                <a:solidFill>
                  <a:srgbClr val="990066"/>
                </a:solidFill>
              </a:rPr>
              <a:t>unique predecessor</a:t>
            </a:r>
            <a:r>
              <a:rPr lang="en-US" altLang="en-US"/>
              <a:t>, and each element (except the last) has a </a:t>
            </a:r>
            <a:r>
              <a:rPr lang="en-US" altLang="en-US">
                <a:solidFill>
                  <a:srgbClr val="990066"/>
                </a:solidFill>
              </a:rPr>
              <a:t>unique successor</a:t>
            </a:r>
            <a:r>
              <a:rPr lang="en-US" altLang="en-US"/>
              <a:t>.</a:t>
            </a:r>
          </a:p>
          <a:p>
            <a:pPr>
              <a:buFontTx/>
              <a:buNone/>
            </a:pPr>
            <a:endParaRPr lang="en-US" altLang="en-US"/>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81000" y="1149350"/>
            <a:ext cx="8369300" cy="60325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57347" name="Rectangle 3"/>
          <p:cNvSpPr>
            <a:spLocks noGrp="1" noChangeArrowheads="1"/>
          </p:cNvSpPr>
          <p:nvPr>
            <p:ph type="title"/>
          </p:nvPr>
        </p:nvSpPr>
        <p:spPr>
          <a:xfrm>
            <a:off x="457200" y="996950"/>
            <a:ext cx="8305800" cy="609600"/>
          </a:xfrm>
          <a:noFill/>
          <a:ln/>
        </p:spPr>
        <p:txBody>
          <a:bodyPr/>
          <a:lstStyle/>
          <a:p>
            <a:pPr algn="l"/>
            <a:r>
              <a:rPr lang="en-US" altLang="en-US" sz="2000" dirty="0"/>
              <a:t>  </a:t>
            </a:r>
            <a:r>
              <a:rPr lang="en-US" altLang="en-US" sz="2000"/>
              <a:t>N     </a:t>
            </a:r>
            <a:r>
              <a:rPr lang="en-US" altLang="en-US" sz="2000" smtClean="0"/>
              <a:t>       log</a:t>
            </a:r>
            <a:r>
              <a:rPr lang="en-US" altLang="en-US" sz="2000" baseline="-25000" smtClean="0"/>
              <a:t>2</a:t>
            </a:r>
            <a:r>
              <a:rPr lang="en-US" altLang="en-US" sz="2000" smtClean="0"/>
              <a:t>N             </a:t>
            </a:r>
            <a:r>
              <a:rPr lang="en-US" altLang="en-US" sz="2000"/>
              <a:t>N*log</a:t>
            </a:r>
            <a:r>
              <a:rPr lang="en-US" altLang="en-US" sz="2000" baseline="-25000"/>
              <a:t>2</a:t>
            </a:r>
            <a:r>
              <a:rPr lang="en-US" altLang="en-US" sz="2000"/>
              <a:t>N       </a:t>
            </a:r>
            <a:r>
              <a:rPr lang="en-US" altLang="en-US" sz="2000" smtClean="0"/>
              <a:t>         </a:t>
            </a:r>
            <a:r>
              <a:rPr lang="en-US" altLang="en-US" sz="2000" dirty="0"/>
              <a:t>N</a:t>
            </a:r>
            <a:r>
              <a:rPr lang="en-US" altLang="en-US" sz="2000" baseline="30000" dirty="0"/>
              <a:t>2</a:t>
            </a:r>
            <a:r>
              <a:rPr lang="en-US" altLang="en-US" sz="2000" dirty="0"/>
              <a:t>		</a:t>
            </a:r>
            <a:r>
              <a:rPr lang="en-US" altLang="en-US" sz="2000"/>
              <a:t>     </a:t>
            </a:r>
            <a:r>
              <a:rPr lang="en-US" altLang="en-US" sz="2000" smtClean="0"/>
              <a:t> </a:t>
            </a:r>
            <a:r>
              <a:rPr lang="en-US" altLang="en-US" sz="2000" dirty="0"/>
              <a:t>2</a:t>
            </a:r>
            <a:r>
              <a:rPr lang="en-US" altLang="en-US" sz="2000" baseline="30000" dirty="0"/>
              <a:t>N</a:t>
            </a:r>
          </a:p>
        </p:txBody>
      </p:sp>
      <p:grpSp>
        <p:nvGrpSpPr>
          <p:cNvPr id="57366" name="Group 22"/>
          <p:cNvGrpSpPr>
            <a:grpSpLocks/>
          </p:cNvGrpSpPr>
          <p:nvPr/>
        </p:nvGrpSpPr>
        <p:grpSpPr bwMode="auto">
          <a:xfrm>
            <a:off x="381000" y="1905000"/>
            <a:ext cx="8382000" cy="4875213"/>
            <a:chOff x="240" y="1012"/>
            <a:chExt cx="5280" cy="3215"/>
          </a:xfrm>
        </p:grpSpPr>
        <p:sp>
          <p:nvSpPr>
            <p:cNvPr id="57349" name="Rectangle 5"/>
            <p:cNvSpPr>
              <a:spLocks noChangeArrowheads="1"/>
            </p:cNvSpPr>
            <p:nvPr/>
          </p:nvSpPr>
          <p:spPr bwMode="auto">
            <a:xfrm>
              <a:off x="244" y="1012"/>
              <a:ext cx="5272" cy="3208"/>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grpSp>
          <p:nvGrpSpPr>
            <p:cNvPr id="57365" name="Group 21"/>
            <p:cNvGrpSpPr>
              <a:grpSpLocks/>
            </p:cNvGrpSpPr>
            <p:nvPr/>
          </p:nvGrpSpPr>
          <p:grpSpPr bwMode="auto">
            <a:xfrm>
              <a:off x="240" y="1094"/>
              <a:ext cx="5280" cy="3133"/>
              <a:chOff x="240" y="1094"/>
              <a:chExt cx="5280" cy="3133"/>
            </a:xfrm>
          </p:grpSpPr>
          <p:sp>
            <p:nvSpPr>
              <p:cNvPr id="57350" name="Line 6"/>
              <p:cNvSpPr>
                <a:spLocks noChangeShapeType="1"/>
              </p:cNvSpPr>
              <p:nvPr/>
            </p:nvSpPr>
            <p:spPr bwMode="auto">
              <a:xfrm>
                <a:off x="240" y="1392"/>
                <a:ext cx="528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7351" name="Line 7"/>
              <p:cNvSpPr>
                <a:spLocks noChangeShapeType="1"/>
              </p:cNvSpPr>
              <p:nvPr/>
            </p:nvSpPr>
            <p:spPr bwMode="auto">
              <a:xfrm>
                <a:off x="240" y="1776"/>
                <a:ext cx="528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7352" name="Rectangle 8"/>
              <p:cNvSpPr>
                <a:spLocks noChangeArrowheads="1"/>
              </p:cNvSpPr>
              <p:nvPr/>
            </p:nvSpPr>
            <p:spPr bwMode="auto">
              <a:xfrm>
                <a:off x="422" y="1094"/>
                <a:ext cx="4832" cy="305"/>
              </a:xfrm>
              <a:prstGeom prst="rect">
                <a:avLst/>
              </a:prstGeom>
              <a:noFill/>
              <a:ln w="9525">
                <a:noFill/>
                <a:miter lim="800000"/>
                <a:headEnd/>
                <a:tailEnd/>
              </a:ln>
              <a:effectLst/>
            </p:spPr>
            <p:txBody>
              <a:bodyPr wrap="none" lIns="92075" tIns="46038" rIns="92075" bIns="46038">
                <a:spAutoFit/>
              </a:bodyPr>
              <a:lstStyle/>
              <a:p>
                <a:r>
                  <a:rPr lang="en-US" altLang="en-US" sz="2400" dirty="0"/>
                  <a:t>  1	  </a:t>
                </a:r>
                <a:r>
                  <a:rPr lang="en-US" altLang="en-US" sz="2400" dirty="0" smtClean="0"/>
                  <a:t>0</a:t>
                </a:r>
                <a:r>
                  <a:rPr lang="en-US" altLang="en-US" sz="2400" dirty="0"/>
                  <a:t>		0		1		          2</a:t>
                </a:r>
              </a:p>
            </p:txBody>
          </p:sp>
          <p:sp>
            <p:nvSpPr>
              <p:cNvPr id="57353" name="Rectangle 9"/>
              <p:cNvSpPr>
                <a:spLocks noChangeArrowheads="1"/>
              </p:cNvSpPr>
              <p:nvPr/>
            </p:nvSpPr>
            <p:spPr bwMode="auto">
              <a:xfrm>
                <a:off x="422" y="1430"/>
                <a:ext cx="4785" cy="301"/>
              </a:xfrm>
              <a:prstGeom prst="rect">
                <a:avLst/>
              </a:prstGeom>
              <a:noFill/>
              <a:ln w="9525">
                <a:noFill/>
                <a:miter lim="800000"/>
                <a:headEnd/>
                <a:tailEnd/>
              </a:ln>
              <a:effectLst/>
            </p:spPr>
            <p:txBody>
              <a:bodyPr wrap="none" lIns="92075" tIns="46038" rIns="92075" bIns="46038">
                <a:spAutoFit/>
              </a:bodyPr>
              <a:lstStyle/>
              <a:p>
                <a:r>
                  <a:rPr lang="en-US" altLang="en-US" sz="2400"/>
                  <a:t>  2	  1		2		4		          4</a:t>
                </a:r>
              </a:p>
            </p:txBody>
          </p:sp>
          <p:sp>
            <p:nvSpPr>
              <p:cNvPr id="57354" name="Rectangle 10"/>
              <p:cNvSpPr>
                <a:spLocks noChangeArrowheads="1"/>
              </p:cNvSpPr>
              <p:nvPr/>
            </p:nvSpPr>
            <p:spPr bwMode="auto">
              <a:xfrm>
                <a:off x="422" y="1862"/>
                <a:ext cx="4786" cy="302"/>
              </a:xfrm>
              <a:prstGeom prst="rect">
                <a:avLst/>
              </a:prstGeom>
              <a:noFill/>
              <a:ln w="9525">
                <a:noFill/>
                <a:miter lim="800000"/>
                <a:headEnd/>
                <a:tailEnd/>
              </a:ln>
              <a:effectLst/>
            </p:spPr>
            <p:txBody>
              <a:bodyPr wrap="none" lIns="92075" tIns="46038" rIns="92075" bIns="46038">
                <a:spAutoFit/>
              </a:bodyPr>
              <a:lstStyle/>
              <a:p>
                <a:r>
                  <a:rPr lang="en-US" altLang="en-US" sz="2400"/>
                  <a:t>  4	  2		8	         16		        16</a:t>
                </a:r>
              </a:p>
            </p:txBody>
          </p:sp>
          <p:sp>
            <p:nvSpPr>
              <p:cNvPr id="57355" name="Line 11"/>
              <p:cNvSpPr>
                <a:spLocks noChangeShapeType="1"/>
              </p:cNvSpPr>
              <p:nvPr/>
            </p:nvSpPr>
            <p:spPr bwMode="auto">
              <a:xfrm>
                <a:off x="240" y="2208"/>
                <a:ext cx="528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7356" name="Line 12"/>
              <p:cNvSpPr>
                <a:spLocks noChangeShapeType="1"/>
              </p:cNvSpPr>
              <p:nvPr/>
            </p:nvSpPr>
            <p:spPr bwMode="auto">
              <a:xfrm>
                <a:off x="240" y="2640"/>
                <a:ext cx="528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7357" name="Line 13"/>
              <p:cNvSpPr>
                <a:spLocks noChangeShapeType="1"/>
              </p:cNvSpPr>
              <p:nvPr/>
            </p:nvSpPr>
            <p:spPr bwMode="auto">
              <a:xfrm>
                <a:off x="240" y="3072"/>
                <a:ext cx="528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7358" name="Line 14"/>
              <p:cNvSpPr>
                <a:spLocks noChangeShapeType="1"/>
              </p:cNvSpPr>
              <p:nvPr/>
            </p:nvSpPr>
            <p:spPr bwMode="auto">
              <a:xfrm>
                <a:off x="240" y="3504"/>
                <a:ext cx="528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7359" name="Rectangle 15"/>
              <p:cNvSpPr>
                <a:spLocks noChangeArrowheads="1"/>
              </p:cNvSpPr>
              <p:nvPr/>
            </p:nvSpPr>
            <p:spPr bwMode="auto">
              <a:xfrm>
                <a:off x="422" y="2342"/>
                <a:ext cx="4787" cy="301"/>
              </a:xfrm>
              <a:prstGeom prst="rect">
                <a:avLst/>
              </a:prstGeom>
              <a:noFill/>
              <a:ln w="9525">
                <a:noFill/>
                <a:miter lim="800000"/>
                <a:headEnd/>
                <a:tailEnd/>
              </a:ln>
              <a:effectLst/>
            </p:spPr>
            <p:txBody>
              <a:bodyPr wrap="none" lIns="92075" tIns="46038" rIns="92075" bIns="46038">
                <a:spAutoFit/>
              </a:bodyPr>
              <a:lstStyle/>
              <a:p>
                <a:r>
                  <a:rPr lang="en-US" altLang="en-US" sz="2400"/>
                  <a:t>  8	  3		24	         64		      256</a:t>
                </a:r>
              </a:p>
            </p:txBody>
          </p:sp>
          <p:sp>
            <p:nvSpPr>
              <p:cNvPr id="57360" name="Rectangle 16"/>
              <p:cNvSpPr>
                <a:spLocks noChangeArrowheads="1"/>
              </p:cNvSpPr>
              <p:nvPr/>
            </p:nvSpPr>
            <p:spPr bwMode="auto">
              <a:xfrm>
                <a:off x="326" y="2726"/>
                <a:ext cx="4895" cy="301"/>
              </a:xfrm>
              <a:prstGeom prst="rect">
                <a:avLst/>
              </a:prstGeom>
              <a:noFill/>
              <a:ln w="9525">
                <a:noFill/>
                <a:miter lim="800000"/>
                <a:headEnd/>
                <a:tailEnd/>
              </a:ln>
              <a:effectLst/>
            </p:spPr>
            <p:txBody>
              <a:bodyPr wrap="none" lIns="92075" tIns="46038" rIns="92075" bIns="46038">
                <a:spAutoFit/>
              </a:bodyPr>
              <a:lstStyle/>
              <a:p>
                <a:r>
                  <a:rPr lang="en-US" altLang="en-US" sz="2400"/>
                  <a:t>  16	    4		  64	         256		   65,536</a:t>
                </a:r>
              </a:p>
            </p:txBody>
          </p:sp>
          <p:sp>
            <p:nvSpPr>
              <p:cNvPr id="57361" name="Rectangle 17"/>
              <p:cNvSpPr>
                <a:spLocks noChangeArrowheads="1"/>
              </p:cNvSpPr>
              <p:nvPr/>
            </p:nvSpPr>
            <p:spPr bwMode="auto">
              <a:xfrm>
                <a:off x="326" y="3158"/>
                <a:ext cx="4907" cy="302"/>
              </a:xfrm>
              <a:prstGeom prst="rect">
                <a:avLst/>
              </a:prstGeom>
              <a:noFill/>
              <a:ln w="9525">
                <a:noFill/>
                <a:miter lim="800000"/>
                <a:headEnd/>
                <a:tailEnd/>
              </a:ln>
              <a:effectLst/>
            </p:spPr>
            <p:txBody>
              <a:bodyPr wrap="none" lIns="92075" tIns="46038" rIns="92075" bIns="46038">
                <a:spAutoFit/>
              </a:bodyPr>
              <a:lstStyle/>
              <a:p>
                <a:r>
                  <a:rPr lang="en-US" altLang="en-US" sz="2400"/>
                  <a:t>  32	    5		160	       1024	  4,294,967,296</a:t>
                </a:r>
              </a:p>
            </p:txBody>
          </p:sp>
          <p:sp>
            <p:nvSpPr>
              <p:cNvPr id="57362" name="Rectangle 18"/>
              <p:cNvSpPr>
                <a:spLocks noChangeArrowheads="1"/>
              </p:cNvSpPr>
              <p:nvPr/>
            </p:nvSpPr>
            <p:spPr bwMode="auto">
              <a:xfrm>
                <a:off x="326" y="3542"/>
                <a:ext cx="4810" cy="302"/>
              </a:xfrm>
              <a:prstGeom prst="rect">
                <a:avLst/>
              </a:prstGeom>
              <a:noFill/>
              <a:ln w="9525">
                <a:noFill/>
                <a:miter lim="800000"/>
                <a:headEnd/>
                <a:tailEnd/>
              </a:ln>
              <a:effectLst/>
            </p:spPr>
            <p:txBody>
              <a:bodyPr lIns="92075" tIns="46038" rIns="92075" bIns="46038">
                <a:spAutoFit/>
              </a:bodyPr>
              <a:lstStyle/>
              <a:p>
                <a:r>
                  <a:rPr lang="en-US" altLang="en-US" sz="2400"/>
                  <a:t>  64	    6		384	       4096			</a:t>
                </a:r>
              </a:p>
            </p:txBody>
          </p:sp>
          <p:sp>
            <p:nvSpPr>
              <p:cNvPr id="57363" name="Rectangle 19"/>
              <p:cNvSpPr>
                <a:spLocks noChangeArrowheads="1"/>
              </p:cNvSpPr>
              <p:nvPr/>
            </p:nvSpPr>
            <p:spPr bwMode="auto">
              <a:xfrm>
                <a:off x="326" y="3926"/>
                <a:ext cx="4724" cy="301"/>
              </a:xfrm>
              <a:prstGeom prst="rect">
                <a:avLst/>
              </a:prstGeom>
              <a:noFill/>
              <a:ln w="9525">
                <a:noFill/>
                <a:miter lim="800000"/>
                <a:headEnd/>
                <a:tailEnd/>
              </a:ln>
              <a:effectLst/>
            </p:spPr>
            <p:txBody>
              <a:bodyPr wrap="none" lIns="92075" tIns="46038" rIns="92075" bIns="46038">
                <a:spAutoFit/>
              </a:bodyPr>
              <a:lstStyle/>
              <a:p>
                <a:r>
                  <a:rPr lang="en-US" altLang="en-US" sz="2400"/>
                  <a:t>128	    7		896	    16,384	 		</a:t>
                </a:r>
              </a:p>
            </p:txBody>
          </p:sp>
          <p:sp>
            <p:nvSpPr>
              <p:cNvPr id="57364" name="Line 20"/>
              <p:cNvSpPr>
                <a:spLocks noChangeShapeType="1"/>
              </p:cNvSpPr>
              <p:nvPr/>
            </p:nvSpPr>
            <p:spPr bwMode="auto">
              <a:xfrm>
                <a:off x="240" y="3888"/>
                <a:ext cx="528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grpSp>
    </p:spTree>
  </p:cSld>
  <p:clrMapOvr>
    <a:masterClrMapping/>
  </p:clrMapOvr>
  <p:transition xmlns:p14="http://schemas.microsoft.com/office/powerpoint/2010/mai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762000"/>
            <a:ext cx="8305800" cy="609600"/>
          </a:xfrm>
          <a:noFill/>
          <a:ln/>
        </p:spPr>
        <p:txBody>
          <a:bodyPr/>
          <a:lstStyle/>
          <a:p>
            <a:pPr algn="l"/>
            <a:r>
              <a:rPr lang="en-US" altLang="en-US" sz="2800"/>
              <a:t>Big-O Comparison of List Operations</a:t>
            </a:r>
          </a:p>
        </p:txBody>
      </p:sp>
      <p:sp>
        <p:nvSpPr>
          <p:cNvPr id="59395" name="Rectangle 3"/>
          <p:cNvSpPr>
            <a:spLocks noGrp="1" noChangeArrowheads="1"/>
          </p:cNvSpPr>
          <p:nvPr>
            <p:ph type="body" idx="1"/>
          </p:nvPr>
        </p:nvSpPr>
        <p:spPr>
          <a:xfrm>
            <a:off x="228600" y="1219200"/>
            <a:ext cx="8686800" cy="5181600"/>
          </a:xfrm>
          <a:noFill/>
          <a:ln/>
        </p:spPr>
        <p:txBody>
          <a:bodyPr/>
          <a:lstStyle/>
          <a:p>
            <a:pPr>
              <a:buFontTx/>
              <a:buNone/>
            </a:pPr>
            <a:r>
              <a:rPr lang="en-US" altLang="en-US" sz="2400" b="1"/>
              <a:t>	     	</a:t>
            </a:r>
          </a:p>
        </p:txBody>
      </p:sp>
      <p:sp>
        <p:nvSpPr>
          <p:cNvPr id="59396" name="Rectangle 4"/>
          <p:cNvSpPr>
            <a:spLocks noChangeArrowheads="1"/>
          </p:cNvSpPr>
          <p:nvPr/>
        </p:nvSpPr>
        <p:spPr bwMode="auto">
          <a:xfrm>
            <a:off x="234950" y="1606550"/>
            <a:ext cx="8521700" cy="50927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59397" name="Rectangle 5"/>
          <p:cNvSpPr>
            <a:spLocks noChangeArrowheads="1"/>
          </p:cNvSpPr>
          <p:nvPr/>
        </p:nvSpPr>
        <p:spPr bwMode="auto">
          <a:xfrm>
            <a:off x="365125" y="1660525"/>
            <a:ext cx="8550275" cy="1370013"/>
          </a:xfrm>
          <a:prstGeom prst="rect">
            <a:avLst/>
          </a:prstGeom>
          <a:noFill/>
          <a:ln w="9525">
            <a:noFill/>
            <a:miter lim="800000"/>
            <a:headEnd/>
            <a:tailEnd/>
          </a:ln>
          <a:effectLst/>
        </p:spPr>
        <p:txBody>
          <a:bodyPr lIns="92075" tIns="46038" rIns="92075" bIns="46038">
            <a:spAutoFit/>
          </a:bodyPr>
          <a:lstStyle/>
          <a:p>
            <a:r>
              <a:rPr lang="en-US" altLang="en-US" sz="2400">
                <a:solidFill>
                  <a:srgbClr val="990066"/>
                </a:solidFill>
              </a:rPr>
              <a:t>OPERATION	         UnsortedList    SortedList</a:t>
            </a:r>
            <a:endParaRPr lang="en-US" altLang="en-US" sz="2400"/>
          </a:p>
          <a:p>
            <a:endParaRPr lang="en-US" altLang="en-US" sz="1200"/>
          </a:p>
          <a:p>
            <a:r>
              <a:rPr lang="en-US" altLang="en-US" sz="2400"/>
              <a:t>RetrieveItem         O(N)		   O(N)    linear search</a:t>
            </a:r>
          </a:p>
          <a:p>
            <a:r>
              <a:rPr lang="en-US" altLang="en-US" sz="2400"/>
              <a:t>					   O(log</a:t>
            </a:r>
            <a:r>
              <a:rPr lang="en-US" altLang="en-US" sz="2400" baseline="-25000"/>
              <a:t>2</a:t>
            </a:r>
            <a:r>
              <a:rPr lang="en-US" altLang="en-US" sz="2400"/>
              <a:t>N)  binary search</a:t>
            </a:r>
          </a:p>
        </p:txBody>
      </p:sp>
      <p:grpSp>
        <p:nvGrpSpPr>
          <p:cNvPr id="59404" name="Group 12"/>
          <p:cNvGrpSpPr>
            <a:grpSpLocks/>
          </p:cNvGrpSpPr>
          <p:nvPr/>
        </p:nvGrpSpPr>
        <p:grpSpPr bwMode="auto">
          <a:xfrm>
            <a:off x="228600" y="2133600"/>
            <a:ext cx="8534400" cy="4432300"/>
            <a:chOff x="144" y="1344"/>
            <a:chExt cx="5376" cy="2792"/>
          </a:xfrm>
        </p:grpSpPr>
        <p:grpSp>
          <p:nvGrpSpPr>
            <p:cNvPr id="59401" name="Group 9"/>
            <p:cNvGrpSpPr>
              <a:grpSpLocks/>
            </p:cNvGrpSpPr>
            <p:nvPr/>
          </p:nvGrpSpPr>
          <p:grpSpPr bwMode="auto">
            <a:xfrm>
              <a:off x="144" y="1344"/>
              <a:ext cx="5376" cy="1728"/>
              <a:chOff x="144" y="1344"/>
              <a:chExt cx="5376" cy="1728"/>
            </a:xfrm>
          </p:grpSpPr>
          <p:sp>
            <p:nvSpPr>
              <p:cNvPr id="59398" name="Line 6"/>
              <p:cNvSpPr>
                <a:spLocks noChangeShapeType="1"/>
              </p:cNvSpPr>
              <p:nvPr/>
            </p:nvSpPr>
            <p:spPr bwMode="auto">
              <a:xfrm>
                <a:off x="144" y="1344"/>
                <a:ext cx="5376"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9399" name="Line 7"/>
              <p:cNvSpPr>
                <a:spLocks noChangeShapeType="1"/>
              </p:cNvSpPr>
              <p:nvPr/>
            </p:nvSpPr>
            <p:spPr bwMode="auto">
              <a:xfrm>
                <a:off x="144" y="1968"/>
                <a:ext cx="5376"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9400" name="Line 8"/>
              <p:cNvSpPr>
                <a:spLocks noChangeShapeType="1"/>
              </p:cNvSpPr>
              <p:nvPr/>
            </p:nvSpPr>
            <p:spPr bwMode="auto">
              <a:xfrm>
                <a:off x="144" y="3072"/>
                <a:ext cx="5376"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59402" name="Rectangle 10"/>
            <p:cNvSpPr>
              <a:spLocks noChangeArrowheads="1"/>
            </p:cNvSpPr>
            <p:nvPr/>
          </p:nvSpPr>
          <p:spPr bwMode="auto">
            <a:xfrm>
              <a:off x="230" y="2006"/>
              <a:ext cx="5050" cy="978"/>
            </a:xfrm>
            <a:prstGeom prst="rect">
              <a:avLst/>
            </a:prstGeom>
            <a:noFill/>
            <a:ln w="9525">
              <a:noFill/>
              <a:miter lim="800000"/>
              <a:headEnd/>
              <a:tailEnd/>
            </a:ln>
            <a:effectLst/>
          </p:spPr>
          <p:txBody>
            <a:bodyPr lIns="92075" tIns="46038" rIns="92075" bIns="46038">
              <a:spAutoFit/>
            </a:bodyPr>
            <a:lstStyle/>
            <a:p>
              <a:r>
                <a:rPr lang="en-US" altLang="en-US" sz="2400"/>
                <a:t>InsertItem		</a:t>
              </a:r>
            </a:p>
            <a:p>
              <a:r>
                <a:rPr lang="en-US" altLang="en-US" sz="2400"/>
                <a:t>	Find	            O(1)		    O(N)  search</a:t>
              </a:r>
            </a:p>
            <a:p>
              <a:r>
                <a:rPr lang="en-US" altLang="en-US" sz="2400"/>
                <a:t>	Put		 O(1)		    O(N)  moving down</a:t>
              </a:r>
            </a:p>
            <a:p>
              <a:r>
                <a:rPr lang="en-US" altLang="en-US" sz="2400"/>
                <a:t>	Combined	 O(1)		    O(N)  </a:t>
              </a:r>
            </a:p>
          </p:txBody>
        </p:sp>
        <p:sp>
          <p:nvSpPr>
            <p:cNvPr id="59403" name="Rectangle 11"/>
            <p:cNvSpPr>
              <a:spLocks noChangeArrowheads="1"/>
            </p:cNvSpPr>
            <p:nvPr/>
          </p:nvSpPr>
          <p:spPr bwMode="auto">
            <a:xfrm>
              <a:off x="230" y="3158"/>
              <a:ext cx="4703" cy="978"/>
            </a:xfrm>
            <a:prstGeom prst="rect">
              <a:avLst/>
            </a:prstGeom>
            <a:noFill/>
            <a:ln w="9525">
              <a:noFill/>
              <a:miter lim="800000"/>
              <a:headEnd/>
              <a:tailEnd/>
            </a:ln>
            <a:effectLst/>
          </p:spPr>
          <p:txBody>
            <a:bodyPr wrap="none" lIns="92075" tIns="46038" rIns="92075" bIns="46038">
              <a:spAutoFit/>
            </a:bodyPr>
            <a:lstStyle/>
            <a:p>
              <a:r>
                <a:rPr lang="en-US" altLang="en-US" sz="2400"/>
                <a:t>DeleteItem</a:t>
              </a:r>
            </a:p>
            <a:p>
              <a:r>
                <a:rPr lang="en-US" altLang="en-US" sz="2400"/>
                <a:t>	Find		 O(N)		    O(N)  search</a:t>
              </a:r>
            </a:p>
            <a:p>
              <a:r>
                <a:rPr lang="en-US" altLang="en-US" sz="2400"/>
                <a:t>	Put		 O(1) swap	    O(N)  moving up</a:t>
              </a:r>
            </a:p>
            <a:p>
              <a:r>
                <a:rPr lang="en-US" altLang="en-US" sz="2400"/>
                <a:t>	Combined	 O(N)		    O(N)  </a:t>
              </a:r>
            </a:p>
          </p:txBody>
        </p:sp>
      </p:grpSp>
    </p:spTree>
  </p:cSld>
  <p:clrMapOvr>
    <a:masterClrMapping/>
  </p:clrMapOvr>
  <p:transition xmlns:p14="http://schemas.microsoft.com/office/powerpoint/2010/mai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1295400"/>
            <a:ext cx="7772400" cy="762000"/>
          </a:xfrm>
          <a:noFill/>
          <a:ln/>
        </p:spPr>
        <p:txBody>
          <a:bodyPr/>
          <a:lstStyle/>
          <a:p>
            <a:r>
              <a:rPr lang="en-US" altLang="en-US"/>
              <a:t>Two Forms of </a:t>
            </a:r>
            <a:br>
              <a:rPr lang="en-US" altLang="en-US"/>
            </a:br>
            <a:r>
              <a:rPr lang="en-US" altLang="en-US"/>
              <a:t>Composite Data Types</a:t>
            </a:r>
          </a:p>
        </p:txBody>
      </p:sp>
      <p:sp>
        <p:nvSpPr>
          <p:cNvPr id="61443" name="Rectangle 3"/>
          <p:cNvSpPr>
            <a:spLocks noChangeArrowheads="1"/>
          </p:cNvSpPr>
          <p:nvPr/>
        </p:nvSpPr>
        <p:spPr bwMode="auto">
          <a:xfrm>
            <a:off x="288925" y="1928813"/>
            <a:ext cx="3568700" cy="960437"/>
          </a:xfrm>
          <a:prstGeom prst="rect">
            <a:avLst/>
          </a:prstGeom>
          <a:solidFill>
            <a:srgbClr val="FF33FF"/>
          </a:solidFill>
          <a:ln w="12700">
            <a:solidFill>
              <a:schemeClr val="tx1"/>
            </a:solidFill>
            <a:miter lim="800000"/>
            <a:headEnd/>
            <a:tailEnd/>
          </a:ln>
          <a:effectLst/>
        </p:spPr>
        <p:txBody>
          <a:bodyPr wrap="none" anchor="ctr"/>
          <a:lstStyle/>
          <a:p>
            <a:endParaRPr lang="ko-KR" altLang="en-US"/>
          </a:p>
        </p:txBody>
      </p:sp>
      <p:sp>
        <p:nvSpPr>
          <p:cNvPr id="61444" name="Rectangle 4"/>
          <p:cNvSpPr>
            <a:spLocks noChangeArrowheads="1"/>
          </p:cNvSpPr>
          <p:nvPr/>
        </p:nvSpPr>
        <p:spPr bwMode="auto">
          <a:xfrm>
            <a:off x="4860925" y="1928813"/>
            <a:ext cx="3568700" cy="96043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61445" name="Rectangle 5"/>
          <p:cNvSpPr>
            <a:spLocks noChangeArrowheads="1"/>
          </p:cNvSpPr>
          <p:nvPr/>
        </p:nvSpPr>
        <p:spPr bwMode="auto">
          <a:xfrm>
            <a:off x="271463" y="3155950"/>
            <a:ext cx="3943350" cy="1187450"/>
          </a:xfrm>
          <a:prstGeom prst="rect">
            <a:avLst/>
          </a:prstGeom>
          <a:noFill/>
          <a:ln w="9525">
            <a:noFill/>
            <a:miter lim="800000"/>
            <a:headEnd/>
            <a:tailEnd/>
          </a:ln>
          <a:effectLst/>
        </p:spPr>
        <p:txBody>
          <a:bodyPr wrap="none" lIns="92075" tIns="46038" rIns="92075" bIns="46038">
            <a:spAutoFit/>
          </a:bodyPr>
          <a:lstStyle/>
          <a:p>
            <a:r>
              <a:rPr lang="en-US" altLang="en-US" sz="2400"/>
              <a:t>Components are not </a:t>
            </a:r>
          </a:p>
          <a:p>
            <a:r>
              <a:rPr lang="en-US" altLang="en-US" sz="2400"/>
              <a:t>organized with respect to </a:t>
            </a:r>
          </a:p>
          <a:p>
            <a:r>
              <a:rPr lang="en-US" altLang="en-US" sz="2400"/>
              <a:t>one another.</a:t>
            </a:r>
          </a:p>
        </p:txBody>
      </p:sp>
      <p:sp>
        <p:nvSpPr>
          <p:cNvPr id="61446" name="Rectangle 6"/>
          <p:cNvSpPr>
            <a:spLocks noChangeArrowheads="1"/>
          </p:cNvSpPr>
          <p:nvPr/>
        </p:nvSpPr>
        <p:spPr bwMode="auto">
          <a:xfrm>
            <a:off x="4843463" y="3111500"/>
            <a:ext cx="3876675" cy="1552575"/>
          </a:xfrm>
          <a:prstGeom prst="rect">
            <a:avLst/>
          </a:prstGeom>
          <a:noFill/>
          <a:ln w="9525">
            <a:noFill/>
            <a:miter lim="800000"/>
            <a:headEnd/>
            <a:tailEnd/>
          </a:ln>
          <a:effectLst/>
        </p:spPr>
        <p:txBody>
          <a:bodyPr wrap="none" lIns="92075" tIns="46038" rIns="92075" bIns="46038">
            <a:spAutoFit/>
          </a:bodyPr>
          <a:lstStyle/>
          <a:p>
            <a:r>
              <a:rPr lang="en-US" altLang="en-US" sz="2400"/>
              <a:t>The organization </a:t>
            </a:r>
          </a:p>
          <a:p>
            <a:r>
              <a:rPr lang="en-US" altLang="en-US" sz="2400"/>
              <a:t>determines method used </a:t>
            </a:r>
          </a:p>
          <a:p>
            <a:r>
              <a:rPr lang="en-US" altLang="en-US" sz="2400"/>
              <a:t>to access individual </a:t>
            </a:r>
          </a:p>
          <a:p>
            <a:r>
              <a:rPr lang="en-US" altLang="en-US" sz="2400"/>
              <a:t>data components. </a:t>
            </a:r>
          </a:p>
        </p:txBody>
      </p:sp>
      <p:sp>
        <p:nvSpPr>
          <p:cNvPr id="61447" name="Line 7"/>
          <p:cNvSpPr>
            <a:spLocks noChangeShapeType="1"/>
          </p:cNvSpPr>
          <p:nvPr/>
        </p:nvSpPr>
        <p:spPr bwMode="auto">
          <a:xfrm>
            <a:off x="4495800" y="2057400"/>
            <a:ext cx="0" cy="441960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61448" name="Rectangle 8"/>
          <p:cNvSpPr>
            <a:spLocks noGrp="1" noChangeArrowheads="1"/>
          </p:cNvSpPr>
          <p:nvPr>
            <p:ph type="body" idx="1"/>
          </p:nvPr>
        </p:nvSpPr>
        <p:spPr>
          <a:xfrm>
            <a:off x="457200" y="2138363"/>
            <a:ext cx="3149600" cy="519112"/>
          </a:xfrm>
          <a:noFill/>
          <a:ln/>
        </p:spPr>
        <p:txBody>
          <a:bodyPr wrap="none">
            <a:spAutoFit/>
          </a:bodyPr>
          <a:lstStyle/>
          <a:p>
            <a:pPr marL="0" indent="0">
              <a:spcBef>
                <a:spcPct val="0"/>
              </a:spcBef>
              <a:buFontTx/>
              <a:buNone/>
            </a:pPr>
            <a:r>
              <a:rPr lang="en-US" altLang="en-US" sz="2800" b="1"/>
              <a:t>UNSTRUCTURED</a:t>
            </a:r>
          </a:p>
        </p:txBody>
      </p:sp>
      <p:sp>
        <p:nvSpPr>
          <p:cNvPr id="61449" name="Rectangle 9"/>
          <p:cNvSpPr>
            <a:spLocks noChangeArrowheads="1"/>
          </p:cNvSpPr>
          <p:nvPr/>
        </p:nvSpPr>
        <p:spPr bwMode="auto">
          <a:xfrm>
            <a:off x="5410200" y="2124075"/>
            <a:ext cx="3276600" cy="519113"/>
          </a:xfrm>
          <a:prstGeom prst="rect">
            <a:avLst/>
          </a:prstGeom>
          <a:noFill/>
          <a:ln w="9525">
            <a:noFill/>
            <a:miter lim="800000"/>
            <a:headEnd/>
            <a:tailEnd/>
          </a:ln>
          <a:effectLst/>
        </p:spPr>
        <p:txBody>
          <a:bodyPr lIns="92075" tIns="46038" rIns="92075" bIns="46038">
            <a:spAutoFit/>
          </a:bodyPr>
          <a:lstStyle/>
          <a:p>
            <a:r>
              <a:rPr lang="en-US" altLang="en-US" sz="2800"/>
              <a:t>STRUCTURED</a:t>
            </a:r>
          </a:p>
        </p:txBody>
      </p:sp>
      <p:sp>
        <p:nvSpPr>
          <p:cNvPr id="61450" name="Rectangle 10"/>
          <p:cNvSpPr>
            <a:spLocks noChangeArrowheads="1"/>
          </p:cNvSpPr>
          <p:nvPr/>
        </p:nvSpPr>
        <p:spPr bwMode="auto">
          <a:xfrm>
            <a:off x="301625" y="4857750"/>
            <a:ext cx="7618413" cy="822325"/>
          </a:xfrm>
          <a:prstGeom prst="rect">
            <a:avLst/>
          </a:prstGeom>
          <a:noFill/>
          <a:ln w="9525">
            <a:noFill/>
            <a:miter lim="800000"/>
            <a:headEnd/>
            <a:tailEnd/>
          </a:ln>
          <a:effectLst/>
        </p:spPr>
        <p:txBody>
          <a:bodyPr wrap="none" lIns="92075" tIns="46038" rIns="92075" bIns="46038">
            <a:spAutoFit/>
          </a:bodyPr>
          <a:lstStyle/>
          <a:p>
            <a:r>
              <a:rPr lang="en-US" altLang="en-US" sz="2400">
                <a:solidFill>
                  <a:srgbClr val="CC0000"/>
                </a:solidFill>
              </a:rPr>
              <a:t>EXAMPLES:</a:t>
            </a:r>
            <a:r>
              <a:rPr lang="en-US" altLang="en-US" sz="2400">
                <a:solidFill>
                  <a:schemeClr val="tx2"/>
                </a:solidFill>
              </a:rPr>
              <a:t> 			</a:t>
            </a:r>
            <a:r>
              <a:rPr lang="en-US" altLang="en-US" sz="2400">
                <a:solidFill>
                  <a:srgbClr val="CC0000"/>
                </a:solidFill>
              </a:rPr>
              <a:t>EXAMPLES:</a:t>
            </a:r>
            <a:r>
              <a:rPr lang="en-US" altLang="en-US" sz="2400"/>
              <a:t>  arrays</a:t>
            </a:r>
          </a:p>
          <a:p>
            <a:r>
              <a:rPr lang="en-US" altLang="en-US" sz="2400"/>
              <a:t>classes and structs</a:t>
            </a:r>
          </a:p>
        </p:txBody>
      </p:sp>
      <p:sp>
        <p:nvSpPr>
          <p:cNvPr id="61451" name="Rectangle 11"/>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9125D8EF-5AB3-4244-A371-8E43D64BE0F6}" type="slidenum">
              <a:rPr lang="en-US" altLang="en-US" sz="1400" b="0"/>
              <a:pPr algn="r"/>
              <a:t>52</a:t>
            </a:fld>
            <a:endParaRPr lang="en-US" altLang="en-US" sz="1400" b="0"/>
          </a:p>
        </p:txBody>
      </p:sp>
    </p:spTree>
  </p:cSld>
  <p:clrMapOvr>
    <a:masterClrMapping/>
  </p:clrMapOvr>
  <p:transition xmlns:p14="http://schemas.microsoft.com/office/powerpoint/2010/mai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234950" y="1143000"/>
            <a:ext cx="8674100" cy="55626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63491" name="Rectangle 3"/>
          <p:cNvSpPr>
            <a:spLocks noGrp="1" noChangeArrowheads="1"/>
          </p:cNvSpPr>
          <p:nvPr>
            <p:ph type="body" idx="1"/>
          </p:nvPr>
        </p:nvSpPr>
        <p:spPr>
          <a:xfrm>
            <a:off x="457200" y="1149350"/>
            <a:ext cx="8382000" cy="5403850"/>
          </a:xfrm>
          <a:noFill/>
          <a:ln/>
        </p:spPr>
        <p:txBody>
          <a:bodyPr/>
          <a:lstStyle/>
          <a:p>
            <a:pPr>
              <a:lnSpc>
                <a:spcPct val="90000"/>
              </a:lnSpc>
              <a:spcBef>
                <a:spcPct val="0"/>
              </a:spcBef>
              <a:buFontTx/>
              <a:buNone/>
            </a:pPr>
            <a:r>
              <a:rPr lang="en-US" altLang="en-US" sz="2000" b="1">
                <a:solidFill>
                  <a:srgbClr val="CC0000"/>
                </a:solidFill>
              </a:rPr>
              <a:t>//  SPECIFICATION FILE		( sorted.h )</a:t>
            </a:r>
            <a:endParaRPr lang="en-US" altLang="en-US" sz="2000" b="1"/>
          </a:p>
          <a:p>
            <a:pPr>
              <a:lnSpc>
                <a:spcPct val="90000"/>
              </a:lnSpc>
              <a:spcBef>
                <a:spcPct val="0"/>
              </a:spcBef>
              <a:buFontTx/>
              <a:buNone/>
            </a:pPr>
            <a:r>
              <a:rPr lang="en-US" altLang="en-US" sz="2000" b="1"/>
              <a:t>#include  “ItemType.h”</a:t>
            </a:r>
          </a:p>
          <a:p>
            <a:pPr>
              <a:lnSpc>
                <a:spcPct val="90000"/>
              </a:lnSpc>
              <a:spcBef>
                <a:spcPct val="0"/>
              </a:spcBef>
              <a:buFontTx/>
              <a:buNone/>
            </a:pPr>
            <a:endParaRPr lang="en-US" altLang="en-US" sz="1600" b="1"/>
          </a:p>
          <a:p>
            <a:pPr>
              <a:lnSpc>
                <a:spcPct val="90000"/>
              </a:lnSpc>
              <a:spcBef>
                <a:spcPct val="0"/>
              </a:spcBef>
              <a:buFontTx/>
              <a:buNone/>
            </a:pPr>
            <a:r>
              <a:rPr lang="en-US" altLang="en-US" sz="2000" b="1"/>
              <a:t>class  SortedType</a:t>
            </a:r>
          </a:p>
          <a:p>
            <a:pPr>
              <a:lnSpc>
                <a:spcPct val="90000"/>
              </a:lnSpc>
              <a:spcBef>
                <a:spcPct val="0"/>
              </a:spcBef>
              <a:buFontTx/>
              <a:buNone/>
            </a:pPr>
            <a:r>
              <a:rPr lang="en-US" altLang="en-US" sz="2000" b="1"/>
              <a:t>{</a:t>
            </a:r>
            <a:r>
              <a:rPr lang="en-US" altLang="en-US" sz="2000" b="1">
                <a:solidFill>
                  <a:schemeClr val="tx2"/>
                </a:solidFill>
              </a:rPr>
              <a:t>						</a:t>
            </a:r>
            <a:endParaRPr lang="en-US" altLang="en-US" sz="2000" b="1" i="1">
              <a:solidFill>
                <a:srgbClr val="CC0000"/>
              </a:solidFill>
            </a:endParaRPr>
          </a:p>
          <a:p>
            <a:pPr>
              <a:lnSpc>
                <a:spcPct val="90000"/>
              </a:lnSpc>
              <a:spcBef>
                <a:spcPct val="0"/>
              </a:spcBef>
              <a:buFontTx/>
              <a:buNone/>
            </a:pPr>
            <a:r>
              <a:rPr lang="en-US" altLang="en-US" sz="2000" b="1"/>
              <a:t>public :</a:t>
            </a:r>
            <a:endParaRPr lang="en-US" altLang="en-US" sz="2000" b="1" i="1"/>
          </a:p>
          <a:p>
            <a:pPr>
              <a:lnSpc>
                <a:spcPct val="90000"/>
              </a:lnSpc>
              <a:spcBef>
                <a:spcPct val="0"/>
              </a:spcBef>
              <a:buFontTx/>
              <a:buNone/>
            </a:pPr>
            <a:endParaRPr lang="en-US" altLang="en-US" sz="800" b="1"/>
          </a:p>
          <a:p>
            <a:pPr>
              <a:lnSpc>
                <a:spcPct val="90000"/>
              </a:lnSpc>
              <a:spcBef>
                <a:spcPct val="0"/>
              </a:spcBef>
              <a:buFontTx/>
              <a:buNone/>
            </a:pPr>
            <a:r>
              <a:rPr lang="en-US" altLang="en-US" sz="2000" b="1"/>
              <a:t>	SortedType ( ) ; 			     </a:t>
            </a:r>
            <a:r>
              <a:rPr lang="en-US" altLang="en-US" sz="2000" b="1" i="1">
                <a:solidFill>
                  <a:srgbClr val="CC0000"/>
                </a:solidFill>
              </a:rPr>
              <a:t>//  Default constructor</a:t>
            </a:r>
            <a:endParaRPr lang="en-US" altLang="en-US" sz="2000" b="1"/>
          </a:p>
          <a:p>
            <a:pPr>
              <a:lnSpc>
                <a:spcPct val="90000"/>
              </a:lnSpc>
              <a:spcBef>
                <a:spcPct val="0"/>
              </a:spcBef>
              <a:buFontTx/>
              <a:buNone/>
            </a:pPr>
            <a:r>
              <a:rPr lang="en-US" altLang="en-US" sz="2000" b="1"/>
              <a:t>	SortedType ( ItemType  initialValue ) ; </a:t>
            </a:r>
            <a:r>
              <a:rPr lang="en-US" altLang="en-US" sz="2000" b="1" i="1">
                <a:solidFill>
                  <a:srgbClr val="CC0000"/>
                </a:solidFill>
              </a:rPr>
              <a:t>//  Parameterized constr.</a:t>
            </a:r>
            <a:endParaRPr lang="en-US" altLang="en-US" sz="2000" b="1"/>
          </a:p>
          <a:p>
            <a:pPr>
              <a:lnSpc>
                <a:spcPct val="90000"/>
              </a:lnSpc>
              <a:spcBef>
                <a:spcPct val="0"/>
              </a:spcBef>
              <a:buFontTx/>
              <a:buNone/>
            </a:pPr>
            <a:r>
              <a:rPr lang="en-US" altLang="en-US" sz="2000" b="1"/>
              <a:t>	void          MakeEmpty (</a:t>
            </a:r>
            <a:r>
              <a:rPr lang="en-US" altLang="en-US" sz="2000" b="1">
                <a:solidFill>
                  <a:schemeClr val="accent2"/>
                </a:solidFill>
              </a:rPr>
              <a:t> </a:t>
            </a:r>
            <a:r>
              <a:rPr lang="en-US" altLang="en-US" sz="2000" b="1"/>
              <a:t>) ;</a:t>
            </a:r>
          </a:p>
          <a:p>
            <a:pPr>
              <a:lnSpc>
                <a:spcPct val="90000"/>
              </a:lnSpc>
              <a:spcBef>
                <a:spcPct val="0"/>
              </a:spcBef>
              <a:buFontTx/>
              <a:buNone/>
            </a:pPr>
            <a:endParaRPr lang="en-US" altLang="en-US" sz="2000" b="1"/>
          </a:p>
          <a:p>
            <a:pPr>
              <a:lnSpc>
                <a:spcPct val="90000"/>
              </a:lnSpc>
              <a:spcBef>
                <a:spcPct val="0"/>
              </a:spcBef>
              <a:buFontTx/>
              <a:buNone/>
            </a:pPr>
            <a:r>
              <a:rPr lang="en-US" altLang="en-US" sz="2000" b="1">
                <a:solidFill>
                  <a:srgbClr val="CC0000"/>
                </a:solidFill>
              </a:rPr>
              <a:t>		// OTHER MEMBER FUNCTIONS HERE</a:t>
            </a:r>
            <a:endParaRPr lang="en-US" altLang="en-US" sz="2000" b="1"/>
          </a:p>
          <a:p>
            <a:pPr>
              <a:lnSpc>
                <a:spcPct val="90000"/>
              </a:lnSpc>
              <a:spcBef>
                <a:spcPct val="0"/>
              </a:spcBef>
              <a:buFontTx/>
              <a:buNone/>
            </a:pPr>
            <a:r>
              <a:rPr lang="en-US" altLang="en-US" sz="1400" b="1">
                <a:latin typeface="Arial Black" pitchFamily="34" charset="0"/>
              </a:rPr>
              <a:t>		.</a:t>
            </a:r>
          </a:p>
          <a:p>
            <a:pPr>
              <a:lnSpc>
                <a:spcPct val="90000"/>
              </a:lnSpc>
              <a:spcBef>
                <a:spcPct val="0"/>
              </a:spcBef>
              <a:buFontTx/>
              <a:buNone/>
            </a:pPr>
            <a:r>
              <a:rPr lang="en-US" altLang="en-US" sz="1400" b="1">
                <a:latin typeface="Arial Black" pitchFamily="34" charset="0"/>
              </a:rPr>
              <a:t>		.</a:t>
            </a:r>
          </a:p>
          <a:p>
            <a:pPr>
              <a:lnSpc>
                <a:spcPct val="90000"/>
              </a:lnSpc>
              <a:spcBef>
                <a:spcPct val="0"/>
              </a:spcBef>
              <a:buFontTx/>
              <a:buNone/>
            </a:pPr>
            <a:r>
              <a:rPr lang="en-US" altLang="en-US" sz="1400" b="1">
                <a:latin typeface="Arial Black" pitchFamily="34" charset="0"/>
              </a:rPr>
              <a:t>		.</a:t>
            </a:r>
            <a:endParaRPr lang="en-US" altLang="en-US" sz="2000" b="1"/>
          </a:p>
          <a:p>
            <a:pPr>
              <a:lnSpc>
                <a:spcPct val="90000"/>
              </a:lnSpc>
              <a:spcBef>
                <a:spcPct val="0"/>
              </a:spcBef>
              <a:buFontTx/>
              <a:buNone/>
            </a:pPr>
            <a:endParaRPr lang="en-US" altLang="en-US" sz="1400" b="1"/>
          </a:p>
          <a:p>
            <a:pPr>
              <a:lnSpc>
                <a:spcPct val="90000"/>
              </a:lnSpc>
              <a:spcBef>
                <a:spcPct val="0"/>
              </a:spcBef>
              <a:buFontTx/>
              <a:buNone/>
            </a:pPr>
            <a:r>
              <a:rPr lang="en-US" altLang="en-US" sz="2000" b="1"/>
              <a:t>private :			</a:t>
            </a:r>
            <a:r>
              <a:rPr lang="en-US" altLang="en-US" sz="2000" b="1" i="1">
                <a:solidFill>
                  <a:srgbClr val="CC0000"/>
                </a:solidFill>
              </a:rPr>
              <a:t>// private data members</a:t>
            </a:r>
          </a:p>
          <a:p>
            <a:pPr>
              <a:lnSpc>
                <a:spcPct val="90000"/>
              </a:lnSpc>
              <a:spcBef>
                <a:spcPct val="0"/>
              </a:spcBef>
              <a:buFontTx/>
              <a:buNone/>
            </a:pPr>
            <a:endParaRPr lang="en-US" altLang="en-US" sz="800" b="1"/>
          </a:p>
          <a:p>
            <a:pPr>
              <a:lnSpc>
                <a:spcPct val="90000"/>
              </a:lnSpc>
              <a:spcBef>
                <a:spcPct val="0"/>
              </a:spcBef>
              <a:buFontTx/>
              <a:buNone/>
            </a:pPr>
            <a:r>
              <a:rPr lang="en-US" altLang="en-US" sz="2000" b="1"/>
              <a:t>	int 		length ;           </a:t>
            </a:r>
            <a:endParaRPr lang="en-US" altLang="en-US" sz="1400" b="1"/>
          </a:p>
          <a:p>
            <a:pPr>
              <a:lnSpc>
                <a:spcPct val="90000"/>
              </a:lnSpc>
              <a:spcBef>
                <a:spcPct val="0"/>
              </a:spcBef>
              <a:buFontTx/>
              <a:buNone/>
            </a:pPr>
            <a:r>
              <a:rPr lang="en-US" altLang="en-US" sz="2000" b="1"/>
              <a:t>	ItemType	info[MAX_ITEMS] ;          </a:t>
            </a:r>
            <a:endParaRPr lang="en-US" altLang="en-US" sz="1400" b="1"/>
          </a:p>
          <a:p>
            <a:pPr>
              <a:lnSpc>
                <a:spcPct val="90000"/>
              </a:lnSpc>
              <a:spcBef>
                <a:spcPct val="0"/>
              </a:spcBef>
              <a:buFontTx/>
              <a:buNone/>
            </a:pPr>
            <a:r>
              <a:rPr lang="en-US" altLang="en-US" sz="2000" b="1"/>
              <a:t>	int		currentPos ;</a:t>
            </a:r>
          </a:p>
          <a:p>
            <a:pPr>
              <a:lnSpc>
                <a:spcPct val="90000"/>
              </a:lnSpc>
              <a:spcBef>
                <a:spcPct val="0"/>
              </a:spcBef>
              <a:buFontTx/>
              <a:buNone/>
            </a:pPr>
            <a:r>
              <a:rPr lang="en-US" altLang="en-US" sz="2000" b="1"/>
              <a:t>} ;</a:t>
            </a:r>
            <a:r>
              <a:rPr lang="en-US" altLang="en-US" sz="2000" b="1" i="1">
                <a:solidFill>
                  <a:schemeClr val="folHlink"/>
                </a:solidFill>
              </a:rPr>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슬라이드 번호 개체 틀 5"/>
          <p:cNvSpPr>
            <a:spLocks noGrp="1"/>
          </p:cNvSpPr>
          <p:nvPr>
            <p:ph type="sldNum" sz="quarter" idx="12"/>
          </p:nvPr>
        </p:nvSpPr>
        <p:spPr/>
        <p:txBody>
          <a:bodyPr/>
          <a:lstStyle/>
          <a:p>
            <a:fld id="{00CCBDDD-AD37-46A6-9D56-A5140B311AE1}" type="slidenum">
              <a:rPr lang="en-US" altLang="en-US"/>
              <a:pPr/>
              <a:t>54</a:t>
            </a:fld>
            <a:endParaRPr lang="en-US" altLang="en-US"/>
          </a:p>
        </p:txBody>
      </p:sp>
      <p:sp>
        <p:nvSpPr>
          <p:cNvPr id="64514" name="Oval 2"/>
          <p:cNvSpPr>
            <a:spLocks noChangeArrowheads="1"/>
          </p:cNvSpPr>
          <p:nvPr/>
        </p:nvSpPr>
        <p:spPr bwMode="auto">
          <a:xfrm>
            <a:off x="2520950" y="1987550"/>
            <a:ext cx="4483100" cy="4711700"/>
          </a:xfrm>
          <a:prstGeom prst="ellipse">
            <a:avLst/>
          </a:prstGeom>
          <a:solidFill>
            <a:srgbClr val="FFFF66"/>
          </a:solidFill>
          <a:ln w="12700">
            <a:solidFill>
              <a:schemeClr val="tx1"/>
            </a:solidFill>
            <a:round/>
            <a:headEnd/>
            <a:tailEnd/>
          </a:ln>
          <a:effectLst/>
        </p:spPr>
        <p:txBody>
          <a:bodyPr wrap="none" anchor="ctr"/>
          <a:lstStyle/>
          <a:p>
            <a:endParaRPr lang="ko-KR" altLang="en-US"/>
          </a:p>
        </p:txBody>
      </p:sp>
      <p:sp>
        <p:nvSpPr>
          <p:cNvPr id="64515" name="Rectangle 3"/>
          <p:cNvSpPr>
            <a:spLocks noGrp="1" noChangeArrowheads="1"/>
          </p:cNvSpPr>
          <p:nvPr>
            <p:ph type="title"/>
          </p:nvPr>
        </p:nvSpPr>
        <p:spPr>
          <a:xfrm>
            <a:off x="73025" y="222250"/>
            <a:ext cx="8966200" cy="989013"/>
          </a:xfrm>
          <a:noFill/>
          <a:ln/>
        </p:spPr>
        <p:txBody>
          <a:bodyPr/>
          <a:lstStyle/>
          <a:p>
            <a:r>
              <a:rPr lang="en-US" altLang="en-US"/>
              <a:t> </a:t>
            </a:r>
            <a:r>
              <a:rPr lang="en-US" altLang="en-US">
                <a:latin typeface="Arial Rounded MT Bold" pitchFamily="34" charset="0"/>
              </a:rPr>
              <a:t/>
            </a:r>
            <a:br>
              <a:rPr lang="en-US" altLang="en-US">
                <a:latin typeface="Arial Rounded MT Bold" pitchFamily="34" charset="0"/>
              </a:rPr>
            </a:br>
            <a:endParaRPr lang="en-US" altLang="en-US">
              <a:latin typeface="Arial Rounded MT Bold" pitchFamily="34" charset="0"/>
            </a:endParaRPr>
          </a:p>
        </p:txBody>
      </p:sp>
      <p:sp>
        <p:nvSpPr>
          <p:cNvPr id="64516" name="Rectangle 4"/>
          <p:cNvSpPr>
            <a:spLocks noChangeArrowheads="1"/>
          </p:cNvSpPr>
          <p:nvPr/>
        </p:nvSpPr>
        <p:spPr bwMode="auto">
          <a:xfrm>
            <a:off x="0" y="730250"/>
            <a:ext cx="9144000" cy="1250950"/>
          </a:xfrm>
          <a:prstGeom prst="rect">
            <a:avLst/>
          </a:prstGeom>
          <a:noFill/>
          <a:ln w="9525">
            <a:noFill/>
            <a:miter lim="800000"/>
            <a:headEnd/>
            <a:tailEnd/>
          </a:ln>
          <a:effectLst/>
        </p:spPr>
        <p:txBody>
          <a:bodyPr lIns="92075" tIns="46038" rIns="92075" bIns="46038">
            <a:spAutoFit/>
          </a:bodyPr>
          <a:lstStyle/>
          <a:p>
            <a:pPr algn="ctr"/>
            <a:r>
              <a:rPr lang="en-US" altLang="en-US" sz="4000">
                <a:solidFill>
                  <a:schemeClr val="folHlink"/>
                </a:solidFill>
                <a:latin typeface="Arial Rounded MT Bold" pitchFamily="34" charset="0"/>
              </a:rPr>
              <a:t>       </a:t>
            </a:r>
            <a:r>
              <a:rPr lang="en-US" altLang="en-US" sz="3600"/>
              <a:t>SortedType </a:t>
            </a:r>
          </a:p>
          <a:p>
            <a:pPr algn="ctr"/>
            <a:r>
              <a:rPr lang="en-US" altLang="en-US" sz="3600"/>
              <a:t>with 2 constructors</a:t>
            </a:r>
          </a:p>
        </p:txBody>
      </p:sp>
      <p:sp>
        <p:nvSpPr>
          <p:cNvPr id="64517" name="Rectangle 5"/>
          <p:cNvSpPr>
            <a:spLocks noChangeArrowheads="1"/>
          </p:cNvSpPr>
          <p:nvPr/>
        </p:nvSpPr>
        <p:spPr bwMode="auto">
          <a:xfrm>
            <a:off x="288925" y="1690688"/>
            <a:ext cx="3459163" cy="519112"/>
          </a:xfrm>
          <a:prstGeom prst="rect">
            <a:avLst/>
          </a:prstGeom>
          <a:noFill/>
          <a:ln w="9525">
            <a:noFill/>
            <a:miter lim="800000"/>
            <a:headEnd/>
            <a:tailEnd/>
          </a:ln>
          <a:effectLst/>
        </p:spPr>
        <p:txBody>
          <a:bodyPr wrap="none" lIns="92075" tIns="46038" rIns="92075" bIns="46038">
            <a:spAutoFit/>
          </a:bodyPr>
          <a:lstStyle/>
          <a:p>
            <a:r>
              <a:rPr lang="en-US" altLang="en-US" sz="2800">
                <a:solidFill>
                  <a:srgbClr val="660066"/>
                </a:solidFill>
                <a:latin typeface="Arial Rounded MT Bold" pitchFamily="34" charset="0"/>
              </a:rPr>
              <a:t>   SortedType class</a:t>
            </a:r>
          </a:p>
        </p:txBody>
      </p:sp>
      <p:sp>
        <p:nvSpPr>
          <p:cNvPr id="64518" name="Oval 6"/>
          <p:cNvSpPr>
            <a:spLocks noChangeArrowheads="1"/>
          </p:cNvSpPr>
          <p:nvPr/>
        </p:nvSpPr>
        <p:spPr bwMode="auto">
          <a:xfrm>
            <a:off x="1606550" y="61023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64519" name="Oval 7"/>
          <p:cNvSpPr>
            <a:spLocks noChangeArrowheads="1"/>
          </p:cNvSpPr>
          <p:nvPr/>
        </p:nvSpPr>
        <p:spPr bwMode="auto">
          <a:xfrm>
            <a:off x="1606550" y="45021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64520" name="Oval 8"/>
          <p:cNvSpPr>
            <a:spLocks noChangeArrowheads="1"/>
          </p:cNvSpPr>
          <p:nvPr/>
        </p:nvSpPr>
        <p:spPr bwMode="auto">
          <a:xfrm>
            <a:off x="1606550" y="50355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64521" name="Oval 9"/>
          <p:cNvSpPr>
            <a:spLocks noChangeArrowheads="1"/>
          </p:cNvSpPr>
          <p:nvPr/>
        </p:nvSpPr>
        <p:spPr bwMode="auto">
          <a:xfrm>
            <a:off x="1606550" y="39687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64522" name="Oval 10"/>
          <p:cNvSpPr>
            <a:spLocks noChangeArrowheads="1"/>
          </p:cNvSpPr>
          <p:nvPr/>
        </p:nvSpPr>
        <p:spPr bwMode="auto">
          <a:xfrm>
            <a:off x="1606550" y="29019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64523" name="Oval 11"/>
          <p:cNvSpPr>
            <a:spLocks noChangeArrowheads="1"/>
          </p:cNvSpPr>
          <p:nvPr/>
        </p:nvSpPr>
        <p:spPr bwMode="auto">
          <a:xfrm>
            <a:off x="1606550" y="34353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64524" name="Oval 12"/>
          <p:cNvSpPr>
            <a:spLocks noChangeArrowheads="1"/>
          </p:cNvSpPr>
          <p:nvPr/>
        </p:nvSpPr>
        <p:spPr bwMode="auto">
          <a:xfrm>
            <a:off x="1606550" y="23685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64525" name="Rectangle 13"/>
          <p:cNvSpPr>
            <a:spLocks noChangeArrowheads="1"/>
          </p:cNvSpPr>
          <p:nvPr/>
        </p:nvSpPr>
        <p:spPr bwMode="auto">
          <a:xfrm>
            <a:off x="3740150" y="2673350"/>
            <a:ext cx="2425700" cy="33401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64526" name="Rectangle 14"/>
          <p:cNvSpPr>
            <a:spLocks noChangeArrowheads="1"/>
          </p:cNvSpPr>
          <p:nvPr/>
        </p:nvSpPr>
        <p:spPr bwMode="auto">
          <a:xfrm>
            <a:off x="3794125" y="2727325"/>
            <a:ext cx="1885950" cy="3536950"/>
          </a:xfrm>
          <a:prstGeom prst="rect">
            <a:avLst/>
          </a:prstGeom>
          <a:noFill/>
          <a:ln w="9525">
            <a:noFill/>
            <a:miter lim="800000"/>
            <a:headEnd/>
            <a:tailEnd/>
          </a:ln>
          <a:effectLst/>
        </p:spPr>
        <p:txBody>
          <a:bodyPr wrap="none" lIns="92075" tIns="46038" rIns="92075" bIns="46038">
            <a:spAutoFit/>
          </a:bodyPr>
          <a:lstStyle/>
          <a:p>
            <a:r>
              <a:rPr lang="en-US" altLang="en-US" sz="2400">
                <a:latin typeface="Times New Roman" charset="0"/>
              </a:rPr>
              <a:t>Private data:</a:t>
            </a:r>
            <a:endParaRPr lang="en-US" altLang="en-US">
              <a:latin typeface="Times New Roman" charset="0"/>
            </a:endParaRPr>
          </a:p>
          <a:p>
            <a:endParaRPr lang="en-US" altLang="en-US" sz="800">
              <a:latin typeface="Times New Roman" charset="0"/>
            </a:endParaRPr>
          </a:p>
          <a:p>
            <a:r>
              <a:rPr lang="en-US" altLang="en-US" sz="2400">
                <a:latin typeface="Times New Roman" charset="0"/>
              </a:rPr>
              <a:t>length</a:t>
            </a:r>
            <a:endParaRPr lang="en-US" altLang="en-US">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a:t>
            </a:r>
            <a:r>
              <a:rPr lang="en-US" altLang="en-US" sz="1600">
                <a:latin typeface="Times New Roman" charset="0"/>
              </a:rPr>
              <a:t>[ 0 ]</a:t>
            </a:r>
          </a:p>
          <a:p>
            <a:r>
              <a:rPr lang="en-US" altLang="en-US" sz="1600">
                <a:latin typeface="Times New Roman" charset="0"/>
              </a:rPr>
              <a:t>                  [ 1 ]</a:t>
            </a:r>
          </a:p>
          <a:p>
            <a:r>
              <a:rPr lang="en-US" altLang="en-US" sz="1600">
                <a:latin typeface="Times New Roman" charset="0"/>
              </a:rPr>
              <a:t>                  [ 2 ]</a:t>
            </a:r>
          </a:p>
          <a:p>
            <a:endParaRPr lang="en-US" altLang="en-US" sz="1000">
              <a:latin typeface="Times New Roman" charset="0"/>
            </a:endParaRP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600">
              <a:latin typeface="Times New Roman" charset="0"/>
            </a:endParaRPr>
          </a:p>
          <a:p>
            <a:r>
              <a:rPr lang="en-US" altLang="en-US" sz="2400">
                <a:latin typeface="Times New Roman" charset="0"/>
              </a:rPr>
              <a:t>currentPos</a:t>
            </a:r>
            <a:endParaRPr lang="en-US" altLang="en-US">
              <a:latin typeface="Times New Roman" charset="0"/>
            </a:endParaRPr>
          </a:p>
          <a:p>
            <a:endParaRPr lang="en-US" altLang="en-US">
              <a:latin typeface="Times New Roman" charset="0"/>
            </a:endParaRPr>
          </a:p>
        </p:txBody>
      </p:sp>
      <p:sp>
        <p:nvSpPr>
          <p:cNvPr id="64527" name="Rectangle 15"/>
          <p:cNvSpPr>
            <a:spLocks noChangeArrowheads="1"/>
          </p:cNvSpPr>
          <p:nvPr/>
        </p:nvSpPr>
        <p:spPr bwMode="auto">
          <a:xfrm>
            <a:off x="5568950" y="5568950"/>
            <a:ext cx="520700" cy="29210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64528" name="Rectangle 16"/>
          <p:cNvSpPr>
            <a:spLocks noChangeArrowheads="1"/>
          </p:cNvSpPr>
          <p:nvPr/>
        </p:nvSpPr>
        <p:spPr bwMode="auto">
          <a:xfrm>
            <a:off x="5568950" y="3282950"/>
            <a:ext cx="520700" cy="29210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64533" name="Group 21"/>
          <p:cNvGrpSpPr>
            <a:grpSpLocks/>
          </p:cNvGrpSpPr>
          <p:nvPr/>
        </p:nvGrpSpPr>
        <p:grpSpPr bwMode="auto">
          <a:xfrm>
            <a:off x="1812925" y="3459163"/>
            <a:ext cx="1608138" cy="2635250"/>
            <a:chOff x="1142" y="2179"/>
            <a:chExt cx="1013" cy="1660"/>
          </a:xfrm>
        </p:grpSpPr>
        <p:sp>
          <p:nvSpPr>
            <p:cNvPr id="64529" name="Rectangle 17"/>
            <p:cNvSpPr>
              <a:spLocks noChangeArrowheads="1"/>
            </p:cNvSpPr>
            <p:nvPr/>
          </p:nvSpPr>
          <p:spPr bwMode="auto">
            <a:xfrm>
              <a:off x="1382" y="2515"/>
              <a:ext cx="516" cy="250"/>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IsFull</a:t>
              </a:r>
            </a:p>
          </p:txBody>
        </p:sp>
        <p:sp>
          <p:nvSpPr>
            <p:cNvPr id="64530" name="Rectangle 18"/>
            <p:cNvSpPr>
              <a:spLocks noChangeArrowheads="1"/>
            </p:cNvSpPr>
            <p:nvPr/>
          </p:nvSpPr>
          <p:spPr bwMode="auto">
            <a:xfrm>
              <a:off x="1238" y="2851"/>
              <a:ext cx="770" cy="250"/>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LengthIs </a:t>
              </a:r>
            </a:p>
          </p:txBody>
        </p:sp>
        <p:sp>
          <p:nvSpPr>
            <p:cNvPr id="64531" name="Rectangle 19"/>
            <p:cNvSpPr>
              <a:spLocks noChangeArrowheads="1"/>
            </p:cNvSpPr>
            <p:nvPr/>
          </p:nvSpPr>
          <p:spPr bwMode="auto">
            <a:xfrm>
              <a:off x="1142" y="2179"/>
              <a:ext cx="969" cy="250"/>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MakeEmpty</a:t>
              </a:r>
            </a:p>
          </p:txBody>
        </p:sp>
        <p:sp>
          <p:nvSpPr>
            <p:cNvPr id="64532" name="Rectangle 20"/>
            <p:cNvSpPr>
              <a:spLocks noChangeArrowheads="1"/>
            </p:cNvSpPr>
            <p:nvPr/>
          </p:nvSpPr>
          <p:spPr bwMode="auto">
            <a:xfrm>
              <a:off x="1142" y="3187"/>
              <a:ext cx="1013" cy="652"/>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RetrieveItem</a:t>
              </a:r>
            </a:p>
            <a:p>
              <a:r>
                <a:rPr lang="en-US" altLang="en-US" sz="1400">
                  <a:latin typeface="Arial Black" pitchFamily="34" charset="0"/>
                </a:rPr>
                <a:t>       .</a:t>
              </a:r>
            </a:p>
            <a:p>
              <a:r>
                <a:rPr lang="en-US" altLang="en-US" sz="1400">
                  <a:latin typeface="Arial Black" pitchFamily="34" charset="0"/>
                </a:rPr>
                <a:t>       .</a:t>
              </a:r>
            </a:p>
            <a:p>
              <a:r>
                <a:rPr lang="en-US" altLang="en-US" sz="1400">
                  <a:latin typeface="Arial Black" pitchFamily="34" charset="0"/>
                </a:rPr>
                <a:t>       .</a:t>
              </a:r>
            </a:p>
          </p:txBody>
        </p:sp>
      </p:grpSp>
      <p:sp>
        <p:nvSpPr>
          <p:cNvPr id="64534" name="Rectangle 22"/>
          <p:cNvSpPr>
            <a:spLocks noChangeArrowheads="1"/>
          </p:cNvSpPr>
          <p:nvPr/>
        </p:nvSpPr>
        <p:spPr bwMode="auto">
          <a:xfrm>
            <a:off x="1736725" y="6126163"/>
            <a:ext cx="1593850"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GetNextItem</a:t>
            </a:r>
          </a:p>
        </p:txBody>
      </p:sp>
      <p:grpSp>
        <p:nvGrpSpPr>
          <p:cNvPr id="64540" name="Group 28"/>
          <p:cNvGrpSpPr>
            <a:grpSpLocks/>
          </p:cNvGrpSpPr>
          <p:nvPr/>
        </p:nvGrpSpPr>
        <p:grpSpPr bwMode="auto">
          <a:xfrm>
            <a:off x="5486400" y="3816350"/>
            <a:ext cx="609600" cy="1511300"/>
            <a:chOff x="3456" y="2404"/>
            <a:chExt cx="384" cy="952"/>
          </a:xfrm>
        </p:grpSpPr>
        <p:sp>
          <p:nvSpPr>
            <p:cNvPr id="64535" name="Rectangle 23"/>
            <p:cNvSpPr>
              <a:spLocks noChangeArrowheads="1"/>
            </p:cNvSpPr>
            <p:nvPr/>
          </p:nvSpPr>
          <p:spPr bwMode="auto">
            <a:xfrm>
              <a:off x="3463" y="2404"/>
              <a:ext cx="373" cy="95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64536" name="Line 24"/>
            <p:cNvSpPr>
              <a:spLocks noChangeShapeType="1"/>
            </p:cNvSpPr>
            <p:nvPr/>
          </p:nvSpPr>
          <p:spPr bwMode="auto">
            <a:xfrm>
              <a:off x="3456" y="2592"/>
              <a:ext cx="384"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64537" name="Line 25"/>
            <p:cNvSpPr>
              <a:spLocks noChangeShapeType="1"/>
            </p:cNvSpPr>
            <p:nvPr/>
          </p:nvSpPr>
          <p:spPr bwMode="auto">
            <a:xfrm>
              <a:off x="3456" y="2784"/>
              <a:ext cx="384"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64538" name="Line 26"/>
            <p:cNvSpPr>
              <a:spLocks noChangeShapeType="1"/>
            </p:cNvSpPr>
            <p:nvPr/>
          </p:nvSpPr>
          <p:spPr bwMode="auto">
            <a:xfrm>
              <a:off x="3456" y="2976"/>
              <a:ext cx="384"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64539" name="Line 27"/>
            <p:cNvSpPr>
              <a:spLocks noChangeShapeType="1"/>
            </p:cNvSpPr>
            <p:nvPr/>
          </p:nvSpPr>
          <p:spPr bwMode="auto">
            <a:xfrm>
              <a:off x="3456" y="3168"/>
              <a:ext cx="384"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64541" name="Rectangle 29"/>
          <p:cNvSpPr>
            <a:spLocks noChangeArrowheads="1"/>
          </p:cNvSpPr>
          <p:nvPr/>
        </p:nvSpPr>
        <p:spPr bwMode="auto">
          <a:xfrm>
            <a:off x="1812925" y="2392363"/>
            <a:ext cx="1454150"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SortedType</a:t>
            </a:r>
          </a:p>
        </p:txBody>
      </p:sp>
      <p:sp>
        <p:nvSpPr>
          <p:cNvPr id="64542" name="Rectangle 30"/>
          <p:cNvSpPr>
            <a:spLocks noChangeArrowheads="1"/>
          </p:cNvSpPr>
          <p:nvPr/>
        </p:nvSpPr>
        <p:spPr bwMode="auto">
          <a:xfrm>
            <a:off x="1863725" y="2925763"/>
            <a:ext cx="1454150"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SortedType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C849B91F-6B04-46E4-938F-CEA6F40953EC}" type="slidenum">
              <a:rPr lang="en-US" altLang="en-US"/>
              <a:pPr/>
              <a:t>55</a:t>
            </a:fld>
            <a:endParaRPr lang="en-US" altLang="en-US"/>
          </a:p>
        </p:txBody>
      </p:sp>
      <p:sp>
        <p:nvSpPr>
          <p:cNvPr id="65538" name="Rectangle 2"/>
          <p:cNvSpPr>
            <a:spLocks noGrp="1" noChangeArrowheads="1"/>
          </p:cNvSpPr>
          <p:nvPr>
            <p:ph type="title"/>
          </p:nvPr>
        </p:nvSpPr>
        <p:spPr>
          <a:xfrm>
            <a:off x="609600" y="965200"/>
            <a:ext cx="7696200" cy="508000"/>
          </a:xfrm>
          <a:noFill/>
          <a:ln/>
        </p:spPr>
        <p:txBody>
          <a:bodyPr/>
          <a:lstStyle/>
          <a:p>
            <a:r>
              <a:rPr lang="en-US" altLang="en-US"/>
              <a:t>Class Constructor       </a:t>
            </a:r>
          </a:p>
        </p:txBody>
      </p:sp>
      <p:sp>
        <p:nvSpPr>
          <p:cNvPr id="65539" name="Rectangle 3"/>
          <p:cNvSpPr>
            <a:spLocks noGrp="1" noChangeArrowheads="1"/>
          </p:cNvSpPr>
          <p:nvPr>
            <p:ph type="body" idx="1"/>
          </p:nvPr>
        </p:nvSpPr>
        <p:spPr>
          <a:xfrm>
            <a:off x="914400" y="1979613"/>
            <a:ext cx="7162800" cy="2211387"/>
          </a:xfrm>
          <a:noFill/>
          <a:ln/>
        </p:spPr>
        <p:txBody>
          <a:bodyPr/>
          <a:lstStyle/>
          <a:p>
            <a:pPr>
              <a:buFontTx/>
              <a:buNone/>
            </a:pPr>
            <a:r>
              <a:rPr lang="en-US" altLang="en-US" sz="2800" b="1"/>
              <a:t>A special member function of a class </a:t>
            </a:r>
          </a:p>
          <a:p>
            <a:pPr>
              <a:buFontTx/>
              <a:buNone/>
            </a:pPr>
            <a:r>
              <a:rPr lang="en-US" altLang="en-US" sz="2800" b="1"/>
              <a:t>that is </a:t>
            </a:r>
            <a:r>
              <a:rPr lang="en-US" altLang="en-US" sz="2800" b="1">
                <a:solidFill>
                  <a:srgbClr val="990066"/>
                </a:solidFill>
              </a:rPr>
              <a:t>implicitly invoked</a:t>
            </a:r>
            <a:r>
              <a:rPr lang="en-US" altLang="en-US" sz="2800" b="1"/>
              <a:t> when a class </a:t>
            </a:r>
          </a:p>
          <a:p>
            <a:pPr>
              <a:buFontTx/>
              <a:buNone/>
            </a:pPr>
            <a:r>
              <a:rPr lang="en-US" altLang="en-US" sz="2800" b="1"/>
              <a:t>object is defined.</a:t>
            </a:r>
          </a:p>
          <a:p>
            <a:pPr>
              <a:buFontTx/>
              <a:buNone/>
            </a:pPr>
            <a:endParaRPr lang="en-US" altLang="en-US" sz="2800" b="1"/>
          </a:p>
          <a:p>
            <a:pPr>
              <a:buFontTx/>
              <a:buNone/>
            </a:pPr>
            <a:endParaRPr lang="en-US" altLang="en-US" sz="2800" b="1"/>
          </a:p>
          <a:p>
            <a:pPr>
              <a:buFontTx/>
              <a:buNone/>
            </a:pPr>
            <a:endParaRPr lang="en-US" altLang="en-US" sz="2800" b="1"/>
          </a:p>
          <a:p>
            <a:pPr>
              <a:buFontTx/>
              <a:buNone/>
            </a:pPr>
            <a:endParaRPr lang="en-US" altLang="en-US" sz="2800" b="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04635456-69EB-4275-A2DD-97B0CBD75039}" type="slidenum">
              <a:rPr lang="en-US" altLang="en-US"/>
              <a:pPr/>
              <a:t>56</a:t>
            </a:fld>
            <a:endParaRPr lang="en-US" altLang="en-US"/>
          </a:p>
        </p:txBody>
      </p:sp>
      <p:sp>
        <p:nvSpPr>
          <p:cNvPr id="66562" name="Rectangle 2"/>
          <p:cNvSpPr>
            <a:spLocks noGrp="1" noChangeArrowheads="1"/>
          </p:cNvSpPr>
          <p:nvPr>
            <p:ph type="title"/>
          </p:nvPr>
        </p:nvSpPr>
        <p:spPr>
          <a:xfrm>
            <a:off x="609600" y="965200"/>
            <a:ext cx="7696200" cy="508000"/>
          </a:xfrm>
          <a:noFill/>
          <a:ln/>
        </p:spPr>
        <p:txBody>
          <a:bodyPr/>
          <a:lstStyle/>
          <a:p>
            <a:r>
              <a:rPr lang="en-US" altLang="en-US"/>
              <a:t>Class Constructor Rules</a:t>
            </a:r>
          </a:p>
        </p:txBody>
      </p:sp>
      <p:sp>
        <p:nvSpPr>
          <p:cNvPr id="66563" name="Rectangle 3"/>
          <p:cNvSpPr>
            <a:spLocks noGrp="1" noChangeArrowheads="1"/>
          </p:cNvSpPr>
          <p:nvPr>
            <p:ph type="body" idx="1"/>
          </p:nvPr>
        </p:nvSpPr>
        <p:spPr>
          <a:xfrm>
            <a:off x="381000" y="1598613"/>
            <a:ext cx="8458200" cy="5183187"/>
          </a:xfrm>
          <a:noFill/>
          <a:ln/>
        </p:spPr>
        <p:txBody>
          <a:bodyPr/>
          <a:lstStyle/>
          <a:p>
            <a:pPr>
              <a:buFontTx/>
              <a:buChar char="1"/>
            </a:pPr>
            <a:r>
              <a:rPr lang="en-US" altLang="en-US" sz="2400" b="1"/>
              <a:t>A </a:t>
            </a:r>
            <a:r>
              <a:rPr lang="en-US" altLang="en-US" sz="2400" b="1">
                <a:solidFill>
                  <a:srgbClr val="990066"/>
                </a:solidFill>
              </a:rPr>
              <a:t>constructor cannot return a function value</a:t>
            </a:r>
            <a:r>
              <a:rPr lang="en-US" altLang="en-US" sz="2400" b="1"/>
              <a:t>, and has no return value type.  </a:t>
            </a:r>
          </a:p>
          <a:p>
            <a:pPr>
              <a:buFontTx/>
              <a:buChar char="2"/>
            </a:pPr>
            <a:r>
              <a:rPr lang="en-US" altLang="en-US" sz="2400" b="1"/>
              <a:t>A </a:t>
            </a:r>
            <a:r>
              <a:rPr lang="en-US" altLang="en-US" sz="2400" b="1">
                <a:solidFill>
                  <a:srgbClr val="990066"/>
                </a:solidFill>
              </a:rPr>
              <a:t>class may have several constructors</a:t>
            </a:r>
            <a:r>
              <a:rPr lang="en-US" altLang="en-US" sz="2400" b="1"/>
              <a:t>.  The compiler chooses the appropriate constructor by the number and types of parameters used.</a:t>
            </a:r>
          </a:p>
          <a:p>
            <a:pPr>
              <a:buFontTx/>
              <a:buChar char="3"/>
            </a:pPr>
            <a:r>
              <a:rPr lang="en-US" altLang="en-US" sz="2400" b="1"/>
              <a:t>Constructor parameters are placed in a parameter list in the declaration of the class object.</a:t>
            </a:r>
          </a:p>
          <a:p>
            <a:pPr>
              <a:buFontTx/>
              <a:buChar char="4"/>
            </a:pPr>
            <a:r>
              <a:rPr lang="en-US" altLang="en-US" sz="2400" b="1"/>
              <a:t>The </a:t>
            </a:r>
            <a:r>
              <a:rPr lang="en-US" altLang="en-US" sz="2400" b="1">
                <a:solidFill>
                  <a:srgbClr val="990066"/>
                </a:solidFill>
              </a:rPr>
              <a:t>parameterless constructor is the default constructor</a:t>
            </a:r>
            <a:r>
              <a:rPr lang="en-US" altLang="en-US" sz="2400" b="1"/>
              <a:t>. </a:t>
            </a:r>
          </a:p>
          <a:p>
            <a:pPr>
              <a:buFontTx/>
              <a:buChar char="5"/>
            </a:pPr>
            <a:r>
              <a:rPr lang="en-US" altLang="en-US" sz="2400" b="1"/>
              <a:t>If a class has at least one constructor, and an array of class objects is declared, then one of the constructors must be the default constructor, which is invoked for each element in the array.</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5"/>
          <p:cNvSpPr>
            <a:spLocks noGrp="1"/>
          </p:cNvSpPr>
          <p:nvPr>
            <p:ph type="sldNum" sz="quarter" idx="12"/>
          </p:nvPr>
        </p:nvSpPr>
        <p:spPr/>
        <p:txBody>
          <a:bodyPr/>
          <a:lstStyle/>
          <a:p>
            <a:fld id="{D22F6D22-87E7-4E4F-B6B8-EAEF136F894B}" type="slidenum">
              <a:rPr lang="en-US" altLang="en-US"/>
              <a:pPr/>
              <a:t>57</a:t>
            </a:fld>
            <a:endParaRPr lang="en-US" altLang="en-US"/>
          </a:p>
        </p:txBody>
      </p:sp>
      <p:sp>
        <p:nvSpPr>
          <p:cNvPr id="67586" name="Rectangle 2"/>
          <p:cNvSpPr>
            <a:spLocks noChangeArrowheads="1"/>
          </p:cNvSpPr>
          <p:nvPr/>
        </p:nvSpPr>
        <p:spPr bwMode="auto">
          <a:xfrm>
            <a:off x="387350" y="1835150"/>
            <a:ext cx="8445500" cy="44831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67587" name="Rectangle 3"/>
          <p:cNvSpPr>
            <a:spLocks noGrp="1" noChangeArrowheads="1"/>
          </p:cNvSpPr>
          <p:nvPr>
            <p:ph type="title"/>
          </p:nvPr>
        </p:nvSpPr>
        <p:spPr>
          <a:xfrm>
            <a:off x="685800" y="350838"/>
            <a:ext cx="7918450" cy="1173162"/>
          </a:xfrm>
          <a:noFill/>
          <a:ln/>
        </p:spPr>
        <p:txBody>
          <a:bodyPr/>
          <a:lstStyle/>
          <a:p>
            <a:r>
              <a:rPr lang="en-US" altLang="en-US"/>
              <a:t>Default Constructor</a:t>
            </a:r>
          </a:p>
        </p:txBody>
      </p:sp>
      <p:sp>
        <p:nvSpPr>
          <p:cNvPr id="67588" name="Rectangle 4"/>
          <p:cNvSpPr>
            <a:spLocks noGrp="1" noChangeArrowheads="1"/>
          </p:cNvSpPr>
          <p:nvPr>
            <p:ph type="body" idx="1"/>
          </p:nvPr>
        </p:nvSpPr>
        <p:spPr>
          <a:xfrm>
            <a:off x="457200" y="1576388"/>
            <a:ext cx="8534400" cy="5053012"/>
          </a:xfrm>
          <a:noFill/>
          <a:ln/>
        </p:spPr>
        <p:txBody>
          <a:bodyPr/>
          <a:lstStyle/>
          <a:p>
            <a:pPr>
              <a:spcBef>
                <a:spcPct val="0"/>
              </a:spcBef>
              <a:buFontTx/>
              <a:buNone/>
            </a:pPr>
            <a:r>
              <a:rPr lang="en-US" altLang="en-US" sz="2000" b="1" i="1">
                <a:solidFill>
                  <a:schemeClr val="folHlink"/>
                </a:solidFill>
              </a:rPr>
              <a:t>	</a:t>
            </a:r>
          </a:p>
        </p:txBody>
      </p:sp>
      <p:sp>
        <p:nvSpPr>
          <p:cNvPr id="67589" name="Rectangle 5"/>
          <p:cNvSpPr>
            <a:spLocks noChangeArrowheads="1"/>
          </p:cNvSpPr>
          <p:nvPr/>
        </p:nvSpPr>
        <p:spPr bwMode="auto">
          <a:xfrm>
            <a:off x="669925" y="2011363"/>
            <a:ext cx="6181725" cy="3113087"/>
          </a:xfrm>
          <a:prstGeom prst="rect">
            <a:avLst/>
          </a:prstGeom>
          <a:noFill/>
          <a:ln w="9525">
            <a:noFill/>
            <a:miter lim="800000"/>
            <a:headEnd/>
            <a:tailEnd/>
          </a:ln>
          <a:effectLst/>
        </p:spPr>
        <p:txBody>
          <a:bodyPr wrap="none" lIns="92075" tIns="46038" rIns="92075" bIns="46038">
            <a:spAutoFit/>
          </a:bodyPr>
          <a:lstStyle/>
          <a:p>
            <a:pPr>
              <a:spcBef>
                <a:spcPct val="20000"/>
              </a:spcBef>
            </a:pPr>
            <a:r>
              <a:rPr lang="en-US" altLang="en-US">
                <a:solidFill>
                  <a:schemeClr val="accent2"/>
                </a:solidFill>
              </a:rPr>
              <a:t>// IMPLEMENTATION FILE                    (sorted.cpp)</a:t>
            </a:r>
          </a:p>
          <a:p>
            <a:pPr>
              <a:spcBef>
                <a:spcPct val="20000"/>
              </a:spcBef>
            </a:pPr>
            <a:endParaRPr lang="en-US" altLang="en-US" sz="1400"/>
          </a:p>
          <a:p>
            <a:pPr>
              <a:spcBef>
                <a:spcPct val="20000"/>
              </a:spcBef>
            </a:pPr>
            <a:endParaRPr lang="en-US" altLang="en-US" sz="800"/>
          </a:p>
          <a:p>
            <a:pPr>
              <a:spcBef>
                <a:spcPct val="20000"/>
              </a:spcBef>
            </a:pPr>
            <a:r>
              <a:rPr lang="en-US" altLang="en-US"/>
              <a:t>SortedType :: SortedType (  )</a:t>
            </a:r>
          </a:p>
          <a:p>
            <a:pPr>
              <a:spcBef>
                <a:spcPct val="20000"/>
              </a:spcBef>
            </a:pPr>
            <a:r>
              <a:rPr lang="en-US" altLang="en-US" i="1">
                <a:solidFill>
                  <a:srgbClr val="CC0000"/>
                </a:solidFill>
              </a:rPr>
              <a:t>//  Pre: 	None</a:t>
            </a:r>
          </a:p>
          <a:p>
            <a:pPr>
              <a:spcBef>
                <a:spcPct val="20000"/>
              </a:spcBef>
            </a:pPr>
            <a:r>
              <a:rPr lang="en-US" altLang="en-US" i="1">
                <a:solidFill>
                  <a:srgbClr val="006600"/>
                </a:solidFill>
              </a:rPr>
              <a:t>// Post:  length is initialized to 0.</a:t>
            </a:r>
            <a:endParaRPr lang="en-US" altLang="en-US"/>
          </a:p>
          <a:p>
            <a:r>
              <a:rPr lang="en-US" altLang="en-US"/>
              <a:t>{</a:t>
            </a:r>
          </a:p>
          <a:p>
            <a:r>
              <a:rPr lang="en-US" altLang="en-US"/>
              <a:t>	length  =  0 ;</a:t>
            </a:r>
          </a:p>
          <a:p>
            <a:endParaRPr lang="en-US" altLang="en-US"/>
          </a:p>
          <a:p>
            <a:r>
              <a:rPr lang="en-US" altLang="en-US"/>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5"/>
          <p:cNvSpPr>
            <a:spLocks noGrp="1"/>
          </p:cNvSpPr>
          <p:nvPr>
            <p:ph type="sldNum" sz="quarter" idx="12"/>
          </p:nvPr>
        </p:nvSpPr>
        <p:spPr/>
        <p:txBody>
          <a:bodyPr/>
          <a:lstStyle/>
          <a:p>
            <a:fld id="{0149C8BB-71BD-4E11-8F1A-3EF34AC52A98}" type="slidenum">
              <a:rPr lang="en-US" altLang="en-US"/>
              <a:pPr/>
              <a:t>58</a:t>
            </a:fld>
            <a:endParaRPr lang="en-US" altLang="en-US"/>
          </a:p>
        </p:txBody>
      </p:sp>
      <p:sp>
        <p:nvSpPr>
          <p:cNvPr id="68610" name="Rectangle 2"/>
          <p:cNvSpPr>
            <a:spLocks noChangeArrowheads="1"/>
          </p:cNvSpPr>
          <p:nvPr/>
        </p:nvSpPr>
        <p:spPr bwMode="auto">
          <a:xfrm>
            <a:off x="387350" y="1835150"/>
            <a:ext cx="8445500" cy="44831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68611" name="Rectangle 3"/>
          <p:cNvSpPr>
            <a:spLocks noGrp="1" noChangeArrowheads="1"/>
          </p:cNvSpPr>
          <p:nvPr>
            <p:ph type="title"/>
          </p:nvPr>
        </p:nvSpPr>
        <p:spPr>
          <a:xfrm>
            <a:off x="628650" y="350838"/>
            <a:ext cx="7918450" cy="1173162"/>
          </a:xfrm>
          <a:noFill/>
          <a:ln/>
        </p:spPr>
        <p:txBody>
          <a:bodyPr/>
          <a:lstStyle/>
          <a:p>
            <a:r>
              <a:rPr lang="en-US" altLang="en-US"/>
              <a:t>Parameterized Constructor</a:t>
            </a:r>
          </a:p>
        </p:txBody>
      </p:sp>
      <p:sp>
        <p:nvSpPr>
          <p:cNvPr id="68612" name="Rectangle 4"/>
          <p:cNvSpPr>
            <a:spLocks noGrp="1" noChangeArrowheads="1"/>
          </p:cNvSpPr>
          <p:nvPr>
            <p:ph type="body" idx="1"/>
          </p:nvPr>
        </p:nvSpPr>
        <p:spPr>
          <a:xfrm>
            <a:off x="457200" y="1576388"/>
            <a:ext cx="8534400" cy="5053012"/>
          </a:xfrm>
          <a:noFill/>
          <a:ln/>
        </p:spPr>
        <p:txBody>
          <a:bodyPr/>
          <a:lstStyle/>
          <a:p>
            <a:pPr>
              <a:spcBef>
                <a:spcPct val="0"/>
              </a:spcBef>
              <a:buFontTx/>
              <a:buNone/>
            </a:pPr>
            <a:r>
              <a:rPr lang="en-US" altLang="en-US" sz="2000" b="1" i="1">
                <a:solidFill>
                  <a:schemeClr val="folHlink"/>
                </a:solidFill>
              </a:rPr>
              <a:t>	</a:t>
            </a:r>
          </a:p>
        </p:txBody>
      </p:sp>
      <p:sp>
        <p:nvSpPr>
          <p:cNvPr id="68613" name="Rectangle 5"/>
          <p:cNvSpPr>
            <a:spLocks noChangeArrowheads="1"/>
          </p:cNvSpPr>
          <p:nvPr/>
        </p:nvSpPr>
        <p:spPr bwMode="auto">
          <a:xfrm>
            <a:off x="669925" y="1935163"/>
            <a:ext cx="8085138" cy="4392612"/>
          </a:xfrm>
          <a:prstGeom prst="rect">
            <a:avLst/>
          </a:prstGeom>
          <a:noFill/>
          <a:ln w="9525">
            <a:noFill/>
            <a:miter lim="800000"/>
            <a:headEnd/>
            <a:tailEnd/>
          </a:ln>
          <a:effectLst/>
        </p:spPr>
        <p:txBody>
          <a:bodyPr wrap="none" lIns="92075" tIns="46038" rIns="92075" bIns="46038">
            <a:spAutoFit/>
          </a:bodyPr>
          <a:lstStyle/>
          <a:p>
            <a:pPr>
              <a:spcBef>
                <a:spcPct val="20000"/>
              </a:spcBef>
            </a:pPr>
            <a:r>
              <a:rPr lang="en-US" altLang="en-US">
                <a:solidFill>
                  <a:schemeClr val="accent2"/>
                </a:solidFill>
              </a:rPr>
              <a:t>// IMPLEMENTATION FILE                    (sorted.cpp)</a:t>
            </a:r>
          </a:p>
          <a:p>
            <a:pPr>
              <a:spcBef>
                <a:spcPct val="20000"/>
              </a:spcBef>
            </a:pPr>
            <a:endParaRPr lang="en-US" altLang="en-US" sz="1400"/>
          </a:p>
          <a:p>
            <a:pPr>
              <a:spcBef>
                <a:spcPct val="20000"/>
              </a:spcBef>
            </a:pPr>
            <a:endParaRPr lang="en-US" altLang="en-US" sz="800"/>
          </a:p>
          <a:p>
            <a:pPr>
              <a:spcBef>
                <a:spcPct val="20000"/>
              </a:spcBef>
            </a:pPr>
            <a:r>
              <a:rPr lang="en-US" altLang="en-US"/>
              <a:t>SortedType :: SortedType ( ItemType  initialValue  )</a:t>
            </a:r>
          </a:p>
          <a:p>
            <a:pPr>
              <a:spcBef>
                <a:spcPct val="20000"/>
              </a:spcBef>
            </a:pPr>
            <a:r>
              <a:rPr lang="en-US" altLang="en-US" i="1">
                <a:solidFill>
                  <a:srgbClr val="CC0000"/>
                </a:solidFill>
              </a:rPr>
              <a:t>// Pre:  initialValue  has been assigned a value.</a:t>
            </a:r>
          </a:p>
          <a:p>
            <a:pPr>
              <a:spcBef>
                <a:spcPct val="20000"/>
              </a:spcBef>
            </a:pPr>
            <a:r>
              <a:rPr lang="en-US" altLang="en-US" i="1">
                <a:solidFill>
                  <a:srgbClr val="006600"/>
                </a:solidFill>
              </a:rPr>
              <a:t>// Post:  length is initialized to 0. Each element of list is initialized </a:t>
            </a:r>
          </a:p>
          <a:p>
            <a:pPr>
              <a:spcBef>
                <a:spcPct val="20000"/>
              </a:spcBef>
            </a:pPr>
            <a:r>
              <a:rPr lang="en-US" altLang="en-US" i="1">
                <a:solidFill>
                  <a:srgbClr val="006600"/>
                </a:solidFill>
              </a:rPr>
              <a:t>//	to initialValue.</a:t>
            </a:r>
            <a:endParaRPr lang="en-US" altLang="en-US"/>
          </a:p>
          <a:p>
            <a:r>
              <a:rPr lang="en-US" altLang="en-US"/>
              <a:t>{</a:t>
            </a:r>
          </a:p>
          <a:p>
            <a:r>
              <a:rPr lang="en-US" altLang="en-US"/>
              <a:t>	length  =  0 ;</a:t>
            </a:r>
          </a:p>
          <a:p>
            <a:endParaRPr lang="en-US" altLang="en-US"/>
          </a:p>
          <a:p>
            <a:r>
              <a:rPr lang="en-US" altLang="en-US"/>
              <a:t>	for ( int  counter = 0 ;  counter &lt; MAX_ITEMS ; counter++ )</a:t>
            </a:r>
          </a:p>
          <a:p>
            <a:r>
              <a:rPr lang="en-US" altLang="en-US"/>
              <a:t>		info [ counter ] = initialValue ;</a:t>
            </a:r>
          </a:p>
          <a:p>
            <a:endParaRPr lang="en-US" altLang="en-US"/>
          </a:p>
          <a:p>
            <a:r>
              <a:rPr lang="en-US" altLang="en-US"/>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234950" y="1066800"/>
            <a:ext cx="8674100" cy="57150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69635" name="Rectangle 3"/>
          <p:cNvSpPr>
            <a:spLocks noGrp="1" noChangeArrowheads="1"/>
          </p:cNvSpPr>
          <p:nvPr>
            <p:ph type="body" idx="1"/>
          </p:nvPr>
        </p:nvSpPr>
        <p:spPr>
          <a:xfrm>
            <a:off x="457200" y="1119188"/>
            <a:ext cx="8382000" cy="5586412"/>
          </a:xfrm>
          <a:noFill/>
          <a:ln/>
        </p:spPr>
        <p:txBody>
          <a:bodyPr/>
          <a:lstStyle/>
          <a:p>
            <a:pPr>
              <a:lnSpc>
                <a:spcPct val="90000"/>
              </a:lnSpc>
              <a:spcBef>
                <a:spcPct val="0"/>
              </a:spcBef>
              <a:buFontTx/>
              <a:buNone/>
            </a:pPr>
            <a:r>
              <a:rPr lang="en-US" altLang="en-US" sz="2000" b="1">
                <a:solidFill>
                  <a:srgbClr val="CC0000"/>
                </a:solidFill>
              </a:rPr>
              <a:t>//  SPECIFICATION FILE		( strtype.h )</a:t>
            </a:r>
          </a:p>
          <a:p>
            <a:pPr>
              <a:lnSpc>
                <a:spcPct val="90000"/>
              </a:lnSpc>
              <a:spcBef>
                <a:spcPct val="0"/>
              </a:spcBef>
              <a:buFontTx/>
              <a:buNone/>
            </a:pPr>
            <a:endParaRPr lang="en-US" altLang="en-US" sz="800" b="1"/>
          </a:p>
          <a:p>
            <a:pPr>
              <a:lnSpc>
                <a:spcPct val="90000"/>
              </a:lnSpc>
              <a:spcBef>
                <a:spcPct val="0"/>
              </a:spcBef>
              <a:buFontTx/>
              <a:buNone/>
            </a:pPr>
            <a:r>
              <a:rPr lang="en-US" altLang="en-US" sz="2000" b="1"/>
              <a:t>const  int  MAX_CHARS = 200 ;</a:t>
            </a:r>
          </a:p>
          <a:p>
            <a:pPr>
              <a:lnSpc>
                <a:spcPct val="90000"/>
              </a:lnSpc>
              <a:spcBef>
                <a:spcPct val="0"/>
              </a:spcBef>
              <a:buFontTx/>
              <a:buNone/>
            </a:pPr>
            <a:r>
              <a:rPr lang="en-US" altLang="en-US" sz="2000" b="1"/>
              <a:t>enum  InType { ALPHA_NUM, ALPHA, NON_WHITE, NOT_NEW } ;</a:t>
            </a:r>
          </a:p>
          <a:p>
            <a:pPr>
              <a:lnSpc>
                <a:spcPct val="90000"/>
              </a:lnSpc>
              <a:spcBef>
                <a:spcPct val="0"/>
              </a:spcBef>
              <a:buFontTx/>
              <a:buNone/>
            </a:pPr>
            <a:endParaRPr lang="en-US" altLang="en-US" sz="800" b="1"/>
          </a:p>
          <a:p>
            <a:pPr>
              <a:lnSpc>
                <a:spcPct val="90000"/>
              </a:lnSpc>
              <a:spcBef>
                <a:spcPct val="0"/>
              </a:spcBef>
              <a:buFontTx/>
              <a:buNone/>
            </a:pPr>
            <a:r>
              <a:rPr lang="en-US" altLang="en-US" sz="2000" b="1"/>
              <a:t>class  StrType</a:t>
            </a:r>
            <a:r>
              <a:rPr lang="en-US" altLang="en-US" sz="2000" b="1" i="1">
                <a:solidFill>
                  <a:schemeClr val="folHlink"/>
                </a:solidFill>
              </a:rPr>
              <a:t>			</a:t>
            </a:r>
            <a:endParaRPr lang="en-US" altLang="en-US" sz="2000" b="1"/>
          </a:p>
          <a:p>
            <a:pPr>
              <a:lnSpc>
                <a:spcPct val="90000"/>
              </a:lnSpc>
              <a:spcBef>
                <a:spcPct val="0"/>
              </a:spcBef>
              <a:buFontTx/>
              <a:buNone/>
            </a:pPr>
            <a:r>
              <a:rPr lang="en-US" altLang="en-US" sz="2000" b="1"/>
              <a:t>{</a:t>
            </a:r>
            <a:r>
              <a:rPr lang="en-US" altLang="en-US" sz="2000" b="1">
                <a:solidFill>
                  <a:schemeClr val="tx2"/>
                </a:solidFill>
              </a:rPr>
              <a:t>						</a:t>
            </a:r>
            <a:endParaRPr lang="en-US" altLang="en-US" sz="2000" b="1" i="1">
              <a:solidFill>
                <a:srgbClr val="CC0000"/>
              </a:solidFill>
            </a:endParaRPr>
          </a:p>
          <a:p>
            <a:pPr>
              <a:lnSpc>
                <a:spcPct val="90000"/>
              </a:lnSpc>
              <a:spcBef>
                <a:spcPct val="0"/>
              </a:spcBef>
              <a:buFontTx/>
              <a:buNone/>
            </a:pPr>
            <a:r>
              <a:rPr lang="en-US" altLang="en-US" sz="2000" b="1"/>
              <a:t>public : 				</a:t>
            </a:r>
            <a:endParaRPr lang="en-US" altLang="en-US" sz="2000" b="1" i="1"/>
          </a:p>
          <a:p>
            <a:pPr>
              <a:lnSpc>
                <a:spcPct val="90000"/>
              </a:lnSpc>
              <a:spcBef>
                <a:spcPct val="0"/>
              </a:spcBef>
              <a:buFontTx/>
              <a:buNone/>
            </a:pPr>
            <a:r>
              <a:rPr lang="en-US" altLang="en-US" sz="2000" b="1"/>
              <a:t>	StrType ( ) ; 			</a:t>
            </a:r>
            <a:r>
              <a:rPr lang="en-US" altLang="en-US" sz="2000" b="1" i="1">
                <a:solidFill>
                  <a:schemeClr val="accent2"/>
                </a:solidFill>
              </a:rPr>
              <a:t>//  DEFAULT CONSTRUCTOR</a:t>
            </a:r>
            <a:endParaRPr lang="en-US" altLang="en-US" sz="2000" b="1"/>
          </a:p>
          <a:p>
            <a:pPr>
              <a:lnSpc>
                <a:spcPct val="90000"/>
              </a:lnSpc>
              <a:spcBef>
                <a:spcPct val="0"/>
              </a:spcBef>
              <a:buFontTx/>
              <a:buNone/>
            </a:pPr>
            <a:r>
              <a:rPr lang="en-US" altLang="en-US" sz="2000" b="1"/>
              <a:t>	void      MakeEmpty (</a:t>
            </a:r>
            <a:r>
              <a:rPr lang="en-US" altLang="en-US" sz="2000" b="1">
                <a:solidFill>
                  <a:schemeClr val="accent2"/>
                </a:solidFill>
              </a:rPr>
              <a:t> </a:t>
            </a:r>
            <a:r>
              <a:rPr lang="en-US" altLang="en-US" sz="2000" b="1"/>
              <a:t>) ;</a:t>
            </a:r>
          </a:p>
          <a:p>
            <a:pPr>
              <a:lnSpc>
                <a:spcPct val="90000"/>
              </a:lnSpc>
              <a:spcBef>
                <a:spcPct val="0"/>
              </a:spcBef>
              <a:buFontTx/>
              <a:buNone/>
            </a:pPr>
            <a:r>
              <a:rPr lang="en-US" altLang="en-US" sz="2000" b="1"/>
              <a:t>  	void      GetString ( bool  skip,  InType  charsAllowed ) ;</a:t>
            </a:r>
          </a:p>
          <a:p>
            <a:pPr>
              <a:lnSpc>
                <a:spcPct val="90000"/>
              </a:lnSpc>
              <a:spcBef>
                <a:spcPct val="0"/>
              </a:spcBef>
              <a:buFontTx/>
              <a:buNone/>
            </a:pPr>
            <a:r>
              <a:rPr lang="en-US" altLang="en-US" sz="2000" b="1"/>
              <a:t>	void      PrintToScreen ( bool  newLine ) </a:t>
            </a:r>
            <a:r>
              <a:rPr lang="en-US" altLang="en-US" sz="2000" b="1">
                <a:solidFill>
                  <a:srgbClr val="009999"/>
                </a:solidFill>
              </a:rPr>
              <a:t> const </a:t>
            </a:r>
            <a:r>
              <a:rPr lang="en-US" altLang="en-US" sz="2000" b="1"/>
              <a:t>;</a:t>
            </a:r>
          </a:p>
          <a:p>
            <a:pPr>
              <a:lnSpc>
                <a:spcPct val="90000"/>
              </a:lnSpc>
              <a:spcBef>
                <a:spcPct val="0"/>
              </a:spcBef>
              <a:buFontTx/>
              <a:buNone/>
            </a:pPr>
            <a:r>
              <a:rPr lang="en-US" altLang="en-US" sz="1400" b="1">
                <a:latin typeface="Arial Black" pitchFamily="34" charset="0"/>
              </a:rPr>
              <a:t>		.</a:t>
            </a:r>
          </a:p>
          <a:p>
            <a:pPr>
              <a:lnSpc>
                <a:spcPct val="90000"/>
              </a:lnSpc>
              <a:spcBef>
                <a:spcPct val="0"/>
              </a:spcBef>
              <a:buFontTx/>
              <a:buNone/>
            </a:pPr>
            <a:r>
              <a:rPr lang="en-US" altLang="en-US" sz="1400" b="1">
                <a:latin typeface="Arial Black" pitchFamily="34" charset="0"/>
              </a:rPr>
              <a:t>		.</a:t>
            </a:r>
          </a:p>
          <a:p>
            <a:pPr>
              <a:lnSpc>
                <a:spcPct val="90000"/>
              </a:lnSpc>
              <a:spcBef>
                <a:spcPct val="0"/>
              </a:spcBef>
              <a:buFontTx/>
              <a:buNone/>
            </a:pPr>
            <a:r>
              <a:rPr lang="en-US" altLang="en-US" sz="1400" b="1">
                <a:latin typeface="Arial Black" pitchFamily="34" charset="0"/>
              </a:rPr>
              <a:t>		. </a:t>
            </a:r>
            <a:r>
              <a:rPr lang="en-US" altLang="en-US" sz="2000" b="1" i="1">
                <a:solidFill>
                  <a:srgbClr val="CC0000"/>
                </a:solidFill>
              </a:rPr>
              <a:t>			</a:t>
            </a:r>
            <a:r>
              <a:rPr lang="en-US" altLang="en-US" sz="2000" b="1" i="1">
                <a:solidFill>
                  <a:schemeClr val="accent2"/>
                </a:solidFill>
              </a:rPr>
              <a:t>//  OVERLOADED OPERATORS</a:t>
            </a:r>
            <a:endParaRPr lang="en-US" altLang="en-US" sz="1400" b="1">
              <a:latin typeface="Arial Black" pitchFamily="34" charset="0"/>
            </a:endParaRPr>
          </a:p>
          <a:p>
            <a:pPr>
              <a:lnSpc>
                <a:spcPct val="90000"/>
              </a:lnSpc>
              <a:spcBef>
                <a:spcPct val="0"/>
              </a:spcBef>
              <a:buFontTx/>
              <a:buNone/>
            </a:pPr>
            <a:r>
              <a:rPr lang="en-US" altLang="en-US" sz="1400" b="1">
                <a:latin typeface="Arial Black" pitchFamily="34" charset="0"/>
              </a:rPr>
              <a:t>			</a:t>
            </a:r>
            <a:endParaRPr lang="en-US" altLang="en-US" sz="2000" b="1" i="1">
              <a:solidFill>
                <a:srgbClr val="CC0000"/>
              </a:solidFill>
            </a:endParaRPr>
          </a:p>
          <a:p>
            <a:pPr>
              <a:lnSpc>
                <a:spcPct val="90000"/>
              </a:lnSpc>
              <a:spcBef>
                <a:spcPct val="0"/>
              </a:spcBef>
              <a:buFontTx/>
              <a:buNone/>
            </a:pPr>
            <a:r>
              <a:rPr lang="en-US" altLang="en-US" sz="2000" b="1"/>
              <a:t>	bool	     operator&lt; (StrType  otherString )  </a:t>
            </a:r>
            <a:r>
              <a:rPr lang="en-US" altLang="en-US" sz="2000" b="1">
                <a:solidFill>
                  <a:srgbClr val="009999"/>
                </a:solidFill>
              </a:rPr>
              <a:t>const</a:t>
            </a:r>
            <a:r>
              <a:rPr lang="en-US" altLang="en-US" sz="2000" b="1"/>
              <a:t> ;</a:t>
            </a:r>
          </a:p>
          <a:p>
            <a:pPr>
              <a:lnSpc>
                <a:spcPct val="90000"/>
              </a:lnSpc>
              <a:spcBef>
                <a:spcPct val="0"/>
              </a:spcBef>
              <a:buFontTx/>
              <a:buNone/>
            </a:pPr>
            <a:r>
              <a:rPr lang="en-US" altLang="en-US" sz="2000" b="1"/>
              <a:t>	bool      operator== (StrType otherString ) </a:t>
            </a:r>
            <a:r>
              <a:rPr lang="en-US" altLang="en-US" sz="2000" b="1">
                <a:solidFill>
                  <a:srgbClr val="009999"/>
                </a:solidFill>
              </a:rPr>
              <a:t> const</a:t>
            </a:r>
            <a:r>
              <a:rPr lang="en-US" altLang="en-US" sz="2000" b="1"/>
              <a:t> ;</a:t>
            </a:r>
            <a:endParaRPr lang="en-US" altLang="en-US" sz="1400" b="1" i="1"/>
          </a:p>
          <a:p>
            <a:pPr>
              <a:lnSpc>
                <a:spcPct val="90000"/>
              </a:lnSpc>
              <a:spcBef>
                <a:spcPct val="0"/>
              </a:spcBef>
              <a:buFontTx/>
              <a:buNone/>
            </a:pPr>
            <a:endParaRPr lang="en-US" altLang="en-US" sz="1400" b="1"/>
          </a:p>
          <a:p>
            <a:pPr>
              <a:lnSpc>
                <a:spcPct val="90000"/>
              </a:lnSpc>
              <a:spcBef>
                <a:spcPct val="0"/>
              </a:spcBef>
              <a:buFontTx/>
              <a:buNone/>
            </a:pPr>
            <a:r>
              <a:rPr lang="en-US" altLang="en-US" sz="2000" b="1"/>
              <a:t>private :					</a:t>
            </a:r>
          </a:p>
          <a:p>
            <a:pPr>
              <a:lnSpc>
                <a:spcPct val="90000"/>
              </a:lnSpc>
              <a:spcBef>
                <a:spcPct val="0"/>
              </a:spcBef>
              <a:buFontTx/>
              <a:buNone/>
            </a:pPr>
            <a:r>
              <a:rPr lang="en-US" altLang="en-US" sz="2000" b="1"/>
              <a:t>	char	     letters [MAX_CHARS + 1 ] ;           </a:t>
            </a:r>
            <a:endParaRPr lang="en-US" altLang="en-US" sz="1400" b="1"/>
          </a:p>
          <a:p>
            <a:pPr>
              <a:lnSpc>
                <a:spcPct val="90000"/>
              </a:lnSpc>
              <a:spcBef>
                <a:spcPct val="0"/>
              </a:spcBef>
              <a:buFontTx/>
              <a:buNone/>
            </a:pPr>
            <a:r>
              <a:rPr lang="en-US" altLang="en-US" sz="2000" b="1"/>
              <a:t>} ;</a:t>
            </a:r>
            <a:r>
              <a:rPr lang="en-US" altLang="en-US" sz="2000" b="1" i="1">
                <a:solidFill>
                  <a:schemeClr val="folHlink"/>
                </a:solid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슬라이드 번호 개체 틀 5"/>
          <p:cNvSpPr>
            <a:spLocks noGrp="1"/>
          </p:cNvSpPr>
          <p:nvPr>
            <p:ph type="sldNum" sz="quarter" idx="12"/>
          </p:nvPr>
        </p:nvSpPr>
        <p:spPr/>
        <p:txBody>
          <a:bodyPr/>
          <a:lstStyle/>
          <a:p>
            <a:fld id="{0A2ABC18-BC57-45A0-8FB3-C8FCD83B227A}" type="slidenum">
              <a:rPr lang="en-US" altLang="en-US"/>
              <a:pPr/>
              <a:t>6</a:t>
            </a:fld>
            <a:endParaRPr lang="en-US" altLang="en-US"/>
          </a:p>
        </p:txBody>
      </p:sp>
      <p:sp>
        <p:nvSpPr>
          <p:cNvPr id="11266" name="Rectangle 2"/>
          <p:cNvSpPr>
            <a:spLocks noGrp="1" noChangeArrowheads="1"/>
          </p:cNvSpPr>
          <p:nvPr>
            <p:ph type="title"/>
          </p:nvPr>
        </p:nvSpPr>
        <p:spPr>
          <a:noFill/>
          <a:ln/>
        </p:spPr>
        <p:txBody>
          <a:bodyPr/>
          <a:lstStyle/>
          <a:p>
            <a:r>
              <a:rPr lang="en-US" altLang="en-US"/>
              <a:t>Sorted and Unsorted Lists</a:t>
            </a:r>
          </a:p>
        </p:txBody>
      </p:sp>
      <p:sp>
        <p:nvSpPr>
          <p:cNvPr id="11267" name="Rectangle 3"/>
          <p:cNvSpPr>
            <a:spLocks noChangeArrowheads="1"/>
          </p:cNvSpPr>
          <p:nvPr/>
        </p:nvSpPr>
        <p:spPr bwMode="auto">
          <a:xfrm>
            <a:off x="615950" y="1987550"/>
            <a:ext cx="3568700" cy="41783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11268" name="Rectangle 4"/>
          <p:cNvSpPr>
            <a:spLocks noChangeArrowheads="1"/>
          </p:cNvSpPr>
          <p:nvPr/>
        </p:nvSpPr>
        <p:spPr bwMode="auto">
          <a:xfrm>
            <a:off x="4883150" y="1987550"/>
            <a:ext cx="3568700" cy="41783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11269" name="Rectangle 5"/>
          <p:cNvSpPr>
            <a:spLocks noChangeArrowheads="1"/>
          </p:cNvSpPr>
          <p:nvPr/>
        </p:nvSpPr>
        <p:spPr bwMode="auto">
          <a:xfrm>
            <a:off x="822325" y="2163763"/>
            <a:ext cx="3140075" cy="1981200"/>
          </a:xfrm>
          <a:prstGeom prst="rect">
            <a:avLst/>
          </a:prstGeom>
          <a:noFill/>
          <a:ln w="9525">
            <a:noFill/>
            <a:miter lim="800000"/>
            <a:headEnd/>
            <a:tailEnd/>
          </a:ln>
          <a:effectLst/>
        </p:spPr>
        <p:txBody>
          <a:bodyPr lIns="92075" tIns="46038" rIns="92075" bIns="46038">
            <a:spAutoFit/>
          </a:bodyPr>
          <a:lstStyle/>
          <a:p>
            <a:r>
              <a:rPr lang="en-US" altLang="en-US"/>
              <a:t>    </a:t>
            </a:r>
            <a:r>
              <a:rPr lang="en-US" altLang="en-US" sz="2400">
                <a:solidFill>
                  <a:srgbClr val="990066"/>
                </a:solidFill>
              </a:rPr>
              <a:t>UNSORTED LIST</a:t>
            </a:r>
            <a:endParaRPr lang="en-US" altLang="en-US">
              <a:solidFill>
                <a:srgbClr val="990066"/>
              </a:solidFill>
            </a:endParaRPr>
          </a:p>
          <a:p>
            <a:endParaRPr lang="en-US" altLang="en-US"/>
          </a:p>
          <a:p>
            <a:r>
              <a:rPr lang="en-US" altLang="en-US"/>
              <a:t>Elements are placed into the list in </a:t>
            </a:r>
          </a:p>
          <a:p>
            <a:r>
              <a:rPr lang="en-US" altLang="en-US"/>
              <a:t>no particular order.</a:t>
            </a:r>
          </a:p>
          <a:p>
            <a:endParaRPr lang="en-US" altLang="en-US"/>
          </a:p>
        </p:txBody>
      </p:sp>
      <p:sp>
        <p:nvSpPr>
          <p:cNvPr id="11270" name="Rectangle 6"/>
          <p:cNvSpPr>
            <a:spLocks noChangeArrowheads="1"/>
          </p:cNvSpPr>
          <p:nvPr/>
        </p:nvSpPr>
        <p:spPr bwMode="auto">
          <a:xfrm>
            <a:off x="5089525" y="2163763"/>
            <a:ext cx="3140075" cy="3810000"/>
          </a:xfrm>
          <a:prstGeom prst="rect">
            <a:avLst/>
          </a:prstGeom>
          <a:noFill/>
          <a:ln w="9525">
            <a:noFill/>
            <a:miter lim="800000"/>
            <a:headEnd/>
            <a:tailEnd/>
          </a:ln>
          <a:effectLst/>
        </p:spPr>
        <p:txBody>
          <a:bodyPr lIns="92075" tIns="46038" rIns="92075" bIns="46038">
            <a:spAutoFit/>
          </a:bodyPr>
          <a:lstStyle/>
          <a:p>
            <a:r>
              <a:rPr lang="en-US" altLang="en-US"/>
              <a:t>      </a:t>
            </a:r>
            <a:r>
              <a:rPr lang="en-US" altLang="en-US" sz="2400">
                <a:solidFill>
                  <a:srgbClr val="009966"/>
                </a:solidFill>
              </a:rPr>
              <a:t>SORTED LIST</a:t>
            </a:r>
            <a:endParaRPr lang="en-US" altLang="en-US" sz="2400"/>
          </a:p>
          <a:p>
            <a:endParaRPr lang="en-US" altLang="en-US"/>
          </a:p>
          <a:p>
            <a:r>
              <a:rPr lang="en-US" altLang="en-US"/>
              <a:t>List elements are in an order that is sorted in </a:t>
            </a:r>
          </a:p>
          <a:p>
            <a:r>
              <a:rPr lang="en-US" altLang="en-US"/>
              <a:t>some way -- either  numerically or alphabetically by the elements themselves, or by a component of the element (called a</a:t>
            </a:r>
            <a:r>
              <a:rPr lang="en-US" altLang="en-US">
                <a:solidFill>
                  <a:srgbClr val="CC0000"/>
                </a:solidFill>
              </a:rPr>
              <a:t> KEY </a:t>
            </a:r>
            <a:r>
              <a:rPr lang="en-US" altLang="en-US"/>
              <a:t>member) .</a:t>
            </a:r>
          </a:p>
          <a:p>
            <a:endParaRPr lang="en-US" altLang="en-US"/>
          </a:p>
        </p:txBody>
      </p:sp>
      <p:sp>
        <p:nvSpPr>
          <p:cNvPr id="11271" name="Line 7"/>
          <p:cNvSpPr>
            <a:spLocks noChangeShapeType="1"/>
          </p:cNvSpPr>
          <p:nvPr/>
        </p:nvSpPr>
        <p:spPr bwMode="auto">
          <a:xfrm>
            <a:off x="609600" y="2667000"/>
            <a:ext cx="358140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1272" name="Line 8"/>
          <p:cNvSpPr>
            <a:spLocks noChangeShapeType="1"/>
          </p:cNvSpPr>
          <p:nvPr/>
        </p:nvSpPr>
        <p:spPr bwMode="auto">
          <a:xfrm>
            <a:off x="4876800" y="2667000"/>
            <a:ext cx="358140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슬라이드 번호 개체 틀 5"/>
          <p:cNvSpPr>
            <a:spLocks noGrp="1"/>
          </p:cNvSpPr>
          <p:nvPr>
            <p:ph type="sldNum" sz="quarter" idx="12"/>
          </p:nvPr>
        </p:nvSpPr>
        <p:spPr/>
        <p:txBody>
          <a:bodyPr/>
          <a:lstStyle/>
          <a:p>
            <a:fld id="{07483245-6193-4835-B396-6005F561B6E8}" type="slidenum">
              <a:rPr lang="en-US" altLang="en-US"/>
              <a:pPr/>
              <a:t>60</a:t>
            </a:fld>
            <a:endParaRPr lang="en-US" altLang="en-US"/>
          </a:p>
        </p:txBody>
      </p:sp>
      <p:sp>
        <p:nvSpPr>
          <p:cNvPr id="70658" name="Rectangle 2"/>
          <p:cNvSpPr>
            <a:spLocks noGrp="1" noChangeArrowheads="1"/>
          </p:cNvSpPr>
          <p:nvPr>
            <p:ph type="title"/>
          </p:nvPr>
        </p:nvSpPr>
        <p:spPr>
          <a:xfrm>
            <a:off x="73025" y="222250"/>
            <a:ext cx="8966200" cy="989013"/>
          </a:xfrm>
          <a:noFill/>
          <a:ln/>
        </p:spPr>
        <p:txBody>
          <a:bodyPr/>
          <a:lstStyle/>
          <a:p>
            <a:r>
              <a:rPr lang="en-US" altLang="en-US"/>
              <a:t> </a:t>
            </a:r>
            <a:r>
              <a:rPr lang="en-US" altLang="en-US">
                <a:latin typeface="Arial Rounded MT Bold" pitchFamily="34" charset="0"/>
              </a:rPr>
              <a:t/>
            </a:r>
            <a:br>
              <a:rPr lang="en-US" altLang="en-US">
                <a:latin typeface="Arial Rounded MT Bold" pitchFamily="34" charset="0"/>
              </a:rPr>
            </a:br>
            <a:endParaRPr lang="en-US" altLang="en-US">
              <a:latin typeface="Arial Rounded MT Bold" pitchFamily="34" charset="0"/>
            </a:endParaRPr>
          </a:p>
        </p:txBody>
      </p:sp>
      <p:sp>
        <p:nvSpPr>
          <p:cNvPr id="70659" name="Rectangle 3"/>
          <p:cNvSpPr>
            <a:spLocks noChangeArrowheads="1"/>
          </p:cNvSpPr>
          <p:nvPr/>
        </p:nvSpPr>
        <p:spPr bwMode="auto">
          <a:xfrm>
            <a:off x="793750" y="914400"/>
            <a:ext cx="7359650" cy="762000"/>
          </a:xfrm>
          <a:prstGeom prst="rect">
            <a:avLst/>
          </a:prstGeom>
          <a:noFill/>
          <a:ln w="9525">
            <a:noFill/>
            <a:miter lim="800000"/>
            <a:headEnd/>
            <a:tailEnd/>
          </a:ln>
          <a:effectLst/>
        </p:spPr>
        <p:txBody>
          <a:bodyPr wrap="none" lIns="92075" tIns="46038" rIns="92075" bIns="46038">
            <a:spAutoFit/>
          </a:bodyPr>
          <a:lstStyle/>
          <a:p>
            <a:r>
              <a:rPr lang="en-US" altLang="en-US" sz="4400">
                <a:solidFill>
                  <a:srgbClr val="006666"/>
                </a:solidFill>
                <a:latin typeface="Arial Rounded MT Bold" pitchFamily="34" charset="0"/>
              </a:rPr>
              <a:t> </a:t>
            </a:r>
            <a:r>
              <a:rPr lang="en-US" altLang="en-US" sz="3600"/>
              <a:t>StrType Class Interface Diagram</a:t>
            </a:r>
          </a:p>
        </p:txBody>
      </p:sp>
      <p:sp>
        <p:nvSpPr>
          <p:cNvPr id="70660" name="Oval 4"/>
          <p:cNvSpPr>
            <a:spLocks noChangeArrowheads="1"/>
          </p:cNvSpPr>
          <p:nvPr/>
        </p:nvSpPr>
        <p:spPr bwMode="auto">
          <a:xfrm>
            <a:off x="2597150" y="1987550"/>
            <a:ext cx="4483100" cy="4711700"/>
          </a:xfrm>
          <a:prstGeom prst="ellipse">
            <a:avLst/>
          </a:prstGeom>
          <a:solidFill>
            <a:srgbClr val="FFFF66"/>
          </a:solidFill>
          <a:ln w="12700">
            <a:solidFill>
              <a:schemeClr val="tx1"/>
            </a:solidFill>
            <a:round/>
            <a:headEnd/>
            <a:tailEnd/>
          </a:ln>
          <a:effectLst/>
        </p:spPr>
        <p:txBody>
          <a:bodyPr wrap="none" anchor="ctr"/>
          <a:lstStyle/>
          <a:p>
            <a:endParaRPr lang="ko-KR" altLang="en-US"/>
          </a:p>
        </p:txBody>
      </p:sp>
      <p:sp>
        <p:nvSpPr>
          <p:cNvPr id="70661" name="Rectangle 5"/>
          <p:cNvSpPr>
            <a:spLocks noChangeArrowheads="1"/>
          </p:cNvSpPr>
          <p:nvPr/>
        </p:nvSpPr>
        <p:spPr bwMode="auto">
          <a:xfrm>
            <a:off x="3663950" y="3511550"/>
            <a:ext cx="3187700" cy="12065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70662" name="Rectangle 6"/>
          <p:cNvSpPr>
            <a:spLocks noChangeArrowheads="1"/>
          </p:cNvSpPr>
          <p:nvPr/>
        </p:nvSpPr>
        <p:spPr bwMode="auto">
          <a:xfrm>
            <a:off x="517525" y="1843088"/>
            <a:ext cx="2544763" cy="519112"/>
          </a:xfrm>
          <a:prstGeom prst="rect">
            <a:avLst/>
          </a:prstGeom>
          <a:noFill/>
          <a:ln w="9525">
            <a:noFill/>
            <a:miter lim="800000"/>
            <a:headEnd/>
            <a:tailEnd/>
          </a:ln>
          <a:effectLst/>
        </p:spPr>
        <p:txBody>
          <a:bodyPr wrap="none" lIns="92075" tIns="46038" rIns="92075" bIns="46038">
            <a:spAutoFit/>
          </a:bodyPr>
          <a:lstStyle/>
          <a:p>
            <a:r>
              <a:rPr lang="en-US" altLang="en-US" sz="2800">
                <a:solidFill>
                  <a:srgbClr val="660066"/>
                </a:solidFill>
                <a:latin typeface="Arial Rounded MT Bold" pitchFamily="34" charset="0"/>
              </a:rPr>
              <a:t>StrType class</a:t>
            </a:r>
          </a:p>
        </p:txBody>
      </p:sp>
      <p:sp>
        <p:nvSpPr>
          <p:cNvPr id="70663" name="Rectangle 7"/>
          <p:cNvSpPr>
            <a:spLocks noChangeArrowheads="1"/>
          </p:cNvSpPr>
          <p:nvPr/>
        </p:nvSpPr>
        <p:spPr bwMode="auto">
          <a:xfrm>
            <a:off x="3717925" y="3535363"/>
            <a:ext cx="1601788" cy="1189037"/>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Private data:</a:t>
            </a:r>
          </a:p>
          <a:p>
            <a:endParaRPr lang="en-US" altLang="en-US" sz="1200">
              <a:latin typeface="Times New Roman" charset="0"/>
            </a:endParaRPr>
          </a:p>
          <a:p>
            <a:r>
              <a:rPr lang="en-US" altLang="en-US">
                <a:latin typeface="Times New Roman" charset="0"/>
              </a:rPr>
              <a:t>letters</a:t>
            </a:r>
          </a:p>
          <a:p>
            <a:endParaRPr lang="en-US" altLang="en-US">
              <a:latin typeface="Times New Roman" charset="0"/>
            </a:endParaRPr>
          </a:p>
        </p:txBody>
      </p:sp>
      <p:sp>
        <p:nvSpPr>
          <p:cNvPr id="70664" name="Oval 8"/>
          <p:cNvSpPr>
            <a:spLocks noChangeArrowheads="1"/>
          </p:cNvSpPr>
          <p:nvPr/>
        </p:nvSpPr>
        <p:spPr bwMode="auto">
          <a:xfrm>
            <a:off x="1606550" y="54165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70665" name="Oval 9"/>
          <p:cNvSpPr>
            <a:spLocks noChangeArrowheads="1"/>
          </p:cNvSpPr>
          <p:nvPr/>
        </p:nvSpPr>
        <p:spPr bwMode="auto">
          <a:xfrm>
            <a:off x="1606550" y="59499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70666" name="Oval 10"/>
          <p:cNvSpPr>
            <a:spLocks noChangeArrowheads="1"/>
          </p:cNvSpPr>
          <p:nvPr/>
        </p:nvSpPr>
        <p:spPr bwMode="auto">
          <a:xfrm>
            <a:off x="1606550" y="42735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70667" name="Oval 11"/>
          <p:cNvSpPr>
            <a:spLocks noChangeArrowheads="1"/>
          </p:cNvSpPr>
          <p:nvPr/>
        </p:nvSpPr>
        <p:spPr bwMode="auto">
          <a:xfrm>
            <a:off x="1606550" y="31305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70668" name="Oval 12"/>
          <p:cNvSpPr>
            <a:spLocks noChangeArrowheads="1"/>
          </p:cNvSpPr>
          <p:nvPr/>
        </p:nvSpPr>
        <p:spPr bwMode="auto">
          <a:xfrm>
            <a:off x="1606550" y="37401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70669" name="Oval 13"/>
          <p:cNvSpPr>
            <a:spLocks noChangeArrowheads="1"/>
          </p:cNvSpPr>
          <p:nvPr/>
        </p:nvSpPr>
        <p:spPr bwMode="auto">
          <a:xfrm>
            <a:off x="1606550" y="25971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70670" name="Rectangle 14"/>
          <p:cNvSpPr>
            <a:spLocks noChangeArrowheads="1"/>
          </p:cNvSpPr>
          <p:nvPr/>
        </p:nvSpPr>
        <p:spPr bwMode="auto">
          <a:xfrm>
            <a:off x="1889125" y="3763963"/>
            <a:ext cx="1255713"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GetString</a:t>
            </a:r>
          </a:p>
        </p:txBody>
      </p:sp>
      <p:sp>
        <p:nvSpPr>
          <p:cNvPr id="70671" name="Rectangle 15"/>
          <p:cNvSpPr>
            <a:spLocks noChangeArrowheads="1"/>
          </p:cNvSpPr>
          <p:nvPr/>
        </p:nvSpPr>
        <p:spPr bwMode="auto">
          <a:xfrm>
            <a:off x="1812925" y="5973763"/>
            <a:ext cx="1436688"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operator</a:t>
            </a:r>
            <a:r>
              <a:rPr lang="en-US" altLang="en-US">
                <a:latin typeface="Book Antiqua" pitchFamily="18" charset="0"/>
              </a:rPr>
              <a:t>==</a:t>
            </a:r>
          </a:p>
        </p:txBody>
      </p:sp>
      <p:sp>
        <p:nvSpPr>
          <p:cNvPr id="70672" name="Rectangle 16"/>
          <p:cNvSpPr>
            <a:spLocks noChangeArrowheads="1"/>
          </p:cNvSpPr>
          <p:nvPr/>
        </p:nvSpPr>
        <p:spPr bwMode="auto">
          <a:xfrm>
            <a:off x="1812925" y="5364163"/>
            <a:ext cx="1273175"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operator&lt;</a:t>
            </a:r>
          </a:p>
        </p:txBody>
      </p:sp>
      <p:sp>
        <p:nvSpPr>
          <p:cNvPr id="70673" name="Rectangle 17"/>
          <p:cNvSpPr>
            <a:spLocks noChangeArrowheads="1"/>
          </p:cNvSpPr>
          <p:nvPr/>
        </p:nvSpPr>
        <p:spPr bwMode="auto">
          <a:xfrm>
            <a:off x="1812925" y="3154363"/>
            <a:ext cx="1538288"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MakeEmpty</a:t>
            </a:r>
          </a:p>
        </p:txBody>
      </p:sp>
      <p:sp>
        <p:nvSpPr>
          <p:cNvPr id="70674" name="Rectangle 18"/>
          <p:cNvSpPr>
            <a:spLocks noChangeArrowheads="1"/>
          </p:cNvSpPr>
          <p:nvPr/>
        </p:nvSpPr>
        <p:spPr bwMode="auto">
          <a:xfrm>
            <a:off x="1660525" y="4297363"/>
            <a:ext cx="1778000" cy="1339850"/>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PrintToScreen</a:t>
            </a:r>
          </a:p>
          <a:p>
            <a:r>
              <a:rPr lang="en-US" altLang="en-US" sz="1400">
                <a:latin typeface="Arial Black" pitchFamily="34" charset="0"/>
              </a:rPr>
              <a:t>          .</a:t>
            </a:r>
          </a:p>
          <a:p>
            <a:r>
              <a:rPr lang="en-US" altLang="en-US" sz="1400">
                <a:latin typeface="Arial Black" pitchFamily="34" charset="0"/>
              </a:rPr>
              <a:t>          .</a:t>
            </a:r>
          </a:p>
          <a:p>
            <a:r>
              <a:rPr lang="en-US" altLang="en-US" sz="1400">
                <a:latin typeface="Arial Black" pitchFamily="34" charset="0"/>
              </a:rPr>
              <a:t>          .</a:t>
            </a:r>
            <a:endParaRPr lang="en-US" altLang="en-US">
              <a:latin typeface="Times New Roman" charset="0"/>
            </a:endParaRPr>
          </a:p>
          <a:p>
            <a:endParaRPr lang="en-US" altLang="en-US">
              <a:latin typeface="Times New Roman" charset="0"/>
            </a:endParaRPr>
          </a:p>
        </p:txBody>
      </p:sp>
      <p:sp>
        <p:nvSpPr>
          <p:cNvPr id="70675" name="Rectangle 19"/>
          <p:cNvSpPr>
            <a:spLocks noChangeArrowheads="1"/>
          </p:cNvSpPr>
          <p:nvPr/>
        </p:nvSpPr>
        <p:spPr bwMode="auto">
          <a:xfrm>
            <a:off x="4654550" y="4044950"/>
            <a:ext cx="2120900" cy="52070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70676" name="Line 20"/>
          <p:cNvSpPr>
            <a:spLocks noChangeShapeType="1"/>
          </p:cNvSpPr>
          <p:nvPr/>
        </p:nvSpPr>
        <p:spPr bwMode="auto">
          <a:xfrm>
            <a:off x="5021263" y="4038600"/>
            <a:ext cx="0" cy="53340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70677" name="Line 21"/>
          <p:cNvSpPr>
            <a:spLocks noChangeShapeType="1"/>
          </p:cNvSpPr>
          <p:nvPr/>
        </p:nvSpPr>
        <p:spPr bwMode="auto">
          <a:xfrm>
            <a:off x="5467350" y="4038600"/>
            <a:ext cx="0" cy="53340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70678" name="Line 22"/>
          <p:cNvSpPr>
            <a:spLocks noChangeShapeType="1"/>
          </p:cNvSpPr>
          <p:nvPr/>
        </p:nvSpPr>
        <p:spPr bwMode="auto">
          <a:xfrm>
            <a:off x="6286500" y="4038600"/>
            <a:ext cx="0" cy="53340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70679" name="Line 23"/>
          <p:cNvSpPr>
            <a:spLocks noChangeShapeType="1"/>
          </p:cNvSpPr>
          <p:nvPr/>
        </p:nvSpPr>
        <p:spPr bwMode="auto">
          <a:xfrm>
            <a:off x="5845175" y="4038600"/>
            <a:ext cx="0" cy="53340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70680" name="Rectangle 24"/>
          <p:cNvSpPr>
            <a:spLocks noChangeArrowheads="1"/>
          </p:cNvSpPr>
          <p:nvPr/>
        </p:nvSpPr>
        <p:spPr bwMode="auto">
          <a:xfrm>
            <a:off x="4556125" y="4098925"/>
            <a:ext cx="2228850" cy="669925"/>
          </a:xfrm>
          <a:prstGeom prst="rect">
            <a:avLst/>
          </a:prstGeom>
          <a:noFill/>
          <a:ln w="9525">
            <a:noFill/>
            <a:miter lim="800000"/>
            <a:headEnd/>
            <a:tailEnd/>
          </a:ln>
          <a:effectLst/>
        </p:spPr>
        <p:txBody>
          <a:bodyPr wrap="none" lIns="92075" tIns="46038" rIns="92075" bIns="46038">
            <a:spAutoFit/>
          </a:bodyPr>
          <a:lstStyle/>
          <a:p>
            <a:r>
              <a:rPr lang="en-US" altLang="en-US" sz="2400">
                <a:solidFill>
                  <a:srgbClr val="CC0000"/>
                </a:solidFill>
                <a:latin typeface="Bookman Old Style" pitchFamily="18" charset="0"/>
              </a:rPr>
              <a:t>‘c’</a:t>
            </a:r>
            <a:r>
              <a:rPr lang="en-US" altLang="en-US" sz="800">
                <a:solidFill>
                  <a:srgbClr val="CC0000"/>
                </a:solidFill>
                <a:latin typeface="Bookman Old Style" pitchFamily="18" charset="0"/>
              </a:rPr>
              <a:t> </a:t>
            </a:r>
            <a:r>
              <a:rPr lang="en-US" altLang="en-US" sz="2400">
                <a:solidFill>
                  <a:srgbClr val="CC0000"/>
                </a:solidFill>
                <a:latin typeface="Bookman Old Style" pitchFamily="18" charset="0"/>
              </a:rPr>
              <a:t>’a’</a:t>
            </a:r>
            <a:r>
              <a:rPr lang="en-US" altLang="en-US" sz="800">
                <a:solidFill>
                  <a:srgbClr val="CC0000"/>
                </a:solidFill>
                <a:latin typeface="Bookman Old Style" pitchFamily="18" charset="0"/>
              </a:rPr>
              <a:t> </a:t>
            </a:r>
            <a:r>
              <a:rPr lang="en-US" altLang="en-US" sz="2400">
                <a:solidFill>
                  <a:srgbClr val="CC0000"/>
                </a:solidFill>
                <a:latin typeface="Bookman Old Style" pitchFamily="18" charset="0"/>
              </a:rPr>
              <a:t>’t’</a:t>
            </a:r>
            <a:r>
              <a:rPr lang="en-US" altLang="en-US" sz="800">
                <a:solidFill>
                  <a:srgbClr val="CC0000"/>
                </a:solidFill>
                <a:latin typeface="Bookman Old Style" pitchFamily="18" charset="0"/>
              </a:rPr>
              <a:t> </a:t>
            </a:r>
            <a:r>
              <a:rPr lang="en-US" altLang="en-US" sz="2400">
                <a:solidFill>
                  <a:srgbClr val="CC0000"/>
                </a:solidFill>
                <a:latin typeface="Bookman Old Style" pitchFamily="18" charset="0"/>
              </a:rPr>
              <a:t>’</a:t>
            </a:r>
            <a:r>
              <a:rPr lang="en-US" altLang="en-US" sz="2400">
                <a:solidFill>
                  <a:srgbClr val="CC0000"/>
                </a:solidFill>
              </a:rPr>
              <a:t>\0</a:t>
            </a:r>
            <a:r>
              <a:rPr lang="en-US" altLang="en-US" sz="2400">
                <a:solidFill>
                  <a:srgbClr val="CC0000"/>
                </a:solidFill>
                <a:latin typeface="Bookman Old Style" pitchFamily="18" charset="0"/>
              </a:rPr>
              <a:t>’ ...</a:t>
            </a:r>
          </a:p>
          <a:p>
            <a:r>
              <a:rPr lang="en-US" altLang="en-US" sz="1400">
                <a:solidFill>
                  <a:srgbClr val="CC0000"/>
                </a:solidFill>
                <a:latin typeface="Times New Roman" charset="0"/>
              </a:rPr>
              <a:t> </a:t>
            </a:r>
          </a:p>
        </p:txBody>
      </p:sp>
      <p:sp>
        <p:nvSpPr>
          <p:cNvPr id="70681" name="Rectangle 25"/>
          <p:cNvSpPr>
            <a:spLocks noChangeArrowheads="1"/>
          </p:cNvSpPr>
          <p:nvPr/>
        </p:nvSpPr>
        <p:spPr bwMode="auto">
          <a:xfrm>
            <a:off x="1965325" y="2620963"/>
            <a:ext cx="1073150"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StrType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0DEBAFB6-9B24-424C-9D77-CBD74B992F63}" type="slidenum">
              <a:rPr lang="en-US" altLang="en-US"/>
              <a:pPr/>
              <a:t>61</a:t>
            </a:fld>
            <a:endParaRPr lang="en-US" altLang="en-US"/>
          </a:p>
        </p:txBody>
      </p:sp>
      <p:sp>
        <p:nvSpPr>
          <p:cNvPr id="71682" name="Rectangle 2"/>
          <p:cNvSpPr>
            <a:spLocks noChangeArrowheads="1"/>
          </p:cNvSpPr>
          <p:nvPr/>
        </p:nvSpPr>
        <p:spPr bwMode="auto">
          <a:xfrm>
            <a:off x="463550" y="1911350"/>
            <a:ext cx="8293100" cy="42545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71683" name="Rectangle 3"/>
          <p:cNvSpPr>
            <a:spLocks noGrp="1" noChangeArrowheads="1"/>
          </p:cNvSpPr>
          <p:nvPr>
            <p:ph type="body" idx="1"/>
          </p:nvPr>
        </p:nvSpPr>
        <p:spPr>
          <a:xfrm>
            <a:off x="708025" y="2339975"/>
            <a:ext cx="7826375" cy="3679825"/>
          </a:xfrm>
          <a:noFill/>
          <a:ln/>
        </p:spPr>
        <p:txBody>
          <a:bodyPr/>
          <a:lstStyle/>
          <a:p>
            <a:pPr>
              <a:buFontTx/>
              <a:buNone/>
            </a:pPr>
            <a:r>
              <a:rPr lang="en-US" altLang="en-US" sz="2000" b="1">
                <a:solidFill>
                  <a:srgbClr val="CC0000"/>
                </a:solidFill>
              </a:rPr>
              <a:t>// IMPLEMENTATION FILE                    (strtype.cpp)</a:t>
            </a:r>
          </a:p>
          <a:p>
            <a:pPr>
              <a:buFontTx/>
              <a:buNone/>
            </a:pPr>
            <a:endParaRPr lang="en-US" altLang="en-US" sz="800" b="1"/>
          </a:p>
          <a:p>
            <a:pPr>
              <a:buFontTx/>
              <a:buNone/>
            </a:pPr>
            <a:r>
              <a:rPr lang="en-US" altLang="en-US" sz="2000" b="1"/>
              <a:t>#include “strtype.h”        </a:t>
            </a:r>
            <a:r>
              <a:rPr lang="en-US" altLang="en-US" sz="2000" b="1" i="1">
                <a:solidFill>
                  <a:srgbClr val="CC0000"/>
                </a:solidFill>
              </a:rPr>
              <a:t>// also appears in client code</a:t>
            </a:r>
            <a:r>
              <a:rPr lang="en-US" altLang="en-US" sz="2000" b="1"/>
              <a:t> </a:t>
            </a:r>
          </a:p>
          <a:p>
            <a:pPr>
              <a:buFontTx/>
              <a:buNone/>
            </a:pPr>
            <a:r>
              <a:rPr lang="en-US" altLang="en-US" sz="2000" b="1">
                <a:solidFill>
                  <a:schemeClr val="accent2"/>
                </a:solidFill>
              </a:rPr>
              <a:t>#include &lt;cstring&gt;</a:t>
            </a:r>
            <a:endParaRPr lang="en-US" altLang="en-US" sz="2000" b="1"/>
          </a:p>
          <a:p>
            <a:pPr>
              <a:buFontTx/>
              <a:buNone/>
            </a:pPr>
            <a:endParaRPr lang="en-US" altLang="en-US" sz="800" b="1"/>
          </a:p>
          <a:p>
            <a:pPr>
              <a:buFontTx/>
              <a:buNone/>
            </a:pPr>
            <a:r>
              <a:rPr lang="en-US" altLang="en-US" sz="2000" b="1"/>
              <a:t>StrType :: StrType(  )		</a:t>
            </a:r>
            <a:r>
              <a:rPr lang="en-US" altLang="en-US" sz="2000" b="1" i="1">
                <a:solidFill>
                  <a:schemeClr val="accent2"/>
                </a:solidFill>
              </a:rPr>
              <a:t>// DEFAULT CONSTRUCTOR</a:t>
            </a:r>
            <a:endParaRPr lang="en-US" altLang="en-US" sz="2000" b="1"/>
          </a:p>
          <a:p>
            <a:pPr>
              <a:buFontTx/>
              <a:buNone/>
            </a:pPr>
            <a:r>
              <a:rPr lang="en-US" altLang="en-US" sz="2000" b="1" i="1">
                <a:solidFill>
                  <a:srgbClr val="CC0000"/>
                </a:solidFill>
              </a:rPr>
              <a:t>// 	Pre:  None.</a:t>
            </a:r>
          </a:p>
          <a:p>
            <a:pPr>
              <a:buFontTx/>
              <a:buNone/>
            </a:pPr>
            <a:r>
              <a:rPr lang="en-US" altLang="en-US" sz="2000" b="1" i="1">
                <a:solidFill>
                  <a:srgbClr val="006600"/>
                </a:solidFill>
              </a:rPr>
              <a:t>//  Post:  letters is empty string.</a:t>
            </a:r>
            <a:endParaRPr lang="en-US" altLang="en-US" sz="2000" b="1" i="1">
              <a:solidFill>
                <a:srgbClr val="CC0000"/>
              </a:solidFill>
            </a:endParaRPr>
          </a:p>
          <a:p>
            <a:pPr>
              <a:buFontTx/>
              <a:buNone/>
            </a:pPr>
            <a:r>
              <a:rPr lang="en-US" altLang="en-US" sz="2000" b="1"/>
              <a:t>{</a:t>
            </a:r>
          </a:p>
          <a:p>
            <a:pPr>
              <a:buFontTx/>
              <a:buNone/>
            </a:pPr>
            <a:r>
              <a:rPr lang="en-US" altLang="en-US" sz="2000" b="1"/>
              <a:t>	   letters[0]  =  ‘\0’ ;</a:t>
            </a:r>
          </a:p>
          <a:p>
            <a:pPr>
              <a:buFontTx/>
              <a:buNone/>
            </a:pPr>
            <a:r>
              <a:rPr lang="en-US" altLang="en-US" sz="2000" b="1"/>
              <a:t>}</a:t>
            </a:r>
          </a:p>
        </p:txBody>
      </p:sp>
      <p:sp>
        <p:nvSpPr>
          <p:cNvPr id="71684" name="Rectangle 4"/>
          <p:cNvSpPr>
            <a:spLocks noChangeArrowheads="1"/>
          </p:cNvSpPr>
          <p:nvPr/>
        </p:nvSpPr>
        <p:spPr bwMode="auto">
          <a:xfrm>
            <a:off x="666750" y="838200"/>
            <a:ext cx="7715250" cy="762000"/>
          </a:xfrm>
          <a:prstGeom prst="rect">
            <a:avLst/>
          </a:prstGeom>
          <a:noFill/>
          <a:ln w="9525">
            <a:noFill/>
            <a:miter lim="800000"/>
            <a:headEnd/>
            <a:tailEnd/>
          </a:ln>
          <a:effectLst/>
        </p:spPr>
        <p:txBody>
          <a:bodyPr wrap="none" lIns="92075" tIns="46038" rIns="92075" bIns="46038">
            <a:spAutoFit/>
          </a:bodyPr>
          <a:lstStyle/>
          <a:p>
            <a:r>
              <a:rPr lang="en-US" altLang="en-US" sz="4400">
                <a:solidFill>
                  <a:srgbClr val="006666"/>
                </a:solidFill>
                <a:latin typeface="Arial Rounded MT Bold" pitchFamily="34" charset="0"/>
              </a:rPr>
              <a:t> </a:t>
            </a:r>
            <a:r>
              <a:rPr lang="en-US" altLang="en-US" sz="3600"/>
              <a:t>class StrType Default Constructor</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463550" y="1219200"/>
            <a:ext cx="8293100" cy="532765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72707" name="Rectangle 3"/>
          <p:cNvSpPr>
            <a:spLocks noGrp="1" noChangeArrowheads="1"/>
          </p:cNvSpPr>
          <p:nvPr>
            <p:ph type="body" idx="1"/>
          </p:nvPr>
        </p:nvSpPr>
        <p:spPr>
          <a:xfrm>
            <a:off x="784225" y="1425575"/>
            <a:ext cx="7826375" cy="5280025"/>
          </a:xfrm>
          <a:noFill/>
          <a:ln/>
        </p:spPr>
        <p:txBody>
          <a:bodyPr/>
          <a:lstStyle/>
          <a:p>
            <a:pPr>
              <a:lnSpc>
                <a:spcPct val="90000"/>
              </a:lnSpc>
              <a:buFontTx/>
              <a:buNone/>
            </a:pPr>
            <a:r>
              <a:rPr lang="en-US" altLang="en-US" sz="2000" b="1">
                <a:solidFill>
                  <a:srgbClr val="CC0000"/>
                </a:solidFill>
              </a:rPr>
              <a:t>// IMPLEMENTATION FILE      continued              (strtype.cpp)</a:t>
            </a:r>
          </a:p>
          <a:p>
            <a:pPr>
              <a:lnSpc>
                <a:spcPct val="90000"/>
              </a:lnSpc>
              <a:buFontTx/>
              <a:buNone/>
            </a:pPr>
            <a:endParaRPr lang="en-US" altLang="en-US" sz="1400" b="1">
              <a:solidFill>
                <a:srgbClr val="CC0000"/>
              </a:solidFill>
            </a:endParaRPr>
          </a:p>
          <a:p>
            <a:pPr>
              <a:lnSpc>
                <a:spcPct val="90000"/>
              </a:lnSpc>
              <a:buFontTx/>
              <a:buNone/>
            </a:pPr>
            <a:r>
              <a:rPr lang="en-US" altLang="en-US" sz="2000" b="1">
                <a:solidFill>
                  <a:schemeClr val="accent2"/>
                </a:solidFill>
              </a:rPr>
              <a:t>// operator&lt;  OVERLOADED</a:t>
            </a:r>
          </a:p>
          <a:p>
            <a:pPr>
              <a:lnSpc>
                <a:spcPct val="90000"/>
              </a:lnSpc>
              <a:buFontTx/>
              <a:buNone/>
            </a:pPr>
            <a:endParaRPr lang="en-US" altLang="en-US" sz="800" b="1"/>
          </a:p>
          <a:p>
            <a:pPr>
              <a:lnSpc>
                <a:spcPct val="90000"/>
              </a:lnSpc>
              <a:buFontTx/>
              <a:buNone/>
            </a:pPr>
            <a:r>
              <a:rPr lang="en-US" altLang="en-US" sz="2000" b="1"/>
              <a:t>bool  StrType :: operator&lt; (  StrType  otherString ) </a:t>
            </a:r>
            <a:r>
              <a:rPr lang="en-US" altLang="en-US" sz="2000" b="1">
                <a:solidFill>
                  <a:srgbClr val="009999"/>
                </a:solidFill>
              </a:rPr>
              <a:t>const</a:t>
            </a:r>
            <a:endParaRPr lang="en-US" altLang="en-US" sz="2000" b="1"/>
          </a:p>
          <a:p>
            <a:pPr>
              <a:lnSpc>
                <a:spcPct val="90000"/>
              </a:lnSpc>
              <a:buFontTx/>
              <a:buNone/>
            </a:pPr>
            <a:r>
              <a:rPr lang="en-US" altLang="en-US" sz="2000" b="1" i="1">
                <a:solidFill>
                  <a:srgbClr val="CC0000"/>
                </a:solidFill>
              </a:rPr>
              <a:t>//  Pre: self is initialized.  otherString is initialized.</a:t>
            </a:r>
          </a:p>
          <a:p>
            <a:pPr>
              <a:lnSpc>
                <a:spcPct val="90000"/>
              </a:lnSpc>
              <a:buFontTx/>
              <a:buNone/>
            </a:pPr>
            <a:r>
              <a:rPr lang="en-US" altLang="en-US" sz="2000" b="1" i="1">
                <a:solidFill>
                  <a:srgbClr val="006600"/>
                </a:solidFill>
              </a:rPr>
              <a:t>// Post:  Returns true if self precedes otherString </a:t>
            </a:r>
          </a:p>
          <a:p>
            <a:pPr>
              <a:lnSpc>
                <a:spcPct val="90000"/>
              </a:lnSpc>
              <a:buFontTx/>
              <a:buNone/>
            </a:pPr>
            <a:r>
              <a:rPr lang="en-US" altLang="en-US" sz="2000" b="1" i="1">
                <a:solidFill>
                  <a:srgbClr val="006600"/>
                </a:solidFill>
              </a:rPr>
              <a:t>//		lexicographically.  Otherwise, returns false.</a:t>
            </a:r>
            <a:endParaRPr lang="en-US" altLang="en-US" sz="2000" b="1" i="1">
              <a:solidFill>
                <a:srgbClr val="CC0000"/>
              </a:solidFill>
            </a:endParaRPr>
          </a:p>
          <a:p>
            <a:pPr>
              <a:lnSpc>
                <a:spcPct val="90000"/>
              </a:lnSpc>
              <a:buFontTx/>
              <a:buNone/>
            </a:pPr>
            <a:r>
              <a:rPr lang="en-US" altLang="en-US" sz="2000" b="1"/>
              <a:t>{</a:t>
            </a:r>
          </a:p>
          <a:p>
            <a:pPr>
              <a:lnSpc>
                <a:spcPct val="90000"/>
              </a:lnSpc>
              <a:buFontTx/>
              <a:buNone/>
            </a:pPr>
            <a:r>
              <a:rPr lang="en-US" altLang="en-US" sz="2000" b="1"/>
              <a:t>	   int  result ;</a:t>
            </a:r>
          </a:p>
          <a:p>
            <a:pPr>
              <a:lnSpc>
                <a:spcPct val="90000"/>
              </a:lnSpc>
              <a:buFontTx/>
              <a:buNone/>
            </a:pPr>
            <a:r>
              <a:rPr lang="en-US" altLang="en-US" sz="2000" b="1"/>
              <a:t>	   result  =  std::strcmp ( letters, otherString.letters ) ;</a:t>
            </a:r>
          </a:p>
          <a:p>
            <a:pPr>
              <a:lnSpc>
                <a:spcPct val="90000"/>
              </a:lnSpc>
              <a:buFontTx/>
              <a:buNone/>
            </a:pPr>
            <a:r>
              <a:rPr lang="en-US" altLang="en-US" sz="2000" b="1"/>
              <a:t>	   if  ( result &lt; 0 )</a:t>
            </a:r>
          </a:p>
          <a:p>
            <a:pPr>
              <a:lnSpc>
                <a:spcPct val="90000"/>
              </a:lnSpc>
              <a:buFontTx/>
              <a:buNone/>
            </a:pPr>
            <a:r>
              <a:rPr lang="en-US" altLang="en-US" sz="2000" b="1"/>
              <a:t>		return  true;</a:t>
            </a:r>
          </a:p>
          <a:p>
            <a:pPr>
              <a:lnSpc>
                <a:spcPct val="90000"/>
              </a:lnSpc>
              <a:buFontTx/>
              <a:buNone/>
            </a:pPr>
            <a:r>
              <a:rPr lang="en-US" altLang="en-US" sz="2000" b="1"/>
              <a:t>	   else</a:t>
            </a:r>
          </a:p>
          <a:p>
            <a:pPr>
              <a:lnSpc>
                <a:spcPct val="90000"/>
              </a:lnSpc>
              <a:buFontTx/>
              <a:buNone/>
            </a:pPr>
            <a:r>
              <a:rPr lang="en-US" altLang="en-US" sz="2000" b="1"/>
              <a:t>		return  false ;</a:t>
            </a:r>
          </a:p>
          <a:p>
            <a:pPr>
              <a:lnSpc>
                <a:spcPct val="90000"/>
              </a:lnSpc>
              <a:buFontTx/>
              <a:buNone/>
            </a:pPr>
            <a:r>
              <a:rPr lang="en-US" altLang="en-US" sz="2000" b="1"/>
              <a:t>}</a:t>
            </a:r>
          </a:p>
        </p:txBody>
      </p:sp>
      <p:sp>
        <p:nvSpPr>
          <p:cNvPr id="72708" name="Rectangle 4"/>
          <p:cNvSpPr>
            <a:spLocks noChangeArrowheads="1"/>
          </p:cNvSpPr>
          <p:nvPr/>
        </p:nvSpPr>
        <p:spPr bwMode="auto">
          <a:xfrm>
            <a:off x="609600" y="2514600"/>
            <a:ext cx="7848600" cy="685800"/>
          </a:xfrm>
          <a:prstGeom prst="rect">
            <a:avLst/>
          </a:prstGeom>
          <a:noFill/>
          <a:ln w="9525">
            <a:noFill/>
            <a:miter lim="800000"/>
            <a:headEnd/>
            <a:tailEnd/>
          </a:ln>
          <a:effectLst/>
        </p:spPr>
        <p:txBody>
          <a:bodyPr wrap="none" anchor="ctr"/>
          <a:lstStyle/>
          <a:p>
            <a:endParaRPr lang="ko-KR"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463550" y="1143000"/>
            <a:ext cx="8293100" cy="555625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73731" name="Rectangle 3"/>
          <p:cNvSpPr>
            <a:spLocks noGrp="1" noChangeArrowheads="1"/>
          </p:cNvSpPr>
          <p:nvPr>
            <p:ph type="body" idx="1"/>
          </p:nvPr>
        </p:nvSpPr>
        <p:spPr>
          <a:xfrm>
            <a:off x="784225" y="1371600"/>
            <a:ext cx="7826375" cy="5257800"/>
          </a:xfrm>
          <a:noFill/>
          <a:ln/>
        </p:spPr>
        <p:txBody>
          <a:bodyPr/>
          <a:lstStyle/>
          <a:p>
            <a:pPr>
              <a:lnSpc>
                <a:spcPct val="90000"/>
              </a:lnSpc>
              <a:buFontTx/>
              <a:buNone/>
            </a:pPr>
            <a:r>
              <a:rPr lang="en-US" altLang="en-US" sz="2000" b="1">
                <a:solidFill>
                  <a:srgbClr val="CC0000"/>
                </a:solidFill>
              </a:rPr>
              <a:t>// IMPLEMENTATION FILE      continued              (strtype.cpp)</a:t>
            </a:r>
          </a:p>
          <a:p>
            <a:pPr>
              <a:lnSpc>
                <a:spcPct val="90000"/>
              </a:lnSpc>
              <a:buFontTx/>
              <a:buNone/>
            </a:pPr>
            <a:endParaRPr lang="en-US" altLang="en-US" sz="1400" b="1">
              <a:solidFill>
                <a:srgbClr val="CC0000"/>
              </a:solidFill>
            </a:endParaRPr>
          </a:p>
          <a:p>
            <a:pPr>
              <a:lnSpc>
                <a:spcPct val="90000"/>
              </a:lnSpc>
              <a:buFontTx/>
              <a:buNone/>
            </a:pPr>
            <a:r>
              <a:rPr lang="en-US" altLang="en-US" sz="2000" b="1">
                <a:solidFill>
                  <a:schemeClr val="accent2"/>
                </a:solidFill>
              </a:rPr>
              <a:t>// operator==  OVERLOADED</a:t>
            </a:r>
          </a:p>
          <a:p>
            <a:pPr>
              <a:lnSpc>
                <a:spcPct val="90000"/>
              </a:lnSpc>
              <a:buFontTx/>
              <a:buNone/>
            </a:pPr>
            <a:endParaRPr lang="en-US" altLang="en-US" sz="800" b="1"/>
          </a:p>
          <a:p>
            <a:pPr>
              <a:lnSpc>
                <a:spcPct val="90000"/>
              </a:lnSpc>
              <a:buFontTx/>
              <a:buNone/>
            </a:pPr>
            <a:r>
              <a:rPr lang="en-US" altLang="en-US" sz="2000" b="1"/>
              <a:t>bool  StrType :: operator==( StrType  otherString  )  </a:t>
            </a:r>
            <a:r>
              <a:rPr lang="en-US" altLang="en-US" sz="2000" b="1">
                <a:solidFill>
                  <a:srgbClr val="009999"/>
                </a:solidFill>
              </a:rPr>
              <a:t>const</a:t>
            </a:r>
            <a:r>
              <a:rPr lang="en-US" altLang="en-US" sz="2000" b="1"/>
              <a:t> </a:t>
            </a:r>
          </a:p>
          <a:p>
            <a:pPr>
              <a:lnSpc>
                <a:spcPct val="90000"/>
              </a:lnSpc>
              <a:buFontTx/>
              <a:buNone/>
            </a:pPr>
            <a:r>
              <a:rPr lang="en-US" altLang="en-US" sz="2000" b="1" i="1">
                <a:solidFill>
                  <a:srgbClr val="CC0000"/>
                </a:solidFill>
              </a:rPr>
              <a:t>//  Pre: self is initialized.  otherString is initialized.</a:t>
            </a:r>
          </a:p>
          <a:p>
            <a:pPr>
              <a:lnSpc>
                <a:spcPct val="90000"/>
              </a:lnSpc>
              <a:buFontTx/>
              <a:buNone/>
            </a:pPr>
            <a:r>
              <a:rPr lang="en-US" altLang="en-US" sz="2000" b="1" i="1">
                <a:solidFill>
                  <a:srgbClr val="006600"/>
                </a:solidFill>
              </a:rPr>
              <a:t>// Post:  Returns true if self is identical to otherString </a:t>
            </a:r>
          </a:p>
          <a:p>
            <a:pPr>
              <a:lnSpc>
                <a:spcPct val="90000"/>
              </a:lnSpc>
              <a:buFontTx/>
              <a:buNone/>
            </a:pPr>
            <a:r>
              <a:rPr lang="en-US" altLang="en-US" sz="2000" b="1" i="1">
                <a:solidFill>
                  <a:srgbClr val="006600"/>
                </a:solidFill>
              </a:rPr>
              <a:t>//		lexicographically.  Otherwise, returns false.</a:t>
            </a:r>
            <a:endParaRPr lang="en-US" altLang="en-US" sz="2000" b="1" i="1">
              <a:solidFill>
                <a:srgbClr val="CC0000"/>
              </a:solidFill>
            </a:endParaRPr>
          </a:p>
          <a:p>
            <a:pPr>
              <a:lnSpc>
                <a:spcPct val="90000"/>
              </a:lnSpc>
              <a:buFontTx/>
              <a:buNone/>
            </a:pPr>
            <a:r>
              <a:rPr lang="en-US" altLang="en-US" sz="2000" b="1"/>
              <a:t>{</a:t>
            </a:r>
          </a:p>
          <a:p>
            <a:pPr>
              <a:lnSpc>
                <a:spcPct val="90000"/>
              </a:lnSpc>
              <a:buFontTx/>
              <a:buNone/>
            </a:pPr>
            <a:r>
              <a:rPr lang="en-US" altLang="en-US" sz="2000" b="1"/>
              <a:t>	   int  result ;</a:t>
            </a:r>
          </a:p>
          <a:p>
            <a:pPr>
              <a:lnSpc>
                <a:spcPct val="90000"/>
              </a:lnSpc>
              <a:buFontTx/>
              <a:buNone/>
            </a:pPr>
            <a:r>
              <a:rPr lang="en-US" altLang="en-US" sz="2000" b="1"/>
              <a:t>	   result  =  std::strcmp ( letters, otherString.letters ) ;</a:t>
            </a:r>
          </a:p>
          <a:p>
            <a:pPr>
              <a:lnSpc>
                <a:spcPct val="90000"/>
              </a:lnSpc>
              <a:buFontTx/>
              <a:buNone/>
            </a:pPr>
            <a:r>
              <a:rPr lang="en-US" altLang="en-US" sz="2000" b="1"/>
              <a:t>	   if  ( result == 0 )</a:t>
            </a:r>
          </a:p>
          <a:p>
            <a:pPr>
              <a:lnSpc>
                <a:spcPct val="90000"/>
              </a:lnSpc>
              <a:buFontTx/>
              <a:buNone/>
            </a:pPr>
            <a:r>
              <a:rPr lang="en-US" altLang="en-US" sz="2000" b="1"/>
              <a:t>		return  true;</a:t>
            </a:r>
          </a:p>
          <a:p>
            <a:pPr>
              <a:lnSpc>
                <a:spcPct val="90000"/>
              </a:lnSpc>
              <a:buFontTx/>
              <a:buNone/>
            </a:pPr>
            <a:r>
              <a:rPr lang="en-US" altLang="en-US" sz="2000" b="1"/>
              <a:t>	   else</a:t>
            </a:r>
          </a:p>
          <a:p>
            <a:pPr>
              <a:lnSpc>
                <a:spcPct val="90000"/>
              </a:lnSpc>
              <a:buFontTx/>
              <a:buNone/>
            </a:pPr>
            <a:r>
              <a:rPr lang="en-US" altLang="en-US" sz="2000" b="1"/>
              <a:t>		return  false ;</a:t>
            </a:r>
          </a:p>
          <a:p>
            <a:pPr>
              <a:lnSpc>
                <a:spcPct val="90000"/>
              </a:lnSpc>
              <a:buFontTx/>
              <a:buNone/>
            </a:pPr>
            <a:r>
              <a:rPr lang="en-US" altLang="en-US" sz="2000" b="1"/>
              <a:t>}</a:t>
            </a:r>
          </a:p>
        </p:txBody>
      </p:sp>
      <p:sp>
        <p:nvSpPr>
          <p:cNvPr id="73732" name="Rectangle 4"/>
          <p:cNvSpPr>
            <a:spLocks noChangeArrowheads="1"/>
          </p:cNvSpPr>
          <p:nvPr/>
        </p:nvSpPr>
        <p:spPr bwMode="auto">
          <a:xfrm>
            <a:off x="609600" y="2514600"/>
            <a:ext cx="7848600" cy="685800"/>
          </a:xfrm>
          <a:prstGeom prst="rect">
            <a:avLst/>
          </a:prstGeom>
          <a:noFill/>
          <a:ln w="9525">
            <a:noFill/>
            <a:miter lim="800000"/>
            <a:headEnd/>
            <a:tailEnd/>
          </a:ln>
          <a:effectLst/>
        </p:spPr>
        <p:txBody>
          <a:bodyPr wrap="none" anchor="ctr"/>
          <a:lstStyle/>
          <a:p>
            <a:endParaRPr lang="ko-KR"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685800"/>
            <a:ext cx="8610600" cy="838200"/>
          </a:xfrm>
          <a:noFill/>
          <a:ln/>
        </p:spPr>
        <p:txBody>
          <a:bodyPr/>
          <a:lstStyle/>
          <a:p>
            <a:r>
              <a:rPr lang="en-US" altLang="en-US"/>
              <a:t>ADT Unsorted List Operations</a:t>
            </a:r>
          </a:p>
        </p:txBody>
      </p:sp>
      <p:sp>
        <p:nvSpPr>
          <p:cNvPr id="12291" name="Rectangle 3"/>
          <p:cNvSpPr>
            <a:spLocks noGrp="1" noChangeArrowheads="1"/>
          </p:cNvSpPr>
          <p:nvPr>
            <p:ph type="body" idx="1"/>
          </p:nvPr>
        </p:nvSpPr>
        <p:spPr>
          <a:xfrm>
            <a:off x="1143000" y="1600200"/>
            <a:ext cx="6477000" cy="4876800"/>
          </a:xfrm>
          <a:noFill/>
          <a:ln/>
        </p:spPr>
        <p:txBody>
          <a:bodyPr/>
          <a:lstStyle/>
          <a:p>
            <a:pPr>
              <a:lnSpc>
                <a:spcPct val="90000"/>
              </a:lnSpc>
              <a:buFontTx/>
              <a:buNone/>
            </a:pPr>
            <a:r>
              <a:rPr lang="en-US" altLang="en-US" sz="2800" b="1">
                <a:solidFill>
                  <a:srgbClr val="990066"/>
                </a:solidFill>
              </a:rPr>
              <a:t>Transformers</a:t>
            </a:r>
            <a:r>
              <a:rPr lang="en-US" altLang="en-US" sz="2800" b="1"/>
              <a:t> </a:t>
            </a:r>
          </a:p>
          <a:p>
            <a:pPr lvl="1">
              <a:lnSpc>
                <a:spcPct val="90000"/>
              </a:lnSpc>
            </a:pPr>
            <a:r>
              <a:rPr lang="en-US" altLang="en-US" sz="2400" b="1"/>
              <a:t>MakeEmpty </a:t>
            </a:r>
          </a:p>
          <a:p>
            <a:pPr lvl="1">
              <a:lnSpc>
                <a:spcPct val="90000"/>
              </a:lnSpc>
            </a:pPr>
            <a:r>
              <a:rPr lang="en-US" altLang="en-US" sz="2400" b="1"/>
              <a:t>InsertItem </a:t>
            </a:r>
          </a:p>
          <a:p>
            <a:pPr lvl="1">
              <a:lnSpc>
                <a:spcPct val="90000"/>
              </a:lnSpc>
            </a:pPr>
            <a:r>
              <a:rPr lang="en-US" altLang="en-US" sz="2400" b="1"/>
              <a:t>DeleteItem</a:t>
            </a:r>
            <a:endParaRPr lang="en-US" altLang="en-US"/>
          </a:p>
          <a:p>
            <a:pPr>
              <a:lnSpc>
                <a:spcPct val="90000"/>
              </a:lnSpc>
              <a:buFontTx/>
              <a:buNone/>
            </a:pPr>
            <a:r>
              <a:rPr lang="en-US" altLang="en-US" sz="2800" b="1">
                <a:solidFill>
                  <a:srgbClr val="990066"/>
                </a:solidFill>
              </a:rPr>
              <a:t>Observers </a:t>
            </a:r>
            <a:endParaRPr lang="en-US" altLang="en-US" sz="2800" b="1"/>
          </a:p>
          <a:p>
            <a:pPr lvl="1">
              <a:lnSpc>
                <a:spcPct val="90000"/>
              </a:lnSpc>
            </a:pPr>
            <a:r>
              <a:rPr lang="en-US" altLang="en-US" sz="2400" b="1"/>
              <a:t>IsFull</a:t>
            </a:r>
          </a:p>
          <a:p>
            <a:pPr lvl="1">
              <a:lnSpc>
                <a:spcPct val="90000"/>
              </a:lnSpc>
            </a:pPr>
            <a:r>
              <a:rPr lang="en-US" altLang="en-US" sz="2400" b="1"/>
              <a:t>LengthIs</a:t>
            </a:r>
          </a:p>
          <a:p>
            <a:pPr lvl="1">
              <a:lnSpc>
                <a:spcPct val="90000"/>
              </a:lnSpc>
            </a:pPr>
            <a:r>
              <a:rPr lang="en-US" altLang="en-US" sz="2400" b="1"/>
              <a:t>RetrieveItem</a:t>
            </a:r>
            <a:r>
              <a:rPr lang="en-US" altLang="en-US"/>
              <a:t> 	</a:t>
            </a:r>
          </a:p>
          <a:p>
            <a:pPr>
              <a:lnSpc>
                <a:spcPct val="90000"/>
              </a:lnSpc>
              <a:buFontTx/>
              <a:buNone/>
            </a:pPr>
            <a:r>
              <a:rPr lang="en-US" altLang="en-US" sz="800"/>
              <a:t>		</a:t>
            </a:r>
          </a:p>
          <a:p>
            <a:pPr>
              <a:lnSpc>
                <a:spcPct val="90000"/>
              </a:lnSpc>
              <a:buFontTx/>
              <a:buNone/>
            </a:pPr>
            <a:r>
              <a:rPr lang="en-US" altLang="en-US" sz="2800" b="1">
                <a:solidFill>
                  <a:srgbClr val="990066"/>
                </a:solidFill>
              </a:rPr>
              <a:t>Iterators</a:t>
            </a:r>
            <a:r>
              <a:rPr lang="en-US" altLang="en-US" sz="2800" b="1"/>
              <a:t> </a:t>
            </a:r>
            <a:endParaRPr lang="en-US" altLang="en-US" sz="2400" b="1"/>
          </a:p>
          <a:p>
            <a:pPr lvl="1">
              <a:lnSpc>
                <a:spcPct val="90000"/>
              </a:lnSpc>
            </a:pPr>
            <a:r>
              <a:rPr lang="en-US" altLang="en-US" sz="2400" b="1"/>
              <a:t>ResetList </a:t>
            </a:r>
          </a:p>
          <a:p>
            <a:pPr lvl="1">
              <a:lnSpc>
                <a:spcPct val="90000"/>
              </a:lnSpc>
            </a:pPr>
            <a:r>
              <a:rPr lang="en-US" altLang="en-US" sz="2400" b="1"/>
              <a:t>GetNextItem</a:t>
            </a:r>
          </a:p>
        </p:txBody>
      </p:sp>
      <p:grpSp>
        <p:nvGrpSpPr>
          <p:cNvPr id="12297" name="Group 9"/>
          <p:cNvGrpSpPr>
            <a:grpSpLocks/>
          </p:cNvGrpSpPr>
          <p:nvPr/>
        </p:nvGrpSpPr>
        <p:grpSpPr bwMode="auto">
          <a:xfrm>
            <a:off x="4806950" y="1835150"/>
            <a:ext cx="3111500" cy="4864100"/>
            <a:chOff x="3028" y="1156"/>
            <a:chExt cx="1960" cy="3064"/>
          </a:xfrm>
        </p:grpSpPr>
        <p:grpSp>
          <p:nvGrpSpPr>
            <p:cNvPr id="12295" name="Group 7"/>
            <p:cNvGrpSpPr>
              <a:grpSpLocks/>
            </p:cNvGrpSpPr>
            <p:nvPr/>
          </p:nvGrpSpPr>
          <p:grpSpPr bwMode="auto">
            <a:xfrm>
              <a:off x="3028" y="1156"/>
              <a:ext cx="1960" cy="3064"/>
              <a:chOff x="3028" y="1156"/>
              <a:chExt cx="1960" cy="3064"/>
            </a:xfrm>
          </p:grpSpPr>
          <p:sp>
            <p:nvSpPr>
              <p:cNvPr id="12292" name="AutoShape 4"/>
              <p:cNvSpPr>
                <a:spLocks noChangeArrowheads="1"/>
              </p:cNvSpPr>
              <p:nvPr/>
            </p:nvSpPr>
            <p:spPr bwMode="auto">
              <a:xfrm>
                <a:off x="3028" y="2260"/>
                <a:ext cx="1960" cy="856"/>
              </a:xfrm>
              <a:prstGeom prst="leftArrow">
                <a:avLst>
                  <a:gd name="adj1" fmla="val 75009"/>
                  <a:gd name="adj2" fmla="val 114475"/>
                </a:avLst>
              </a:prstGeom>
              <a:solidFill>
                <a:srgbClr val="FFFF66"/>
              </a:solidFill>
              <a:ln w="12700">
                <a:solidFill>
                  <a:schemeClr val="tx1"/>
                </a:solidFill>
                <a:miter lim="800000"/>
                <a:headEnd/>
                <a:tailEnd/>
              </a:ln>
              <a:effectLst/>
            </p:spPr>
            <p:txBody>
              <a:bodyPr wrap="none" anchor="ctr"/>
              <a:lstStyle/>
              <a:p>
                <a:endParaRPr lang="ko-KR" altLang="en-US"/>
              </a:p>
            </p:txBody>
          </p:sp>
          <p:sp>
            <p:nvSpPr>
              <p:cNvPr id="12293" name="AutoShape 5"/>
              <p:cNvSpPr>
                <a:spLocks noChangeArrowheads="1"/>
              </p:cNvSpPr>
              <p:nvPr/>
            </p:nvSpPr>
            <p:spPr bwMode="auto">
              <a:xfrm>
                <a:off x="3028" y="3364"/>
                <a:ext cx="1960" cy="856"/>
              </a:xfrm>
              <a:prstGeom prst="leftArrow">
                <a:avLst>
                  <a:gd name="adj1" fmla="val 75009"/>
                  <a:gd name="adj2" fmla="val 114475"/>
                </a:avLst>
              </a:prstGeom>
              <a:solidFill>
                <a:srgbClr val="FFFF66"/>
              </a:solidFill>
              <a:ln w="12700">
                <a:solidFill>
                  <a:schemeClr val="tx1"/>
                </a:solidFill>
                <a:miter lim="800000"/>
                <a:headEnd/>
                <a:tailEnd/>
              </a:ln>
              <a:effectLst/>
            </p:spPr>
            <p:txBody>
              <a:bodyPr wrap="none" anchor="ctr"/>
              <a:lstStyle/>
              <a:p>
                <a:endParaRPr lang="ko-KR" altLang="en-US"/>
              </a:p>
            </p:txBody>
          </p:sp>
          <p:sp>
            <p:nvSpPr>
              <p:cNvPr id="12294" name="AutoShape 6"/>
              <p:cNvSpPr>
                <a:spLocks noChangeArrowheads="1"/>
              </p:cNvSpPr>
              <p:nvPr/>
            </p:nvSpPr>
            <p:spPr bwMode="auto">
              <a:xfrm>
                <a:off x="3028" y="1156"/>
                <a:ext cx="1960" cy="856"/>
              </a:xfrm>
              <a:prstGeom prst="leftArrow">
                <a:avLst>
                  <a:gd name="adj1" fmla="val 75009"/>
                  <a:gd name="adj2" fmla="val 114475"/>
                </a:avLst>
              </a:prstGeom>
              <a:solidFill>
                <a:srgbClr val="FFFF66"/>
              </a:solidFill>
              <a:ln w="12700">
                <a:solidFill>
                  <a:schemeClr val="tx1"/>
                </a:solidFill>
                <a:miter lim="800000"/>
                <a:headEnd/>
                <a:tailEnd/>
              </a:ln>
              <a:effectLst/>
            </p:spPr>
            <p:txBody>
              <a:bodyPr wrap="none" anchor="ctr"/>
              <a:lstStyle/>
              <a:p>
                <a:endParaRPr lang="ko-KR" altLang="en-US"/>
              </a:p>
            </p:txBody>
          </p:sp>
        </p:grpSp>
        <p:sp>
          <p:nvSpPr>
            <p:cNvPr id="12296" name="Rectangle 8"/>
            <p:cNvSpPr>
              <a:spLocks noChangeArrowheads="1"/>
            </p:cNvSpPr>
            <p:nvPr/>
          </p:nvSpPr>
          <p:spPr bwMode="auto">
            <a:xfrm>
              <a:off x="3686" y="1459"/>
              <a:ext cx="1148" cy="2439"/>
            </a:xfrm>
            <a:prstGeom prst="rect">
              <a:avLst/>
            </a:prstGeom>
            <a:noFill/>
            <a:ln w="9525">
              <a:noFill/>
              <a:miter lim="800000"/>
              <a:headEnd/>
              <a:tailEnd/>
            </a:ln>
            <a:effectLst/>
          </p:spPr>
          <p:txBody>
            <a:bodyPr wrap="none" lIns="92075" tIns="46038" rIns="92075" bIns="46038">
              <a:spAutoFit/>
            </a:bodyPr>
            <a:lstStyle/>
            <a:p>
              <a:r>
                <a:rPr lang="en-US" altLang="en-US"/>
                <a:t>change state</a:t>
              </a:r>
            </a:p>
            <a:p>
              <a:endParaRPr lang="en-US" altLang="en-US"/>
            </a:p>
            <a:p>
              <a:endParaRPr lang="en-US" altLang="en-US"/>
            </a:p>
            <a:p>
              <a:endParaRPr lang="en-US" altLang="en-US" sz="1600"/>
            </a:p>
            <a:p>
              <a:endParaRPr lang="en-US" altLang="en-US"/>
            </a:p>
            <a:p>
              <a:endParaRPr lang="en-US" altLang="en-US"/>
            </a:p>
            <a:p>
              <a:r>
                <a:rPr lang="en-US" altLang="en-US"/>
                <a:t>observe state</a:t>
              </a:r>
            </a:p>
            <a:p>
              <a:endParaRPr lang="en-US" altLang="en-US"/>
            </a:p>
            <a:p>
              <a:endParaRPr lang="en-US" altLang="en-US" sz="1000"/>
            </a:p>
            <a:p>
              <a:endParaRPr lang="en-US" altLang="en-US" sz="1800"/>
            </a:p>
            <a:p>
              <a:endParaRPr lang="en-US" altLang="en-US"/>
            </a:p>
            <a:p>
              <a:endParaRPr lang="en-US" altLang="en-US" sz="2400"/>
            </a:p>
            <a:p>
              <a:r>
                <a:rPr lang="en-US" altLang="en-US"/>
                <a:t>process all </a:t>
              </a:r>
            </a:p>
          </p:txBody>
        </p:sp>
      </p:grpSp>
      <p:sp>
        <p:nvSpPr>
          <p:cNvPr id="12298" name="Rectangle 10"/>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674C447F-BA09-4070-A081-9335D61F00D5}" type="slidenum">
              <a:rPr lang="en-US" altLang="en-US" sz="1400" b="0"/>
              <a:pPr algn="r"/>
              <a:t>7</a:t>
            </a:fld>
            <a:endParaRPr lang="en-US" altLang="en-US" sz="1400" b="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388E19D5-7259-471E-ABA3-8BF2F6380073}" type="slidenum">
              <a:rPr lang="en-US" altLang="en-US"/>
              <a:pPr/>
              <a:t>8</a:t>
            </a:fld>
            <a:endParaRPr lang="en-US" altLang="en-US"/>
          </a:p>
        </p:txBody>
      </p:sp>
      <p:sp>
        <p:nvSpPr>
          <p:cNvPr id="14338" name="Rectangle 2"/>
          <p:cNvSpPr>
            <a:spLocks noGrp="1" noChangeArrowheads="1"/>
          </p:cNvSpPr>
          <p:nvPr>
            <p:ph type="title"/>
          </p:nvPr>
        </p:nvSpPr>
        <p:spPr>
          <a:xfrm>
            <a:off x="533400" y="381000"/>
            <a:ext cx="7848600" cy="1143000"/>
          </a:xfrm>
          <a:noFill/>
          <a:ln/>
        </p:spPr>
        <p:txBody>
          <a:bodyPr/>
          <a:lstStyle/>
          <a:p>
            <a:r>
              <a:rPr lang="en-US" altLang="en-US"/>
              <a:t>What is a Generic Data Type?</a:t>
            </a:r>
          </a:p>
        </p:txBody>
      </p:sp>
      <p:sp>
        <p:nvSpPr>
          <p:cNvPr id="14339" name="Rectangle 3"/>
          <p:cNvSpPr>
            <a:spLocks noGrp="1" noChangeArrowheads="1"/>
          </p:cNvSpPr>
          <p:nvPr>
            <p:ph type="body" idx="1"/>
          </p:nvPr>
        </p:nvSpPr>
        <p:spPr>
          <a:xfrm>
            <a:off x="608013" y="1828800"/>
            <a:ext cx="7850187" cy="4114800"/>
          </a:xfrm>
          <a:noFill/>
          <a:ln/>
        </p:spPr>
        <p:txBody>
          <a:bodyPr/>
          <a:lstStyle/>
          <a:p>
            <a:pPr>
              <a:buFontTx/>
              <a:buNone/>
            </a:pPr>
            <a:r>
              <a:rPr lang="en-US" altLang="en-US" sz="2800" b="1"/>
              <a:t>A </a:t>
            </a:r>
            <a:r>
              <a:rPr lang="en-US" altLang="en-US" sz="2800" b="1">
                <a:solidFill>
                  <a:srgbClr val="990000"/>
                </a:solidFill>
              </a:rPr>
              <a:t>generic data type</a:t>
            </a:r>
            <a:r>
              <a:rPr lang="en-US" altLang="en-US" sz="2800" b="1"/>
              <a:t> is a type for which the operations are defined but the types of the items being manipulated are not defined.</a:t>
            </a:r>
            <a:r>
              <a:rPr lang="en-US" altLang="en-US" sz="2800"/>
              <a:t>  </a:t>
            </a:r>
          </a:p>
          <a:p>
            <a:pPr>
              <a:buFontTx/>
              <a:buNone/>
            </a:pPr>
            <a:endParaRPr lang="en-US" altLang="en-US" sz="1200"/>
          </a:p>
          <a:p>
            <a:pPr>
              <a:buFontTx/>
              <a:buNone/>
            </a:pPr>
            <a:endParaRPr lang="en-US" altLang="en-US" sz="1200"/>
          </a:p>
          <a:p>
            <a:pPr>
              <a:buFontTx/>
              <a:buNone/>
            </a:pPr>
            <a:r>
              <a:rPr lang="en-US" altLang="en-US" sz="2800"/>
              <a:t>One way to simulate such a type for our UnsortedList ADT is via a user-defined class </a:t>
            </a:r>
            <a:r>
              <a:rPr lang="en-US" altLang="en-US" sz="2800" b="1">
                <a:latin typeface="Courier New" pitchFamily="49" charset="0"/>
              </a:rPr>
              <a:t>ItemType</a:t>
            </a:r>
            <a:r>
              <a:rPr lang="en-US" altLang="en-US" sz="2800"/>
              <a:t> with member function </a:t>
            </a:r>
            <a:r>
              <a:rPr lang="en-US" altLang="en-US" sz="2800" b="1">
                <a:latin typeface="Courier New" pitchFamily="49" charset="0"/>
              </a:rPr>
              <a:t>ComparedTo</a:t>
            </a:r>
            <a:r>
              <a:rPr lang="en-US" altLang="en-US" sz="2800"/>
              <a:t> having enumerated type value </a:t>
            </a:r>
            <a:r>
              <a:rPr lang="en-US" altLang="en-US" sz="2800" b="1">
                <a:latin typeface="Courier New" pitchFamily="49" charset="0"/>
              </a:rPr>
              <a:t>LESS</a:t>
            </a:r>
            <a:r>
              <a:rPr lang="en-US" altLang="en-US" sz="2800"/>
              <a:t>, </a:t>
            </a:r>
            <a:r>
              <a:rPr lang="en-US" altLang="en-US" sz="2800" b="1">
                <a:latin typeface="Courier New" pitchFamily="49" charset="0"/>
              </a:rPr>
              <a:t>GREATER</a:t>
            </a:r>
            <a:r>
              <a:rPr lang="en-US" altLang="en-US" sz="2800"/>
              <a:t>, or </a:t>
            </a:r>
            <a:r>
              <a:rPr lang="en-US" altLang="en-US" sz="2800" b="1">
                <a:latin typeface="Courier New" pitchFamily="49" charset="0"/>
              </a:rPr>
              <a:t>EQUAL</a:t>
            </a:r>
            <a:r>
              <a:rPr lang="en-US" altLang="en-US" sz="2800"/>
              <a:t>. </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34950" y="1066800"/>
            <a:ext cx="8674100" cy="57150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15363" name="Rectangle 3"/>
          <p:cNvSpPr>
            <a:spLocks noGrp="1" noChangeArrowheads="1"/>
          </p:cNvSpPr>
          <p:nvPr>
            <p:ph type="body" idx="1"/>
          </p:nvPr>
        </p:nvSpPr>
        <p:spPr>
          <a:xfrm>
            <a:off x="457200" y="1143000"/>
            <a:ext cx="8382000" cy="5486400"/>
          </a:xfrm>
          <a:noFill/>
          <a:ln/>
        </p:spPr>
        <p:txBody>
          <a:bodyPr/>
          <a:lstStyle/>
          <a:p>
            <a:pPr>
              <a:lnSpc>
                <a:spcPct val="90000"/>
              </a:lnSpc>
              <a:spcBef>
                <a:spcPct val="0"/>
              </a:spcBef>
              <a:buFontTx/>
              <a:buNone/>
            </a:pPr>
            <a:r>
              <a:rPr lang="en-US" altLang="en-US" sz="2000" b="1">
                <a:solidFill>
                  <a:srgbClr val="CC0000"/>
                </a:solidFill>
              </a:rPr>
              <a:t>//  SPECIFICATION FILE		( unsorted.h )</a:t>
            </a:r>
            <a:endParaRPr lang="en-US" altLang="en-US" sz="2000" b="1"/>
          </a:p>
          <a:p>
            <a:pPr>
              <a:lnSpc>
                <a:spcPct val="90000"/>
              </a:lnSpc>
              <a:spcBef>
                <a:spcPct val="0"/>
              </a:spcBef>
              <a:buFontTx/>
              <a:buNone/>
            </a:pPr>
            <a:r>
              <a:rPr lang="en-US" altLang="en-US" sz="2000" b="1"/>
              <a:t>#include  “ItemType.h”</a:t>
            </a:r>
          </a:p>
          <a:p>
            <a:pPr>
              <a:lnSpc>
                <a:spcPct val="90000"/>
              </a:lnSpc>
              <a:spcBef>
                <a:spcPct val="0"/>
              </a:spcBef>
              <a:buFontTx/>
              <a:buNone/>
            </a:pPr>
            <a:endParaRPr lang="en-US" altLang="en-US" sz="1600" b="1"/>
          </a:p>
          <a:p>
            <a:pPr>
              <a:lnSpc>
                <a:spcPct val="90000"/>
              </a:lnSpc>
              <a:spcBef>
                <a:spcPct val="0"/>
              </a:spcBef>
              <a:buFontTx/>
              <a:buNone/>
            </a:pPr>
            <a:r>
              <a:rPr lang="en-US" altLang="en-US" sz="2000" b="1"/>
              <a:t>class  UnsortedType</a:t>
            </a:r>
            <a:r>
              <a:rPr lang="en-US" altLang="en-US" sz="2000" b="1" i="1">
                <a:solidFill>
                  <a:schemeClr val="folHlink"/>
                </a:solidFill>
              </a:rPr>
              <a:t>			</a:t>
            </a:r>
            <a:r>
              <a:rPr lang="en-US" altLang="en-US" sz="2000" b="1" i="1">
                <a:solidFill>
                  <a:srgbClr val="CC0000"/>
                </a:solidFill>
              </a:rPr>
              <a:t>// declares a class data type</a:t>
            </a:r>
            <a:endParaRPr lang="en-US" altLang="en-US" sz="2000" b="1"/>
          </a:p>
          <a:p>
            <a:pPr>
              <a:lnSpc>
                <a:spcPct val="90000"/>
              </a:lnSpc>
              <a:spcBef>
                <a:spcPct val="0"/>
              </a:spcBef>
              <a:buFontTx/>
              <a:buNone/>
            </a:pPr>
            <a:r>
              <a:rPr lang="en-US" altLang="en-US" sz="2000" b="1"/>
              <a:t>{</a:t>
            </a:r>
            <a:r>
              <a:rPr lang="en-US" altLang="en-US" sz="2000" b="1">
                <a:solidFill>
                  <a:schemeClr val="tx2"/>
                </a:solidFill>
              </a:rPr>
              <a:t>						</a:t>
            </a:r>
            <a:endParaRPr lang="en-US" altLang="en-US" sz="2000" b="1" i="1">
              <a:solidFill>
                <a:srgbClr val="CC0000"/>
              </a:solidFill>
            </a:endParaRPr>
          </a:p>
          <a:p>
            <a:pPr>
              <a:lnSpc>
                <a:spcPct val="90000"/>
              </a:lnSpc>
              <a:spcBef>
                <a:spcPct val="0"/>
              </a:spcBef>
              <a:buFontTx/>
              <a:buNone/>
            </a:pPr>
            <a:r>
              <a:rPr lang="en-US" altLang="en-US" sz="2000" b="1"/>
              <a:t>public : 				</a:t>
            </a:r>
            <a:r>
              <a:rPr lang="en-US" altLang="en-US" sz="2000" b="1" i="1">
                <a:solidFill>
                  <a:srgbClr val="CC0000"/>
                </a:solidFill>
              </a:rPr>
              <a:t>//  8 public member functions</a:t>
            </a:r>
            <a:endParaRPr lang="en-US" altLang="en-US" sz="2000" b="1" i="1"/>
          </a:p>
          <a:p>
            <a:pPr>
              <a:lnSpc>
                <a:spcPct val="90000"/>
              </a:lnSpc>
              <a:spcBef>
                <a:spcPct val="0"/>
              </a:spcBef>
              <a:buFontTx/>
              <a:buNone/>
            </a:pPr>
            <a:endParaRPr lang="en-US" altLang="en-US" sz="800" b="1"/>
          </a:p>
          <a:p>
            <a:pPr>
              <a:lnSpc>
                <a:spcPct val="90000"/>
              </a:lnSpc>
              <a:spcBef>
                <a:spcPct val="0"/>
              </a:spcBef>
              <a:buFontTx/>
              <a:buNone/>
            </a:pPr>
            <a:r>
              <a:rPr lang="en-US" altLang="en-US" sz="2000" b="1"/>
              <a:t>	void          MakeEmpty (</a:t>
            </a:r>
            <a:r>
              <a:rPr lang="en-US" altLang="en-US" sz="2000" b="1">
                <a:solidFill>
                  <a:schemeClr val="accent2"/>
                </a:solidFill>
              </a:rPr>
              <a:t> </a:t>
            </a:r>
            <a:r>
              <a:rPr lang="en-US" altLang="en-US" sz="2000" b="1"/>
              <a:t>) ;</a:t>
            </a:r>
          </a:p>
          <a:p>
            <a:pPr>
              <a:lnSpc>
                <a:spcPct val="90000"/>
              </a:lnSpc>
              <a:spcBef>
                <a:spcPct val="0"/>
              </a:spcBef>
              <a:buFontTx/>
              <a:buNone/>
            </a:pPr>
            <a:r>
              <a:rPr lang="en-US" altLang="en-US" sz="2000" b="1"/>
              <a:t>	bool	         IsFull ( )  </a:t>
            </a:r>
            <a:r>
              <a:rPr lang="en-US" altLang="en-US" sz="2000" b="1">
                <a:solidFill>
                  <a:srgbClr val="3366FF"/>
                </a:solidFill>
              </a:rPr>
              <a:t>const </a:t>
            </a:r>
            <a:r>
              <a:rPr lang="en-US" altLang="en-US" sz="2000" b="1"/>
              <a:t>;              </a:t>
            </a:r>
            <a:endParaRPr lang="en-US" altLang="en-US" sz="1400" b="1" i="1"/>
          </a:p>
          <a:p>
            <a:pPr>
              <a:lnSpc>
                <a:spcPct val="90000"/>
              </a:lnSpc>
              <a:spcBef>
                <a:spcPct val="0"/>
              </a:spcBef>
              <a:buFontTx/>
              <a:buNone/>
            </a:pPr>
            <a:r>
              <a:rPr lang="en-US" altLang="en-US" sz="2000" b="1"/>
              <a:t>	int	         LengthIs ( )  </a:t>
            </a:r>
            <a:r>
              <a:rPr lang="en-US" altLang="en-US" sz="2000" b="1">
                <a:solidFill>
                  <a:srgbClr val="3366FF"/>
                </a:solidFill>
              </a:rPr>
              <a:t>const</a:t>
            </a:r>
            <a:r>
              <a:rPr lang="en-US" altLang="en-US" sz="2000" b="1"/>
              <a:t> ;                </a:t>
            </a:r>
            <a:r>
              <a:rPr lang="en-US" altLang="en-US" sz="2000" b="1" i="1">
                <a:solidFill>
                  <a:srgbClr val="CC0000"/>
                </a:solidFill>
              </a:rPr>
              <a:t>// returns length of list</a:t>
            </a:r>
            <a:endParaRPr lang="en-US" altLang="en-US" sz="1400" b="1" i="1"/>
          </a:p>
          <a:p>
            <a:pPr>
              <a:lnSpc>
                <a:spcPct val="90000"/>
              </a:lnSpc>
              <a:spcBef>
                <a:spcPct val="0"/>
              </a:spcBef>
              <a:buFontTx/>
              <a:buNone/>
            </a:pPr>
            <a:r>
              <a:rPr lang="en-US" altLang="en-US" sz="2000" b="1"/>
              <a:t>	void          RetrieveItem ( ItemType</a:t>
            </a:r>
            <a:r>
              <a:rPr lang="en-US" altLang="en-US" sz="2000" b="1">
                <a:solidFill>
                  <a:srgbClr val="CC0000"/>
                </a:solidFill>
              </a:rPr>
              <a:t>&amp;</a:t>
            </a:r>
            <a:r>
              <a:rPr lang="en-US" altLang="en-US" sz="2000" b="1"/>
              <a:t>  item, bool</a:t>
            </a:r>
            <a:r>
              <a:rPr lang="en-US" altLang="en-US" sz="2000" b="1">
                <a:solidFill>
                  <a:srgbClr val="CC0000"/>
                </a:solidFill>
              </a:rPr>
              <a:t>&amp;</a:t>
            </a:r>
            <a:r>
              <a:rPr lang="en-US" altLang="en-US" sz="2000" b="1"/>
              <a:t>  found ) ;</a:t>
            </a:r>
            <a:endParaRPr lang="en-US" altLang="en-US" sz="1400" b="1" i="1"/>
          </a:p>
          <a:p>
            <a:pPr>
              <a:lnSpc>
                <a:spcPct val="90000"/>
              </a:lnSpc>
              <a:spcBef>
                <a:spcPct val="0"/>
              </a:spcBef>
              <a:buFontTx/>
              <a:buNone/>
            </a:pPr>
            <a:r>
              <a:rPr lang="en-US" altLang="en-US" sz="2000" b="1"/>
              <a:t>	void          InsertItem ( ItemType  item ) ; 	</a:t>
            </a:r>
          </a:p>
          <a:p>
            <a:pPr>
              <a:lnSpc>
                <a:spcPct val="90000"/>
              </a:lnSpc>
              <a:spcBef>
                <a:spcPct val="0"/>
              </a:spcBef>
              <a:buFontTx/>
              <a:buNone/>
            </a:pPr>
            <a:r>
              <a:rPr lang="en-US" altLang="en-US" sz="2000" b="1"/>
              <a:t>	void          DeleteItem ( ItemType  item ) ; 	</a:t>
            </a:r>
          </a:p>
          <a:p>
            <a:pPr>
              <a:lnSpc>
                <a:spcPct val="90000"/>
              </a:lnSpc>
              <a:spcBef>
                <a:spcPct val="0"/>
              </a:spcBef>
              <a:buFontTx/>
              <a:buNone/>
            </a:pPr>
            <a:r>
              <a:rPr lang="en-US" altLang="en-US" sz="2000" b="1"/>
              <a:t>	void          ResetList ( );</a:t>
            </a:r>
          </a:p>
          <a:p>
            <a:pPr>
              <a:lnSpc>
                <a:spcPct val="90000"/>
              </a:lnSpc>
              <a:spcBef>
                <a:spcPct val="0"/>
              </a:spcBef>
              <a:buFontTx/>
              <a:buNone/>
            </a:pPr>
            <a:r>
              <a:rPr lang="en-US" altLang="en-US" sz="2000" b="1"/>
              <a:t>	void          GetNextItem ( ItemType</a:t>
            </a:r>
            <a:r>
              <a:rPr lang="en-US" altLang="en-US" sz="2000" b="1">
                <a:solidFill>
                  <a:srgbClr val="CC0000"/>
                </a:solidFill>
              </a:rPr>
              <a:t>&amp; </a:t>
            </a:r>
            <a:r>
              <a:rPr lang="en-US" altLang="en-US" sz="2000" b="1"/>
              <a:t> item ) ; 	</a:t>
            </a:r>
            <a:r>
              <a:rPr lang="en-US" altLang="en-US" sz="1400" b="1"/>
              <a:t> </a:t>
            </a:r>
          </a:p>
          <a:p>
            <a:pPr>
              <a:lnSpc>
                <a:spcPct val="90000"/>
              </a:lnSpc>
              <a:spcBef>
                <a:spcPct val="0"/>
              </a:spcBef>
              <a:buFontTx/>
              <a:buNone/>
            </a:pPr>
            <a:endParaRPr lang="en-US" altLang="en-US" sz="1000" b="1"/>
          </a:p>
          <a:p>
            <a:pPr>
              <a:lnSpc>
                <a:spcPct val="90000"/>
              </a:lnSpc>
              <a:spcBef>
                <a:spcPct val="0"/>
              </a:spcBef>
              <a:buFontTx/>
              <a:buNone/>
            </a:pPr>
            <a:r>
              <a:rPr lang="en-US" altLang="en-US" sz="2000" b="1"/>
              <a:t>private :				</a:t>
            </a:r>
            <a:r>
              <a:rPr lang="en-US" altLang="en-US" sz="2000" b="1" i="1">
                <a:solidFill>
                  <a:srgbClr val="CC0000"/>
                </a:solidFill>
              </a:rPr>
              <a:t>//  3 private data members</a:t>
            </a:r>
          </a:p>
          <a:p>
            <a:pPr>
              <a:lnSpc>
                <a:spcPct val="90000"/>
              </a:lnSpc>
              <a:spcBef>
                <a:spcPct val="0"/>
              </a:spcBef>
              <a:buFontTx/>
              <a:buNone/>
            </a:pPr>
            <a:endParaRPr lang="en-US" altLang="en-US" sz="800" b="1"/>
          </a:p>
          <a:p>
            <a:pPr>
              <a:lnSpc>
                <a:spcPct val="90000"/>
              </a:lnSpc>
              <a:spcBef>
                <a:spcPct val="0"/>
              </a:spcBef>
              <a:buFontTx/>
              <a:buNone/>
            </a:pPr>
            <a:r>
              <a:rPr lang="en-US" altLang="en-US" sz="2000" b="1"/>
              <a:t>	int 		length ;           </a:t>
            </a:r>
            <a:endParaRPr lang="en-US" altLang="en-US" sz="1400" b="1"/>
          </a:p>
          <a:p>
            <a:pPr>
              <a:lnSpc>
                <a:spcPct val="90000"/>
              </a:lnSpc>
              <a:spcBef>
                <a:spcPct val="0"/>
              </a:spcBef>
              <a:buFontTx/>
              <a:buNone/>
            </a:pPr>
            <a:r>
              <a:rPr lang="en-US" altLang="en-US" sz="2000" b="1"/>
              <a:t>	ItemType	info[MAX_ITEMS] ;          </a:t>
            </a:r>
            <a:endParaRPr lang="en-US" altLang="en-US" sz="1400" b="1"/>
          </a:p>
          <a:p>
            <a:pPr>
              <a:lnSpc>
                <a:spcPct val="90000"/>
              </a:lnSpc>
              <a:spcBef>
                <a:spcPct val="0"/>
              </a:spcBef>
              <a:buFontTx/>
              <a:buNone/>
            </a:pPr>
            <a:r>
              <a:rPr lang="en-US" altLang="en-US" sz="2000" b="1"/>
              <a:t>	int		currentPos ;</a:t>
            </a:r>
          </a:p>
          <a:p>
            <a:pPr>
              <a:lnSpc>
                <a:spcPct val="90000"/>
              </a:lnSpc>
              <a:spcBef>
                <a:spcPct val="0"/>
              </a:spcBef>
              <a:buFontTx/>
              <a:buNone/>
            </a:pPr>
            <a:r>
              <a:rPr lang="en-US" altLang="en-US" sz="2000" b="1"/>
              <a:t>} ;</a:t>
            </a:r>
            <a:endParaRPr lang="en-US" altLang="en-US" sz="2000" b="1" i="1">
              <a:solidFill>
                <a:schemeClr val="folHlink"/>
              </a:solidFill>
            </a:endParaRPr>
          </a:p>
        </p:txBody>
      </p:sp>
      <p:sp>
        <p:nvSpPr>
          <p:cNvPr id="15364" name="Rectangle 4"/>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ED6AD61B-BC51-4A73-B2EF-3DC1E2E16C99}" type="slidenum">
              <a:rPr lang="en-US" altLang="en-US" sz="1400" b="0"/>
              <a:pPr algn="r"/>
              <a:t>9</a:t>
            </a:fld>
            <a:endParaRPr lang="en-US" altLang="en-US" sz="1400" b="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ouble Lines">
  <a:themeElements>
    <a:clrScheme name="">
      <a:dk1>
        <a:srgbClr val="000000"/>
      </a:dk1>
      <a:lt1>
        <a:srgbClr val="CCFFCC"/>
      </a:lt1>
      <a:dk2>
        <a:srgbClr val="660066"/>
      </a:dk2>
      <a:lt2>
        <a:srgbClr val="FFFFCC"/>
      </a:lt2>
      <a:accent1>
        <a:srgbClr val="FFCC00"/>
      </a:accent1>
      <a:accent2>
        <a:srgbClr val="3333CC"/>
      </a:accent2>
      <a:accent3>
        <a:srgbClr val="E2FFE2"/>
      </a:accent3>
      <a:accent4>
        <a:srgbClr val="000000"/>
      </a:accent4>
      <a:accent5>
        <a:srgbClr val="FFE2AA"/>
      </a:accent5>
      <a:accent6>
        <a:srgbClr val="2D2DB9"/>
      </a:accent6>
      <a:hlink>
        <a:srgbClr val="FFCC00"/>
      </a:hlink>
      <a:folHlink>
        <a:srgbClr val="006666"/>
      </a:folHlink>
    </a:clrScheme>
    <a:fontScheme name="Double Lin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Double Lines 1">
        <a:dk1>
          <a:srgbClr val="000000"/>
        </a:dk1>
        <a:lt1>
          <a:srgbClr val="FFFFFF"/>
        </a:lt1>
        <a:dk2>
          <a:srgbClr val="990066"/>
        </a:dk2>
        <a:lt2>
          <a:srgbClr val="00CCCC"/>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Double Lines 2">
        <a:dk1>
          <a:srgbClr val="000000"/>
        </a:dk1>
        <a:lt1>
          <a:srgbClr val="FFFFCC"/>
        </a:lt1>
        <a:dk2>
          <a:srgbClr val="996600"/>
        </a:dk2>
        <a:lt2>
          <a:srgbClr val="FFFFCC"/>
        </a:lt2>
        <a:accent1>
          <a:srgbClr val="FFCC00"/>
        </a:accent1>
        <a:accent2>
          <a:srgbClr val="6666FF"/>
        </a:accent2>
        <a:accent3>
          <a:srgbClr val="FFFFE2"/>
        </a:accent3>
        <a:accent4>
          <a:srgbClr val="000000"/>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Double Line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Designs\Double Lines.pot</Template>
  <TotalTime>3768</TotalTime>
  <Words>2574</Words>
  <Application>Microsoft Macintosh PowerPoint</Application>
  <PresentationFormat>On-screen Show (4:3)</PresentationFormat>
  <Paragraphs>1131</Paragraphs>
  <Slides>63</Slides>
  <Notes>63</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Double Lines</vt:lpstr>
      <vt:lpstr>PowerPoint Presentation</vt:lpstr>
      <vt:lpstr>Abstract Data Type (ADT)       </vt:lpstr>
      <vt:lpstr>Data from 3 different levels       </vt:lpstr>
      <vt:lpstr>4 Basic Kinds of ADT Operations</vt:lpstr>
      <vt:lpstr> What is a List?</vt:lpstr>
      <vt:lpstr>Sorted and Unsorted Lists</vt:lpstr>
      <vt:lpstr>ADT Unsorted List Operations</vt:lpstr>
      <vt:lpstr>What is a Generic Data Type?</vt:lpstr>
      <vt:lpstr>PowerPoint Presentation</vt:lpstr>
      <vt:lpstr>  </vt:lpstr>
      <vt:lpstr>PowerPoint Presentation</vt:lpstr>
      <vt:lpstr>Before Inserting Hsing into an Unsorted List</vt:lpstr>
      <vt:lpstr>After Inserting Hsing into an Unsorted List</vt:lpstr>
      <vt:lpstr>PowerPoint Presentation</vt:lpstr>
      <vt:lpstr>PowerPoint Presentation</vt:lpstr>
      <vt:lpstr>Retrieving Ivan from an Unsorted List</vt:lpstr>
      <vt:lpstr>Retrieving Ivan from an Unsorted List</vt:lpstr>
      <vt:lpstr>Retrieving Ivan from an Unsorted List</vt:lpstr>
      <vt:lpstr>Retrieving Ivan from an Unsorted List</vt:lpstr>
      <vt:lpstr>Retrieving Ivan from an Unsorted List</vt:lpstr>
      <vt:lpstr>PowerPoint Presentation</vt:lpstr>
      <vt:lpstr>Deleting Bradley from an Unsorted List</vt:lpstr>
      <vt:lpstr>Deleting Bradley from an Unsorted List</vt:lpstr>
      <vt:lpstr>Deleting Bradley from an Unsorted List</vt:lpstr>
      <vt:lpstr>Deleting Bradley from an Unsorted List</vt:lpstr>
      <vt:lpstr>PowerPoint Presentation</vt:lpstr>
      <vt:lpstr>Specifying  class ItemType</vt:lpstr>
      <vt:lpstr>PowerPoint Presentation</vt:lpstr>
      <vt:lpstr>PowerPoint Presentation</vt:lpstr>
      <vt:lpstr>  </vt:lpstr>
      <vt:lpstr>Member functions       </vt:lpstr>
      <vt:lpstr>Insert “Henry” to a Sorted List</vt:lpstr>
      <vt:lpstr>Insert “Henry” to a Sorted List</vt:lpstr>
      <vt:lpstr>InsertItem algorithm for  SortedList ADT</vt:lpstr>
      <vt:lpstr>Implementing SortedType  member function InsertItem</vt:lpstr>
      <vt:lpstr>PowerPoint Presentation</vt:lpstr>
      <vt:lpstr>DeleteItem algorithm for  SortedList ADT</vt:lpstr>
      <vt:lpstr>Implementing SortedType  member function DeleteItem</vt:lpstr>
      <vt:lpstr>PowerPoint Presentation</vt:lpstr>
      <vt:lpstr>Improving member function RetrieveItem</vt:lpstr>
      <vt:lpstr>Retrieving Eliot from a Sorted List</vt:lpstr>
      <vt:lpstr>Trace of Binary Search</vt:lpstr>
      <vt:lpstr>Trace  continued</vt:lpstr>
      <vt:lpstr>Trace  concludes</vt:lpstr>
      <vt:lpstr>Binary Seach in a Sorted List</vt:lpstr>
      <vt:lpstr>PowerPoint Presentation</vt:lpstr>
      <vt:lpstr>PowerPoint Presentation</vt:lpstr>
      <vt:lpstr>Order of Magnitude of a Function</vt:lpstr>
      <vt:lpstr>Names of Orders of Magnitude</vt:lpstr>
      <vt:lpstr>  N            log2N             N*log2N                N2        2N</vt:lpstr>
      <vt:lpstr>Big-O Comparison of List Operations</vt:lpstr>
      <vt:lpstr>Two Forms of  Composite Data Types</vt:lpstr>
      <vt:lpstr>PowerPoint Presentation</vt:lpstr>
      <vt:lpstr>  </vt:lpstr>
      <vt:lpstr>Class Constructor       </vt:lpstr>
      <vt:lpstr>Class Constructor Rules</vt:lpstr>
      <vt:lpstr>Default Constructor</vt:lpstr>
      <vt:lpstr>Parameterized Constructor</vt:lpstr>
      <vt:lpstr>PowerPoint Presentation</vt:lpstr>
      <vt:lpstr>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Sylvia Sorkin</dc:creator>
  <cp:lastModifiedBy>noblyan kang</cp:lastModifiedBy>
  <cp:revision>323</cp:revision>
  <cp:lastPrinted>1998-09-30T17:47:16Z</cp:lastPrinted>
  <dcterms:created xsi:type="dcterms:W3CDTF">1995-05-28T16:12:40Z</dcterms:created>
  <dcterms:modified xsi:type="dcterms:W3CDTF">2019-09-19T10:34:08Z</dcterms:modified>
</cp:coreProperties>
</file>