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101b0c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a101b0ce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0" y="169031"/>
            <a:ext cx="12191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0" y="59023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grpSp>
        <p:nvGrpSpPr>
          <p:cNvPr id="88" name="Google Shape;88;p13"/>
          <p:cNvGrpSpPr/>
          <p:nvPr/>
        </p:nvGrpSpPr>
        <p:grpSpPr>
          <a:xfrm>
            <a:off x="768626" y="6063213"/>
            <a:ext cx="655603" cy="652874"/>
            <a:chOff x="289201" y="6082263"/>
            <a:chExt cx="655603" cy="652874"/>
          </a:xfrm>
        </p:grpSpPr>
        <p:sp>
          <p:nvSpPr>
            <p:cNvPr id="89" name="Google Shape;89;p13"/>
            <p:cNvSpPr/>
            <p:nvPr/>
          </p:nvSpPr>
          <p:spPr>
            <a:xfrm>
              <a:off x="289201" y="6082263"/>
              <a:ext cx="655603" cy="354121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904" y="6382885"/>
              <a:ext cx="466191" cy="35225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09029" y="6559011"/>
              <a:ext cx="215943" cy="1761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8348" y="6063213"/>
            <a:ext cx="656871" cy="65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7484" y="6066272"/>
            <a:ext cx="656871" cy="6568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3"/>
          <p:cNvGrpSpPr/>
          <p:nvPr/>
        </p:nvGrpSpPr>
        <p:grpSpPr>
          <a:xfrm>
            <a:off x="10849742" y="6130603"/>
            <a:ext cx="655604" cy="466464"/>
            <a:chOff x="5102085" y="3466214"/>
            <a:chExt cx="655604" cy="466464"/>
          </a:xfrm>
        </p:grpSpPr>
        <p:sp>
          <p:nvSpPr>
            <p:cNvPr id="95" name="Google Shape;95;p13"/>
            <p:cNvSpPr/>
            <p:nvPr/>
          </p:nvSpPr>
          <p:spPr>
            <a:xfrm>
              <a:off x="5102086" y="3531301"/>
              <a:ext cx="655603" cy="401377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377181" y="3466610"/>
              <a:ext cx="105412" cy="94456"/>
            </a:xfrm>
            <a:prstGeom prst="triangle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102085" y="3466214"/>
              <a:ext cx="222389" cy="215199"/>
            </a:xfrm>
            <a:prstGeom prst="roundRect">
              <a:avLst>
                <a:gd fmla="val 2399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264944" y="3466307"/>
              <a:ext cx="112237" cy="880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3344" y="6081487"/>
            <a:ext cx="905312" cy="62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4248513" y="2725834"/>
            <a:ext cx="3695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</a:rPr>
              <a:t>Khu</a:t>
            </a:r>
            <a:r>
              <a:rPr b="1" lang="en-US" sz="4800">
                <a:solidFill>
                  <a:srgbClr val="FF0000"/>
                </a:solidFill>
              </a:rPr>
              <a:t>Tube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171268" y="5062216"/>
            <a:ext cx="38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</a:rPr>
              <a:t>2017110267</a:t>
            </a:r>
            <a:r>
              <a:rPr b="1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en-US" sz="1800">
                <a:solidFill>
                  <a:srgbClr val="7F7F7F"/>
                </a:solidFill>
              </a:rPr>
              <a:t>강연욱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4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0" y="169031"/>
            <a:ext cx="12191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    차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3308446" y="1425850"/>
            <a:ext cx="655603" cy="652874"/>
            <a:chOff x="289201" y="6082263"/>
            <a:chExt cx="655603" cy="652874"/>
          </a:xfrm>
        </p:grpSpPr>
        <p:sp>
          <p:nvSpPr>
            <p:cNvPr id="110" name="Google Shape;110;p14"/>
            <p:cNvSpPr/>
            <p:nvPr/>
          </p:nvSpPr>
          <p:spPr>
            <a:xfrm>
              <a:off x="289201" y="6082263"/>
              <a:ext cx="655603" cy="354121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83904" y="6382885"/>
              <a:ext cx="466191" cy="35225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09029" y="6559011"/>
              <a:ext cx="215943" cy="1761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13" name="Google Shape;1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7178" y="2506829"/>
            <a:ext cx="656871" cy="65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8130" y="3591806"/>
            <a:ext cx="905312" cy="62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3573" y="4649694"/>
            <a:ext cx="656871" cy="6568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4"/>
          <p:cNvGrpSpPr/>
          <p:nvPr/>
        </p:nvGrpSpPr>
        <p:grpSpPr>
          <a:xfrm>
            <a:off x="3314840" y="5797285"/>
            <a:ext cx="655604" cy="466464"/>
            <a:chOff x="5102085" y="3466214"/>
            <a:chExt cx="655604" cy="466464"/>
          </a:xfrm>
        </p:grpSpPr>
        <p:sp>
          <p:nvSpPr>
            <p:cNvPr id="117" name="Google Shape;117;p14"/>
            <p:cNvSpPr/>
            <p:nvPr/>
          </p:nvSpPr>
          <p:spPr>
            <a:xfrm>
              <a:off x="5102086" y="3531301"/>
              <a:ext cx="655603" cy="401377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377181" y="3466610"/>
              <a:ext cx="105412" cy="94456"/>
            </a:xfrm>
            <a:prstGeom prst="triangle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102085" y="3466214"/>
              <a:ext cx="222389" cy="215199"/>
            </a:xfrm>
            <a:prstGeom prst="roundRect">
              <a:avLst>
                <a:gd fmla="val 2399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264944" y="3466307"/>
              <a:ext cx="112237" cy="880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4853353" y="1555504"/>
            <a:ext cx="7179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853352" y="2573654"/>
            <a:ext cx="7179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선정 이유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853355" y="3645087"/>
            <a:ext cx="7179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핵심 기능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853351" y="4716520"/>
            <a:ext cx="7179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아키텍쳐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4853355" y="5787953"/>
            <a:ext cx="7179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800">
                <a:solidFill>
                  <a:schemeClr val="dk1"/>
                </a:solidFill>
              </a:rPr>
              <a:t>결론 및 향후 개선 방안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5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0" y="169031"/>
            <a:ext cx="12191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0" y="59023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grpSp>
        <p:nvGrpSpPr>
          <p:cNvPr id="134" name="Google Shape;134;p15"/>
          <p:cNvGrpSpPr/>
          <p:nvPr/>
        </p:nvGrpSpPr>
        <p:grpSpPr>
          <a:xfrm>
            <a:off x="768626" y="6063213"/>
            <a:ext cx="655603" cy="652874"/>
            <a:chOff x="289201" y="6082263"/>
            <a:chExt cx="655603" cy="652874"/>
          </a:xfrm>
        </p:grpSpPr>
        <p:sp>
          <p:nvSpPr>
            <p:cNvPr id="135" name="Google Shape;135;p15"/>
            <p:cNvSpPr/>
            <p:nvPr/>
          </p:nvSpPr>
          <p:spPr>
            <a:xfrm>
              <a:off x="289201" y="6082263"/>
              <a:ext cx="655603" cy="354121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83904" y="6382885"/>
              <a:ext cx="466191" cy="35225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09029" y="6559011"/>
              <a:ext cx="215943" cy="1761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" name="Google Shape;138;p15"/>
          <p:cNvSpPr/>
          <p:nvPr/>
        </p:nvSpPr>
        <p:spPr>
          <a:xfrm>
            <a:off x="2981400" y="2554125"/>
            <a:ext cx="6229200" cy="28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Node.js Server &amp; View Template(pug)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MongoDB(Atlas)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EC2 &amp; S3</a:t>
            </a:r>
            <a:endParaRPr sz="2500"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49" y="1334250"/>
            <a:ext cx="2514500" cy="17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6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0" y="169031"/>
            <a:ext cx="12191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선정 이유</a:t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0" y="59023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8348" y="6063213"/>
            <a:ext cx="656871" cy="65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88049" y="4262900"/>
            <a:ext cx="11415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우리 생활에 밀접한 서비스를 통한 웹 프로젝트 전반적 학습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44" y="1505060"/>
            <a:ext cx="4038505" cy="252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7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0" y="169031"/>
            <a:ext cx="12191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핵심 기능</a:t>
            </a:r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>
            <a:off x="0" y="59023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3344" y="6081487"/>
            <a:ext cx="905312" cy="62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/>
          <p:nvPr/>
        </p:nvSpPr>
        <p:spPr>
          <a:xfrm>
            <a:off x="2212125" y="1562350"/>
            <a:ext cx="3365700" cy="40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User Authentication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회원가입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로그인 / 로그아웃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소셜 로그인</a:t>
            </a:r>
            <a:endParaRPr sz="2400"/>
          </a:p>
        </p:txBody>
      </p:sp>
      <p:sp>
        <p:nvSpPr>
          <p:cNvPr id="161" name="Google Shape;161;p17"/>
          <p:cNvSpPr/>
          <p:nvPr/>
        </p:nvSpPr>
        <p:spPr>
          <a:xfrm>
            <a:off x="6549975" y="1562350"/>
            <a:ext cx="3429900" cy="40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동영상 업로드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동영상 검색 및 삭제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회원별 동영상 관리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동영상 녹화 기능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댓글 기능(Ajax)</a:t>
            </a:r>
            <a:endParaRPr sz="2400"/>
          </a:p>
        </p:txBody>
      </p:sp>
      <p:sp>
        <p:nvSpPr>
          <p:cNvPr id="162" name="Google Shape;162;p17"/>
          <p:cNvSpPr txBox="1"/>
          <p:nvPr/>
        </p:nvSpPr>
        <p:spPr>
          <a:xfrm>
            <a:off x="3024975" y="1121600"/>
            <a:ext cx="1740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7394925" y="1121600"/>
            <a:ext cx="1740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Video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8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0"/>
              </a:srgbClr>
            </a:outerShdw>
          </a:effectLst>
        </p:spPr>
      </p:cxn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0" y="169031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아키텍쳐</a:t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>
            <a:off x="0" y="59023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0"/>
              </a:srgbClr>
            </a:outerShdw>
          </a:effectLst>
        </p:spPr>
      </p:cxnSp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7484" y="6066272"/>
            <a:ext cx="656870" cy="65687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4322150" y="1708800"/>
            <a:ext cx="3558300" cy="344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136588" y="2853868"/>
            <a:ext cx="1918800" cy="191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" name="Google Shape;175;p18"/>
          <p:cNvCxnSpPr>
            <a:endCxn id="176" idx="3"/>
          </p:cNvCxnSpPr>
          <p:nvPr/>
        </p:nvCxnSpPr>
        <p:spPr>
          <a:xfrm flipH="1">
            <a:off x="2573523" y="4308872"/>
            <a:ext cx="1747500" cy="12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18"/>
          <p:cNvSpPr/>
          <p:nvPr/>
        </p:nvSpPr>
        <p:spPr>
          <a:xfrm>
            <a:off x="3161625" y="4383825"/>
            <a:ext cx="114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366764" y="2147348"/>
            <a:ext cx="13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>
            <a:stCxn id="174" idx="2"/>
            <a:endCxn id="176" idx="2"/>
          </p:cNvCxnSpPr>
          <p:nvPr/>
        </p:nvCxnSpPr>
        <p:spPr>
          <a:xfrm rot="5400000">
            <a:off x="3816888" y="2528668"/>
            <a:ext cx="35100" cy="4523100"/>
          </a:xfrm>
          <a:prstGeom prst="bentConnector3">
            <a:avLst>
              <a:gd fmla="val 2655860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3988" y="3499088"/>
            <a:ext cx="1024018" cy="6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9425" y="1796050"/>
            <a:ext cx="2292994" cy="8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472" y="3834435"/>
            <a:ext cx="2001051" cy="9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79950" y="2675438"/>
            <a:ext cx="1714450" cy="15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9317" y="1245631"/>
            <a:ext cx="1663908" cy="787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8"/>
          <p:cNvCxnSpPr/>
          <p:nvPr/>
        </p:nvCxnSpPr>
        <p:spPr>
          <a:xfrm flipH="1" rot="5400000">
            <a:off x="1993725" y="2560325"/>
            <a:ext cx="1775100" cy="1704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7896362" y="3810875"/>
            <a:ext cx="1968300" cy="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7880450" y="3271200"/>
            <a:ext cx="2000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18"/>
          <p:cNvSpPr/>
          <p:nvPr/>
        </p:nvSpPr>
        <p:spPr>
          <a:xfrm>
            <a:off x="9880538" y="2525218"/>
            <a:ext cx="1918800" cy="191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1071875" y="993925"/>
            <a:ext cx="1918800" cy="1610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19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0" y="169031"/>
            <a:ext cx="12191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결론 및 향후 개선 방안</a:t>
            </a:r>
            <a:endParaRPr/>
          </a:p>
        </p:txBody>
      </p:sp>
      <p:cxnSp>
        <p:nvCxnSpPr>
          <p:cNvPr id="196" name="Google Shape;196;p19"/>
          <p:cNvCxnSpPr/>
          <p:nvPr/>
        </p:nvCxnSpPr>
        <p:spPr>
          <a:xfrm>
            <a:off x="0" y="59023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grpSp>
        <p:nvGrpSpPr>
          <p:cNvPr id="197" name="Google Shape;197;p19"/>
          <p:cNvGrpSpPr/>
          <p:nvPr/>
        </p:nvGrpSpPr>
        <p:grpSpPr>
          <a:xfrm>
            <a:off x="10849742" y="6130603"/>
            <a:ext cx="655604" cy="466464"/>
            <a:chOff x="5102085" y="3466214"/>
            <a:chExt cx="655604" cy="466464"/>
          </a:xfrm>
        </p:grpSpPr>
        <p:sp>
          <p:nvSpPr>
            <p:cNvPr id="198" name="Google Shape;198;p19"/>
            <p:cNvSpPr/>
            <p:nvPr/>
          </p:nvSpPr>
          <p:spPr>
            <a:xfrm>
              <a:off x="5102086" y="3531301"/>
              <a:ext cx="655603" cy="401377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377181" y="3466610"/>
              <a:ext cx="105412" cy="94456"/>
            </a:xfrm>
            <a:prstGeom prst="triangle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5102085" y="3466214"/>
              <a:ext cx="222389" cy="215199"/>
            </a:xfrm>
            <a:prstGeom prst="roundRect">
              <a:avLst>
                <a:gd fmla="val 2399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264944" y="3466307"/>
              <a:ext cx="112237" cy="880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2" name="Google Shape;202;p19"/>
          <p:cNvSpPr/>
          <p:nvPr/>
        </p:nvSpPr>
        <p:spPr>
          <a:xfrm>
            <a:off x="6063188" y="2148413"/>
            <a:ext cx="4920300" cy="254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 로그인 HTTPS 처리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디자인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대댓글 관리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동영상 크기 고정</a:t>
            </a:r>
            <a:endParaRPr sz="2400"/>
          </a:p>
        </p:txBody>
      </p:sp>
      <p:sp>
        <p:nvSpPr>
          <p:cNvPr id="203" name="Google Shape;203;p19"/>
          <p:cNvSpPr txBox="1"/>
          <p:nvPr/>
        </p:nvSpPr>
        <p:spPr>
          <a:xfrm>
            <a:off x="6847838" y="1615713"/>
            <a:ext cx="33510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향후 개선 방안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513" y="2077438"/>
            <a:ext cx="4299300" cy="268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1633113" y="1615713"/>
            <a:ext cx="33510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결과 화면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582913" y="5032138"/>
            <a:ext cx="35505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www.khutube.tk:4000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/>
        </p:nvSpPr>
        <p:spPr>
          <a:xfrm>
            <a:off x="0" y="2950435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Thank </a:t>
            </a:r>
            <a:r>
              <a:rPr b="1" lang="en-US" sz="4800">
                <a:solidFill>
                  <a:srgbClr val="FF0000"/>
                </a:solidFill>
              </a:rPr>
              <a:t>you</a:t>
            </a:r>
            <a:endParaRPr b="1" sz="4800">
              <a:solidFill>
                <a:srgbClr val="FF0000"/>
              </a:solidFill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>
            <a:off x="0" y="829562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01" y="102060"/>
            <a:ext cx="628374" cy="6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1" y="50801"/>
            <a:ext cx="1955800" cy="930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0"/>
          <p:cNvCxnSpPr/>
          <p:nvPr/>
        </p:nvCxnSpPr>
        <p:spPr>
          <a:xfrm>
            <a:off x="0" y="59023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" rotWithShape="0" algn="t" dir="5400000" dist="38100">
              <a:srgbClr val="000000">
                <a:alpha val="32941"/>
              </a:srgbClr>
            </a:outerShdw>
          </a:effectLst>
        </p:spPr>
      </p:cxnSp>
      <p:grpSp>
        <p:nvGrpSpPr>
          <p:cNvPr id="216" name="Google Shape;216;p20"/>
          <p:cNvGrpSpPr/>
          <p:nvPr/>
        </p:nvGrpSpPr>
        <p:grpSpPr>
          <a:xfrm>
            <a:off x="768626" y="6063213"/>
            <a:ext cx="655603" cy="652874"/>
            <a:chOff x="289201" y="6082263"/>
            <a:chExt cx="655603" cy="652874"/>
          </a:xfrm>
        </p:grpSpPr>
        <p:sp>
          <p:nvSpPr>
            <p:cNvPr id="217" name="Google Shape;217;p20"/>
            <p:cNvSpPr/>
            <p:nvPr/>
          </p:nvSpPr>
          <p:spPr>
            <a:xfrm>
              <a:off x="289201" y="6082263"/>
              <a:ext cx="655603" cy="354121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83904" y="6382885"/>
              <a:ext cx="466191" cy="35225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509029" y="6559011"/>
              <a:ext cx="215943" cy="1761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0" name="Google Shape;22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8348" y="6063213"/>
            <a:ext cx="656871" cy="65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7484" y="6066272"/>
            <a:ext cx="656871" cy="6568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0"/>
          <p:cNvGrpSpPr/>
          <p:nvPr/>
        </p:nvGrpSpPr>
        <p:grpSpPr>
          <a:xfrm>
            <a:off x="10849742" y="6130603"/>
            <a:ext cx="655604" cy="466464"/>
            <a:chOff x="5102085" y="3466214"/>
            <a:chExt cx="655604" cy="466464"/>
          </a:xfrm>
        </p:grpSpPr>
        <p:sp>
          <p:nvSpPr>
            <p:cNvPr id="223" name="Google Shape;223;p20"/>
            <p:cNvSpPr/>
            <p:nvPr/>
          </p:nvSpPr>
          <p:spPr>
            <a:xfrm>
              <a:off x="5102086" y="3531301"/>
              <a:ext cx="655603" cy="401377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5377181" y="3466610"/>
              <a:ext cx="105412" cy="94456"/>
            </a:xfrm>
            <a:prstGeom prst="triangle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5102085" y="3466214"/>
              <a:ext cx="222389" cy="215199"/>
            </a:xfrm>
            <a:prstGeom prst="roundRect">
              <a:avLst>
                <a:gd fmla="val 23995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264944" y="3466307"/>
              <a:ext cx="112237" cy="880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7" name="Google Shape;22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43344" y="6081487"/>
            <a:ext cx="905312" cy="62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