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0"/>
  </p:notesMasterIdLst>
  <p:sldIdLst>
    <p:sldId id="300" r:id="rId2"/>
    <p:sldId id="305" r:id="rId3"/>
    <p:sldId id="306" r:id="rId4"/>
    <p:sldId id="310" r:id="rId5"/>
    <p:sldId id="311" r:id="rId6"/>
    <p:sldId id="312" r:id="rId7"/>
    <p:sldId id="313" r:id="rId8"/>
    <p:sldId id="314" r:id="rId9"/>
    <p:sldId id="328" r:id="rId10"/>
    <p:sldId id="315" r:id="rId11"/>
    <p:sldId id="323" r:id="rId12"/>
    <p:sldId id="330" r:id="rId13"/>
    <p:sldId id="316" r:id="rId14"/>
    <p:sldId id="331" r:id="rId15"/>
    <p:sldId id="324" r:id="rId16"/>
    <p:sldId id="329" r:id="rId17"/>
    <p:sldId id="325" r:id="rId18"/>
    <p:sldId id="327" r:id="rId19"/>
  </p:sldIdLst>
  <p:sldSz cx="12192000" cy="6858000"/>
  <p:notesSz cx="6858000" cy="9144000"/>
  <p:embeddedFontLst>
    <p:embeddedFont>
      <p:font typeface="맑은 고딕" panose="020B0503020000020004" pitchFamily="50" charset="-127"/>
      <p:regular r:id="rId21"/>
      <p:bold r:id="rId22"/>
    </p:embeddedFont>
    <p:embeddedFont>
      <p:font typeface="배달의민족 연성" panose="020B0600000101010101" pitchFamily="50" charset="-127"/>
      <p:regular r:id="rId23"/>
    </p:embeddedFont>
    <p:embeddedFont>
      <p:font typeface="배달의민족 주아" panose="02020603020101020101" pitchFamily="18" charset="-127"/>
      <p:regular r:id="rId24"/>
    </p:embeddedFont>
    <p:embeddedFont>
      <p:font typeface="배달의민족 한나체 Pro" panose="020B0600000101010101" pitchFamily="50" charset="-127"/>
      <p:regular r:id="rId2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5597"/>
    <a:srgbClr val="F8CBAD"/>
    <a:srgbClr val="C5E0B4"/>
    <a:srgbClr val="FF9E2A"/>
    <a:srgbClr val="E6E6E6"/>
    <a:srgbClr val="2D2D2D"/>
    <a:srgbClr val="FFFFFF"/>
    <a:srgbClr val="4E5C68"/>
    <a:srgbClr val="2B62FD"/>
    <a:srgbClr val="FF8F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79" autoAdjust="0"/>
    <p:restoredTop sz="88115" autoAdjust="0"/>
  </p:normalViewPr>
  <p:slideViewPr>
    <p:cSldViewPr snapToGrid="0" showGuides="1">
      <p:cViewPr varScale="1">
        <p:scale>
          <a:sx n="38" d="100"/>
          <a:sy n="38" d="100"/>
        </p:scale>
        <p:origin x="44" y="384"/>
      </p:cViewPr>
      <p:guideLst>
        <p:guide orient="horz" pos="2137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360000" cy="360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배달의민족 주아" panose="0202060302010102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배달의민족 주아" panose="02020603020101020101" pitchFamily="18" charset="-127"/>
              </a:defRPr>
            </a:lvl1pPr>
          </a:lstStyle>
          <a:p>
            <a:fld id="{41585E1A-61F5-42B7-990D-DEFE5169C042}" type="datetimeFigureOut">
              <a:rPr lang="en-US" smtClean="0"/>
              <a:pPr/>
              <a:t>4/1/2020</a:t>
            </a:fld>
            <a:endParaRPr 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배달의민족 주아" panose="0202060302010102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배달의민족 주아" panose="02020603020101020101" pitchFamily="18" charset="-127"/>
              </a:defRPr>
            </a:lvl1pPr>
          </a:lstStyle>
          <a:p>
            <a:fld id="{185FD312-AD6B-4E86-BB4E-70B2FA317BE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8233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배달의민족 주아" panose="02020603020101020101" pitchFamily="18" charset="-127"/>
        <a:ea typeface="배달의민족 주아" panose="02020603020101020101" pitchFamily="18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배달의민족 주아" panose="02020603020101020101" pitchFamily="18" charset="-127"/>
        <a:ea typeface="배달의민족 주아" panose="02020603020101020101" pitchFamily="18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배달의민족 주아" panose="02020603020101020101" pitchFamily="18" charset="-127"/>
        <a:ea typeface="배달의민족 주아" panose="02020603020101020101" pitchFamily="18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배달의민족 주아" panose="02020603020101020101" pitchFamily="18" charset="-127"/>
        <a:ea typeface="배달의민족 주아" panose="02020603020101020101" pitchFamily="18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배달의민족 주아" panose="02020603020101020101" pitchFamily="18" charset="-127"/>
        <a:ea typeface="배달의민족 주아" panose="02020603020101020101" pitchFamily="18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5FD312-AD6B-4E86-BB4E-70B2FA317BEC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01394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5FD312-AD6B-4E86-BB4E-70B2FA317BEC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94129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사용 데이터</a:t>
            </a:r>
            <a:r>
              <a:rPr lang="en-US" altLang="ko-KR" dirty="0"/>
              <a:t>: </a:t>
            </a:r>
          </a:p>
          <a:p>
            <a:r>
              <a:rPr lang="ko-KR" altLang="en-US" dirty="0"/>
              <a:t>기존 데이터셋</a:t>
            </a:r>
            <a:r>
              <a:rPr lang="en-US" altLang="ko-KR" dirty="0"/>
              <a:t> &gt;&gt; </a:t>
            </a:r>
            <a:r>
              <a:rPr lang="ko-KR" altLang="en-US" dirty="0"/>
              <a:t>노선</a:t>
            </a:r>
            <a:r>
              <a:rPr lang="en-US" altLang="ko-KR" dirty="0"/>
              <a:t>, </a:t>
            </a:r>
            <a:r>
              <a:rPr lang="ko-KR" altLang="en-US" dirty="0"/>
              <a:t>위치</a:t>
            </a:r>
            <a:r>
              <a:rPr lang="en-US" altLang="ko-KR" dirty="0"/>
              <a:t>, </a:t>
            </a:r>
            <a:r>
              <a:rPr lang="ko-KR" altLang="en-US" dirty="0"/>
              <a:t>시간별 </a:t>
            </a:r>
            <a:r>
              <a:rPr lang="ko-KR" altLang="en-US" dirty="0" err="1"/>
              <a:t>승하차</a:t>
            </a:r>
            <a:r>
              <a:rPr lang="ko-KR" altLang="en-US" dirty="0"/>
              <a:t> 인원에 대한 정보</a:t>
            </a:r>
            <a:endParaRPr lang="en-US" altLang="ko-KR" dirty="0"/>
          </a:p>
          <a:p>
            <a:r>
              <a:rPr lang="en-US" altLang="ko-KR" dirty="0" err="1"/>
              <a:t>Bts</a:t>
            </a:r>
            <a:r>
              <a:rPr lang="en-US" altLang="ko-KR" dirty="0"/>
              <a:t> &gt;&gt; </a:t>
            </a:r>
            <a:r>
              <a:rPr lang="ko-KR" altLang="en-US" dirty="0"/>
              <a:t>유저 카테고리</a:t>
            </a:r>
            <a:endParaRPr lang="en-US" altLang="ko-KR" dirty="0"/>
          </a:p>
          <a:p>
            <a:r>
              <a:rPr lang="ko-KR" altLang="en-US" dirty="0"/>
              <a:t>제주도 생활 금융 데이터 </a:t>
            </a:r>
            <a:r>
              <a:rPr lang="en-US" altLang="ko-KR" dirty="0"/>
              <a:t>&gt;&gt; </a:t>
            </a:r>
            <a:r>
              <a:rPr lang="ko-KR" altLang="en-US" dirty="0"/>
              <a:t>직업</a:t>
            </a:r>
            <a:r>
              <a:rPr lang="en-US" altLang="ko-KR" dirty="0"/>
              <a:t>, </a:t>
            </a:r>
            <a:r>
              <a:rPr lang="ko-KR" altLang="en-US" dirty="0"/>
              <a:t>소득 및 소비 현황</a:t>
            </a:r>
            <a:endParaRPr lang="en-US" altLang="ko-KR" dirty="0"/>
          </a:p>
          <a:p>
            <a:r>
              <a:rPr lang="ko-KR" altLang="en-US" dirty="0" err="1"/>
              <a:t>크롤링</a:t>
            </a:r>
            <a:r>
              <a:rPr lang="en-US" altLang="ko-KR" dirty="0"/>
              <a:t>: </a:t>
            </a:r>
            <a:r>
              <a:rPr lang="ko-KR" altLang="en-US" dirty="0"/>
              <a:t>제주도 날씨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5FD312-AD6B-4E86-BB4E-70B2FA317BE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4108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5FD312-AD6B-4E86-BB4E-70B2FA317BE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7420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5FD312-AD6B-4E86-BB4E-70B2FA317BE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5420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5FD312-AD6B-4E86-BB4E-70B2FA317BE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9496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5FD312-AD6B-4E86-BB4E-70B2FA317BE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2514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5FD312-AD6B-4E86-BB4E-70B2FA317BEC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676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5FD312-AD6B-4E86-BB4E-70B2FA317BE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1898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5FD312-AD6B-4E86-BB4E-70B2FA317BE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5003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03559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및 내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195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A4DDA-820D-48D0-A475-C84B8EA18C65}" type="datetimeFigureOut">
              <a:rPr lang="ko-KR" altLang="en-US" smtClean="0"/>
              <a:t>2020-04-01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73D70-C142-457F-B53F-AB8488CA18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6679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A4DDA-820D-48D0-A475-C84B8EA18C65}" type="datetimeFigureOut">
              <a:rPr lang="ko-KR" altLang="en-US" smtClean="0"/>
              <a:t>2020-04-01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73D70-C142-457F-B53F-AB8488CA18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0329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A4DDA-820D-48D0-A475-C84B8EA18C65}" type="datetimeFigureOut">
              <a:rPr lang="ko-KR" altLang="en-US" smtClean="0"/>
              <a:t>2020-04-01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73D70-C142-457F-B53F-AB8488CA18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3823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A4DDA-820D-48D0-A475-C84B8EA18C65}" type="datetimeFigureOut">
              <a:rPr lang="ko-KR" altLang="en-US" smtClean="0"/>
              <a:t>2020-04-01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73D70-C142-457F-B53F-AB8488CA18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1583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A4DDA-820D-48D0-A475-C84B8EA18C65}" type="datetimeFigureOut">
              <a:rPr lang="ko-KR" altLang="en-US" smtClean="0"/>
              <a:t>2020-04-01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73D70-C142-457F-B53F-AB8488CA18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4536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A4DDA-820D-48D0-A475-C84B8EA18C65}" type="datetimeFigureOut">
              <a:rPr lang="ko-KR" altLang="en-US" smtClean="0"/>
              <a:t>2020-04-01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73D70-C142-457F-B53F-AB8488CA18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8249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A4DDA-820D-48D0-A475-C84B8EA18C65}" type="datetimeFigureOut">
              <a:rPr lang="ko-KR" altLang="en-US" smtClean="0"/>
              <a:t>2020-04-01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73D70-C142-457F-B53F-AB8488CA18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6579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defRPr>
            </a:lvl1pPr>
          </a:lstStyle>
          <a:p>
            <a:fld id="{F7DA4DDA-820D-48D0-A475-C84B8EA18C65}" type="datetimeFigureOut">
              <a:rPr lang="ko-KR" altLang="en-US" smtClean="0"/>
              <a:pPr/>
              <a:t>2020-04-01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defRPr>
            </a:lvl1pPr>
          </a:lstStyle>
          <a:p>
            <a:fld id="{67373D70-C142-457F-B53F-AB8488CA18F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9706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배달의민족 주아" panose="02020603020101020101" pitchFamily="18" charset="-127"/>
          <a:ea typeface="배달의민족 주아" panose="02020603020101020101" pitchFamily="18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배달의민족 주아" panose="02020603020101020101" pitchFamily="18" charset="-127"/>
          <a:ea typeface="배달의민족 주아" panose="02020603020101020101" pitchFamily="18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배달의민족 주아" panose="02020603020101020101" pitchFamily="18" charset="-127"/>
          <a:ea typeface="배달의민족 주아" panose="02020603020101020101" pitchFamily="18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배달의민족 주아" panose="02020603020101020101" pitchFamily="18" charset="-127"/>
          <a:ea typeface="배달의민족 주아" panose="02020603020101020101" pitchFamily="18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배달의민족 주아" panose="02020603020101020101" pitchFamily="18" charset="-127"/>
          <a:ea typeface="배달의민족 주아" panose="02020603020101020101" pitchFamily="18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배달의민족 주아" panose="02020603020101020101" pitchFamily="18" charset="-127"/>
          <a:ea typeface="배달의민족 주아" panose="02020603020101020101" pitchFamily="18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7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8881045" y="3177554"/>
            <a:ext cx="6783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혼저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옵서예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3689E5D-77E6-4C23-AEFE-F2964864BAD4}"/>
              </a:ext>
            </a:extLst>
          </p:cNvPr>
          <p:cNvSpPr txBox="1"/>
          <p:nvPr/>
        </p:nvSpPr>
        <p:spPr>
          <a:xfrm>
            <a:off x="2400396" y="3429000"/>
            <a:ext cx="610669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0" b="1" dirty="0">
                <a:solidFill>
                  <a:srgbClr val="FF9E2A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제주도 퇴근시간</a:t>
            </a:r>
            <a:endParaRPr lang="en-US" altLang="ko-KR" sz="5000" b="1" dirty="0">
              <a:solidFill>
                <a:srgbClr val="FF9E2A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sz="5000" b="1" dirty="0">
                <a:solidFill>
                  <a:srgbClr val="FF9E2A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버스승차인원 예측</a:t>
            </a:r>
            <a:endParaRPr lang="en-US" sz="5000" b="1" dirty="0">
              <a:solidFill>
                <a:srgbClr val="FF9E2A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87DBEEA-8883-47AE-8DDB-5660A2A91101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732" b="89933" l="3209" r="89973">
                        <a14:foregroundMark x1="8556" y1="12081" x2="4144" y2="25839"/>
                        <a14:foregroundMark x1="4144" y1="25839" x2="3209" y2="42617"/>
                        <a14:foregroundMark x1="3209" y1="42617" x2="4412" y2="50000"/>
                        <a14:foregroundMark x1="20321" y1="47651" x2="19786" y2="56711"/>
                        <a14:foregroundMark x1="29679" y1="55369" x2="29679" y2="55369"/>
                        <a14:foregroundMark x1="35829" y1="56711" x2="35829" y2="56711"/>
                        <a14:foregroundMark x1="43316" y1="57718" x2="43316" y2="57718"/>
                        <a14:foregroundMark x1="53342" y1="60403" x2="53342" y2="60403"/>
                        <a14:foregroundMark x1="66310" y1="60738" x2="66310" y2="60738"/>
                        <a14:foregroundMark x1="71658" y1="60738" x2="71658" y2="60738"/>
                        <a14:foregroundMark x1="66043" y1="45302" x2="66043" y2="45302"/>
                        <a14:backgroundMark x1="45187" y1="56711" x2="45187" y2="56711"/>
                        <a14:backgroundMark x1="18583" y1="25168" x2="18583" y2="25168"/>
                        <a14:backgroundMark x1="18717" y1="24497" x2="18717" y2="24497"/>
                        <a14:backgroundMark x1="18182" y1="28188" x2="18182" y2="28188"/>
                        <a14:backgroundMark x1="17781" y1="31544" x2="17781" y2="31544"/>
                        <a14:backgroundMark x1="13636" y1="20805" x2="13636" y2="20805"/>
                        <a14:backgroundMark x1="14171" y1="24161" x2="14171" y2="24161"/>
                        <a14:backgroundMark x1="14572" y1="26510" x2="14572" y2="26510"/>
                        <a14:backgroundMark x1="14840" y1="28523" x2="14840" y2="28523"/>
                        <a14:backgroundMark x1="15241" y1="30872" x2="15241" y2="30872"/>
                        <a14:backgroundMark x1="15642" y1="32215" x2="15642" y2="32215"/>
                        <a14:backgroundMark x1="8957" y1="30872" x2="8957" y2="30872"/>
                        <a14:backgroundMark x1="10027" y1="31879" x2="10027" y2="31879"/>
                        <a14:backgroundMark x1="11096" y1="32886" x2="11096" y2="32886"/>
                        <a14:backgroundMark x1="12299" y1="33893" x2="12299" y2="33893"/>
                        <a14:backgroundMark x1="23797" y1="30872" x2="23797" y2="30872"/>
                        <a14:backgroundMark x1="22326" y1="32215" x2="22326" y2="32215"/>
                        <a14:backgroundMark x1="13770" y1="54362" x2="13770" y2="54362"/>
                        <a14:backgroundMark x1="14037" y1="51678" x2="14037" y2="51678"/>
                        <a14:backgroundMark x1="14706" y1="48322" x2="14706" y2="48322"/>
                        <a14:backgroundMark x1="14973" y1="45973" x2="14973" y2="45973"/>
                        <a14:backgroundMark x1="8690" y1="45973" x2="8690" y2="45973"/>
                        <a14:backgroundMark x1="10294" y1="43960" x2="10294" y2="43960"/>
                        <a14:backgroundMark x1="11096" y1="43289" x2="11096" y2="43289"/>
                        <a14:backgroundMark x1="11765" y1="42953" x2="11765" y2="42953"/>
                        <a14:backgroundMark x1="12701" y1="41611" x2="12701" y2="4161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54098" y="192196"/>
            <a:ext cx="2110132" cy="840668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0F8611E0-7694-4B6F-8BBB-B619E0508BDF}"/>
              </a:ext>
            </a:extLst>
          </p:cNvPr>
          <p:cNvSpPr/>
          <p:nvPr/>
        </p:nvSpPr>
        <p:spPr>
          <a:xfrm>
            <a:off x="8196943" y="5727776"/>
            <a:ext cx="3995057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300" b="1" dirty="0">
                <a:solidFill>
                  <a:schemeClr val="accent6">
                    <a:lumMod val="50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제주도민과 </a:t>
            </a:r>
            <a:r>
              <a:rPr lang="ko-KR" altLang="en-US" sz="2300" b="1" dirty="0" err="1">
                <a:solidFill>
                  <a:schemeClr val="accent6">
                    <a:lumMod val="50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아이들팀</a:t>
            </a:r>
            <a:endParaRPr lang="en-US" altLang="ko-KR" sz="2300" b="1" dirty="0">
              <a:solidFill>
                <a:schemeClr val="accent6">
                  <a:lumMod val="50000"/>
                </a:schemeClr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algn="ctr"/>
            <a:r>
              <a:rPr lang="ko-KR" altLang="en-US" sz="2300" dirty="0" err="1">
                <a:solidFill>
                  <a:schemeClr val="accent6">
                    <a:lumMod val="50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강연욱</a:t>
            </a:r>
            <a:r>
              <a:rPr lang="ko-KR" altLang="en-US" sz="2300" dirty="0">
                <a:solidFill>
                  <a:schemeClr val="accent6">
                    <a:lumMod val="50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</a:t>
            </a:r>
            <a:r>
              <a:rPr lang="ko-KR" altLang="en-US" sz="2300" dirty="0" err="1">
                <a:solidFill>
                  <a:schemeClr val="accent6">
                    <a:lumMod val="50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강한얼</a:t>
            </a:r>
            <a:r>
              <a:rPr lang="ko-KR" altLang="en-US" sz="2300" dirty="0">
                <a:solidFill>
                  <a:schemeClr val="accent6">
                    <a:lumMod val="50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김민주 신은아</a:t>
            </a:r>
            <a:endParaRPr lang="en-US" altLang="ko-KR" sz="2300" dirty="0">
              <a:solidFill>
                <a:schemeClr val="accent6">
                  <a:lumMod val="50000"/>
                </a:schemeClr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533770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7EF99575-FC58-465A-8EC7-6635349B571C}"/>
              </a:ext>
            </a:extLst>
          </p:cNvPr>
          <p:cNvSpPr/>
          <p:nvPr/>
        </p:nvSpPr>
        <p:spPr>
          <a:xfrm>
            <a:off x="3357511" y="1185660"/>
            <a:ext cx="5732058" cy="30843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배달의민족 주아" panose="02020603020101020101" pitchFamily="18" charset="-127"/>
            </a:endParaRPr>
          </a:p>
        </p:txBody>
      </p:sp>
      <p:sp>
        <p:nvSpPr>
          <p:cNvPr id="39" name="제목 5"/>
          <p:cNvSpPr txBox="1">
            <a:spLocks/>
          </p:cNvSpPr>
          <p:nvPr/>
        </p:nvSpPr>
        <p:spPr>
          <a:xfrm>
            <a:off x="1723293" y="495866"/>
            <a:ext cx="9554305" cy="628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0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2-1 </a:t>
            </a:r>
            <a:r>
              <a:rPr lang="ko-KR" altLang="en-US" sz="30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배차 간격에 따른 </a:t>
            </a:r>
            <a:r>
              <a:rPr lang="en-US" altLang="ko-KR" sz="30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18~20</a:t>
            </a:r>
            <a:r>
              <a:rPr lang="ko-KR" altLang="en-US" sz="30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시 승차 인원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CD7C200-2A56-4F68-BBD4-69435A385AA3}"/>
              </a:ext>
            </a:extLst>
          </p:cNvPr>
          <p:cNvSpPr/>
          <p:nvPr/>
        </p:nvSpPr>
        <p:spPr>
          <a:xfrm>
            <a:off x="363942" y="4449324"/>
            <a:ext cx="11577662" cy="11486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ko-KR" altLang="en-US" sz="16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시내 버스의 배차 간격은 </a:t>
            </a:r>
            <a:r>
              <a:rPr lang="en-US" altLang="ko-KR" sz="16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15~40</a:t>
            </a:r>
            <a:r>
              <a:rPr lang="ko-KR" altLang="en-US" sz="16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분</a:t>
            </a:r>
            <a:r>
              <a:rPr lang="en-US" altLang="ko-KR" sz="16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16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시외 버스의 배차 간격은 </a:t>
            </a:r>
            <a:r>
              <a:rPr lang="en-US" altLang="ko-KR" sz="16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40~180</a:t>
            </a:r>
            <a:r>
              <a:rPr lang="ko-KR" altLang="en-US" sz="16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분임</a:t>
            </a:r>
            <a:endParaRPr lang="en-US" altLang="ko-KR" sz="16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z="16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Wingdings" panose="05000000000000000000" pitchFamily="2" charset="2"/>
              </a:rPr>
              <a:t>      </a:t>
            </a:r>
            <a:r>
              <a:rPr lang="ko-KR" altLang="en-US" sz="16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Wingdings" panose="05000000000000000000" pitchFamily="2" charset="2"/>
              </a:rPr>
              <a:t>위의 그래프를 시내</a:t>
            </a:r>
            <a:r>
              <a:rPr lang="en-US" altLang="ko-KR" sz="16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Wingdings" panose="05000000000000000000" pitchFamily="2" charset="2"/>
              </a:rPr>
              <a:t>, </a:t>
            </a:r>
            <a:r>
              <a:rPr lang="ko-KR" altLang="en-US" sz="16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Wingdings" panose="05000000000000000000" pitchFamily="2" charset="2"/>
              </a:rPr>
              <a:t>시외 버스의 배차 간격에 따라 두 구간으로 </a:t>
            </a:r>
            <a:r>
              <a:rPr lang="ko-KR" altLang="en-US" sz="1600" dirty="0" err="1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Wingdings" panose="05000000000000000000" pitchFamily="2" charset="2"/>
              </a:rPr>
              <a:t>나누어볼</a:t>
            </a:r>
            <a:r>
              <a:rPr lang="ko-KR" altLang="en-US" sz="16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Wingdings" panose="05000000000000000000" pitchFamily="2" charset="2"/>
              </a:rPr>
              <a:t> 때</a:t>
            </a:r>
            <a:r>
              <a:rPr lang="en-US" altLang="ko-KR" sz="16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Wingdings" panose="05000000000000000000" pitchFamily="2" charset="2"/>
              </a:rPr>
              <a:t>, </a:t>
            </a:r>
            <a:r>
              <a:rPr lang="ko-KR" altLang="en-US" sz="16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두 구간 모두에서 배차 간격이 짧을 수록 승차 인원이 많은 경향을 보임</a:t>
            </a:r>
            <a:endParaRPr lang="en-US" altLang="ko-KR" sz="16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ko-KR" altLang="en-US" sz="16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따라서 시내</a:t>
            </a:r>
            <a:r>
              <a:rPr lang="en-US" altLang="ko-KR" sz="16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/</a:t>
            </a:r>
            <a:r>
              <a:rPr lang="ko-KR" altLang="en-US" sz="16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외 버스 별 수요가 높은 노선일 수록 배차 간격이 짧고 이에 따라 승차 인원이 많을 것으로 예상됨</a:t>
            </a:r>
            <a:endParaRPr lang="en-US" altLang="ko-KR" sz="16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C535CA9-B2F0-41CE-BB42-200F4D3CFCCB}"/>
              </a:ext>
            </a:extLst>
          </p:cNvPr>
          <p:cNvSpPr/>
          <p:nvPr/>
        </p:nvSpPr>
        <p:spPr>
          <a:xfrm>
            <a:off x="363942" y="5659110"/>
            <a:ext cx="11577662" cy="103925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6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sz="16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변수 생성 </a:t>
            </a:r>
            <a:r>
              <a:rPr lang="en-US" altLang="ko-KR" sz="16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  <a:r>
              <a:rPr lang="en-US" altLang="ko-KR" sz="1600" dirty="0">
                <a:solidFill>
                  <a:schemeClr val="accent5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interval</a:t>
            </a:r>
            <a:r>
              <a:rPr lang="en-US" altLang="ko-KR" sz="16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: </a:t>
            </a:r>
            <a:r>
              <a:rPr lang="ko-KR" altLang="en-US" sz="16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탑승 날짜</a:t>
            </a:r>
            <a:r>
              <a:rPr lang="en-US" altLang="ko-KR" sz="16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16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탑승 시각을 사용하여 버스 노선 별 </a:t>
            </a:r>
            <a:r>
              <a:rPr lang="en-US" altLang="ko-KR" sz="16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3~180</a:t>
            </a:r>
            <a:r>
              <a:rPr lang="ko-KR" altLang="en-US" sz="16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분 이내의 배차간격 변수를 생성</a:t>
            </a:r>
            <a:endParaRPr lang="en-US" altLang="ko-KR" sz="16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z="16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	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97DB9945-FA0B-4040-9FFB-60DE482CBEF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1058" y="1292837"/>
            <a:ext cx="5504964" cy="287003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469515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D7A6EFD-15EA-4FF8-898B-BEC06BFD72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제목 5">
            <a:extLst>
              <a:ext uri="{FF2B5EF4-FFF2-40B4-BE49-F238E27FC236}">
                <a16:creationId xmlns:a16="http://schemas.microsoft.com/office/drawing/2014/main" id="{6564AD6B-DADD-4384-A550-B828A60ABA37}"/>
              </a:ext>
            </a:extLst>
          </p:cNvPr>
          <p:cNvSpPr txBox="1">
            <a:spLocks/>
          </p:cNvSpPr>
          <p:nvPr/>
        </p:nvSpPr>
        <p:spPr>
          <a:xfrm>
            <a:off x="1723293" y="495866"/>
            <a:ext cx="9554305" cy="628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0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2-1 </a:t>
            </a:r>
            <a:r>
              <a:rPr lang="ko-KR" altLang="en-US" sz="30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우편번호별 소비액의 합에 따른 </a:t>
            </a:r>
            <a:r>
              <a:rPr lang="en-US" altLang="ko-KR" sz="30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18~20</a:t>
            </a:r>
            <a:r>
              <a:rPr lang="ko-KR" altLang="en-US" sz="30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시 승차 인원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002D1DE-64F1-4F03-8D34-D63F802BE43A}"/>
              </a:ext>
            </a:extLst>
          </p:cNvPr>
          <p:cNvSpPr/>
          <p:nvPr/>
        </p:nvSpPr>
        <p:spPr>
          <a:xfrm>
            <a:off x="3357511" y="1185660"/>
            <a:ext cx="5732058" cy="30843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배달의민족 주아" panose="02020603020101020101" pitchFamily="18" charset="-127"/>
            </a:endParaRPr>
          </a:p>
        </p:txBody>
      </p:sp>
      <p:pic>
        <p:nvPicPr>
          <p:cNvPr id="8" name="그림 7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8F69E4A5-D1C7-4CAB-8DF7-20752C7E7C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1058" y="1298312"/>
            <a:ext cx="5504964" cy="285908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159C8E10-4023-4329-BEFD-AE9BE879F46F}"/>
              </a:ext>
            </a:extLst>
          </p:cNvPr>
          <p:cNvSpPr/>
          <p:nvPr/>
        </p:nvSpPr>
        <p:spPr>
          <a:xfrm>
            <a:off x="363942" y="4449324"/>
            <a:ext cx="11577662" cy="111036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q"/>
            </a:pPr>
            <a:endParaRPr lang="en-US" altLang="ko-KR" sz="16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ko-KR" altLang="en-US" sz="16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우편번호별 소비액의 합이 클수록 대체적으로 승차 인원의 수가 많은 것을 볼 수 있음</a:t>
            </a:r>
            <a:endParaRPr lang="en-US" altLang="ko-KR" sz="16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z="16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Wingdings" panose="05000000000000000000" pitchFamily="2" charset="2"/>
              </a:rPr>
              <a:t>      </a:t>
            </a:r>
            <a:r>
              <a:rPr lang="ko-KR" altLang="en-US" sz="16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우편번호별 소비액의 합이 크다는 것은 그만큼 소비자</a:t>
            </a:r>
            <a:r>
              <a:rPr lang="en-US" altLang="ko-KR" sz="16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16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즉 유동인구의 수가 많다는 것을 의미</a:t>
            </a:r>
            <a:endParaRPr lang="en-US" altLang="ko-KR" sz="16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ko-KR" altLang="en-US" sz="16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2CA68A1-1971-442F-8DA9-97D3755A82DF}"/>
              </a:ext>
            </a:extLst>
          </p:cNvPr>
          <p:cNvSpPr/>
          <p:nvPr/>
        </p:nvSpPr>
        <p:spPr>
          <a:xfrm>
            <a:off x="363942" y="5659110"/>
            <a:ext cx="11577662" cy="103925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6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sz="16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변수 생성 </a:t>
            </a:r>
            <a:r>
              <a:rPr lang="en-US" altLang="ko-KR" sz="16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  <a:r>
              <a:rPr lang="en-US" altLang="ko-KR" sz="1600" dirty="0" err="1">
                <a:solidFill>
                  <a:srgbClr val="2F5597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sum_avg_spend</a:t>
            </a:r>
            <a:r>
              <a:rPr lang="en-US" altLang="ko-KR" sz="16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: </a:t>
            </a:r>
            <a:r>
              <a:rPr lang="ko-KR" altLang="en-US" sz="16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우편번호별 소비액의 합</a:t>
            </a:r>
            <a:endParaRPr lang="en-US" altLang="ko-KR" sz="16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z="16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              </a:t>
            </a:r>
            <a:r>
              <a:rPr lang="en-US" altLang="ko-KR" sz="1600" dirty="0" err="1">
                <a:solidFill>
                  <a:srgbClr val="2F5597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mean_avg_spend</a:t>
            </a:r>
            <a:r>
              <a:rPr lang="en-US" altLang="ko-KR" sz="1600" dirty="0">
                <a:solidFill>
                  <a:srgbClr val="2F5597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16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  <a:r>
              <a:rPr lang="ko-KR" altLang="en-US" sz="16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우편번호별 소비액의 평균</a:t>
            </a:r>
            <a:endParaRPr lang="en-US" altLang="ko-KR" sz="16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z="16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              </a:t>
            </a:r>
            <a:r>
              <a:rPr lang="en-US" altLang="ko-KR" sz="1600" dirty="0" err="1">
                <a:solidFill>
                  <a:srgbClr val="2F5597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rate_avg_spend</a:t>
            </a:r>
            <a:r>
              <a:rPr lang="en-US" altLang="ko-KR" sz="1600" dirty="0">
                <a:solidFill>
                  <a:srgbClr val="2F5597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16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  <a:r>
              <a:rPr lang="ko-KR" altLang="en-US" sz="16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우편번호별 소비액의 비율</a:t>
            </a:r>
            <a:endParaRPr lang="en-US" altLang="ko-KR" sz="16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z="16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6118325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조류이(가) 표시된 사진&#10;&#10;자동 생성된 설명">
            <a:extLst>
              <a:ext uri="{FF2B5EF4-FFF2-40B4-BE49-F238E27FC236}">
                <a16:creationId xmlns:a16="http://schemas.microsoft.com/office/drawing/2014/main" id="{8D7FFD8D-0432-4C37-9F10-C7AF598244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제목 5">
            <a:extLst>
              <a:ext uri="{FF2B5EF4-FFF2-40B4-BE49-F238E27FC236}">
                <a16:creationId xmlns:a16="http://schemas.microsoft.com/office/drawing/2014/main" id="{12D14A70-09E6-4F5D-9CA0-8F2506548D45}"/>
              </a:ext>
            </a:extLst>
          </p:cNvPr>
          <p:cNvSpPr txBox="1">
            <a:spLocks/>
          </p:cNvSpPr>
          <p:nvPr/>
        </p:nvSpPr>
        <p:spPr>
          <a:xfrm>
            <a:off x="1723293" y="495866"/>
            <a:ext cx="9554305" cy="628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0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2-1 </a:t>
            </a:r>
            <a:r>
              <a:rPr lang="ko-KR" altLang="en-US" sz="30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제주특별자치도의 </a:t>
            </a:r>
            <a:r>
              <a:rPr lang="ko-KR" altLang="en-US" sz="3000" b="1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시별</a:t>
            </a:r>
            <a:r>
              <a:rPr lang="ko-KR" altLang="en-US" sz="30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30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18~20</a:t>
            </a:r>
            <a:r>
              <a:rPr lang="ko-KR" altLang="en-US" sz="30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시 승차 인원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8828F5B-2BA0-4259-87D4-FFD2013D22EE}"/>
              </a:ext>
            </a:extLst>
          </p:cNvPr>
          <p:cNvSpPr/>
          <p:nvPr/>
        </p:nvSpPr>
        <p:spPr>
          <a:xfrm>
            <a:off x="363944" y="1218178"/>
            <a:ext cx="5732058" cy="30843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배달의민족 주아" panose="02020603020101020101" pitchFamily="18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16FDACD-0BF8-4C4D-B089-3B6E1DC28C0A}"/>
              </a:ext>
            </a:extLst>
          </p:cNvPr>
          <p:cNvSpPr/>
          <p:nvPr/>
        </p:nvSpPr>
        <p:spPr>
          <a:xfrm>
            <a:off x="363942" y="4449324"/>
            <a:ext cx="11577662" cy="111036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q"/>
            </a:pPr>
            <a:endParaRPr lang="en-US" altLang="ko-KR" sz="16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ko-KR" altLang="en-US" sz="16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제주시 승차 인원의 평균은 서귀포시 승차 인원의 평균의 두배에 가까움</a:t>
            </a:r>
            <a:endParaRPr lang="en-US" altLang="ko-KR" sz="16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z="16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   </a:t>
            </a:r>
            <a:r>
              <a:rPr lang="en-US" altLang="ko-KR" sz="16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Wingdings" panose="05000000000000000000" pitchFamily="2" charset="2"/>
              </a:rPr>
              <a:t></a:t>
            </a:r>
            <a:r>
              <a:rPr lang="en-US" altLang="ko-KR" sz="16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6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서귀포시보다 제주시에 가까운 버스 정류장일수록 승차 인원이 많을 것으로 예상됨</a:t>
            </a:r>
            <a:endParaRPr lang="en-US" altLang="ko-KR" sz="16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z="16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   </a:t>
            </a:r>
            <a:r>
              <a:rPr lang="en-US" altLang="ko-KR" sz="16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Wingdings" panose="05000000000000000000" pitchFamily="2" charset="2"/>
              </a:rPr>
              <a:t> </a:t>
            </a:r>
            <a:r>
              <a:rPr lang="ko-KR" altLang="en-US" sz="16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제주시를 선택하여</a:t>
            </a:r>
            <a:r>
              <a:rPr lang="en-US" altLang="ko-KR" sz="16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6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그 중에서도 유동인구가 많은 장소를 추리고 위치 정보를 수집함</a:t>
            </a:r>
            <a:r>
              <a:rPr lang="en-US" altLang="ko-KR" sz="16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ko-KR" altLang="en-US" sz="16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위도</a:t>
            </a:r>
            <a:r>
              <a:rPr lang="en-US" altLang="ko-KR" sz="16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</a:t>
            </a:r>
            <a:r>
              <a:rPr lang="ko-KR" altLang="en-US" sz="16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경도</a:t>
            </a:r>
            <a:r>
              <a:rPr lang="en-US" altLang="ko-KR" sz="16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</a:p>
          <a:p>
            <a:endParaRPr lang="en-US" altLang="ko-KR" sz="16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40E1A2F-BBC2-433A-9248-5D16CB372520}"/>
              </a:ext>
            </a:extLst>
          </p:cNvPr>
          <p:cNvSpPr/>
          <p:nvPr/>
        </p:nvSpPr>
        <p:spPr>
          <a:xfrm>
            <a:off x="363942" y="5659110"/>
            <a:ext cx="11577662" cy="103925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6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endParaRPr lang="en-US" altLang="ko-KR" sz="16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sz="16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변수 생성 </a:t>
            </a:r>
            <a:r>
              <a:rPr lang="en-US" altLang="ko-KR" sz="16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  <a:r>
              <a:rPr lang="ko-KR" altLang="en-US" sz="16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위의 유동 인구가 많은 장소와 정류장 사이의 거리를 계산한 변수를 추가</a:t>
            </a:r>
            <a:r>
              <a:rPr lang="en-US" altLang="ko-KR" sz="16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en-US" altLang="ko-KR" sz="1600" dirty="0" err="1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gdist</a:t>
            </a:r>
            <a:r>
              <a:rPr lang="en-US" altLang="ko-KR" sz="16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() </a:t>
            </a:r>
            <a:r>
              <a:rPr lang="ko-KR" altLang="en-US" sz="16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함수 사용</a:t>
            </a:r>
            <a:r>
              <a:rPr lang="en-US" altLang="ko-KR" sz="16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               EX) </a:t>
            </a:r>
            <a:r>
              <a:rPr lang="en-US" altLang="ko-KR" sz="1600" dirty="0">
                <a:solidFill>
                  <a:schemeClr val="accent5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dis_jejusicheong1</a:t>
            </a:r>
            <a:r>
              <a:rPr lang="en-US" altLang="ko-KR" sz="16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: </a:t>
            </a:r>
            <a:r>
              <a:rPr lang="ko-KR" altLang="en-US" sz="16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시청과 정류장 사이의 거리</a:t>
            </a:r>
            <a:endParaRPr lang="en-US" altLang="ko-KR" sz="16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z="16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                      </a:t>
            </a:r>
            <a:r>
              <a:rPr lang="en-US" altLang="ko-KR" sz="1600" dirty="0" err="1">
                <a:solidFill>
                  <a:schemeClr val="accent5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dis_rotary</a:t>
            </a:r>
            <a:r>
              <a:rPr lang="en-US" altLang="ko-KR" sz="16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:</a:t>
            </a:r>
            <a:r>
              <a:rPr lang="ko-KR" altLang="en-US" sz="16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600" dirty="0" err="1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노형오거리와</a:t>
            </a:r>
            <a:r>
              <a:rPr lang="ko-KR" altLang="en-US" sz="16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정류장 사이의 거리</a:t>
            </a:r>
            <a:endParaRPr lang="en-US" altLang="ko-KR" sz="16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endParaRPr lang="en-US" altLang="ko-KR" sz="16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z="16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	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821DDD9A-1899-46A6-B704-FC88AE34FF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9548" y="1218178"/>
            <a:ext cx="5732058" cy="3071512"/>
          </a:xfrm>
          <a:prstGeom prst="rect">
            <a:avLst/>
          </a:prstGeom>
        </p:spPr>
      </p:pic>
      <p:pic>
        <p:nvPicPr>
          <p:cNvPr id="18" name="그림 17" descr="스크린샷이(가) 표시된 사진&#10;&#10;자동 생성된 설명">
            <a:extLst>
              <a:ext uri="{FF2B5EF4-FFF2-40B4-BE49-F238E27FC236}">
                <a16:creationId xmlns:a16="http://schemas.microsoft.com/office/drawing/2014/main" id="{1489FBD8-9AB1-4120-998E-4A97994BD7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491" y="1324390"/>
            <a:ext cx="5504963" cy="285908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978742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제목 5"/>
          <p:cNvSpPr txBox="1">
            <a:spLocks/>
          </p:cNvSpPr>
          <p:nvPr/>
        </p:nvSpPr>
        <p:spPr>
          <a:xfrm>
            <a:off x="1734179" y="484982"/>
            <a:ext cx="9554305" cy="628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0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2-1 </a:t>
            </a:r>
            <a:r>
              <a:rPr lang="ko-KR" altLang="en-US" sz="30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학교</a:t>
            </a:r>
            <a:r>
              <a:rPr lang="en-US" altLang="ko-KR" sz="30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30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환승 정류장에 따른 </a:t>
            </a:r>
            <a:r>
              <a:rPr lang="en-US" altLang="ko-KR" sz="30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18~20</a:t>
            </a:r>
            <a:r>
              <a:rPr lang="ko-KR" altLang="en-US" sz="30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시 승차 인원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CD7C200-2A56-4F68-BBD4-69435A385AA3}"/>
              </a:ext>
            </a:extLst>
          </p:cNvPr>
          <p:cNvSpPr/>
          <p:nvPr/>
        </p:nvSpPr>
        <p:spPr>
          <a:xfrm>
            <a:off x="363942" y="4407116"/>
            <a:ext cx="11577662" cy="101770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ko-KR" altLang="en-US" sz="16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학교</a:t>
            </a:r>
            <a:r>
              <a:rPr lang="en-US" altLang="ko-KR" sz="16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16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환승 정류장 여부에 따라 승차 인원의 차이가 확연하게 드러남</a:t>
            </a:r>
            <a:endParaRPr lang="en-US" altLang="ko-KR" sz="16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sz="16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   </a:t>
            </a:r>
            <a:r>
              <a:rPr lang="en-US" altLang="ko-KR" sz="16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Wingdings" panose="05000000000000000000" pitchFamily="2" charset="2"/>
              </a:rPr>
              <a:t> </a:t>
            </a:r>
            <a:r>
              <a:rPr lang="ko-KR" altLang="en-US" sz="16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유동 인구가 많은 장소일 수록 승차 인원이 많을 것으로 예상됨</a:t>
            </a:r>
            <a:endParaRPr lang="en-US" altLang="ko-KR" sz="16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C535CA9-B2F0-41CE-BB42-200F4D3CFCCB}"/>
              </a:ext>
            </a:extLst>
          </p:cNvPr>
          <p:cNvSpPr/>
          <p:nvPr/>
        </p:nvSpPr>
        <p:spPr>
          <a:xfrm>
            <a:off x="363942" y="5534516"/>
            <a:ext cx="11577662" cy="11638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변수 생성 </a:t>
            </a:r>
            <a:r>
              <a:rPr lang="en-US" altLang="ko-KR" sz="16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  <a:r>
              <a:rPr lang="en-US" altLang="ko-KR" sz="1600" dirty="0">
                <a:solidFill>
                  <a:schemeClr val="accent5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school </a:t>
            </a:r>
            <a:r>
              <a:rPr lang="en-US" altLang="ko-KR" sz="16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  <a:r>
              <a:rPr lang="ko-KR" altLang="en-US" sz="16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변수명에 </a:t>
            </a:r>
            <a:r>
              <a:rPr lang="en-US" altLang="ko-KR" sz="16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“</a:t>
            </a:r>
            <a:r>
              <a:rPr lang="ko-KR" altLang="en-US" sz="16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학교</a:t>
            </a:r>
            <a:r>
              <a:rPr lang="en-US" altLang="ko-KR" sz="16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”</a:t>
            </a:r>
            <a:r>
              <a:rPr lang="ko-KR" altLang="en-US" sz="16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라는 단어를 포함할 경우 </a:t>
            </a:r>
            <a:r>
              <a:rPr lang="en-US" altLang="ko-KR" sz="16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</a:t>
            </a:r>
            <a:r>
              <a:rPr lang="ko-KR" altLang="en-US" sz="16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을 부여</a:t>
            </a:r>
            <a:endParaRPr lang="en-US" altLang="ko-KR" sz="16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z="16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              </a:t>
            </a:r>
            <a:r>
              <a:rPr lang="en-US" altLang="ko-KR" sz="1600" dirty="0">
                <a:solidFill>
                  <a:schemeClr val="accent5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transfer</a:t>
            </a:r>
            <a:r>
              <a:rPr lang="en-US" altLang="ko-KR" sz="16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: </a:t>
            </a:r>
            <a:r>
              <a:rPr lang="ko-KR" altLang="en-US" sz="16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변수명에 </a:t>
            </a:r>
            <a:r>
              <a:rPr lang="en-US" altLang="ko-KR" sz="16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“</a:t>
            </a:r>
            <a:r>
              <a:rPr lang="ko-KR" altLang="en-US" sz="16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환승</a:t>
            </a:r>
            <a:r>
              <a:rPr lang="en-US" altLang="ko-KR" sz="16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/</a:t>
            </a:r>
            <a:r>
              <a:rPr lang="ko-KR" altLang="en-US" sz="16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공항</a:t>
            </a:r>
            <a:r>
              <a:rPr lang="en-US" altLang="ko-KR" sz="16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/</a:t>
            </a:r>
            <a:r>
              <a:rPr lang="ko-KR" altLang="en-US" sz="16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터미널</a:t>
            </a:r>
            <a:r>
              <a:rPr lang="en-US" altLang="ko-KR" sz="16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”</a:t>
            </a:r>
            <a:r>
              <a:rPr lang="ko-KR" altLang="en-US" sz="16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중 한 가지 단어를 포함할 경우 </a:t>
            </a:r>
            <a:r>
              <a:rPr lang="en-US" altLang="ko-KR" sz="16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</a:t>
            </a:r>
            <a:r>
              <a:rPr lang="ko-KR" altLang="en-US" sz="16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을 부여</a:t>
            </a:r>
            <a:endParaRPr lang="en-US" altLang="ko-KR" sz="16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289A6C8-15C3-470A-A308-78D4FEBD4BB8}"/>
              </a:ext>
            </a:extLst>
          </p:cNvPr>
          <p:cNvSpPr/>
          <p:nvPr/>
        </p:nvSpPr>
        <p:spPr>
          <a:xfrm>
            <a:off x="363944" y="1218178"/>
            <a:ext cx="5732058" cy="30843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배달의민족 주아" panose="02020603020101020101" pitchFamily="18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9C103EF-E0C0-4E0A-B134-D27D22ECE3BD}"/>
              </a:ext>
            </a:extLst>
          </p:cNvPr>
          <p:cNvSpPr/>
          <p:nvPr/>
        </p:nvSpPr>
        <p:spPr>
          <a:xfrm>
            <a:off x="6209546" y="1218178"/>
            <a:ext cx="5732058" cy="30843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배달의민족 주아" panose="02020603020101020101" pitchFamily="18" charset="-127"/>
            </a:endParaRPr>
          </a:p>
        </p:txBody>
      </p:sp>
      <p:pic>
        <p:nvPicPr>
          <p:cNvPr id="16" name="그림 15" descr="스크린샷이(가) 표시된 사진&#10;&#10;자동 생성된 설명">
            <a:extLst>
              <a:ext uri="{FF2B5EF4-FFF2-40B4-BE49-F238E27FC236}">
                <a16:creationId xmlns:a16="http://schemas.microsoft.com/office/drawing/2014/main" id="{E3E9E9D4-F4C1-4D4C-A211-F3793BD559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59" y="1342269"/>
            <a:ext cx="5515628" cy="283621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EDF4E562-AF40-491B-B789-5FF749E00E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12429" y="1342269"/>
            <a:ext cx="5526292" cy="283621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549826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조류이(가) 표시된 사진&#10;&#10;자동 생성된 설명">
            <a:extLst>
              <a:ext uri="{FF2B5EF4-FFF2-40B4-BE49-F238E27FC236}">
                <a16:creationId xmlns:a16="http://schemas.microsoft.com/office/drawing/2014/main" id="{D746D582-1852-4448-85D1-3A4C8D04BF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제목 5">
            <a:extLst>
              <a:ext uri="{FF2B5EF4-FFF2-40B4-BE49-F238E27FC236}">
                <a16:creationId xmlns:a16="http://schemas.microsoft.com/office/drawing/2014/main" id="{4182AAE7-0EF1-4AE6-9398-6F2442F8CCBD}"/>
              </a:ext>
            </a:extLst>
          </p:cNvPr>
          <p:cNvSpPr txBox="1">
            <a:spLocks/>
          </p:cNvSpPr>
          <p:nvPr/>
        </p:nvSpPr>
        <p:spPr>
          <a:xfrm>
            <a:off x="1734179" y="484982"/>
            <a:ext cx="9554305" cy="628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0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2-1 </a:t>
            </a:r>
            <a:r>
              <a:rPr lang="ko-KR" altLang="en-US" sz="30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이외에 생성한 변수들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B03EF79-48E3-4C4D-9334-CAFEDFE78439}"/>
              </a:ext>
            </a:extLst>
          </p:cNvPr>
          <p:cNvSpPr/>
          <p:nvPr/>
        </p:nvSpPr>
        <p:spPr>
          <a:xfrm>
            <a:off x="418370" y="1206500"/>
            <a:ext cx="11577662" cy="22225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각각의 개체</a:t>
            </a:r>
            <a:r>
              <a:rPr lang="en-US" altLang="ko-KR" sz="16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ko-KR" altLang="en-US" sz="16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데이터 셋의 행</a:t>
            </a:r>
            <a:r>
              <a:rPr lang="en-US" altLang="ko-KR" sz="16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  <a:r>
              <a:rPr lang="ko-KR" altLang="en-US" sz="16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는 날짜</a:t>
            </a:r>
            <a:r>
              <a:rPr lang="en-US" altLang="ko-KR" sz="16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16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노선</a:t>
            </a:r>
            <a:r>
              <a:rPr lang="en-US" altLang="ko-KR" sz="16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16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정류장에 따라 구분되어 있음</a:t>
            </a:r>
            <a:endParaRPr lang="en-US" altLang="ko-KR" sz="16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z="16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Wingdings" panose="05000000000000000000" pitchFamily="2" charset="2"/>
              </a:rPr>
              <a:t> </a:t>
            </a:r>
            <a:r>
              <a:rPr lang="ko-KR" altLang="en-US" sz="16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각각의 범주 별로 공통적인 패턴이 존재할 수 있음</a:t>
            </a:r>
            <a:endParaRPr lang="en-US" altLang="ko-KR" sz="16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ko-KR" altLang="en-US" sz="16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변수 조합을 활용하여 다양한 파생 변수를 생성함</a:t>
            </a:r>
            <a:endParaRPr lang="en-US" altLang="ko-KR" sz="16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en-US" altLang="ko-KR" sz="16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z="16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EX) </a:t>
            </a:r>
            <a:r>
              <a:rPr lang="en-US" altLang="ko-KR" sz="1600" dirty="0">
                <a:solidFill>
                  <a:schemeClr val="accent5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1820_r_mean</a:t>
            </a:r>
            <a:r>
              <a:rPr lang="en-US" altLang="ko-KR" sz="16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:</a:t>
            </a:r>
            <a:r>
              <a:rPr lang="ko-KR" altLang="en-US" sz="16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노선</a:t>
            </a:r>
            <a:r>
              <a:rPr lang="en-US" altLang="ko-KR" sz="16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(route)</a:t>
            </a:r>
            <a:r>
              <a:rPr lang="ko-KR" altLang="en-US" sz="16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별 </a:t>
            </a:r>
            <a:r>
              <a:rPr lang="en-US" altLang="ko-KR" sz="16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18~20</a:t>
            </a:r>
            <a:r>
              <a:rPr lang="ko-KR" altLang="en-US" sz="16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시 승차 인원의 평균</a:t>
            </a:r>
            <a:endParaRPr lang="en-US" altLang="ko-KR" sz="16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z="16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    </a:t>
            </a:r>
            <a:r>
              <a:rPr lang="en-US" altLang="ko-KR" sz="1600" dirty="0">
                <a:solidFill>
                  <a:schemeClr val="accent5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1820_s_mean</a:t>
            </a:r>
            <a:r>
              <a:rPr lang="en-US" altLang="ko-KR" sz="16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: </a:t>
            </a:r>
            <a:r>
              <a:rPr lang="ko-KR" altLang="en-US" sz="16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정류장</a:t>
            </a:r>
            <a:r>
              <a:rPr lang="en-US" altLang="ko-KR" sz="16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(station)</a:t>
            </a:r>
            <a:r>
              <a:rPr lang="ko-KR" altLang="en-US" sz="16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별 </a:t>
            </a:r>
            <a:r>
              <a:rPr lang="en-US" altLang="ko-KR" sz="16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18~20</a:t>
            </a:r>
            <a:r>
              <a:rPr lang="ko-KR" altLang="en-US" sz="16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시 승차 인원의 평균</a:t>
            </a:r>
            <a:endParaRPr lang="en-US" altLang="ko-KR" sz="16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z="16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    </a:t>
            </a:r>
            <a:r>
              <a:rPr lang="en-US" altLang="ko-KR" sz="1600" dirty="0">
                <a:solidFill>
                  <a:schemeClr val="accent5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1012a_mean</a:t>
            </a:r>
            <a:r>
              <a:rPr lang="en-US" altLang="ko-KR" sz="16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: </a:t>
            </a:r>
            <a:r>
              <a:rPr lang="ko-KR" altLang="en-US" sz="16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노선과 정류장의 조합별 </a:t>
            </a:r>
            <a:r>
              <a:rPr lang="en-US" altLang="ko-KR" sz="16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10~12</a:t>
            </a:r>
            <a:r>
              <a:rPr lang="ko-KR" altLang="en-US" sz="16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시 승차 인원의 평균</a:t>
            </a:r>
            <a:endParaRPr lang="en-US" altLang="ko-KR" sz="16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z="16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    </a:t>
            </a:r>
            <a:r>
              <a:rPr lang="en-US" altLang="ko-KR" sz="1600" dirty="0">
                <a:solidFill>
                  <a:schemeClr val="accent5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congestion</a:t>
            </a:r>
            <a:r>
              <a:rPr lang="en-US" altLang="ko-KR" sz="16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: </a:t>
            </a:r>
            <a:r>
              <a:rPr lang="ko-KR" altLang="en-US" sz="16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노선의 혼잡도를 반영</a:t>
            </a:r>
            <a:r>
              <a:rPr lang="en-US" altLang="ko-KR" sz="16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 </a:t>
            </a:r>
            <a:r>
              <a:rPr lang="ko-KR" altLang="en-US" sz="1600" dirty="0" err="1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노선별</a:t>
            </a:r>
            <a:r>
              <a:rPr lang="ko-KR" altLang="en-US" sz="16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16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18~20</a:t>
            </a:r>
            <a:r>
              <a:rPr lang="ko-KR" altLang="en-US" sz="16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시 승차 인원의 합을 계산하고</a:t>
            </a:r>
            <a:r>
              <a:rPr lang="en-US" altLang="ko-KR" sz="16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</a:t>
            </a:r>
            <a:r>
              <a:rPr lang="ko-KR" altLang="en-US" sz="16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범위를 나누어 </a:t>
            </a:r>
            <a:r>
              <a:rPr lang="en-US" altLang="ko-KR" sz="16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1~7 </a:t>
            </a:r>
            <a:r>
              <a:rPr lang="ko-KR" altLang="en-US" sz="16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사이의 값을 할당</a:t>
            </a:r>
            <a:endParaRPr lang="en-US" altLang="ko-KR" sz="16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E60252D-3A80-4F28-8269-A72446F7CB4D}"/>
              </a:ext>
            </a:extLst>
          </p:cNvPr>
          <p:cNvSpPr/>
          <p:nvPr/>
        </p:nvSpPr>
        <p:spPr>
          <a:xfrm>
            <a:off x="418371" y="3511151"/>
            <a:ext cx="7223400" cy="25848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6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sz="16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기상 정보를 반영 </a:t>
            </a:r>
            <a:r>
              <a:rPr lang="en-US" altLang="ko-KR" sz="16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4</a:t>
            </a:r>
            <a:r>
              <a:rPr lang="ko-KR" altLang="en-US" sz="16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개 기상관측소</a:t>
            </a:r>
            <a:r>
              <a:rPr lang="en-US" altLang="ko-KR" sz="16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ko-KR" altLang="en-US" sz="16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제주</a:t>
            </a:r>
            <a:r>
              <a:rPr lang="en-US" altLang="ko-KR" sz="16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16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고산</a:t>
            </a:r>
            <a:r>
              <a:rPr lang="en-US" altLang="ko-KR" sz="16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16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성산</a:t>
            </a:r>
            <a:r>
              <a:rPr lang="en-US" altLang="ko-KR" sz="16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16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서귀포</a:t>
            </a:r>
            <a:r>
              <a:rPr lang="en-US" altLang="ko-KR" sz="16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  <a:r>
              <a:rPr lang="ko-KR" altLang="en-US" sz="16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의 기상정보를 수집</a:t>
            </a:r>
            <a:endParaRPr lang="en-US" altLang="ko-KR" sz="16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ko-KR" altLang="en-US" sz="16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정류장별 위치에 따라 가까운 기상관측소의 기상정보를 부여</a:t>
            </a:r>
            <a:endParaRPr lang="en-US" altLang="ko-KR" sz="16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en-US" altLang="ko-KR" sz="16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z="16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EX) </a:t>
            </a:r>
            <a:r>
              <a:rPr lang="ko-KR" altLang="en-US" sz="1600" dirty="0">
                <a:solidFill>
                  <a:srgbClr val="2F5597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현재일기</a:t>
            </a:r>
            <a:r>
              <a:rPr lang="en-US" altLang="ko-KR" sz="1600" dirty="0">
                <a:solidFill>
                  <a:srgbClr val="2F5597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_10</a:t>
            </a:r>
            <a:r>
              <a:rPr lang="ko-KR" altLang="en-US" sz="1600" dirty="0">
                <a:solidFill>
                  <a:srgbClr val="2F5597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16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  <a:r>
              <a:rPr lang="ko-KR" altLang="en-US" sz="16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기상청에서 크롤링한 제주도 전역의 일기</a:t>
            </a:r>
            <a:endParaRPr lang="en-US" altLang="ko-KR" sz="16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sz="1600" dirty="0">
                <a:solidFill>
                  <a:srgbClr val="2F5597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     현재기온</a:t>
            </a:r>
            <a:r>
              <a:rPr lang="ko-KR" altLang="en-US" sz="16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16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  <a:r>
              <a:rPr lang="ko-KR" altLang="en-US" sz="16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기상청으로부터 크롤링한 제주도 전역의 기온</a:t>
            </a:r>
            <a:endParaRPr lang="en-US" altLang="ko-KR" sz="16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sz="1600" dirty="0">
                <a:solidFill>
                  <a:srgbClr val="2F5597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     기온</a:t>
            </a:r>
            <a:r>
              <a:rPr lang="en-US" altLang="ko-KR" sz="1600" dirty="0">
                <a:solidFill>
                  <a:srgbClr val="2F5597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..C.</a:t>
            </a:r>
            <a:r>
              <a:rPr lang="ko-KR" altLang="en-US" sz="16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16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  <a:r>
              <a:rPr lang="ko-KR" altLang="en-US" sz="1600" dirty="0" err="1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기상자료개방포털에서</a:t>
            </a:r>
            <a:r>
              <a:rPr lang="ko-KR" altLang="en-US" sz="16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수집한 정류장과 가까운 관측소의 기온</a:t>
            </a:r>
            <a:endParaRPr lang="en-US" altLang="ko-KR" sz="16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sz="1600" dirty="0">
                <a:solidFill>
                  <a:srgbClr val="2F5597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     강수량</a:t>
            </a:r>
            <a:r>
              <a:rPr lang="en-US" altLang="ko-KR" sz="1600" dirty="0">
                <a:solidFill>
                  <a:srgbClr val="2F5597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.mm.</a:t>
            </a:r>
            <a:r>
              <a:rPr lang="ko-KR" altLang="en-US" sz="16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16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  <a:r>
              <a:rPr lang="ko-KR" altLang="en-US" sz="1600" dirty="0" err="1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기상자료개방포털에서</a:t>
            </a:r>
            <a:r>
              <a:rPr lang="ko-KR" altLang="en-US" sz="16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수집한 정류장과 가까운 관측소의 강수량</a:t>
            </a:r>
            <a:endParaRPr lang="en-US" altLang="ko-KR" sz="16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z="1600" dirty="0">
                <a:solidFill>
                  <a:srgbClr val="2F5597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     </a:t>
            </a:r>
            <a:r>
              <a:rPr lang="en-US" altLang="ko-KR" sz="1600" dirty="0" err="1">
                <a:solidFill>
                  <a:srgbClr val="2F5597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rainy_day</a:t>
            </a:r>
            <a:r>
              <a:rPr lang="ko-KR" altLang="en-US" sz="1600" dirty="0">
                <a:solidFill>
                  <a:srgbClr val="2F5597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16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  <a:r>
              <a:rPr lang="ko-KR" altLang="en-US" sz="16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강수여부에 따라 강수량이 </a:t>
            </a:r>
            <a:r>
              <a:rPr lang="en-US" altLang="ko-KR" sz="16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</a:t>
            </a:r>
            <a:r>
              <a:rPr lang="ko-KR" altLang="en-US" sz="16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이면 </a:t>
            </a:r>
            <a:r>
              <a:rPr lang="en-US" altLang="ko-KR" sz="16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0, </a:t>
            </a:r>
            <a:r>
              <a:rPr lang="ko-KR" altLang="en-US" sz="16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그 외에는 </a:t>
            </a:r>
            <a:r>
              <a:rPr lang="en-US" altLang="ko-KR" sz="16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</a:t>
            </a:r>
            <a:r>
              <a:rPr lang="ko-KR" altLang="en-US" sz="16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을 부여</a:t>
            </a:r>
            <a:endParaRPr lang="en-US" altLang="ko-KR" sz="16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z="16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     </a:t>
            </a:r>
            <a:r>
              <a:rPr lang="en-US" altLang="ko-KR" sz="1600" dirty="0" err="1">
                <a:solidFill>
                  <a:srgbClr val="2F5597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dist_name</a:t>
            </a:r>
            <a:r>
              <a:rPr lang="en-US" altLang="ko-KR" sz="16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: </a:t>
            </a:r>
            <a:r>
              <a:rPr lang="en-US" altLang="ko-KR" sz="1600" dirty="0" err="1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gdist</a:t>
            </a:r>
            <a:r>
              <a:rPr lang="en-US" altLang="ko-KR" sz="16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()</a:t>
            </a:r>
            <a:r>
              <a:rPr lang="ko-KR" altLang="en-US" sz="16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함수를 통해 거리를 계산하고</a:t>
            </a:r>
            <a:r>
              <a:rPr lang="en-US" altLang="ko-KR" sz="16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16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가까운 관측소를 구함</a:t>
            </a:r>
            <a:endParaRPr lang="en-US" altLang="ko-KR" sz="16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endParaRPr lang="en-US" altLang="ko-KR" sz="16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F897F8D4-7AA7-45AC-8FA6-A6A8F96DBA4C}"/>
              </a:ext>
            </a:extLst>
          </p:cNvPr>
          <p:cNvGrpSpPr/>
          <p:nvPr/>
        </p:nvGrpSpPr>
        <p:grpSpPr>
          <a:xfrm>
            <a:off x="7739743" y="3511151"/>
            <a:ext cx="4239973" cy="2574132"/>
            <a:chOff x="5753735" y="3795711"/>
            <a:chExt cx="3524250" cy="2352675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D32DB012-0707-4C11-8AC7-A92E29D3DAF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53735" y="3799520"/>
              <a:ext cx="895350" cy="234886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642D73A6-DE6E-471B-B776-6B84937E506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525510" y="3795711"/>
              <a:ext cx="752475" cy="235267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730934C9-785F-4B48-BD53-EF3E417D8F6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649085" y="3795711"/>
              <a:ext cx="1876425" cy="235267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41496399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D7A6EFD-15EA-4FF8-898B-BEC06BFD72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6815DB6C-D202-464F-8D39-A0E5E7FE938D}"/>
              </a:ext>
            </a:extLst>
          </p:cNvPr>
          <p:cNvSpPr/>
          <p:nvPr/>
        </p:nvSpPr>
        <p:spPr>
          <a:xfrm>
            <a:off x="539262" y="1863970"/>
            <a:ext cx="2438400" cy="70338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Feature set 1</a:t>
            </a:r>
            <a:endParaRPr lang="ko-KR" altLang="en-US" sz="20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5280EEC7-D2D5-4E46-86C0-51565A7AE172}"/>
              </a:ext>
            </a:extLst>
          </p:cNvPr>
          <p:cNvSpPr/>
          <p:nvPr/>
        </p:nvSpPr>
        <p:spPr>
          <a:xfrm>
            <a:off x="539262" y="5352295"/>
            <a:ext cx="2438400" cy="70338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Feature set 4</a:t>
            </a:r>
            <a:endParaRPr lang="ko-KR" altLang="en-US" sz="20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14A44577-F5B1-46B0-A85B-F5735EE1D1F1}"/>
              </a:ext>
            </a:extLst>
          </p:cNvPr>
          <p:cNvSpPr/>
          <p:nvPr/>
        </p:nvSpPr>
        <p:spPr>
          <a:xfrm>
            <a:off x="539262" y="4194286"/>
            <a:ext cx="2438400" cy="70338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Feature set 3</a:t>
            </a:r>
            <a:endParaRPr lang="ko-KR" altLang="en-US" sz="20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36FB3D54-D466-4F4A-963B-EA2C382B1FE0}"/>
              </a:ext>
            </a:extLst>
          </p:cNvPr>
          <p:cNvSpPr/>
          <p:nvPr/>
        </p:nvSpPr>
        <p:spPr>
          <a:xfrm>
            <a:off x="539262" y="3029128"/>
            <a:ext cx="2438400" cy="70338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Feature set 2</a:t>
            </a:r>
            <a:endParaRPr lang="ko-KR" altLang="en-US" sz="20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85F7C09C-47FE-4032-A879-9F9E002A19A1}"/>
              </a:ext>
            </a:extLst>
          </p:cNvPr>
          <p:cNvSpPr/>
          <p:nvPr/>
        </p:nvSpPr>
        <p:spPr>
          <a:xfrm>
            <a:off x="4900241" y="1855816"/>
            <a:ext cx="2438400" cy="70338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Random Forest</a:t>
            </a:r>
            <a:endParaRPr lang="ko-KR" altLang="en-US" sz="20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D2544126-5B49-4A09-9733-74B6375D8E9E}"/>
              </a:ext>
            </a:extLst>
          </p:cNvPr>
          <p:cNvSpPr/>
          <p:nvPr/>
        </p:nvSpPr>
        <p:spPr>
          <a:xfrm>
            <a:off x="4900241" y="3017405"/>
            <a:ext cx="2438400" cy="70338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Random Forest</a:t>
            </a:r>
            <a:endParaRPr lang="ko-KR" altLang="en-US" sz="20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59EA69F1-9F4F-4975-AB0F-F08FEE576E58}"/>
              </a:ext>
            </a:extLst>
          </p:cNvPr>
          <p:cNvSpPr/>
          <p:nvPr/>
        </p:nvSpPr>
        <p:spPr>
          <a:xfrm>
            <a:off x="4900241" y="4187137"/>
            <a:ext cx="2438400" cy="70338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Random Forest</a:t>
            </a:r>
            <a:endParaRPr lang="ko-KR" altLang="en-US" sz="20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2B57B85F-2D24-48E6-80E2-07FEA1F3424B}"/>
              </a:ext>
            </a:extLst>
          </p:cNvPr>
          <p:cNvSpPr/>
          <p:nvPr/>
        </p:nvSpPr>
        <p:spPr>
          <a:xfrm>
            <a:off x="4900241" y="5352295"/>
            <a:ext cx="2438400" cy="70338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Random Forest</a:t>
            </a:r>
            <a:endParaRPr lang="ko-KR" altLang="en-US" sz="20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9F065C1B-ECDC-47C5-B8AD-D1C78A79753C}"/>
              </a:ext>
            </a:extLst>
          </p:cNvPr>
          <p:cNvSpPr/>
          <p:nvPr/>
        </p:nvSpPr>
        <p:spPr>
          <a:xfrm>
            <a:off x="9173307" y="3348757"/>
            <a:ext cx="2438400" cy="100965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Ensemble</a:t>
            </a:r>
          </a:p>
          <a:p>
            <a:pPr algn="ctr"/>
            <a:r>
              <a:rPr lang="en-US" altLang="ko-KR" sz="20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ko-KR" altLang="en-US" sz="20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산술평균</a:t>
            </a:r>
            <a:r>
              <a:rPr lang="en-US" altLang="ko-KR" sz="20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  <a:endParaRPr lang="ko-KR" altLang="en-US" sz="20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78B22397-8668-4249-AAA9-6055E34CE32C}"/>
              </a:ext>
            </a:extLst>
          </p:cNvPr>
          <p:cNvSpPr/>
          <p:nvPr/>
        </p:nvSpPr>
        <p:spPr>
          <a:xfrm>
            <a:off x="3223847" y="1992924"/>
            <a:ext cx="1453661" cy="460769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1736E158-7232-4BF6-A1D1-7AFC6C5AA130}"/>
              </a:ext>
            </a:extLst>
          </p:cNvPr>
          <p:cNvSpPr/>
          <p:nvPr/>
        </p:nvSpPr>
        <p:spPr>
          <a:xfrm>
            <a:off x="3235570" y="3165231"/>
            <a:ext cx="1453661" cy="460769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23D00A4B-0349-4A0B-A453-1930FBF1FDE8}"/>
              </a:ext>
            </a:extLst>
          </p:cNvPr>
          <p:cNvSpPr/>
          <p:nvPr/>
        </p:nvSpPr>
        <p:spPr>
          <a:xfrm>
            <a:off x="3247293" y="4302364"/>
            <a:ext cx="1453661" cy="460769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5A6DC8E9-0469-45B9-9020-BDAFCA47D360}"/>
              </a:ext>
            </a:extLst>
          </p:cNvPr>
          <p:cNvSpPr/>
          <p:nvPr/>
        </p:nvSpPr>
        <p:spPr>
          <a:xfrm>
            <a:off x="3259016" y="5474667"/>
            <a:ext cx="1453661" cy="460769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4E13D84D-B3E1-4004-ADF9-A27F8B222B01}"/>
              </a:ext>
            </a:extLst>
          </p:cNvPr>
          <p:cNvCxnSpPr>
            <a:cxnSpLocks/>
          </p:cNvCxnSpPr>
          <p:nvPr/>
        </p:nvCxnSpPr>
        <p:spPr>
          <a:xfrm>
            <a:off x="7561385" y="2239108"/>
            <a:ext cx="1371600" cy="13094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0282115D-072E-4B17-B939-C21D7EE915F2}"/>
              </a:ext>
            </a:extLst>
          </p:cNvPr>
          <p:cNvCxnSpPr>
            <a:cxnSpLocks/>
          </p:cNvCxnSpPr>
          <p:nvPr/>
        </p:nvCxnSpPr>
        <p:spPr>
          <a:xfrm>
            <a:off x="7713785" y="3364520"/>
            <a:ext cx="1219200" cy="3679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D7EA956D-090F-4BD2-AED7-4EA1A45A159C}"/>
              </a:ext>
            </a:extLst>
          </p:cNvPr>
          <p:cNvCxnSpPr>
            <a:cxnSpLocks/>
          </p:cNvCxnSpPr>
          <p:nvPr/>
        </p:nvCxnSpPr>
        <p:spPr>
          <a:xfrm flipV="1">
            <a:off x="7713785" y="3912197"/>
            <a:ext cx="1219200" cy="6337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E7C38224-8F15-4077-B3B6-4AC746381ADA}"/>
              </a:ext>
            </a:extLst>
          </p:cNvPr>
          <p:cNvCxnSpPr>
            <a:cxnSpLocks/>
          </p:cNvCxnSpPr>
          <p:nvPr/>
        </p:nvCxnSpPr>
        <p:spPr>
          <a:xfrm flipV="1">
            <a:off x="7713785" y="4187137"/>
            <a:ext cx="1219200" cy="14820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B7052FD-3E9B-4615-99B0-D9A646C27B77}"/>
              </a:ext>
            </a:extLst>
          </p:cNvPr>
          <p:cNvSpPr txBox="1"/>
          <p:nvPr/>
        </p:nvSpPr>
        <p:spPr>
          <a:xfrm>
            <a:off x="2708029" y="1231246"/>
            <a:ext cx="24383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Hyperparameter searching</a:t>
            </a:r>
            <a:endParaRPr lang="ko-KR" altLang="en-US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2" name="제목 5">
            <a:extLst>
              <a:ext uri="{FF2B5EF4-FFF2-40B4-BE49-F238E27FC236}">
                <a16:creationId xmlns:a16="http://schemas.microsoft.com/office/drawing/2014/main" id="{73A61D87-5641-4A26-BAC9-3D99D76F24AB}"/>
              </a:ext>
            </a:extLst>
          </p:cNvPr>
          <p:cNvSpPr txBox="1">
            <a:spLocks/>
          </p:cNvSpPr>
          <p:nvPr/>
        </p:nvSpPr>
        <p:spPr>
          <a:xfrm>
            <a:off x="1734179" y="484982"/>
            <a:ext cx="9554305" cy="628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0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2-2 </a:t>
            </a:r>
            <a:r>
              <a:rPr lang="ko-KR" altLang="en-US" sz="30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전체적인 프로세스</a:t>
            </a:r>
          </a:p>
        </p:txBody>
      </p:sp>
    </p:spTree>
    <p:extLst>
      <p:ext uri="{BB962C8B-B14F-4D97-AF65-F5344CB8AC3E}">
        <p14:creationId xmlns:p14="http://schemas.microsoft.com/office/powerpoint/2010/main" val="41801454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D7A6EFD-15EA-4FF8-898B-BEC06BFD72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제목 5">
            <a:extLst>
              <a:ext uri="{FF2B5EF4-FFF2-40B4-BE49-F238E27FC236}">
                <a16:creationId xmlns:a16="http://schemas.microsoft.com/office/drawing/2014/main" id="{74461ACD-A502-434F-93F9-AA0F35BBB908}"/>
              </a:ext>
            </a:extLst>
          </p:cNvPr>
          <p:cNvSpPr txBox="1">
            <a:spLocks/>
          </p:cNvSpPr>
          <p:nvPr/>
        </p:nvSpPr>
        <p:spPr>
          <a:xfrm>
            <a:off x="1734179" y="484982"/>
            <a:ext cx="9554305" cy="628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0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2-2 Modeling</a:t>
            </a:r>
            <a:endParaRPr lang="ko-KR" altLang="en-US" sz="3000" b="1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" name="부제목 2">
            <a:extLst>
              <a:ext uri="{FF2B5EF4-FFF2-40B4-BE49-F238E27FC236}">
                <a16:creationId xmlns:a16="http://schemas.microsoft.com/office/drawing/2014/main" id="{0146AC00-C9FE-4A49-9E96-BF6F7BE33E40}"/>
              </a:ext>
            </a:extLst>
          </p:cNvPr>
          <p:cNvSpPr txBox="1">
            <a:spLocks/>
          </p:cNvSpPr>
          <p:nvPr/>
        </p:nvSpPr>
        <p:spPr>
          <a:xfrm>
            <a:off x="948731" y="1806859"/>
            <a:ext cx="11125200" cy="43579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endParaRPr lang="en-US" altLang="ko-KR" sz="2000" dirty="0"/>
          </a:p>
          <a:p>
            <a:pPr marL="342900" indent="-342900" algn="just"/>
            <a:r>
              <a:rPr lang="ko-KR" altLang="en-US" sz="2000" dirty="0"/>
              <a:t>일반적으로 성능이 뛰어나지만</a:t>
            </a:r>
            <a:r>
              <a:rPr lang="en-US" altLang="ko-KR" sz="2000" dirty="0"/>
              <a:t> Overfitting </a:t>
            </a:r>
            <a:r>
              <a:rPr lang="ko-KR" altLang="en-US" sz="2000" dirty="0"/>
              <a:t>가능성이 상대적으로 높은 </a:t>
            </a:r>
            <a:r>
              <a:rPr lang="en-US" altLang="ko-KR" sz="2000" dirty="0"/>
              <a:t>Boosting </a:t>
            </a:r>
            <a:r>
              <a:rPr lang="ko-KR" altLang="en-US" sz="2000" dirty="0"/>
              <a:t>모델은 지양</a:t>
            </a:r>
            <a:r>
              <a:rPr lang="en-US" altLang="ko-KR" sz="2000" dirty="0"/>
              <a:t>,</a:t>
            </a:r>
          </a:p>
          <a:p>
            <a:pPr marL="0" indent="0" algn="just">
              <a:buNone/>
            </a:pPr>
            <a:r>
              <a:rPr lang="en-US" altLang="ko-KR" sz="2000" dirty="0">
                <a:solidFill>
                  <a:schemeClr val="accent5">
                    <a:lumMod val="75000"/>
                  </a:schemeClr>
                </a:solidFill>
              </a:rPr>
              <a:t>     </a:t>
            </a:r>
            <a:r>
              <a:rPr lang="ko-KR" altLang="en-US" sz="2000" dirty="0">
                <a:solidFill>
                  <a:schemeClr val="accent5">
                    <a:lumMod val="75000"/>
                  </a:schemeClr>
                </a:solidFill>
              </a:rPr>
              <a:t>따라서 </a:t>
            </a:r>
            <a:r>
              <a:rPr lang="en-US" altLang="ko-KR" sz="2000" dirty="0" err="1">
                <a:solidFill>
                  <a:schemeClr val="accent5">
                    <a:lumMod val="75000"/>
                  </a:schemeClr>
                </a:solidFill>
              </a:rPr>
              <a:t>RandomForest</a:t>
            </a:r>
            <a:r>
              <a:rPr lang="en-US" altLang="ko-KR" sz="20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ko-KR" altLang="en-US" sz="2000" dirty="0">
                <a:solidFill>
                  <a:schemeClr val="accent5">
                    <a:lumMod val="75000"/>
                  </a:schemeClr>
                </a:solidFill>
              </a:rPr>
              <a:t>모델 채택</a:t>
            </a:r>
            <a:endParaRPr lang="en-US" altLang="ko-KR" sz="2000" dirty="0">
              <a:solidFill>
                <a:schemeClr val="accent5">
                  <a:lumMod val="75000"/>
                </a:schemeClr>
              </a:solidFill>
            </a:endParaRPr>
          </a:p>
          <a:p>
            <a:pPr algn="just"/>
            <a:endParaRPr lang="en-US" altLang="ko-KR" sz="2000" dirty="0">
              <a:solidFill>
                <a:schemeClr val="accent5">
                  <a:lumMod val="75000"/>
                </a:schemeClr>
              </a:solidFill>
            </a:endParaRPr>
          </a:p>
          <a:p>
            <a:pPr marL="342900" indent="-342900" algn="just"/>
            <a:r>
              <a:rPr lang="ko-KR" altLang="en-US" sz="2000" dirty="0"/>
              <a:t>전체 데이터 중 임의로 </a:t>
            </a:r>
            <a:r>
              <a:rPr lang="en-US" altLang="ko-KR" sz="2000" dirty="0"/>
              <a:t>24</a:t>
            </a:r>
            <a:r>
              <a:rPr lang="ko-KR" altLang="en-US" sz="2000" dirty="0"/>
              <a:t>만개 데이터 추출</a:t>
            </a:r>
            <a:endParaRPr lang="en-US" altLang="ko-KR" sz="2000" dirty="0"/>
          </a:p>
          <a:p>
            <a:pPr algn="just">
              <a:buFont typeface="Wingdings" panose="05000000000000000000" pitchFamily="2" charset="2"/>
              <a:buChar char="à"/>
            </a:pPr>
            <a:r>
              <a:rPr lang="ko-KR" altLang="en-US" sz="2000"/>
              <a:t> 그 </a:t>
            </a:r>
            <a:r>
              <a:rPr lang="ko-KR" altLang="en-US" sz="2000" dirty="0"/>
              <a:t>중 </a:t>
            </a:r>
            <a:r>
              <a:rPr lang="en-US" altLang="ko-KR" sz="2000" dirty="0"/>
              <a:t>40</a:t>
            </a:r>
            <a:r>
              <a:rPr lang="ko-KR" altLang="en-US" sz="2000" dirty="0"/>
              <a:t>개의 열을 포함한 데이터를 </a:t>
            </a:r>
            <a:r>
              <a:rPr lang="en-US" altLang="ko-KR" sz="2000" dirty="0"/>
              <a:t>4</a:t>
            </a:r>
            <a:r>
              <a:rPr lang="ko-KR" altLang="en-US" sz="2000" dirty="0"/>
              <a:t>세트 뽑아</a:t>
            </a:r>
            <a:r>
              <a:rPr lang="en-US" altLang="ko-KR" sz="2000" dirty="0"/>
              <a:t>, </a:t>
            </a:r>
            <a:r>
              <a:rPr lang="ko-KR" altLang="en-US" sz="2000" dirty="0"/>
              <a:t>각각 </a:t>
            </a:r>
            <a:r>
              <a:rPr lang="en-US" altLang="ko-KR" sz="2000" dirty="0"/>
              <a:t>1%</a:t>
            </a:r>
            <a:r>
              <a:rPr lang="ko-KR" altLang="en-US" sz="2000" dirty="0"/>
              <a:t>의 데이터로 </a:t>
            </a:r>
            <a:r>
              <a:rPr lang="en-US" altLang="ko-KR" sz="2000" dirty="0"/>
              <a:t>Hyper-Parameter </a:t>
            </a:r>
            <a:r>
              <a:rPr lang="ko-KR" altLang="en-US" sz="2000" dirty="0"/>
              <a:t>세팅</a:t>
            </a:r>
            <a:endParaRPr lang="en-US" altLang="ko-KR" sz="2000" dirty="0"/>
          </a:p>
          <a:p>
            <a:pPr algn="just">
              <a:buFont typeface="Wingdings" panose="05000000000000000000" pitchFamily="2" charset="2"/>
              <a:buChar char="à"/>
            </a:pPr>
            <a:r>
              <a:rPr lang="ko-KR" altLang="en-US" sz="2000" dirty="0"/>
              <a:t> 추출한 각각의 </a:t>
            </a:r>
            <a:r>
              <a:rPr lang="en-US" altLang="ko-KR" sz="2000" dirty="0" err="1"/>
              <a:t>mtry</a:t>
            </a:r>
            <a:r>
              <a:rPr lang="en-US" altLang="ko-KR" sz="2000" dirty="0"/>
              <a:t> </a:t>
            </a:r>
            <a:r>
              <a:rPr lang="ko-KR" altLang="en-US" sz="2000" dirty="0"/>
              <a:t>값을 이용해 </a:t>
            </a:r>
            <a:r>
              <a:rPr lang="en-US" altLang="ko-KR" sz="2000" dirty="0" err="1"/>
              <a:t>RandomForest</a:t>
            </a:r>
            <a:r>
              <a:rPr lang="en-US" altLang="ko-KR" sz="2000" dirty="0"/>
              <a:t> </a:t>
            </a:r>
            <a:r>
              <a:rPr lang="ko-KR" altLang="en-US" sz="2000" dirty="0"/>
              <a:t>작업 수행</a:t>
            </a:r>
            <a:endParaRPr lang="en-US" altLang="ko-KR" sz="2000" dirty="0"/>
          </a:p>
          <a:p>
            <a:pPr algn="just">
              <a:buFont typeface="Wingdings" panose="05000000000000000000" pitchFamily="2" charset="2"/>
              <a:buChar char="à"/>
            </a:pPr>
            <a:endParaRPr lang="en-US" altLang="ko-KR" sz="2000" dirty="0"/>
          </a:p>
          <a:p>
            <a:pPr marL="342900" indent="-342900" algn="just"/>
            <a:r>
              <a:rPr lang="ko-KR" altLang="en-US" sz="2000" dirty="0"/>
              <a:t>여러 단일 모델을 </a:t>
            </a:r>
            <a:r>
              <a:rPr lang="ko-KR" altLang="en-US" sz="2000" dirty="0">
                <a:solidFill>
                  <a:schemeClr val="accent5">
                    <a:lumMod val="75000"/>
                  </a:schemeClr>
                </a:solidFill>
              </a:rPr>
              <a:t>산술평균</a:t>
            </a:r>
            <a:r>
              <a:rPr lang="ko-KR" altLang="en-US" sz="2000" dirty="0"/>
              <a:t> </a:t>
            </a:r>
            <a:r>
              <a:rPr lang="en-US" altLang="ko-KR" sz="2000" dirty="0">
                <a:sym typeface="Wingdings" panose="05000000000000000000" pitchFamily="2" charset="2"/>
              </a:rPr>
              <a:t> </a:t>
            </a:r>
            <a:r>
              <a:rPr lang="ko-KR" altLang="en-US" sz="2000" dirty="0">
                <a:sym typeface="Wingdings" panose="05000000000000000000" pitchFamily="2" charset="2"/>
              </a:rPr>
              <a:t>가장 현실적인 방법</a:t>
            </a:r>
            <a:endParaRPr lang="en-US" altLang="ko-KR" sz="2000" dirty="0">
              <a:sym typeface="Wingdings" panose="05000000000000000000" pitchFamily="2" charset="2"/>
            </a:endParaRPr>
          </a:p>
          <a:p>
            <a:pPr marL="0" indent="0" algn="just">
              <a:buNone/>
            </a:pPr>
            <a:endParaRPr lang="en-US" altLang="ko-KR" sz="2000" dirty="0"/>
          </a:p>
          <a:p>
            <a:pPr marL="342900" indent="-342900" algn="just"/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1628320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D7A6EFD-15EA-4FF8-898B-BEC06BFD72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부제목 2">
            <a:extLst>
              <a:ext uri="{FF2B5EF4-FFF2-40B4-BE49-F238E27FC236}">
                <a16:creationId xmlns:a16="http://schemas.microsoft.com/office/drawing/2014/main" id="{BE8E0E3B-8AE5-442D-830E-A073F6B4618A}"/>
              </a:ext>
            </a:extLst>
          </p:cNvPr>
          <p:cNvSpPr txBox="1">
            <a:spLocks/>
          </p:cNvSpPr>
          <p:nvPr/>
        </p:nvSpPr>
        <p:spPr>
          <a:xfrm>
            <a:off x="948731" y="1956663"/>
            <a:ext cx="11125200" cy="294467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endParaRPr lang="en-US" altLang="ko-KR" sz="2400" dirty="0"/>
          </a:p>
          <a:p>
            <a:pPr marL="342900" indent="-342900" algn="just"/>
            <a:r>
              <a:rPr lang="ko-KR" altLang="en-US" sz="2400" dirty="0"/>
              <a:t>결과 </a:t>
            </a:r>
            <a:r>
              <a:rPr lang="en-US" altLang="ko-KR" sz="2400" dirty="0"/>
              <a:t>: </a:t>
            </a:r>
          </a:p>
          <a:p>
            <a:pPr marL="342900" indent="-342900" algn="just"/>
            <a:endParaRPr lang="en-US" altLang="ko-KR" sz="2400" dirty="0"/>
          </a:p>
          <a:p>
            <a:pPr marL="342900" indent="-342900" algn="just"/>
            <a:endParaRPr lang="en-US" altLang="ko-KR" sz="2400" dirty="0"/>
          </a:p>
          <a:p>
            <a:pPr marL="342900" indent="-342900" algn="just"/>
            <a:r>
              <a:rPr lang="ko-KR" altLang="en-US" sz="2400" dirty="0"/>
              <a:t>한계점 </a:t>
            </a:r>
            <a:r>
              <a:rPr lang="en-US" altLang="ko-KR" sz="2400" dirty="0"/>
              <a:t>: </a:t>
            </a:r>
            <a:r>
              <a:rPr lang="ko-KR" altLang="en-US" sz="2400" dirty="0"/>
              <a:t>컴퓨터 </a:t>
            </a:r>
            <a:r>
              <a:rPr lang="ko-KR" altLang="en-US" sz="2400" dirty="0" err="1"/>
              <a:t>하드웨어적인</a:t>
            </a:r>
            <a:r>
              <a:rPr lang="ko-KR" altLang="en-US" sz="2400" dirty="0"/>
              <a:t> 부분이 더 괜찮았다면</a:t>
            </a:r>
            <a:r>
              <a:rPr lang="en-US" altLang="ko-KR" sz="2400" dirty="0"/>
              <a:t>,</a:t>
            </a:r>
          </a:p>
          <a:p>
            <a:pPr marL="0" indent="0" algn="just">
              <a:buNone/>
            </a:pPr>
            <a:r>
              <a:rPr lang="en-US" altLang="ko-KR" sz="2400" dirty="0"/>
              <a:t>                 </a:t>
            </a:r>
            <a:r>
              <a:rPr lang="ko-KR" altLang="en-US" sz="2400" dirty="0"/>
              <a:t>훨씬 정확도 높은 결과물을 얻을 수 있었을 것이라는 아쉬움</a:t>
            </a:r>
            <a:endParaRPr lang="en-US" altLang="ko-KR" sz="2400" dirty="0"/>
          </a:p>
          <a:p>
            <a:pPr marL="0" indent="0" algn="just">
              <a:buNone/>
            </a:pPr>
            <a:endParaRPr lang="en-US" altLang="ko-KR" sz="2400" dirty="0"/>
          </a:p>
          <a:p>
            <a:pPr marL="342900" indent="-342900" algn="just"/>
            <a:endParaRPr lang="ko-KR" altLang="en-US" sz="2400" dirty="0"/>
          </a:p>
        </p:txBody>
      </p:sp>
      <p:sp>
        <p:nvSpPr>
          <p:cNvPr id="7" name="제목 5">
            <a:extLst>
              <a:ext uri="{FF2B5EF4-FFF2-40B4-BE49-F238E27FC236}">
                <a16:creationId xmlns:a16="http://schemas.microsoft.com/office/drawing/2014/main" id="{9B4A8178-05AC-42B0-8366-548CAD2AE008}"/>
              </a:ext>
            </a:extLst>
          </p:cNvPr>
          <p:cNvSpPr txBox="1">
            <a:spLocks/>
          </p:cNvSpPr>
          <p:nvPr/>
        </p:nvSpPr>
        <p:spPr>
          <a:xfrm>
            <a:off x="1734179" y="484982"/>
            <a:ext cx="9554305" cy="628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0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3 </a:t>
            </a:r>
            <a:r>
              <a:rPr lang="ko-KR" altLang="en-US" sz="30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결과 및 한계점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679337F-6778-43C2-8D85-03250E10192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34" t="10381" r="5665" b="25132"/>
          <a:stretch/>
        </p:blipFill>
        <p:spPr>
          <a:xfrm>
            <a:off x="2155372" y="2275638"/>
            <a:ext cx="5965372" cy="653143"/>
          </a:xfrm>
          <a:prstGeom prst="rect">
            <a:avLst/>
          </a:prstGeom>
          <a:ln>
            <a:solidFill>
              <a:schemeClr val="tx1">
                <a:alpha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0096109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499AFC01-1628-404C-90A8-60A8A97F2F9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CFCEE335-24A0-4CE0-991C-F5075A87C103}"/>
              </a:ext>
            </a:extLst>
          </p:cNvPr>
          <p:cNvSpPr/>
          <p:nvPr/>
        </p:nvSpPr>
        <p:spPr>
          <a:xfrm>
            <a:off x="3048000" y="3429000"/>
            <a:ext cx="6096000" cy="861774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ko-KR" altLang="en-US" sz="5000" b="1" dirty="0">
                <a:solidFill>
                  <a:srgbClr val="FF9E2A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감사합니다</a:t>
            </a:r>
            <a:endParaRPr lang="en-US" altLang="ko-KR" sz="5000" b="1" dirty="0">
              <a:solidFill>
                <a:srgbClr val="FF9E2A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E3A100-3D9A-4BEE-A7F6-9F2BC157E653}"/>
              </a:ext>
            </a:extLst>
          </p:cNvPr>
          <p:cNvSpPr txBox="1"/>
          <p:nvPr/>
        </p:nvSpPr>
        <p:spPr>
          <a:xfrm>
            <a:off x="8881045" y="3177554"/>
            <a:ext cx="6783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혼저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옵서예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13704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제목 5"/>
          <p:cNvSpPr txBox="1">
            <a:spLocks/>
          </p:cNvSpPr>
          <p:nvPr/>
        </p:nvSpPr>
        <p:spPr>
          <a:xfrm>
            <a:off x="1723295" y="485707"/>
            <a:ext cx="1455332" cy="6286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0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INDEX</a:t>
            </a:r>
            <a:endParaRPr lang="ko-KR" altLang="en-US" sz="3000" b="1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C632448-CF42-4602-8218-75F10355EF02}"/>
              </a:ext>
            </a:extLst>
          </p:cNvPr>
          <p:cNvSpPr/>
          <p:nvPr/>
        </p:nvSpPr>
        <p:spPr>
          <a:xfrm>
            <a:off x="3243173" y="1577889"/>
            <a:ext cx="699565" cy="1430975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배달의민족 주아" panose="02020603020101020101" pitchFamily="18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7F51E3B-C111-4BBE-BDBF-B35FC410DE26}"/>
              </a:ext>
            </a:extLst>
          </p:cNvPr>
          <p:cNvSpPr/>
          <p:nvPr/>
        </p:nvSpPr>
        <p:spPr>
          <a:xfrm>
            <a:off x="4626384" y="1593358"/>
            <a:ext cx="934065" cy="628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 </a:t>
            </a:r>
            <a:r>
              <a:rPr lang="ko-KR" altLang="en-US" sz="20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서론</a:t>
            </a:r>
            <a:endParaRPr lang="en-US" sz="20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7FA1054-D721-4D63-A431-AA5477155503}"/>
              </a:ext>
            </a:extLst>
          </p:cNvPr>
          <p:cNvSpPr/>
          <p:nvPr/>
        </p:nvSpPr>
        <p:spPr>
          <a:xfrm>
            <a:off x="4637269" y="2941868"/>
            <a:ext cx="934065" cy="628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II </a:t>
            </a:r>
            <a:r>
              <a:rPr lang="ko-KR" altLang="en-US" sz="20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본론</a:t>
            </a:r>
            <a:endParaRPr lang="en-US" sz="20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B87769D-0523-4483-9A25-CDFEA614288E}"/>
              </a:ext>
            </a:extLst>
          </p:cNvPr>
          <p:cNvSpPr/>
          <p:nvPr/>
        </p:nvSpPr>
        <p:spPr>
          <a:xfrm>
            <a:off x="4601383" y="4465927"/>
            <a:ext cx="1005838" cy="4569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III </a:t>
            </a:r>
            <a:r>
              <a:rPr lang="ko-KR" altLang="en-US" sz="20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결론</a:t>
            </a:r>
            <a:endParaRPr lang="en-US" sz="20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E7D1871-4D30-40EE-9DC4-2DCFF78A0F12}"/>
              </a:ext>
            </a:extLst>
          </p:cNvPr>
          <p:cNvSpPr/>
          <p:nvPr/>
        </p:nvSpPr>
        <p:spPr>
          <a:xfrm>
            <a:off x="4217300" y="1714620"/>
            <a:ext cx="363793" cy="334912"/>
          </a:xfrm>
          <a:prstGeom prst="rect">
            <a:avLst/>
          </a:prstGeom>
          <a:solidFill>
            <a:srgbClr val="FFFFFF"/>
          </a:solidFill>
          <a:ln w="190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  <a:latin typeface="배달의민족 주아" panose="02020603020101020101" pitchFamily="18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99673CB-0CE0-42D3-A361-B9CDD9BFACD2}"/>
              </a:ext>
            </a:extLst>
          </p:cNvPr>
          <p:cNvSpPr/>
          <p:nvPr/>
        </p:nvSpPr>
        <p:spPr>
          <a:xfrm>
            <a:off x="4230859" y="3076192"/>
            <a:ext cx="363793" cy="334912"/>
          </a:xfrm>
          <a:prstGeom prst="rect">
            <a:avLst/>
          </a:prstGeom>
          <a:solidFill>
            <a:srgbClr val="C5E0B4"/>
          </a:solidFill>
          <a:ln w="190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배달의민족 주아" panose="02020603020101020101" pitchFamily="18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C637D08-8682-4036-B11D-4824021F7F5E}"/>
              </a:ext>
            </a:extLst>
          </p:cNvPr>
          <p:cNvSpPr/>
          <p:nvPr/>
        </p:nvSpPr>
        <p:spPr>
          <a:xfrm>
            <a:off x="4228040" y="4481026"/>
            <a:ext cx="363793" cy="334912"/>
          </a:xfrm>
          <a:prstGeom prst="rect">
            <a:avLst/>
          </a:prstGeom>
          <a:solidFill>
            <a:srgbClr val="F8CBAD"/>
          </a:solidFill>
          <a:ln w="190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배달의민족 주아" panose="02020603020101020101" pitchFamily="18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10B3B9E-D0F8-4FA1-94F8-834EE28B5090}"/>
              </a:ext>
            </a:extLst>
          </p:cNvPr>
          <p:cNvSpPr/>
          <p:nvPr/>
        </p:nvSpPr>
        <p:spPr>
          <a:xfrm>
            <a:off x="5782095" y="1757569"/>
            <a:ext cx="2428566" cy="8051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1-1 </a:t>
            </a:r>
            <a:r>
              <a:rPr lang="ko-KR" altLang="en-US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분석 배경</a:t>
            </a:r>
            <a:endParaRPr lang="en-US" altLang="ko-KR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endParaRPr lang="en-US" altLang="ko-KR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1-2 </a:t>
            </a:r>
            <a:r>
              <a:rPr lang="ko-KR" altLang="en-US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사용 데이터</a:t>
            </a:r>
            <a:endParaRPr lang="en-US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0CF0FB5-E2A5-4EFC-B14F-BA3247D1A9E5}"/>
              </a:ext>
            </a:extLst>
          </p:cNvPr>
          <p:cNvSpPr/>
          <p:nvPr/>
        </p:nvSpPr>
        <p:spPr>
          <a:xfrm>
            <a:off x="5782095" y="3002713"/>
            <a:ext cx="5257801" cy="10663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2-1 EDA(Exploratory Data Analysis)</a:t>
            </a:r>
          </a:p>
          <a:p>
            <a:endParaRPr lang="en-US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2-2 Modeling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9858285-CAFE-45CD-832E-CDA690D1D21C}"/>
              </a:ext>
            </a:extLst>
          </p:cNvPr>
          <p:cNvSpPr/>
          <p:nvPr/>
        </p:nvSpPr>
        <p:spPr>
          <a:xfrm>
            <a:off x="5782095" y="4366815"/>
            <a:ext cx="3627812" cy="628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 </a:t>
            </a:r>
            <a:r>
              <a:rPr lang="ko-KR" altLang="en-US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결과 및 한계점</a:t>
            </a:r>
            <a:endParaRPr lang="en-US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9F599EF9-52B8-4CD4-A7A7-9C1372614F6B}"/>
              </a:ext>
            </a:extLst>
          </p:cNvPr>
          <p:cNvCxnSpPr>
            <a:cxnSpLocks/>
          </p:cNvCxnSpPr>
          <p:nvPr/>
        </p:nvCxnSpPr>
        <p:spPr>
          <a:xfrm flipH="1">
            <a:off x="2885762" y="1577889"/>
            <a:ext cx="31261" cy="4319013"/>
          </a:xfrm>
          <a:prstGeom prst="line">
            <a:avLst/>
          </a:prstGeom>
          <a:ln w="571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6C00A6F6-93DC-43CE-8A8C-E405E874F25D}"/>
              </a:ext>
            </a:extLst>
          </p:cNvPr>
          <p:cNvCxnSpPr/>
          <p:nvPr/>
        </p:nvCxnSpPr>
        <p:spPr>
          <a:xfrm>
            <a:off x="2917023" y="1741179"/>
            <a:ext cx="301607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18F49018-4740-44AC-9DF4-E17323567456}"/>
              </a:ext>
            </a:extLst>
          </p:cNvPr>
          <p:cNvCxnSpPr/>
          <p:nvPr/>
        </p:nvCxnSpPr>
        <p:spPr>
          <a:xfrm>
            <a:off x="2941565" y="3163650"/>
            <a:ext cx="301607" cy="0"/>
          </a:xfrm>
          <a:prstGeom prst="line">
            <a:avLst/>
          </a:prstGeom>
          <a:ln w="381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D109607C-CCC5-4DCE-A15D-7BB5EBDE6830}"/>
              </a:ext>
            </a:extLst>
          </p:cNvPr>
          <p:cNvCxnSpPr/>
          <p:nvPr/>
        </p:nvCxnSpPr>
        <p:spPr>
          <a:xfrm>
            <a:off x="2941566" y="4605803"/>
            <a:ext cx="301607" cy="0"/>
          </a:xfrm>
          <a:prstGeom prst="line">
            <a:avLst/>
          </a:prstGeom>
          <a:ln w="381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53">
            <a:extLst>
              <a:ext uri="{FF2B5EF4-FFF2-40B4-BE49-F238E27FC236}">
                <a16:creationId xmlns:a16="http://schemas.microsoft.com/office/drawing/2014/main" id="{19C72DC3-D64C-4722-AA3D-1E63773842B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7178" y="1655245"/>
            <a:ext cx="504876" cy="5048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1" name="Picture 54">
            <a:extLst>
              <a:ext uri="{FF2B5EF4-FFF2-40B4-BE49-F238E27FC236}">
                <a16:creationId xmlns:a16="http://schemas.microsoft.com/office/drawing/2014/main" id="{F5BEF91F-49B1-45EA-9A9D-5520E9F18A5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7185" y="3076192"/>
            <a:ext cx="504869" cy="5048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4" name="Picture 55">
            <a:extLst>
              <a:ext uri="{FF2B5EF4-FFF2-40B4-BE49-F238E27FC236}">
                <a16:creationId xmlns:a16="http://schemas.microsoft.com/office/drawing/2014/main" id="{605EDF52-4A50-41D4-8C51-4745AA8BF9E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7178" y="4502798"/>
            <a:ext cx="504861" cy="5048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id="{9CF829DE-636B-4A3E-B7D6-EF13AE861A48}"/>
              </a:ext>
            </a:extLst>
          </p:cNvPr>
          <p:cNvSpPr/>
          <p:nvPr/>
        </p:nvSpPr>
        <p:spPr>
          <a:xfrm>
            <a:off x="3243173" y="3007184"/>
            <a:ext cx="699565" cy="1430975"/>
          </a:xfrm>
          <a:prstGeom prst="rect">
            <a:avLst/>
          </a:prstGeom>
          <a:solidFill>
            <a:srgbClr val="C5E0B4"/>
          </a:solidFill>
          <a:ln w="190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배달의민족 주아" panose="02020603020101020101" pitchFamily="18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4B6E7D5-E7DB-49FB-BEBD-A78F3F88DD0A}"/>
              </a:ext>
            </a:extLst>
          </p:cNvPr>
          <p:cNvSpPr/>
          <p:nvPr/>
        </p:nvSpPr>
        <p:spPr>
          <a:xfrm>
            <a:off x="3243173" y="4455041"/>
            <a:ext cx="699565" cy="1430975"/>
          </a:xfrm>
          <a:prstGeom prst="rect">
            <a:avLst/>
          </a:prstGeom>
          <a:solidFill>
            <a:srgbClr val="F8CBAD"/>
          </a:solidFill>
          <a:ln w="190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32808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제목 5"/>
          <p:cNvSpPr txBox="1">
            <a:spLocks/>
          </p:cNvSpPr>
          <p:nvPr/>
        </p:nvSpPr>
        <p:spPr>
          <a:xfrm>
            <a:off x="1723294" y="482802"/>
            <a:ext cx="9554305" cy="6286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0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1-1 </a:t>
            </a:r>
            <a:r>
              <a:rPr lang="ko-KR" altLang="en-US" sz="30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분석 배경</a:t>
            </a:r>
          </a:p>
        </p:txBody>
      </p:sp>
      <p:pic>
        <p:nvPicPr>
          <p:cNvPr id="26" name="그림 25" descr="지도, 텍스트, 사진, 연이(가) 표시된 사진&#10;&#10;자동 생성된 설명">
            <a:extLst>
              <a:ext uri="{FF2B5EF4-FFF2-40B4-BE49-F238E27FC236}">
                <a16:creationId xmlns:a16="http://schemas.microsoft.com/office/drawing/2014/main" id="{5454A332-9EDA-4A0A-BBA3-172D04E7D41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657" y="1697439"/>
            <a:ext cx="5527343" cy="346312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15995426-B021-47F1-9CA0-224F2D7926B0}"/>
              </a:ext>
            </a:extLst>
          </p:cNvPr>
          <p:cNvSpPr/>
          <p:nvPr/>
        </p:nvSpPr>
        <p:spPr>
          <a:xfrm>
            <a:off x="6185361" y="1697439"/>
            <a:ext cx="4835850" cy="3463121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1. </a:t>
            </a:r>
            <a:r>
              <a:rPr lang="ko-KR" altLang="en-US" sz="20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최근 </a:t>
            </a:r>
            <a:r>
              <a:rPr lang="en-US" altLang="ko-KR" sz="20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10</a:t>
            </a:r>
            <a:r>
              <a:rPr lang="ko-KR" altLang="en-US" sz="20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년간</a:t>
            </a:r>
            <a:r>
              <a:rPr lang="en-US" altLang="ko-KR" sz="20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</a:t>
            </a:r>
          </a:p>
          <a:p>
            <a:r>
              <a:rPr lang="en-US" altLang="ko-KR" sz="20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  </a:t>
            </a:r>
            <a:r>
              <a:rPr lang="ko-KR" altLang="en-US" sz="20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제주도민의 증가</a:t>
            </a:r>
            <a:r>
              <a:rPr lang="en-US" altLang="ko-KR" sz="20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0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외국인</a:t>
            </a:r>
            <a:r>
              <a:rPr lang="en-US" altLang="ko-KR" sz="20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20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유입</a:t>
            </a:r>
            <a:r>
              <a:rPr lang="en-US" altLang="ko-KR" sz="20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0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관광객의 증가</a:t>
            </a:r>
            <a:endParaRPr lang="en-US" altLang="ko-KR" sz="20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z="20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Wingdings" panose="05000000000000000000" pitchFamily="2" charset="2"/>
              </a:rPr>
              <a:t>     </a:t>
            </a:r>
            <a:r>
              <a:rPr lang="ko-KR" altLang="en-US" sz="20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Wingdings" panose="05000000000000000000" pitchFamily="2" charset="2"/>
              </a:rPr>
              <a:t>교통 체증이 심각해짐</a:t>
            </a:r>
            <a:endParaRPr lang="en-US" altLang="ko-KR" sz="20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sym typeface="Wingdings" panose="05000000000000000000" pitchFamily="2" charset="2"/>
            </a:endParaRPr>
          </a:p>
          <a:p>
            <a:endParaRPr lang="en-US" altLang="ko-KR" sz="20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sym typeface="Wingdings" panose="05000000000000000000" pitchFamily="2" charset="2"/>
            </a:endParaRPr>
          </a:p>
          <a:p>
            <a:r>
              <a:rPr lang="en-US" altLang="ko-KR" sz="20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Wingdings" panose="05000000000000000000" pitchFamily="2" charset="2"/>
              </a:rPr>
              <a:t>2. </a:t>
            </a:r>
            <a:r>
              <a:rPr lang="ko-KR" altLang="en-US" sz="20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Wingdings" panose="05000000000000000000" pitchFamily="2" charset="2"/>
              </a:rPr>
              <a:t>교통사고</a:t>
            </a:r>
            <a:r>
              <a:rPr lang="en-US" altLang="ko-KR" sz="20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Wingdings" panose="05000000000000000000" pitchFamily="2" charset="2"/>
              </a:rPr>
              <a:t>, </a:t>
            </a:r>
            <a:r>
              <a:rPr lang="ko-KR" altLang="en-US" sz="20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Wingdings" panose="05000000000000000000" pitchFamily="2" charset="2"/>
              </a:rPr>
              <a:t>도로정체</a:t>
            </a:r>
            <a:r>
              <a:rPr lang="en-US" altLang="ko-KR" sz="20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Wingdings" panose="05000000000000000000" pitchFamily="2" charset="2"/>
              </a:rPr>
              <a:t>, </a:t>
            </a:r>
            <a:r>
              <a:rPr lang="ko-KR" altLang="en-US" sz="2000" dirty="0" err="1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Wingdings" panose="05000000000000000000" pitchFamily="2" charset="2"/>
              </a:rPr>
              <a:t>주차난</a:t>
            </a:r>
            <a:r>
              <a:rPr lang="ko-KR" altLang="en-US" sz="20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Wingdings" panose="05000000000000000000" pitchFamily="2" charset="2"/>
              </a:rPr>
              <a:t> 등</a:t>
            </a:r>
            <a:endParaRPr lang="en-US" altLang="ko-KR" sz="20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sym typeface="Wingdings" panose="05000000000000000000" pitchFamily="2" charset="2"/>
            </a:endParaRPr>
          </a:p>
          <a:p>
            <a:r>
              <a:rPr lang="en-US" altLang="ko-KR" sz="20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Wingdings" panose="05000000000000000000" pitchFamily="2" charset="2"/>
              </a:rPr>
              <a:t>    </a:t>
            </a:r>
            <a:r>
              <a:rPr lang="ko-KR" altLang="en-US" sz="20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Wingdings" panose="05000000000000000000" pitchFamily="2" charset="2"/>
              </a:rPr>
              <a:t>교통 문제로 인한 사회적 비용 감소의 필요성</a:t>
            </a:r>
            <a:endParaRPr lang="en-US" altLang="ko-KR" sz="20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sym typeface="Wingdings" panose="05000000000000000000" pitchFamily="2" charset="2"/>
            </a:endParaRPr>
          </a:p>
          <a:p>
            <a:endParaRPr lang="en-US" sz="20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sym typeface="Wingdings" panose="05000000000000000000" pitchFamily="2" charset="2"/>
            </a:endParaRPr>
          </a:p>
          <a:p>
            <a:endParaRPr lang="en-US" dirty="0">
              <a:solidFill>
                <a:srgbClr val="FF9E2A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en-US" altLang="ko-KR" sz="2500" dirty="0">
                <a:solidFill>
                  <a:srgbClr val="2F5597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“</a:t>
            </a:r>
            <a:r>
              <a:rPr lang="ko-KR" altLang="en-US" sz="2500" dirty="0">
                <a:solidFill>
                  <a:srgbClr val="2F5597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효율적인 대중교통 운행을 위해</a:t>
            </a:r>
            <a:endParaRPr lang="en-US" altLang="ko-KR" sz="2500" dirty="0">
              <a:solidFill>
                <a:srgbClr val="2F5597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sz="2500" dirty="0">
                <a:solidFill>
                  <a:srgbClr val="2F5597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퇴근시간의 버스 승차인원 예측이 필요</a:t>
            </a:r>
            <a:r>
              <a:rPr lang="en-US" altLang="ko-KR" sz="2500" dirty="0">
                <a:solidFill>
                  <a:srgbClr val="2F5597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”</a:t>
            </a:r>
            <a:endParaRPr lang="en-US" sz="2500" dirty="0">
              <a:solidFill>
                <a:srgbClr val="2F5597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2977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제목 5"/>
          <p:cNvSpPr txBox="1">
            <a:spLocks/>
          </p:cNvSpPr>
          <p:nvPr/>
        </p:nvSpPr>
        <p:spPr>
          <a:xfrm>
            <a:off x="1723294" y="482805"/>
            <a:ext cx="9554305" cy="628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0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1-2 </a:t>
            </a:r>
            <a:r>
              <a:rPr lang="ko-KR" altLang="en-US" sz="30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사용 데이터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44A51B9-038A-4193-80F5-0483443E8C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099" y="4236775"/>
            <a:ext cx="4984151" cy="2369674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75000"/>
              </a:srgbClr>
            </a:outerShdw>
          </a:effec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918BF12-B49E-4F9C-B29C-34D6CCD559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34906" y="4254065"/>
            <a:ext cx="1146554" cy="2353019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F620A1D8-8F78-421A-AB4A-3CC0E93CC7A7}"/>
              </a:ext>
            </a:extLst>
          </p:cNvPr>
          <p:cNvSpPr/>
          <p:nvPr/>
        </p:nvSpPr>
        <p:spPr>
          <a:xfrm>
            <a:off x="419099" y="3914633"/>
            <a:ext cx="5135540" cy="312616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6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기상 데이터 </a:t>
            </a:r>
            <a:r>
              <a:rPr lang="en-US" altLang="ko-KR" sz="16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  <a:r>
              <a:rPr lang="ko-KR" altLang="en-US" sz="16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기상청에서 </a:t>
            </a:r>
            <a:r>
              <a:rPr lang="ko-KR" altLang="en-US" sz="1600" dirty="0" err="1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크롤링</a:t>
            </a:r>
            <a:endParaRPr lang="en-US" sz="1600" dirty="0">
              <a:solidFill>
                <a:schemeClr val="tx1"/>
              </a:solidFill>
              <a:latin typeface="배달의민족 주아" panose="02020603020101020101" pitchFamily="18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6573BB5-D133-4DBB-A198-6D0E359ACA6C}"/>
              </a:ext>
            </a:extLst>
          </p:cNvPr>
          <p:cNvSpPr/>
          <p:nvPr/>
        </p:nvSpPr>
        <p:spPr>
          <a:xfrm>
            <a:off x="5473357" y="3947340"/>
            <a:ext cx="4658082" cy="312616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6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제주도 생활 금융 데이터 </a:t>
            </a:r>
            <a:r>
              <a:rPr lang="en-US" altLang="ko-KR" sz="16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  <a:r>
              <a:rPr lang="ko-KR" altLang="en-US" sz="16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소득 및 소비현황</a:t>
            </a:r>
            <a:endParaRPr lang="en-US" sz="1600" dirty="0">
              <a:solidFill>
                <a:schemeClr val="tx1"/>
              </a:solidFill>
              <a:latin typeface="배달의민족 주아" panose="02020603020101020101" pitchFamily="18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4AC8326-86E5-4284-807E-37A1C97F51AC}"/>
              </a:ext>
            </a:extLst>
          </p:cNvPr>
          <p:cNvSpPr/>
          <p:nvPr/>
        </p:nvSpPr>
        <p:spPr>
          <a:xfrm>
            <a:off x="537662" y="1151034"/>
            <a:ext cx="9657216" cy="312616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6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날짜</a:t>
            </a:r>
            <a:r>
              <a:rPr lang="en-US" altLang="ko-KR" sz="16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16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노선</a:t>
            </a:r>
            <a:r>
              <a:rPr lang="en-US" altLang="ko-KR" sz="16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16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정류장</a:t>
            </a:r>
            <a:r>
              <a:rPr lang="en-US" altLang="ko-KR" sz="16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16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위치</a:t>
            </a:r>
            <a:r>
              <a:rPr lang="en-US" altLang="ko-KR" sz="16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ko-KR" altLang="en-US" sz="16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경</a:t>
            </a:r>
            <a:r>
              <a:rPr lang="en-US" altLang="ko-KR" sz="16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</a:t>
            </a:r>
            <a:r>
              <a:rPr lang="ko-KR" altLang="en-US" sz="16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위도</a:t>
            </a:r>
            <a:r>
              <a:rPr lang="en-US" altLang="ko-KR" sz="16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), </a:t>
            </a:r>
            <a:r>
              <a:rPr lang="ko-KR" altLang="en-US" sz="16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시간별 승차 및 하차 인원</a:t>
            </a:r>
            <a:endParaRPr lang="en-US" sz="1600" dirty="0">
              <a:solidFill>
                <a:schemeClr val="tx1"/>
              </a:solidFill>
              <a:latin typeface="배달의민족 주아" panose="02020603020101020101" pitchFamily="18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31F11D6-9214-48AC-9964-917E76EA1FEF}"/>
              </a:ext>
            </a:extLst>
          </p:cNvPr>
          <p:cNvSpPr/>
          <p:nvPr/>
        </p:nvSpPr>
        <p:spPr>
          <a:xfrm>
            <a:off x="10129169" y="3903524"/>
            <a:ext cx="1961582" cy="312616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18~20</a:t>
            </a:r>
            <a:r>
              <a:rPr lang="ko-KR" altLang="en-US" sz="1600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시 승차 인원</a:t>
            </a:r>
            <a:endParaRPr lang="en-US" sz="1600" dirty="0">
              <a:solidFill>
                <a:srgbClr val="FF0000"/>
              </a:solidFill>
              <a:latin typeface="배달의민족 주아" panose="02020603020101020101" pitchFamily="18" charset="-127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46C372AC-8F62-4421-9C6F-1EFC305D087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73358" y="4237408"/>
            <a:ext cx="4920321" cy="2369675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75000"/>
              </a:srgbClr>
            </a:outerShdw>
          </a:effectLst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CDA5E242-3DF9-4A62-AF1B-F0C41FECFD7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8674" y="1445400"/>
            <a:ext cx="7455326" cy="2499856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FAAF3BD4-0A00-4594-8752-6FD062CD395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07832" y="1442404"/>
            <a:ext cx="1961581" cy="2499856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0CA43843-5028-446B-982F-DC09233E32D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869413" y="1454240"/>
            <a:ext cx="1812047" cy="2487331"/>
          </a:xfrm>
          <a:prstGeom prst="rect">
            <a:avLst/>
          </a:prstGeom>
        </p:spPr>
      </p:pic>
      <p:sp>
        <p:nvSpPr>
          <p:cNvPr id="29" name="직사각형 28">
            <a:extLst>
              <a:ext uri="{FF2B5EF4-FFF2-40B4-BE49-F238E27FC236}">
                <a16:creationId xmlns:a16="http://schemas.microsoft.com/office/drawing/2014/main" id="{9D9A7089-27FA-4C8A-9CF4-BE5E1B9B35F7}"/>
              </a:ext>
            </a:extLst>
          </p:cNvPr>
          <p:cNvSpPr/>
          <p:nvPr/>
        </p:nvSpPr>
        <p:spPr>
          <a:xfrm>
            <a:off x="7977835" y="1097888"/>
            <a:ext cx="4000805" cy="314601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탑승시각</a:t>
            </a:r>
            <a:r>
              <a:rPr lang="en-US" altLang="ko-KR" sz="16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16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탑승자 범주</a:t>
            </a:r>
            <a:endParaRPr lang="en-US" sz="1600" dirty="0">
              <a:solidFill>
                <a:schemeClr val="tx1"/>
              </a:solidFill>
              <a:latin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08605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제목 5"/>
          <p:cNvSpPr txBox="1">
            <a:spLocks/>
          </p:cNvSpPr>
          <p:nvPr/>
        </p:nvSpPr>
        <p:spPr>
          <a:xfrm>
            <a:off x="1723297" y="471919"/>
            <a:ext cx="9554305" cy="628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0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2-1 </a:t>
            </a:r>
            <a:r>
              <a:rPr lang="ko-KR" altLang="en-US" sz="30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요일에 따른 </a:t>
            </a:r>
            <a:r>
              <a:rPr lang="en-US" altLang="ko-KR" sz="30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18~20</a:t>
            </a:r>
            <a:r>
              <a:rPr lang="ko-KR" altLang="en-US" sz="30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시</a:t>
            </a:r>
            <a:r>
              <a:rPr lang="en-US" altLang="ko-KR" sz="30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30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승차 인원</a:t>
            </a:r>
            <a:r>
              <a:rPr lang="en-US" altLang="ko-KR" sz="30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endParaRPr lang="ko-KR" altLang="en-US" sz="3000" b="1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428ECD4D-09A4-4FC8-A19F-22EE6A72AEB0}"/>
              </a:ext>
            </a:extLst>
          </p:cNvPr>
          <p:cNvGrpSpPr/>
          <p:nvPr/>
        </p:nvGrpSpPr>
        <p:grpSpPr>
          <a:xfrm>
            <a:off x="363942" y="1174171"/>
            <a:ext cx="5732058" cy="3084393"/>
            <a:chOff x="477150" y="1719380"/>
            <a:chExt cx="5732058" cy="3084393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758A448E-AD18-4117-B81B-D7FD763D3262}"/>
                </a:ext>
              </a:extLst>
            </p:cNvPr>
            <p:cNvSpPr/>
            <p:nvPr/>
          </p:nvSpPr>
          <p:spPr>
            <a:xfrm>
              <a:off x="477150" y="1719380"/>
              <a:ext cx="5732058" cy="308439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배달의민족 주아" panose="02020603020101020101" pitchFamily="18" charset="-127"/>
              </a:endParaRPr>
            </a:p>
          </p:txBody>
        </p:sp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5E5FDA36-F197-4BAB-8B7B-3E968C9EFB1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1038" y="1826558"/>
              <a:ext cx="5504962" cy="287003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</p:pic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3CC69163-2379-46F6-8D2C-97548423E105}"/>
              </a:ext>
            </a:extLst>
          </p:cNvPr>
          <p:cNvGrpSpPr/>
          <p:nvPr/>
        </p:nvGrpSpPr>
        <p:grpSpPr>
          <a:xfrm>
            <a:off x="6209546" y="1174171"/>
            <a:ext cx="5732058" cy="3084393"/>
            <a:chOff x="6209546" y="1419835"/>
            <a:chExt cx="5732058" cy="3084393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9C49FACD-65C7-4EC8-B11C-6B3307053CA3}"/>
                </a:ext>
              </a:extLst>
            </p:cNvPr>
            <p:cNvSpPr/>
            <p:nvPr/>
          </p:nvSpPr>
          <p:spPr>
            <a:xfrm>
              <a:off x="6209546" y="1419835"/>
              <a:ext cx="5732058" cy="308439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배달의민족 주아" panose="02020603020101020101" pitchFamily="18" charset="-127"/>
              </a:endParaRPr>
            </a:p>
          </p:txBody>
        </p:sp>
        <p:pic>
          <p:nvPicPr>
            <p:cNvPr id="16" name="그림 15" descr="스크린샷이(가) 표시된 사진&#10;&#10;자동 생성된 설명">
              <a:extLst>
                <a:ext uri="{FF2B5EF4-FFF2-40B4-BE49-F238E27FC236}">
                  <a16:creationId xmlns:a16="http://schemas.microsoft.com/office/drawing/2014/main" id="{7F81AA7D-EA9E-4334-9E9B-3D11A098F24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23093" y="1527013"/>
              <a:ext cx="5504965" cy="287003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</p:pic>
      </p:grp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CD7C200-2A56-4F68-BBD4-69435A385AA3}"/>
              </a:ext>
            </a:extLst>
          </p:cNvPr>
          <p:cNvSpPr/>
          <p:nvPr/>
        </p:nvSpPr>
        <p:spPr>
          <a:xfrm>
            <a:off x="363942" y="4391892"/>
            <a:ext cx="11577662" cy="89779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ko-KR" altLang="en-US" sz="16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요일이 지날수록 승차 인원이 줄어드는 경향을 보임</a:t>
            </a:r>
            <a:endParaRPr lang="en-US" altLang="ko-KR" sz="16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ko-KR" altLang="en-US" sz="16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주중</a:t>
            </a:r>
            <a:r>
              <a:rPr lang="en-US" altLang="ko-KR" sz="16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16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주말 승차 인원의 평균 간에 확연한 차이가 보임</a:t>
            </a:r>
            <a:endParaRPr lang="en-US" sz="1600" dirty="0">
              <a:solidFill>
                <a:schemeClr val="tx1"/>
              </a:solidFill>
              <a:latin typeface="배달의민족 주아" panose="02020603020101020101" pitchFamily="18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C535CA9-B2F0-41CE-BB42-200F4D3CFCCB}"/>
              </a:ext>
            </a:extLst>
          </p:cNvPr>
          <p:cNvSpPr/>
          <p:nvPr/>
        </p:nvSpPr>
        <p:spPr>
          <a:xfrm>
            <a:off x="363942" y="5388180"/>
            <a:ext cx="11577662" cy="131018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변수 생성 </a:t>
            </a:r>
            <a:r>
              <a:rPr lang="en-US" altLang="ko-KR" sz="16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  <a:r>
              <a:rPr lang="en-US" altLang="ko-KR" sz="1600" dirty="0">
                <a:solidFill>
                  <a:schemeClr val="accent5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weekday </a:t>
            </a:r>
            <a:r>
              <a:rPr lang="en-US" altLang="ko-KR" sz="16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  <a:r>
              <a:rPr lang="en-US" altLang="ko-KR" sz="1600" dirty="0" err="1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as.Date</a:t>
            </a:r>
            <a:r>
              <a:rPr lang="en-US" altLang="ko-KR" sz="16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()</a:t>
            </a:r>
            <a:r>
              <a:rPr lang="ko-KR" altLang="en-US" sz="16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를 활용하여 </a:t>
            </a:r>
            <a:r>
              <a:rPr lang="en-US" altLang="ko-KR" sz="16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date</a:t>
            </a:r>
            <a:r>
              <a:rPr lang="ko-KR" altLang="en-US" sz="16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열을 </a:t>
            </a:r>
            <a:r>
              <a:rPr lang="en-US" altLang="ko-KR" sz="16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Date type</a:t>
            </a:r>
            <a:r>
              <a:rPr lang="ko-KR" altLang="en-US" sz="16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으로 변환 후</a:t>
            </a:r>
            <a:r>
              <a:rPr lang="en-US" altLang="ko-KR" sz="16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</a:t>
            </a:r>
            <a:r>
              <a:rPr lang="ko-KR" altLang="en-US" sz="16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요일을 추출</a:t>
            </a:r>
            <a:endParaRPr lang="en-US" altLang="ko-KR" sz="16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z="16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              </a:t>
            </a:r>
            <a:r>
              <a:rPr lang="en-US" altLang="ko-KR" sz="1600" dirty="0">
                <a:solidFill>
                  <a:schemeClr val="accent5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weekend </a:t>
            </a:r>
            <a:r>
              <a:rPr lang="en-US" altLang="ko-KR" sz="16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  <a:r>
              <a:rPr lang="ko-KR" altLang="en-US" sz="16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주중과 주말을 구분하기 위해 주중과 주말에 각각 </a:t>
            </a:r>
            <a:r>
              <a:rPr lang="en-US" altLang="ko-KR" sz="16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0,</a:t>
            </a:r>
            <a:r>
              <a:rPr lang="ko-KR" altLang="en-US" sz="16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16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</a:t>
            </a:r>
            <a:r>
              <a:rPr lang="ko-KR" altLang="en-US" sz="16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을 할당</a:t>
            </a:r>
            <a:endParaRPr lang="en-US" altLang="ko-KR" sz="16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z="16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              </a:t>
            </a:r>
            <a:r>
              <a:rPr lang="en-US" altLang="ko-KR" sz="1600" dirty="0">
                <a:solidFill>
                  <a:schemeClr val="accent5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1820_w_mean </a:t>
            </a:r>
            <a:r>
              <a:rPr lang="en-US" altLang="ko-KR" sz="16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</a:t>
            </a:r>
            <a:r>
              <a:rPr lang="ko-KR" altLang="en-US" sz="16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600" dirty="0" err="1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요일별</a:t>
            </a:r>
            <a:r>
              <a:rPr lang="ko-KR" altLang="en-US" sz="16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탑승 인원의 평균</a:t>
            </a:r>
            <a:endParaRPr lang="en-US" altLang="ko-KR" sz="16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z="16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              </a:t>
            </a:r>
            <a:r>
              <a:rPr lang="en-US" altLang="ko-KR" sz="1600" dirty="0">
                <a:solidFill>
                  <a:schemeClr val="accent5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1820_w_sum </a:t>
            </a:r>
            <a:r>
              <a:rPr lang="en-US" altLang="ko-KR" sz="16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  <a:r>
              <a:rPr lang="ko-KR" altLang="en-US" sz="1600" dirty="0" err="1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요일별</a:t>
            </a:r>
            <a:r>
              <a:rPr lang="ko-KR" altLang="en-US" sz="16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탑승 인원의 합</a:t>
            </a:r>
            <a:endParaRPr lang="en-US" altLang="ko-KR" sz="16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898864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제목 5"/>
          <p:cNvSpPr txBox="1">
            <a:spLocks/>
          </p:cNvSpPr>
          <p:nvPr/>
        </p:nvSpPr>
        <p:spPr>
          <a:xfrm>
            <a:off x="1723295" y="482805"/>
            <a:ext cx="9554305" cy="628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0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2-1 </a:t>
            </a:r>
            <a:r>
              <a:rPr lang="ko-KR" altLang="en-US" sz="30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출근 시간 승차 인원에 따른 </a:t>
            </a:r>
            <a:r>
              <a:rPr lang="en-US" altLang="ko-KR" sz="30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18~20</a:t>
            </a:r>
            <a:r>
              <a:rPr lang="ko-KR" altLang="en-US" sz="30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시</a:t>
            </a:r>
            <a:r>
              <a:rPr lang="en-US" altLang="ko-KR" sz="30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30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승차 인원</a:t>
            </a:r>
            <a:r>
              <a:rPr lang="en-US" altLang="ko-KR" sz="30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endParaRPr lang="ko-KR" altLang="en-US" sz="3000" b="1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58A448E-AD18-4117-B81B-D7FD763D3262}"/>
              </a:ext>
            </a:extLst>
          </p:cNvPr>
          <p:cNvSpPr/>
          <p:nvPr/>
        </p:nvSpPr>
        <p:spPr>
          <a:xfrm>
            <a:off x="363942" y="1174171"/>
            <a:ext cx="5732058" cy="30843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배달의민족 주아" panose="02020603020101020101" pitchFamily="18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C49FACD-65C7-4EC8-B11C-6B3307053CA3}"/>
              </a:ext>
            </a:extLst>
          </p:cNvPr>
          <p:cNvSpPr/>
          <p:nvPr/>
        </p:nvSpPr>
        <p:spPr>
          <a:xfrm>
            <a:off x="6209546" y="1174171"/>
            <a:ext cx="5732058" cy="30843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배달의민족 주아" panose="02020603020101020101" pitchFamily="18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CD7C200-2A56-4F68-BBD4-69435A385AA3}"/>
              </a:ext>
            </a:extLst>
          </p:cNvPr>
          <p:cNvSpPr/>
          <p:nvPr/>
        </p:nvSpPr>
        <p:spPr>
          <a:xfrm>
            <a:off x="363942" y="4391892"/>
            <a:ext cx="11577662" cy="89779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ko-KR" altLang="en-US" sz="16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출근 시간</a:t>
            </a:r>
            <a:r>
              <a:rPr lang="en-US" altLang="ko-KR" sz="16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(06:00~08:00)</a:t>
            </a:r>
            <a:r>
              <a:rPr lang="ko-KR" altLang="en-US" sz="16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과 퇴근 시간</a:t>
            </a:r>
            <a:r>
              <a:rPr lang="en-US" altLang="ko-KR" sz="16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(18:00~20:00)</a:t>
            </a:r>
            <a:r>
              <a:rPr lang="ko-KR" altLang="en-US" sz="16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간의 비슷한 경향을 확인할 수 있음</a:t>
            </a:r>
            <a:endParaRPr lang="en-US" altLang="ko-KR" sz="16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ko-KR" altLang="en-US" sz="16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출근 시간 승차 인원이 많을 경우 퇴근 시간의 승차 인원 또한 많을 것으로 예상됨</a:t>
            </a:r>
            <a:endParaRPr lang="en-US" sz="1600" dirty="0">
              <a:solidFill>
                <a:schemeClr val="tx1"/>
              </a:solidFill>
              <a:latin typeface="배달의민족 주아" panose="02020603020101020101" pitchFamily="18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C535CA9-B2F0-41CE-BB42-200F4D3CFCCB}"/>
              </a:ext>
            </a:extLst>
          </p:cNvPr>
          <p:cNvSpPr/>
          <p:nvPr/>
        </p:nvSpPr>
        <p:spPr>
          <a:xfrm>
            <a:off x="363942" y="5388180"/>
            <a:ext cx="11577662" cy="131018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변수 생성 </a:t>
            </a:r>
            <a:r>
              <a:rPr lang="en-US" altLang="ko-KR" sz="16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  <a:r>
              <a:rPr lang="ko-KR" altLang="en-US" sz="16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오전 </a:t>
            </a:r>
            <a:r>
              <a:rPr lang="en-US" altLang="ko-KR" sz="16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</a:t>
            </a:r>
            <a:r>
              <a:rPr lang="ko-KR" altLang="en-US" sz="16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시간 간격</a:t>
            </a:r>
            <a:r>
              <a:rPr lang="en-US" altLang="ko-KR" sz="16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16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즉 출근 시간 승차 인원의 정보를 반영하는 변수 조합 생성</a:t>
            </a:r>
            <a:endParaRPr lang="en-US" altLang="ko-KR" sz="16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z="16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              </a:t>
            </a:r>
            <a:r>
              <a:rPr lang="en-US" altLang="ko-KR" sz="16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Wingdings" panose="05000000000000000000" pitchFamily="2" charset="2"/>
              </a:rPr>
              <a:t> </a:t>
            </a:r>
            <a:r>
              <a:rPr lang="ko-KR" altLang="en-US" sz="1600" dirty="0" err="1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랜덤포레스트</a:t>
            </a:r>
            <a:r>
              <a:rPr lang="ko-KR" altLang="en-US" sz="16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모델의 변수 다양성 확보를 위해 </a:t>
            </a:r>
            <a:r>
              <a:rPr lang="en-US" altLang="ko-KR" sz="16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</a:t>
            </a:r>
            <a:r>
              <a:rPr lang="ko-KR" altLang="en-US" sz="16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시간 간격의 승차 인원 변수 조합 생성</a:t>
            </a:r>
            <a:endParaRPr lang="en-US" altLang="ko-KR" sz="16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z="16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              EX)  </a:t>
            </a:r>
            <a:r>
              <a:rPr lang="en-US" altLang="ko-KR" sz="1600" dirty="0">
                <a:solidFill>
                  <a:schemeClr val="accent5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a810 </a:t>
            </a:r>
            <a:r>
              <a:rPr lang="en-US" altLang="ko-KR" sz="16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08~10</a:t>
            </a:r>
            <a:r>
              <a:rPr lang="ko-KR" altLang="en-US" sz="16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시 출근 시간 승차 인원</a:t>
            </a:r>
            <a:r>
              <a:rPr lang="en-US" altLang="ko-KR" sz="16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/ </a:t>
            </a:r>
            <a:r>
              <a:rPr lang="en-US" altLang="ko-KR" sz="1600" dirty="0">
                <a:solidFill>
                  <a:schemeClr val="accent5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a1012 </a:t>
            </a:r>
            <a:r>
              <a:rPr lang="en-US" altLang="ko-KR" sz="16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10~12</a:t>
            </a:r>
            <a:r>
              <a:rPr lang="ko-KR" altLang="en-US" sz="16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시 출근 시간 승차 인원</a:t>
            </a:r>
            <a:endParaRPr lang="en-US" altLang="ko-KR" sz="16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z="16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	      </a:t>
            </a:r>
            <a:r>
              <a:rPr lang="en-US" altLang="ko-KR" sz="1600" dirty="0">
                <a:solidFill>
                  <a:schemeClr val="accent5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a69 </a:t>
            </a:r>
            <a:r>
              <a:rPr lang="en-US" altLang="ko-KR" sz="16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06~09</a:t>
            </a:r>
            <a:r>
              <a:rPr lang="ko-KR" altLang="en-US" sz="16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시 출근 시간 승차 인원</a:t>
            </a:r>
            <a:r>
              <a:rPr lang="en-US" altLang="ko-KR" sz="16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/ </a:t>
            </a:r>
            <a:r>
              <a:rPr lang="en-US" altLang="ko-KR" sz="1600" dirty="0">
                <a:solidFill>
                  <a:schemeClr val="accent5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a912 </a:t>
            </a:r>
            <a:r>
              <a:rPr lang="en-US" altLang="ko-KR" sz="16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09~12</a:t>
            </a:r>
            <a:r>
              <a:rPr lang="ko-KR" altLang="en-US" sz="16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시 출근 시간 승차 인원</a:t>
            </a:r>
            <a:endParaRPr lang="en-US" altLang="ko-KR" sz="16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3" name="그림 2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D62DDB2D-14B4-430E-9D37-92F6A916686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489" y="1281349"/>
            <a:ext cx="5504964" cy="2870036"/>
          </a:xfrm>
          <a:prstGeom prst="rect">
            <a:avLst/>
          </a:prstGeom>
          <a:ln>
            <a:solidFill>
              <a:srgbClr val="2D2D2D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41C7B71-2928-4770-9486-6BE7C7B42E4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3093" y="1280529"/>
            <a:ext cx="5504964" cy="2870036"/>
          </a:xfrm>
          <a:prstGeom prst="rect">
            <a:avLst/>
          </a:prstGeom>
          <a:ln>
            <a:solidFill>
              <a:srgbClr val="2D2D2D"/>
            </a:solidFill>
          </a:ln>
        </p:spPr>
      </p:pic>
    </p:spTree>
    <p:extLst>
      <p:ext uri="{BB962C8B-B14F-4D97-AF65-F5344CB8AC3E}">
        <p14:creationId xmlns:p14="http://schemas.microsoft.com/office/powerpoint/2010/main" val="13772028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제목 5"/>
          <p:cNvSpPr txBox="1">
            <a:spLocks/>
          </p:cNvSpPr>
          <p:nvPr/>
        </p:nvSpPr>
        <p:spPr>
          <a:xfrm>
            <a:off x="1712414" y="482805"/>
            <a:ext cx="9554305" cy="628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0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2-1 </a:t>
            </a:r>
            <a:r>
              <a:rPr lang="ko-KR" altLang="en-US" sz="30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출근 시간 하차 인원에 따른 </a:t>
            </a:r>
            <a:r>
              <a:rPr lang="en-US" altLang="ko-KR" sz="30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18~20</a:t>
            </a:r>
            <a:r>
              <a:rPr lang="ko-KR" altLang="en-US" sz="30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시 승차 인원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58A448E-AD18-4117-B81B-D7FD763D3262}"/>
              </a:ext>
            </a:extLst>
          </p:cNvPr>
          <p:cNvSpPr/>
          <p:nvPr/>
        </p:nvSpPr>
        <p:spPr>
          <a:xfrm>
            <a:off x="363942" y="1174171"/>
            <a:ext cx="5732058" cy="30843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배달의민족 주아" panose="02020603020101020101" pitchFamily="18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C49FACD-65C7-4EC8-B11C-6B3307053CA3}"/>
              </a:ext>
            </a:extLst>
          </p:cNvPr>
          <p:cNvSpPr/>
          <p:nvPr/>
        </p:nvSpPr>
        <p:spPr>
          <a:xfrm>
            <a:off x="6209546" y="1174171"/>
            <a:ext cx="5732058" cy="30843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배달의민족 주아" panose="02020603020101020101" pitchFamily="18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CD7C200-2A56-4F68-BBD4-69435A385AA3}"/>
              </a:ext>
            </a:extLst>
          </p:cNvPr>
          <p:cNvSpPr/>
          <p:nvPr/>
        </p:nvSpPr>
        <p:spPr>
          <a:xfrm>
            <a:off x="363942" y="4391892"/>
            <a:ext cx="11577662" cy="89779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ko-KR" altLang="en-US" sz="16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출근 시간 하차 인원 역시 퇴근 시간과 비슷한 경향을 보임</a:t>
            </a:r>
            <a:endParaRPr lang="en-US" altLang="ko-KR" sz="16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ko-KR" altLang="en-US" sz="16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출근 시간 하차 인원이 많을 경우 퇴근 시간의 승차 인원 또한 많을 것으로 예상됨</a:t>
            </a:r>
            <a:endParaRPr lang="en-US" sz="1600" dirty="0">
              <a:solidFill>
                <a:schemeClr val="tx1"/>
              </a:solidFill>
              <a:latin typeface="배달의민족 주아" panose="02020603020101020101" pitchFamily="18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C535CA9-B2F0-41CE-BB42-200F4D3CFCCB}"/>
              </a:ext>
            </a:extLst>
          </p:cNvPr>
          <p:cNvSpPr/>
          <p:nvPr/>
        </p:nvSpPr>
        <p:spPr>
          <a:xfrm>
            <a:off x="363942" y="5388180"/>
            <a:ext cx="11577662" cy="131018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변수 생성 </a:t>
            </a:r>
            <a:r>
              <a:rPr lang="en-US" altLang="ko-KR" sz="16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  <a:r>
              <a:rPr lang="ko-KR" altLang="en-US" sz="16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오전 </a:t>
            </a:r>
            <a:r>
              <a:rPr lang="en-US" altLang="ko-KR" sz="16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</a:t>
            </a:r>
            <a:r>
              <a:rPr lang="ko-KR" altLang="en-US" sz="16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시간 간격</a:t>
            </a:r>
            <a:r>
              <a:rPr lang="en-US" altLang="ko-KR" sz="16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</a:t>
            </a:r>
            <a:r>
              <a:rPr lang="ko-KR" altLang="en-US" sz="16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출근 시간 하차 인원의 정보를 반영하는 변수 조합 생성</a:t>
            </a:r>
            <a:endParaRPr lang="en-US" altLang="ko-KR" sz="16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z="16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              </a:t>
            </a:r>
            <a:r>
              <a:rPr lang="en-US" altLang="ko-KR" sz="16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Wingdings" panose="05000000000000000000" pitchFamily="2" charset="2"/>
              </a:rPr>
              <a:t> </a:t>
            </a:r>
            <a:r>
              <a:rPr lang="ko-KR" altLang="en-US" sz="1600" dirty="0" err="1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랜덤포레스트</a:t>
            </a:r>
            <a:r>
              <a:rPr lang="ko-KR" altLang="en-US" sz="16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모델의 변수 다양성 확보를 위해 </a:t>
            </a:r>
            <a:r>
              <a:rPr lang="en-US" altLang="ko-KR" sz="16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</a:t>
            </a:r>
            <a:r>
              <a:rPr lang="ko-KR" altLang="en-US" sz="16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시간 간격의 하차 인원 변수 조합 생성</a:t>
            </a:r>
            <a:endParaRPr lang="en-US" altLang="ko-KR" sz="16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z="16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              EX)  </a:t>
            </a:r>
            <a:r>
              <a:rPr lang="en-US" altLang="ko-KR" sz="1600" dirty="0">
                <a:solidFill>
                  <a:schemeClr val="accent5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b810 </a:t>
            </a:r>
            <a:r>
              <a:rPr lang="en-US" altLang="ko-KR" sz="16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08~10</a:t>
            </a:r>
            <a:r>
              <a:rPr lang="ko-KR" altLang="en-US" sz="16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시 출근 시간 하차 인원 </a:t>
            </a:r>
            <a:r>
              <a:rPr lang="en-US" altLang="ko-KR" sz="16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/ </a:t>
            </a:r>
            <a:r>
              <a:rPr lang="en-US" altLang="ko-KR" sz="1600" dirty="0">
                <a:solidFill>
                  <a:schemeClr val="accent5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b1012 </a:t>
            </a:r>
            <a:r>
              <a:rPr lang="en-US" altLang="ko-KR" sz="16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10~12</a:t>
            </a:r>
            <a:r>
              <a:rPr lang="ko-KR" altLang="en-US" sz="16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시 출근 시간 하차 인원</a:t>
            </a:r>
            <a:endParaRPr lang="en-US" altLang="ko-KR" sz="16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z="16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                      </a:t>
            </a:r>
            <a:r>
              <a:rPr lang="en-US" altLang="ko-KR" sz="1600" dirty="0">
                <a:solidFill>
                  <a:schemeClr val="accent5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b69 </a:t>
            </a:r>
            <a:r>
              <a:rPr lang="en-US" altLang="ko-KR" sz="16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06~09</a:t>
            </a:r>
            <a:r>
              <a:rPr lang="ko-KR" altLang="en-US" sz="16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시 출근 시간 하차 인원  </a:t>
            </a:r>
            <a:r>
              <a:rPr lang="en-US" altLang="ko-KR" sz="16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/ </a:t>
            </a:r>
            <a:r>
              <a:rPr lang="en-US" altLang="ko-KR" sz="1600" dirty="0">
                <a:solidFill>
                  <a:schemeClr val="accent5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b912 </a:t>
            </a:r>
            <a:r>
              <a:rPr lang="en-US" altLang="ko-KR" sz="16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09~12</a:t>
            </a:r>
            <a:r>
              <a:rPr lang="ko-KR" altLang="en-US" sz="16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시 출근 시간 하차 인원</a:t>
            </a:r>
            <a:endParaRPr lang="en-US" altLang="ko-KR" sz="16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FE46338-9154-469E-B3C1-6A519AEF89C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489" y="1281349"/>
            <a:ext cx="5504964" cy="2870036"/>
          </a:xfrm>
          <a:prstGeom prst="rect">
            <a:avLst/>
          </a:prstGeom>
          <a:ln>
            <a:solidFill>
              <a:srgbClr val="2D2D2D"/>
            </a:solidFill>
          </a:ln>
        </p:spPr>
      </p:pic>
      <p:pic>
        <p:nvPicPr>
          <p:cNvPr id="7" name="그림 6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8A57DC11-3EE5-47AC-99F8-E5F2E804852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3093" y="1281349"/>
            <a:ext cx="5504964" cy="2870036"/>
          </a:xfrm>
          <a:prstGeom prst="rect">
            <a:avLst/>
          </a:prstGeom>
          <a:ln>
            <a:solidFill>
              <a:srgbClr val="2D2D2D"/>
            </a:solidFill>
          </a:ln>
        </p:spPr>
      </p:pic>
    </p:spTree>
    <p:extLst>
      <p:ext uri="{BB962C8B-B14F-4D97-AF65-F5344CB8AC3E}">
        <p14:creationId xmlns:p14="http://schemas.microsoft.com/office/powerpoint/2010/main" val="38786621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제목 5"/>
          <p:cNvSpPr txBox="1">
            <a:spLocks/>
          </p:cNvSpPr>
          <p:nvPr/>
        </p:nvSpPr>
        <p:spPr>
          <a:xfrm>
            <a:off x="1723293" y="482805"/>
            <a:ext cx="9554305" cy="628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0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2-1 </a:t>
            </a:r>
            <a:r>
              <a:rPr lang="ko-KR" altLang="en-US" sz="30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오전 시간 유동 인구에 따른 </a:t>
            </a:r>
            <a:r>
              <a:rPr lang="en-US" altLang="ko-KR" sz="30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18~20</a:t>
            </a:r>
            <a:r>
              <a:rPr lang="ko-KR" altLang="en-US" sz="30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시 승차 인원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58A448E-AD18-4117-B81B-D7FD763D3262}"/>
              </a:ext>
            </a:extLst>
          </p:cNvPr>
          <p:cNvSpPr/>
          <p:nvPr/>
        </p:nvSpPr>
        <p:spPr>
          <a:xfrm>
            <a:off x="363942" y="1174171"/>
            <a:ext cx="5732058" cy="30843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배달의민족 주아" panose="02020603020101020101" pitchFamily="18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C49FACD-65C7-4EC8-B11C-6B3307053CA3}"/>
              </a:ext>
            </a:extLst>
          </p:cNvPr>
          <p:cNvSpPr/>
          <p:nvPr/>
        </p:nvSpPr>
        <p:spPr>
          <a:xfrm>
            <a:off x="6209546" y="1174171"/>
            <a:ext cx="5732058" cy="30843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배달의민족 주아" panose="02020603020101020101" pitchFamily="18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CD7C200-2A56-4F68-BBD4-69435A385AA3}"/>
              </a:ext>
            </a:extLst>
          </p:cNvPr>
          <p:cNvSpPr/>
          <p:nvPr/>
        </p:nvSpPr>
        <p:spPr>
          <a:xfrm>
            <a:off x="363942" y="4391892"/>
            <a:ext cx="11577662" cy="12222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ko-KR" altLang="en-US" sz="16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오전 전체 승차인원의 평균</a:t>
            </a:r>
            <a:r>
              <a:rPr lang="en-US" altLang="ko-KR" sz="16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16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전체 하차 인원의 평균</a:t>
            </a:r>
            <a:r>
              <a:rPr lang="en-US" altLang="ko-KR" sz="16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 </a:t>
            </a:r>
            <a:r>
              <a:rPr lang="ko-KR" altLang="en-US" sz="16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즉</a:t>
            </a:r>
            <a:r>
              <a:rPr lang="en-US" altLang="ko-KR" sz="16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6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오전 유동 인구 역시 퇴근 시간 승차 인원과 비슷한 경향을 보임</a:t>
            </a:r>
            <a:endParaRPr lang="en-US" altLang="ko-KR" sz="16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ko-KR" altLang="en-US" sz="16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앞서 다루었던 것처럼 주말에 해당하는 날짜의 승차 인원이 적은 것으로 보이며</a:t>
            </a:r>
            <a:r>
              <a:rPr lang="en-US" altLang="ko-KR" sz="16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16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나아가 연휴에도 승차 인원이 적은 양상을 확인함</a:t>
            </a:r>
            <a:endParaRPr lang="en-US" altLang="ko-KR" sz="16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C535CA9-B2F0-41CE-BB42-200F4D3CFCCB}"/>
              </a:ext>
            </a:extLst>
          </p:cNvPr>
          <p:cNvSpPr/>
          <p:nvPr/>
        </p:nvSpPr>
        <p:spPr>
          <a:xfrm>
            <a:off x="363942" y="5683828"/>
            <a:ext cx="11577662" cy="101453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변수 생성 </a:t>
            </a:r>
            <a:r>
              <a:rPr lang="en-US" altLang="ko-KR" sz="16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  <a:r>
              <a:rPr lang="en-US" altLang="ko-KR" sz="1600" dirty="0" err="1">
                <a:solidFill>
                  <a:schemeClr val="accent5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ride_sum</a:t>
            </a:r>
            <a:r>
              <a:rPr lang="en-US" altLang="ko-KR" sz="16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: </a:t>
            </a:r>
            <a:r>
              <a:rPr lang="ko-KR" altLang="en-US" sz="16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오전시간 승차인원</a:t>
            </a:r>
            <a:endParaRPr lang="en-US" altLang="ko-KR" sz="16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z="16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              </a:t>
            </a:r>
            <a:r>
              <a:rPr lang="en-US" altLang="ko-KR" sz="1600" dirty="0" err="1">
                <a:solidFill>
                  <a:schemeClr val="accent5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takeoff_sum</a:t>
            </a:r>
            <a:r>
              <a:rPr lang="en-US" altLang="ko-KR" sz="16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: </a:t>
            </a:r>
            <a:r>
              <a:rPr lang="ko-KR" altLang="en-US" sz="16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오전시간 하차인원</a:t>
            </a:r>
            <a:endParaRPr lang="en-US" altLang="ko-KR" sz="16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z="16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              </a:t>
            </a:r>
            <a:r>
              <a:rPr lang="en-US" altLang="ko-KR" sz="1600" dirty="0">
                <a:solidFill>
                  <a:schemeClr val="accent5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holiday</a:t>
            </a:r>
            <a:r>
              <a:rPr lang="en-US" altLang="ko-KR" sz="16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: </a:t>
            </a:r>
            <a:r>
              <a:rPr lang="ko-KR" altLang="en-US" sz="16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연휴 여부에 따라 </a:t>
            </a:r>
            <a:r>
              <a:rPr lang="en-US" altLang="ko-KR" sz="16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</a:t>
            </a:r>
            <a:r>
              <a:rPr lang="ko-KR" altLang="en-US" sz="16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과 </a:t>
            </a:r>
            <a:r>
              <a:rPr lang="en-US" altLang="ko-KR" sz="16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</a:t>
            </a:r>
            <a:r>
              <a:rPr lang="ko-KR" altLang="en-US" sz="16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을 부여하여 연휴 정보를 모델에 반영함</a:t>
            </a:r>
            <a:endParaRPr lang="en-US" altLang="ko-KR" sz="16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3" name="그림 2" descr="지도이(가) 표시된 사진&#10;&#10;자동 생성된 설명">
            <a:extLst>
              <a:ext uri="{FF2B5EF4-FFF2-40B4-BE49-F238E27FC236}">
                <a16:creationId xmlns:a16="http://schemas.microsoft.com/office/drawing/2014/main" id="{E8AACACD-95A8-46D0-BDF9-D7D0B6C7F82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488" y="1281349"/>
            <a:ext cx="5504965" cy="2870036"/>
          </a:xfrm>
          <a:prstGeom prst="rect">
            <a:avLst/>
          </a:prstGeom>
          <a:ln>
            <a:solidFill>
              <a:srgbClr val="2D2D2D"/>
            </a:solidFill>
          </a:ln>
          <a:effectLst/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210EDB7-9B96-484A-B205-82304EB2C03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3093" y="1281348"/>
            <a:ext cx="5504965" cy="2870037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E117F2A4-D12E-4434-BB3F-C92F99ABFBFE}"/>
              </a:ext>
            </a:extLst>
          </p:cNvPr>
          <p:cNvGrpSpPr/>
          <p:nvPr/>
        </p:nvGrpSpPr>
        <p:grpSpPr>
          <a:xfrm>
            <a:off x="1809655" y="2403448"/>
            <a:ext cx="795186" cy="529535"/>
            <a:chOff x="-1157065" y="1910080"/>
            <a:chExt cx="795186" cy="529535"/>
          </a:xfrm>
        </p:grpSpPr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5E917FC4-5BE0-4CAC-A0D4-BC2D0FF6CEBF}"/>
                </a:ext>
              </a:extLst>
            </p:cNvPr>
            <p:cNvSpPr/>
            <p:nvPr/>
          </p:nvSpPr>
          <p:spPr>
            <a:xfrm>
              <a:off x="-1157065" y="1910080"/>
              <a:ext cx="293465" cy="294640"/>
            </a:xfrm>
            <a:prstGeom prst="ellipse">
              <a:avLst/>
            </a:prstGeom>
            <a:noFill/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배달의민족 주아" panose="02020603020101020101" pitchFamily="18" charset="-127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EEDA2F3E-2CF9-4864-8E9D-028BF5F0D6C0}"/>
                </a:ext>
              </a:extLst>
            </p:cNvPr>
            <p:cNvSpPr/>
            <p:nvPr/>
          </p:nvSpPr>
          <p:spPr>
            <a:xfrm>
              <a:off x="-1071293" y="2144975"/>
              <a:ext cx="709414" cy="2946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주말</a:t>
              </a:r>
              <a:endParaRPr lang="en-US" sz="14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배달의민족 주아" panose="02020603020101020101" pitchFamily="18" charset="-127"/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BB675205-8087-415E-A05C-BA1A6B088E3B}"/>
              </a:ext>
            </a:extLst>
          </p:cNvPr>
          <p:cNvGrpSpPr/>
          <p:nvPr/>
        </p:nvGrpSpPr>
        <p:grpSpPr>
          <a:xfrm>
            <a:off x="723413" y="2265680"/>
            <a:ext cx="795186" cy="529535"/>
            <a:chOff x="-1157065" y="1910080"/>
            <a:chExt cx="795186" cy="529535"/>
          </a:xfrm>
        </p:grpSpPr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B0A78305-24C5-4A8A-A238-1EB0D136BA9C}"/>
                </a:ext>
              </a:extLst>
            </p:cNvPr>
            <p:cNvSpPr/>
            <p:nvPr/>
          </p:nvSpPr>
          <p:spPr>
            <a:xfrm>
              <a:off x="-1157065" y="1910080"/>
              <a:ext cx="293465" cy="294640"/>
            </a:xfrm>
            <a:prstGeom prst="ellipse">
              <a:avLst/>
            </a:prstGeom>
            <a:noFill/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배달의민족 주아" panose="02020603020101020101" pitchFamily="18" charset="-127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9BB60F0C-7C77-48C2-B422-4A2A079E4CE0}"/>
                </a:ext>
              </a:extLst>
            </p:cNvPr>
            <p:cNvSpPr/>
            <p:nvPr/>
          </p:nvSpPr>
          <p:spPr>
            <a:xfrm>
              <a:off x="-1071293" y="2144975"/>
              <a:ext cx="709414" cy="2946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주말</a:t>
              </a:r>
              <a:endParaRPr lang="en-US" sz="14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배달의민족 주아" panose="02020603020101020101" pitchFamily="18" charset="-127"/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4760091E-0BC9-4ED7-BA67-A741684CA4CB}"/>
              </a:ext>
            </a:extLst>
          </p:cNvPr>
          <p:cNvGrpSpPr/>
          <p:nvPr/>
        </p:nvGrpSpPr>
        <p:grpSpPr>
          <a:xfrm>
            <a:off x="4228613" y="3017520"/>
            <a:ext cx="795186" cy="529535"/>
            <a:chOff x="-1157065" y="1910080"/>
            <a:chExt cx="795186" cy="529535"/>
          </a:xfrm>
        </p:grpSpPr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9226635E-D065-4DD8-8BD4-58D45126AE1F}"/>
                </a:ext>
              </a:extLst>
            </p:cNvPr>
            <p:cNvSpPr/>
            <p:nvPr/>
          </p:nvSpPr>
          <p:spPr>
            <a:xfrm>
              <a:off x="-1157065" y="1910080"/>
              <a:ext cx="293465" cy="294640"/>
            </a:xfrm>
            <a:prstGeom prst="ellipse">
              <a:avLst/>
            </a:prstGeom>
            <a:noFill/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배달의민족 주아" panose="02020603020101020101" pitchFamily="18" charset="-127"/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534B453E-8CAD-48D0-AAF5-314A1FA9F5E4}"/>
                </a:ext>
              </a:extLst>
            </p:cNvPr>
            <p:cNvSpPr/>
            <p:nvPr/>
          </p:nvSpPr>
          <p:spPr>
            <a:xfrm>
              <a:off x="-1071293" y="2144975"/>
              <a:ext cx="709414" cy="2946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주말</a:t>
              </a:r>
              <a:endParaRPr lang="en-US" sz="14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배달의민족 주아" panose="02020603020101020101" pitchFamily="18" charset="-127"/>
              </a:endParaRP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9F54492E-9310-453A-8340-1529C1680BE3}"/>
              </a:ext>
            </a:extLst>
          </p:cNvPr>
          <p:cNvGrpSpPr/>
          <p:nvPr/>
        </p:nvGrpSpPr>
        <p:grpSpPr>
          <a:xfrm>
            <a:off x="5413579" y="2191928"/>
            <a:ext cx="795186" cy="529535"/>
            <a:chOff x="-1157065" y="1910080"/>
            <a:chExt cx="795186" cy="529535"/>
          </a:xfrm>
        </p:grpSpPr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65CEBFA6-521E-4B5B-A1CE-AD795723E647}"/>
                </a:ext>
              </a:extLst>
            </p:cNvPr>
            <p:cNvSpPr/>
            <p:nvPr/>
          </p:nvSpPr>
          <p:spPr>
            <a:xfrm>
              <a:off x="-1157065" y="1910080"/>
              <a:ext cx="293465" cy="294640"/>
            </a:xfrm>
            <a:prstGeom prst="ellipse">
              <a:avLst/>
            </a:prstGeom>
            <a:noFill/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배달의민족 주아" panose="02020603020101020101" pitchFamily="18" charset="-127"/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3E726579-17CB-4FFA-B74B-22414E42273A}"/>
                </a:ext>
              </a:extLst>
            </p:cNvPr>
            <p:cNvSpPr/>
            <p:nvPr/>
          </p:nvSpPr>
          <p:spPr>
            <a:xfrm>
              <a:off x="-1071293" y="2144975"/>
              <a:ext cx="709414" cy="2946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주말</a:t>
              </a:r>
              <a:endParaRPr lang="en-US" sz="14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배달의민족 주아" panose="02020603020101020101" pitchFamily="18" charset="-127"/>
              </a:endParaRP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3D0DF1D2-318C-4282-9532-84A75F6578EE}"/>
              </a:ext>
            </a:extLst>
          </p:cNvPr>
          <p:cNvGrpSpPr/>
          <p:nvPr/>
        </p:nvGrpSpPr>
        <p:grpSpPr>
          <a:xfrm>
            <a:off x="2627441" y="2225546"/>
            <a:ext cx="1105802" cy="707437"/>
            <a:chOff x="-1438020" y="2138679"/>
            <a:chExt cx="1105802" cy="707437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A80C6875-AD95-4772-9FF2-FFDD0EF28B41}"/>
                </a:ext>
              </a:extLst>
            </p:cNvPr>
            <p:cNvSpPr/>
            <p:nvPr/>
          </p:nvSpPr>
          <p:spPr>
            <a:xfrm>
              <a:off x="-1438020" y="2138679"/>
              <a:ext cx="709414" cy="499663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배달의민족 주아" panose="02020603020101020101" pitchFamily="18" charset="-127"/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F851B8E8-1506-4AB0-9874-8A79C5F820B7}"/>
                </a:ext>
              </a:extLst>
            </p:cNvPr>
            <p:cNvSpPr/>
            <p:nvPr/>
          </p:nvSpPr>
          <p:spPr>
            <a:xfrm>
              <a:off x="-986919" y="2550059"/>
              <a:ext cx="654701" cy="29605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>
                  <a:solidFill>
                    <a:srgbClr val="F8CBAD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추석</a:t>
              </a:r>
              <a:endParaRPr lang="en-US" sz="1600" b="1" dirty="0">
                <a:solidFill>
                  <a:srgbClr val="F8CBAD"/>
                </a:solidFill>
                <a:latin typeface="배달의민족 주아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865783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조류이(가) 표시된 사진&#10;&#10;자동 생성된 설명">
            <a:extLst>
              <a:ext uri="{FF2B5EF4-FFF2-40B4-BE49-F238E27FC236}">
                <a16:creationId xmlns:a16="http://schemas.microsoft.com/office/drawing/2014/main" id="{0D7A6EFD-15EA-4FF8-898B-BEC06BFD72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제목 5">
            <a:extLst>
              <a:ext uri="{FF2B5EF4-FFF2-40B4-BE49-F238E27FC236}">
                <a16:creationId xmlns:a16="http://schemas.microsoft.com/office/drawing/2014/main" id="{1FE5C42C-574F-40E8-8423-948383FA32BC}"/>
              </a:ext>
            </a:extLst>
          </p:cNvPr>
          <p:cNvSpPr txBox="1">
            <a:spLocks/>
          </p:cNvSpPr>
          <p:nvPr/>
        </p:nvSpPr>
        <p:spPr>
          <a:xfrm>
            <a:off x="1734179" y="484982"/>
            <a:ext cx="9554305" cy="628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0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2-1 </a:t>
            </a:r>
            <a:r>
              <a:rPr lang="ko-KR" altLang="en-US" sz="30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시내</a:t>
            </a:r>
            <a:r>
              <a:rPr lang="en-US" altLang="ko-KR" sz="30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/</a:t>
            </a:r>
            <a:r>
              <a:rPr lang="ko-KR" altLang="en-US" sz="30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외 </a:t>
            </a:r>
            <a:r>
              <a:rPr lang="ko-KR" altLang="en-US" sz="3000" b="1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버스별</a:t>
            </a:r>
            <a:r>
              <a:rPr lang="ko-KR" altLang="en-US" sz="30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30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18~20</a:t>
            </a:r>
            <a:r>
              <a:rPr lang="ko-KR" altLang="en-US" sz="30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시 승차 인원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62D3D97-07AE-4BD2-87DF-E085A91C4603}"/>
              </a:ext>
            </a:extLst>
          </p:cNvPr>
          <p:cNvSpPr/>
          <p:nvPr/>
        </p:nvSpPr>
        <p:spPr>
          <a:xfrm>
            <a:off x="363942" y="4391892"/>
            <a:ext cx="9111439" cy="118475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q"/>
            </a:pPr>
            <a:endParaRPr lang="en-US" altLang="ko-KR" sz="16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altLang="ko-KR" sz="16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ko-KR" altLang="en-US" sz="16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시외 버스보다 시내 버스 승차 인원 수의 합이 확연히 많은 것을 볼 수 있음</a:t>
            </a:r>
            <a:endParaRPr lang="en-US" altLang="ko-KR" sz="16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ko-KR" altLang="en-US" sz="16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반면</a:t>
            </a:r>
            <a:r>
              <a:rPr lang="en-US" altLang="ko-KR" sz="16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16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시내 버스보다 시외 버스 승차 인원의 평균이 더 높음</a:t>
            </a:r>
            <a:endParaRPr lang="en-US" altLang="ko-KR" sz="16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ko-KR" altLang="en-US" sz="16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오른쪽의 </a:t>
            </a:r>
            <a:r>
              <a:rPr lang="en-US" altLang="ko-KR" sz="16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</a:t>
            </a:r>
            <a:r>
              <a:rPr lang="ko-KR" altLang="en-US" sz="16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코드를 보면</a:t>
            </a:r>
            <a:r>
              <a:rPr lang="en-US" altLang="ko-KR" sz="16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16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노선 별 정류장의 수는 시내버스가 시외버스보다 훨씬 많음</a:t>
            </a:r>
            <a:endParaRPr lang="en-US" altLang="ko-KR" sz="16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z="16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Wingdings" panose="05000000000000000000" pitchFamily="2" charset="2"/>
              </a:rPr>
              <a:t> </a:t>
            </a:r>
            <a:r>
              <a:rPr lang="ko-KR" altLang="en-US" sz="16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Wingdings" panose="05000000000000000000" pitchFamily="2" charset="2"/>
              </a:rPr>
              <a:t>종합해보자면</a:t>
            </a:r>
            <a:r>
              <a:rPr lang="en-US" altLang="ko-KR" sz="16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Wingdings" panose="05000000000000000000" pitchFamily="2" charset="2"/>
              </a:rPr>
              <a:t>, </a:t>
            </a:r>
            <a:r>
              <a:rPr lang="ko-KR" altLang="en-US" sz="16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Wingdings" panose="05000000000000000000" pitchFamily="2" charset="2"/>
              </a:rPr>
              <a:t>시내 버스 승차 인원이 시외 버스 승차 인원보다 더 많은 버스에 나뉘어져 있는 것을 알 수 있음</a:t>
            </a:r>
            <a:r>
              <a:rPr lang="ko-KR" altLang="en-US" sz="16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endParaRPr lang="en-US" altLang="ko-KR" sz="16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altLang="ko-KR" sz="16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altLang="ko-KR" sz="16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6077980-3C74-40FB-B9DF-5F6B78E6DF4C}"/>
              </a:ext>
            </a:extLst>
          </p:cNvPr>
          <p:cNvSpPr/>
          <p:nvPr/>
        </p:nvSpPr>
        <p:spPr>
          <a:xfrm>
            <a:off x="363942" y="5683830"/>
            <a:ext cx="11577662" cy="101453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변수 생성 </a:t>
            </a:r>
            <a:r>
              <a:rPr lang="en-US" altLang="ko-KR" sz="16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  <a:r>
              <a:rPr lang="en-US" altLang="ko-KR" sz="1600" dirty="0" err="1">
                <a:solidFill>
                  <a:schemeClr val="accent5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in_out</a:t>
            </a:r>
            <a:r>
              <a:rPr lang="en-US" altLang="ko-KR" sz="1600" dirty="0">
                <a:solidFill>
                  <a:schemeClr val="accent5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16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  <a:r>
              <a:rPr lang="ko-KR" altLang="en-US" sz="16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시내</a:t>
            </a:r>
            <a:r>
              <a:rPr lang="en-US" altLang="ko-KR" sz="16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/</a:t>
            </a:r>
            <a:r>
              <a:rPr lang="ko-KR" altLang="en-US" sz="16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외 버스를 구분하기 위해 시내 버스와 시외 버스에 각각 </a:t>
            </a:r>
            <a:r>
              <a:rPr lang="en-US" altLang="ko-KR" sz="16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0,</a:t>
            </a:r>
            <a:r>
              <a:rPr lang="ko-KR" altLang="en-US" sz="16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16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</a:t>
            </a:r>
            <a:r>
              <a:rPr lang="ko-KR" altLang="en-US" sz="16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을 할당</a:t>
            </a:r>
            <a:endParaRPr lang="en-US" altLang="ko-KR" sz="16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9DCD8A0-9FB1-4557-9FC7-04B52365841C}"/>
              </a:ext>
            </a:extLst>
          </p:cNvPr>
          <p:cNvSpPr/>
          <p:nvPr/>
        </p:nvSpPr>
        <p:spPr>
          <a:xfrm>
            <a:off x="363942" y="1174171"/>
            <a:ext cx="5732058" cy="30843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배달의민족 주아" panose="02020603020101020101" pitchFamily="18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5A20B33-1FAC-4232-B5C6-008B1CB35A83}"/>
              </a:ext>
            </a:extLst>
          </p:cNvPr>
          <p:cNvSpPr/>
          <p:nvPr/>
        </p:nvSpPr>
        <p:spPr>
          <a:xfrm>
            <a:off x="6209546" y="1174171"/>
            <a:ext cx="5732058" cy="30843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배달의민족 주아" panose="02020603020101020101" pitchFamily="18" charset="-127"/>
            </a:endParaRP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A57B3BFD-4651-4F88-987A-E5282E1152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88929" y="4552097"/>
            <a:ext cx="2352675" cy="838200"/>
          </a:xfrm>
          <a:prstGeom prst="rect">
            <a:avLst/>
          </a:prstGeom>
        </p:spPr>
      </p:pic>
      <p:pic>
        <p:nvPicPr>
          <p:cNvPr id="33" name="그림 32" descr="스크린샷이(가) 표시된 사진&#10;&#10;자동 생성된 설명">
            <a:extLst>
              <a:ext uri="{FF2B5EF4-FFF2-40B4-BE49-F238E27FC236}">
                <a16:creationId xmlns:a16="http://schemas.microsoft.com/office/drawing/2014/main" id="{E9D24231-FE1E-405F-811B-C426184070A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489" y="1281349"/>
            <a:ext cx="5504964" cy="287003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5" name="그림 34" descr="스크린샷이(가) 표시된 사진&#10;&#10;자동 생성된 설명">
            <a:extLst>
              <a:ext uri="{FF2B5EF4-FFF2-40B4-BE49-F238E27FC236}">
                <a16:creationId xmlns:a16="http://schemas.microsoft.com/office/drawing/2014/main" id="{F0A950D4-E088-412A-9725-C215AC852EB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3093" y="1295008"/>
            <a:ext cx="5504963" cy="285637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441505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430</TotalTime>
  <Words>1287</Words>
  <Application>Microsoft Office PowerPoint</Application>
  <PresentationFormat>와이드스크린</PresentationFormat>
  <Paragraphs>174</Paragraphs>
  <Slides>18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5" baseType="lpstr">
      <vt:lpstr>맑은 고딕</vt:lpstr>
      <vt:lpstr>배달의민족 한나체 Pro</vt:lpstr>
      <vt:lpstr>Wingdings</vt:lpstr>
      <vt:lpstr>배달의민족 연성</vt:lpstr>
      <vt:lpstr>Arial</vt:lpstr>
      <vt:lpstr>배달의민족 주아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신은아</dc:creator>
  <cp:lastModifiedBy>신은아</cp:lastModifiedBy>
  <cp:revision>46</cp:revision>
  <dcterms:created xsi:type="dcterms:W3CDTF">2020-03-31T08:16:46Z</dcterms:created>
  <dcterms:modified xsi:type="dcterms:W3CDTF">2020-03-31T16:34:07Z</dcterms:modified>
</cp:coreProperties>
</file>