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1" r:id="rId3"/>
    <p:sldId id="257" r:id="rId4"/>
    <p:sldId id="271" r:id="rId5"/>
    <p:sldId id="322" r:id="rId6"/>
    <p:sldId id="320" r:id="rId7"/>
    <p:sldId id="323" r:id="rId8"/>
    <p:sldId id="258" r:id="rId9"/>
    <p:sldId id="319" r:id="rId10"/>
    <p:sldId id="272" r:id="rId11"/>
    <p:sldId id="259" r:id="rId12"/>
    <p:sldId id="260" r:id="rId13"/>
    <p:sldId id="275" r:id="rId14"/>
    <p:sldId id="303" r:id="rId15"/>
    <p:sldId id="288" r:id="rId16"/>
    <p:sldId id="310" r:id="rId17"/>
    <p:sldId id="324" r:id="rId18"/>
    <p:sldId id="328" r:id="rId19"/>
  </p:sldIdLst>
  <p:sldSz cx="9144000" cy="6858000" type="screen4x3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FFFFFF"/>
    <a:srgbClr val="CCCCFF"/>
    <a:srgbClr val="66CCFF"/>
    <a:srgbClr val="D10729"/>
    <a:srgbClr val="22581C"/>
    <a:srgbClr val="00CC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0929"/>
  </p:normalViewPr>
  <p:slideViewPr>
    <p:cSldViewPr showGuides="1">
      <p:cViewPr varScale="1">
        <p:scale>
          <a:sx n="93" d="100"/>
          <a:sy n="93" d="100"/>
        </p:scale>
        <p:origin x="10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5 되추적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algn="r"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151E9E45-072A-428A-8D80-312F5632BC72}" type="datetime1">
              <a:rPr lang="ko-KR" altLang="en-US"/>
              <a:pPr>
                <a:defRPr/>
              </a:pPr>
              <a:t>2020-03-05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 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F9A7440-6B3E-4CD8-B208-3A2117A0E8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794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5 되추적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algn="r"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ADC20D6E-23A3-4078-A97E-0912639FEAB0}" type="datetime1">
              <a:rPr lang="ko-KR" altLang="en-US"/>
              <a:pPr>
                <a:defRPr/>
              </a:pPr>
              <a:t>2020-03-05</a:t>
            </a:fld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2325"/>
            <a:ext cx="4891088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 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9BB85BF-339A-479E-86F8-A73725033E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83667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>
                <a:latin typeface="Times New Roman" panose="02020603050405020304" pitchFamily="18" charset="0"/>
              </a:rPr>
              <a:t>알고리즘 강의 슬라이드 5 되추적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156FA18-E355-485C-A4BA-66136DF5D672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2020-03-05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>
                <a:latin typeface="Times New Roman" panose="02020603050405020304" pitchFamily="18" charset="0"/>
              </a:rPr>
              <a:t>도경구 역, 알고리즘, 사이텍미디어, 1999</a:t>
            </a:r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29CA69-BF4E-45A0-BC4C-A2F65B8DB6F7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928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103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10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615EE-9029-4CDA-89AF-7DFF3467ABF4}" type="datetime1">
              <a:rPr lang="ko-KR" altLang="en-US"/>
              <a:pPr>
                <a:defRPr/>
              </a:pPr>
              <a:t>2020-03-05</a:t>
            </a:fld>
            <a:endParaRPr lang="en-US" altLang="ko-KR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F0B2E-9794-4BC5-B959-F6C78D0C3C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902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A8B78-BFD8-4060-9075-8E68004DDB64}" type="datetime1">
              <a:rPr lang="ko-KR" altLang="en-US"/>
              <a:pPr>
                <a:defRPr/>
              </a:pPr>
              <a:t>2020-03-05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2C3EE-8F55-4F7B-AFFA-EDC17E4BA8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729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50BC6-E2C6-4A21-BA9C-3126EA840AFB}" type="datetime1">
              <a:rPr lang="ko-KR" altLang="en-US"/>
              <a:pPr>
                <a:defRPr/>
              </a:pPr>
              <a:t>2020-03-05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E6FFE-4E11-4EF1-80CE-CB0EFEB017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35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191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571612"/>
            <a:ext cx="8839200" cy="41148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4D69F-4AC4-4B4B-90B7-6C0DBCA95BF7}" type="datetime1">
              <a:rPr lang="ko-KR" altLang="en-US"/>
              <a:pPr>
                <a:defRPr/>
              </a:pPr>
              <a:t>2020-03-05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1C2E8-4AC1-456E-AC2B-A82B733856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687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3D877-1ED4-46F9-B90D-A1AAFA3DF0BC}" type="datetime1">
              <a:rPr lang="ko-KR" altLang="en-US"/>
              <a:pPr>
                <a:defRPr/>
              </a:pPr>
              <a:t>2020-03-05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0D2BA-FF7E-407C-B400-372AB43AAC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361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020D0-4261-4E51-936C-2DD0D67D2EA3}" type="datetime1">
              <a:rPr lang="ko-KR" altLang="en-US"/>
              <a:pPr>
                <a:defRPr/>
              </a:pPr>
              <a:t>2020-03-05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422BA-9BAF-42DC-8431-20FA40BC6B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104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05EAD-2ABD-4A65-BCB1-40B0A1746459}" type="datetime1">
              <a:rPr lang="ko-KR" altLang="en-US"/>
              <a:pPr>
                <a:defRPr/>
              </a:pPr>
              <a:t>2020-03-05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4C115-F318-4D0A-A071-252046B567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142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3F76C-76E8-4793-949D-F58DCB9D8819}" type="datetime1">
              <a:rPr lang="ko-KR" altLang="en-US"/>
              <a:pPr>
                <a:defRPr/>
              </a:pPr>
              <a:t>2020-03-05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9CBB4-E8D1-4CD1-8805-0FDEEED86B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310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20EE4-6D87-4F5B-ACBD-FA126EFEC2E0}" type="datetime1">
              <a:rPr lang="ko-KR" altLang="en-US"/>
              <a:pPr>
                <a:defRPr/>
              </a:pPr>
              <a:t>2020-03-05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BDD26-C403-4BB1-9C4D-A0C0BA5B32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222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99904-82CD-4E11-A02A-3F23C7801A2E}" type="datetime1">
              <a:rPr lang="ko-KR" altLang="en-US"/>
              <a:pPr>
                <a:defRPr/>
              </a:pPr>
              <a:t>2020-03-05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C035B-C06B-4826-A7A7-313A6AA0CD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734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49288-7B83-4BBD-9DEC-05EBB958B953}" type="datetime1">
              <a:rPr lang="ko-KR" altLang="en-US"/>
              <a:pPr>
                <a:defRPr/>
              </a:pPr>
              <a:t>2020-03-05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E81A6-B34E-445D-8B0A-4FF46E013B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719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BD0ADF4-4669-4117-A3CE-2CE16FAD90A4}" type="datetime1">
              <a:rPr lang="ko-KR" altLang="en-US"/>
              <a:pPr>
                <a:defRPr/>
              </a:pPr>
              <a:t>2020-03-05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buSzTx/>
              <a:buFontTx/>
              <a:buNone/>
              <a:defRPr kumimoji="0" sz="1300"/>
            </a:lvl1pPr>
          </a:lstStyle>
          <a:p>
            <a:pPr>
              <a:defRPr/>
            </a:pPr>
            <a:fld id="{DCF6AE3A-5A91-4F11-8C78-83A0046EA9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2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000">
          <a:solidFill>
            <a:srgbClr val="3E020C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rgbClr val="3E020C"/>
          </a:solidFill>
          <a:latin typeface="Times New Roman" pitchFamily="18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"/>
        <a:defRPr kumimoji="1" sz="2000">
          <a:solidFill>
            <a:srgbClr val="3E020C"/>
          </a:solidFill>
          <a:latin typeface="Times New Roman" pitchFamily="18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kumimoji="1" sz="2000">
          <a:solidFill>
            <a:srgbClr val="3E020C"/>
          </a:solidFill>
          <a:latin typeface="Times New Roman" pitchFamily="18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ú"/>
        <a:defRPr kumimoji="1" sz="2000">
          <a:solidFill>
            <a:srgbClr val="3E020C"/>
          </a:solidFill>
          <a:latin typeface="Times New Roman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5</a:t>
            </a:r>
            <a:r>
              <a:rPr lang="ko-KR" altLang="en-US"/>
              <a:t>장  되추적 </a:t>
            </a:r>
            <a:r>
              <a:rPr lang="en-US" altLang="ko-KR"/>
              <a:t>(Backtracking )</a:t>
            </a:r>
          </a:p>
        </p:txBody>
      </p:sp>
      <p:sp>
        <p:nvSpPr>
          <p:cNvPr id="5123" name="부제목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2F99A-875A-4A2D-AA94-45980083A481}"/>
              </a:ext>
            </a:extLst>
          </p:cNvPr>
          <p:cNvSpPr/>
          <p:nvPr/>
        </p:nvSpPr>
        <p:spPr>
          <a:xfrm>
            <a:off x="5652120" y="324568"/>
            <a:ext cx="3125337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/>
              <a:t>실습 소요 시간 </a:t>
            </a:r>
            <a:r>
              <a:rPr lang="en-US" altLang="ko-KR" sz="2000" dirty="0"/>
              <a:t>100</a:t>
            </a:r>
            <a:r>
              <a:rPr lang="ko-KR" altLang="en-US" sz="2000" dirty="0"/>
              <a:t>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D9BFCB-6AB4-4B2F-9FC9-9D58F4793C60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14313"/>
            <a:ext cx="7772400" cy="890587"/>
          </a:xfrm>
        </p:spPr>
        <p:txBody>
          <a:bodyPr/>
          <a:lstStyle/>
          <a:p>
            <a:pPr eaLnBrk="1" hangingPunct="1"/>
            <a:r>
              <a:rPr lang="ko-KR" altLang="en-US"/>
              <a:t>상태공간트리</a:t>
            </a:r>
            <a:r>
              <a:rPr lang="en-US" altLang="ko-KR"/>
              <a:t>(state space tree)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00125"/>
            <a:ext cx="8763000" cy="1804988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>
                <a:sym typeface="Symbol" panose="05050102010706020507" pitchFamily="18" charset="2"/>
              </a:rPr>
              <a:t>뿌리마디에서 잎마디</a:t>
            </a:r>
            <a:r>
              <a:rPr lang="en-US" altLang="ko-KR">
                <a:sym typeface="Symbol" panose="05050102010706020507" pitchFamily="18" charset="2"/>
              </a:rPr>
              <a:t>(leaf)</a:t>
            </a:r>
            <a:r>
              <a:rPr lang="ko-KR" altLang="en-US">
                <a:sym typeface="Symbol" panose="05050102010706020507" pitchFamily="18" charset="2"/>
              </a:rPr>
              <a:t>까지의 경로는 해답후보</a:t>
            </a:r>
            <a:r>
              <a:rPr lang="en-US" altLang="ko-KR">
                <a:sym typeface="Symbol" panose="05050102010706020507" pitchFamily="18" charset="2"/>
              </a:rPr>
              <a:t>(candidate solution)</a:t>
            </a:r>
            <a:r>
              <a:rPr lang="ko-KR" altLang="en-US">
                <a:sym typeface="Symbol" panose="05050102010706020507" pitchFamily="18" charset="2"/>
              </a:rPr>
              <a:t>가 되는데</a:t>
            </a:r>
            <a:r>
              <a:rPr lang="en-US" altLang="ko-KR">
                <a:sym typeface="Symbol" panose="05050102010706020507" pitchFamily="18" charset="2"/>
              </a:rPr>
              <a:t>, </a:t>
            </a:r>
            <a:r>
              <a:rPr lang="ko-KR" altLang="en-US">
                <a:sym typeface="Symbol" panose="05050102010706020507" pitchFamily="18" charset="2"/>
              </a:rPr>
              <a:t>깊이우선검색을 하여 그 해답후보 중에서 해답을 찾을 수 있다</a:t>
            </a:r>
            <a:r>
              <a:rPr lang="en-US" altLang="ko-KR">
                <a:sym typeface="Symbol" panose="05050102010706020507" pitchFamily="18" charset="2"/>
              </a:rPr>
              <a:t>. 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>
                <a:sym typeface="Symbol" panose="05050102010706020507" pitchFamily="18" charset="2"/>
              </a:rPr>
              <a:t>그러나 이 방법을 사용하면 해답이 될 가능성이 전혀 없는 마디의 후손마디</a:t>
            </a:r>
            <a:r>
              <a:rPr lang="en-US" altLang="ko-KR">
                <a:sym typeface="Symbol" panose="05050102010706020507" pitchFamily="18" charset="2"/>
              </a:rPr>
              <a:t>(descendant)</a:t>
            </a:r>
            <a:r>
              <a:rPr lang="ko-KR" altLang="en-US">
                <a:sym typeface="Symbol" panose="05050102010706020507" pitchFamily="18" charset="2"/>
              </a:rPr>
              <a:t>들도 모두 검색해야 하므로 비효율적이다</a:t>
            </a:r>
            <a:r>
              <a:rPr lang="en-US" altLang="ko-KR">
                <a:sym typeface="Symbol" panose="05050102010706020507" pitchFamily="18" charset="2"/>
              </a:rPr>
              <a:t>.</a:t>
            </a:r>
          </a:p>
          <a:p>
            <a:pPr eaLnBrk="1" hangingPunct="1"/>
            <a:endParaRPr lang="en-US" altLang="ko-KR"/>
          </a:p>
        </p:txBody>
      </p:sp>
      <p:pic>
        <p:nvPicPr>
          <p:cNvPr id="15365" name="그림 5" descr="05-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141663"/>
            <a:ext cx="4286250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모서리가 둥근 사각형 설명선 8"/>
          <p:cNvSpPr/>
          <p:nvPr/>
        </p:nvSpPr>
        <p:spPr bwMode="auto">
          <a:xfrm>
            <a:off x="1833563" y="3360738"/>
            <a:ext cx="1535112" cy="531812"/>
          </a:xfrm>
          <a:prstGeom prst="wedgeRoundRectCallout">
            <a:avLst>
              <a:gd name="adj1" fmla="val 83397"/>
              <a:gd name="adj2" fmla="val 132530"/>
              <a:gd name="adj3" fmla="val 16667"/>
            </a:avLst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이 가지 이후는 확인필요 없음</a:t>
            </a:r>
          </a:p>
        </p:txBody>
      </p:sp>
      <p:pic>
        <p:nvPicPr>
          <p:cNvPr id="15367" name="그림 6" descr="05-0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8"/>
          <a:stretch>
            <a:fillRect/>
          </a:stretch>
        </p:blipFill>
        <p:spPr bwMode="auto">
          <a:xfrm>
            <a:off x="6221413" y="4927600"/>
            <a:ext cx="112395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68" name="직선 화살표 연결선 12"/>
          <p:cNvCxnSpPr>
            <a:cxnSpLocks noChangeShapeType="1"/>
          </p:cNvCxnSpPr>
          <p:nvPr/>
        </p:nvCxnSpPr>
        <p:spPr bwMode="auto">
          <a:xfrm flipV="1">
            <a:off x="1446213" y="4470400"/>
            <a:ext cx="2309812" cy="206375"/>
          </a:xfrm>
          <a:prstGeom prst="straightConnector1">
            <a:avLst/>
          </a:prstGeom>
          <a:noFill/>
          <a:ln w="15875" algn="ctr">
            <a:solidFill>
              <a:srgbClr val="D1072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직선 화살표 연결선 14"/>
          <p:cNvCxnSpPr>
            <a:cxnSpLocks noChangeShapeType="1"/>
          </p:cNvCxnSpPr>
          <p:nvPr/>
        </p:nvCxnSpPr>
        <p:spPr bwMode="auto">
          <a:xfrm flipH="1" flipV="1">
            <a:off x="4697413" y="4427538"/>
            <a:ext cx="1939925" cy="942975"/>
          </a:xfrm>
          <a:prstGeom prst="straightConnector1">
            <a:avLst/>
          </a:prstGeom>
          <a:noFill/>
          <a:ln w="15875" algn="ctr">
            <a:solidFill>
              <a:srgbClr val="D1072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70" name="그림 6" descr="05-0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28"/>
          <a:stretch>
            <a:fillRect/>
          </a:stretch>
        </p:blipFill>
        <p:spPr bwMode="auto">
          <a:xfrm>
            <a:off x="1131888" y="4321175"/>
            <a:ext cx="113665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F44753-928E-45AE-9121-7EF54E2CD7BE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00125"/>
            <a:ext cx="8839200" cy="42148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 dirty="0"/>
              <a:t>마디의 </a:t>
            </a:r>
            <a:r>
              <a:rPr lang="ko-KR" altLang="en-US" b="1" dirty="0" err="1"/>
              <a:t>유망성</a:t>
            </a:r>
            <a:r>
              <a:rPr lang="en-US" altLang="ko-KR" dirty="0"/>
              <a:t>: </a:t>
            </a:r>
          </a:p>
          <a:p>
            <a:pPr lvl="1" eaLnBrk="1" hangingPunct="1">
              <a:defRPr/>
            </a:pPr>
            <a:r>
              <a:rPr lang="ko-KR" altLang="en-US" dirty="0"/>
              <a:t>전혀 해답이 나올 가능성이 없는 마디는 유망하지 않다</a:t>
            </a:r>
            <a:r>
              <a:rPr lang="en-US" altLang="ko-KR" dirty="0"/>
              <a:t>(non-promising)</a:t>
            </a:r>
          </a:p>
          <a:p>
            <a:pPr lvl="1" eaLnBrk="1" hangingPunct="1">
              <a:defRPr/>
            </a:pPr>
            <a:r>
              <a:rPr lang="ko-KR" altLang="en-US" dirty="0"/>
              <a:t>그렇지 않으면 유망하다</a:t>
            </a:r>
            <a:r>
              <a:rPr lang="en-US" altLang="ko-KR" dirty="0"/>
              <a:t>(promising).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 err="1"/>
              <a:t>되추적이란</a:t>
            </a:r>
            <a:r>
              <a:rPr lang="en-US" altLang="ko-KR" dirty="0"/>
              <a:t>?</a:t>
            </a:r>
          </a:p>
          <a:p>
            <a:pPr lvl="1" eaLnBrk="1" hangingPunct="1">
              <a:defRPr/>
            </a:pPr>
            <a:r>
              <a:rPr lang="ko-KR" altLang="en-US" dirty="0"/>
              <a:t>어떤 마디의 </a:t>
            </a:r>
            <a:r>
              <a:rPr lang="ko-KR" altLang="en-US" dirty="0" err="1"/>
              <a:t>유망성을</a:t>
            </a:r>
            <a:r>
              <a:rPr lang="ko-KR" altLang="en-US" dirty="0"/>
              <a:t> 점검한 후</a:t>
            </a:r>
            <a:r>
              <a:rPr lang="en-US" altLang="ko-KR" dirty="0"/>
              <a:t>, </a:t>
            </a:r>
            <a:r>
              <a:rPr lang="ko-KR" altLang="en-US" dirty="0"/>
              <a:t>유망하지 않다고 판정이 되면 그 마디의 부모마디</a:t>
            </a:r>
            <a:r>
              <a:rPr lang="en-US" altLang="ko-KR" dirty="0"/>
              <a:t>(parent)</a:t>
            </a:r>
            <a:r>
              <a:rPr lang="ko-KR" altLang="en-US" dirty="0"/>
              <a:t>로 돌아가서</a:t>
            </a:r>
            <a:r>
              <a:rPr lang="en-US" altLang="ko-KR" dirty="0"/>
              <a:t>(“backtrack”) </a:t>
            </a:r>
            <a:r>
              <a:rPr lang="ko-KR" altLang="en-US" dirty="0"/>
              <a:t>다음 후손마디에 대한 검색을 계속하게 되는 절차</a:t>
            </a:r>
            <a:r>
              <a:rPr lang="en-US" altLang="ko-KR" dirty="0"/>
              <a:t>.</a:t>
            </a:r>
          </a:p>
          <a:p>
            <a:pPr lvl="1" eaLnBrk="1" hangingPunct="1">
              <a:defRPr/>
            </a:pPr>
            <a:r>
              <a:rPr lang="ko-KR" altLang="en-US" dirty="0"/>
              <a:t>부모마디로 돌아가는 것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가지치기</a:t>
            </a:r>
            <a:r>
              <a:rPr lang="en-US" altLang="ko-KR" dirty="0">
                <a:sym typeface="Wingdings" panose="05000000000000000000" pitchFamily="2" charset="2"/>
              </a:rPr>
              <a:t>(pruning)</a:t>
            </a:r>
          </a:p>
          <a:p>
            <a:pPr lvl="1" eaLnBrk="1" hangingPunct="1">
              <a:defRPr/>
            </a:pPr>
            <a:r>
              <a:rPr lang="ko-KR" altLang="en-US" dirty="0">
                <a:sym typeface="Wingdings" panose="05000000000000000000" pitchFamily="2" charset="2"/>
              </a:rPr>
              <a:t>유망한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마디만으로 구성된 </a:t>
            </a:r>
            <a:r>
              <a:rPr lang="ko-KR" altLang="en-US" dirty="0" err="1">
                <a:sym typeface="Wingdings" panose="05000000000000000000" pitchFamily="2" charset="2"/>
              </a:rPr>
              <a:t>부분트리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sym typeface="Wingdings" panose="05000000000000000000" pitchFamily="2" charset="2"/>
              </a:rPr>
              <a:t>                        </a:t>
            </a:r>
            <a:r>
              <a:rPr lang="ko-KR" altLang="en-US" dirty="0" err="1">
                <a:sym typeface="Wingdings" panose="05000000000000000000" pitchFamily="2" charset="2"/>
              </a:rPr>
              <a:t>가지친</a:t>
            </a:r>
            <a:r>
              <a:rPr lang="ko-KR" altLang="en-US" dirty="0">
                <a:sym typeface="Wingdings" panose="05000000000000000000" pitchFamily="2" charset="2"/>
              </a:rPr>
              <a:t> 상태공간 트리</a:t>
            </a:r>
            <a:r>
              <a:rPr lang="en-US" altLang="ko-KR" dirty="0">
                <a:sym typeface="Wingdings" panose="05000000000000000000" pitchFamily="2" charset="2"/>
              </a:rPr>
              <a:t>(pruned state space tree)</a:t>
            </a:r>
            <a:endParaRPr lang="en-US" altLang="ko-KR" dirty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>
                <a:solidFill>
                  <a:schemeClr val="tx2"/>
                </a:solidFill>
              </a:rPr>
              <a:t>되추적 기술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26C5B3-6390-4C2D-96DC-7A7D4E57112C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4810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/>
              <a:t>일반 되추적 알고리즘</a:t>
            </a:r>
            <a:r>
              <a:rPr lang="en-US" altLang="ko-KR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altLang="ko-KR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/>
              <a:t>	</a:t>
            </a:r>
            <a:endParaRPr lang="en-US" altLang="ko-KR" sz="1600">
              <a:latin typeface="Courier New" panose="02070309020205020404" pitchFamily="49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되추적 알고리즘</a:t>
            </a:r>
          </a:p>
        </p:txBody>
      </p:sp>
      <p:sp>
        <p:nvSpPr>
          <p:cNvPr id="17413" name="직사각형 6"/>
          <p:cNvSpPr>
            <a:spLocks noChangeArrowheads="1"/>
          </p:cNvSpPr>
          <p:nvPr/>
        </p:nvSpPr>
        <p:spPr bwMode="auto">
          <a:xfrm>
            <a:off x="1763713" y="2049463"/>
            <a:ext cx="5419725" cy="27590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269875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checknode (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v) {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      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u;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endParaRPr lang="en-US" altLang="ko-KR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(promising(v))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(there is a solution at v)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    write the solution;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else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(each child u of v)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	     checknode(u);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38" y="5214938"/>
            <a:ext cx="36687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- </a:t>
            </a:r>
            <a:r>
              <a:rPr lang="ko-KR" altLang="en-US" sz="2000" dirty="0" err="1">
                <a:solidFill>
                  <a:srgbClr val="3E020C"/>
                </a:solidFill>
                <a:latin typeface="+mn-lt"/>
              </a:rPr>
              <a:t>노드를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방문 후 </a:t>
            </a:r>
            <a:r>
              <a:rPr lang="ko-KR" altLang="en-US" sz="2000" dirty="0" err="1">
                <a:solidFill>
                  <a:srgbClr val="3E020C"/>
                </a:solidFill>
                <a:latin typeface="+mn-lt"/>
              </a:rPr>
              <a:t>유망성을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 검증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120CB3-AF3B-44A6-9A1D-EA35DDCA1B32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142875"/>
            <a:ext cx="8715375" cy="7143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>
                <a:latin typeface="+mn-ea"/>
                <a:ea typeface="+mn-ea"/>
              </a:rPr>
              <a:t>4-Queens </a:t>
            </a:r>
            <a:r>
              <a:rPr lang="ko-KR" altLang="en-US" sz="3200" dirty="0">
                <a:latin typeface="+mn-ea"/>
                <a:ea typeface="+mn-ea"/>
              </a:rPr>
              <a:t>문제의 </a:t>
            </a:r>
            <a:r>
              <a:rPr lang="ko-KR" altLang="en-US" sz="3200" dirty="0" err="1">
                <a:latin typeface="+mn-ea"/>
                <a:ea typeface="+mn-ea"/>
              </a:rPr>
              <a:t>상태공간트리</a:t>
            </a:r>
            <a:r>
              <a:rPr lang="ko-KR" altLang="en-US" sz="3200" dirty="0">
                <a:latin typeface="+mn-ea"/>
                <a:ea typeface="+mn-ea"/>
              </a:rPr>
              <a:t> </a:t>
            </a:r>
            <a:r>
              <a:rPr lang="en-US" altLang="ko-KR" sz="3200" dirty="0">
                <a:latin typeface="+mn-ea"/>
                <a:ea typeface="+mn-ea"/>
              </a:rPr>
              <a:t>(</a:t>
            </a:r>
            <a:r>
              <a:rPr lang="ko-KR" altLang="en-US" sz="3200" dirty="0" err="1">
                <a:latin typeface="+mn-ea"/>
                <a:ea typeface="+mn-ea"/>
              </a:rPr>
              <a:t>되추적</a:t>
            </a:r>
            <a:r>
              <a:rPr lang="en-US" altLang="ko-KR" sz="3200" dirty="0">
                <a:latin typeface="+mn-ea"/>
                <a:ea typeface="+mn-ea"/>
              </a:rPr>
              <a:t>)</a:t>
            </a:r>
          </a:p>
        </p:txBody>
      </p:sp>
      <p:pic>
        <p:nvPicPr>
          <p:cNvPr id="18436" name="그림 6" descr="05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000125"/>
            <a:ext cx="7164388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그림 4" descr="05-0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49" b="69295"/>
          <a:stretch>
            <a:fillRect/>
          </a:stretch>
        </p:blipFill>
        <p:spPr bwMode="auto">
          <a:xfrm>
            <a:off x="3455988" y="5373688"/>
            <a:ext cx="3689350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사각형 설명선 5"/>
          <p:cNvSpPr/>
          <p:nvPr/>
        </p:nvSpPr>
        <p:spPr bwMode="auto">
          <a:xfrm>
            <a:off x="1258888" y="1125538"/>
            <a:ext cx="576262" cy="431800"/>
          </a:xfrm>
          <a:prstGeom prst="wedgeRoundRectCallout">
            <a:avLst>
              <a:gd name="adj1" fmla="val 82161"/>
              <a:gd name="adj2" fmla="val 10127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latin typeface="+mn-lt"/>
                <a:ea typeface="+mn-ea"/>
              </a:rPr>
              <a:t>promising</a:t>
            </a:r>
            <a:endParaRPr lang="ko-KR" altLang="en-US" sz="100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C07C35-1C60-4FDC-8528-C0403BDEC2E4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19459" name="그림 4" descr="05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49275"/>
            <a:ext cx="55054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그림 6" descr="05-0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644900"/>
            <a:ext cx="405447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>
            <a:off x="4427538" y="4846638"/>
            <a:ext cx="4183062" cy="854075"/>
          </a:xfrm>
          <a:prstGeom prst="straightConnector1">
            <a:avLst/>
          </a:prstGeom>
          <a:noFill/>
          <a:ln w="15875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588" y="62960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3BED0D-D24D-44D8-8857-1FA726978E16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0483" name="TextBox 10"/>
          <p:cNvSpPr txBox="1">
            <a:spLocks noChangeArrowheads="1"/>
          </p:cNvSpPr>
          <p:nvPr/>
        </p:nvSpPr>
        <p:spPr bwMode="auto">
          <a:xfrm>
            <a:off x="4071938" y="1270000"/>
            <a:ext cx="460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굴림" panose="020B0600000101010101" pitchFamily="50" charset="-127"/>
              </a:rPr>
              <a:t>    </a:t>
            </a:r>
            <a:endParaRPr lang="ko-KR" altLang="en-US" sz="16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0484" name="직사각형 7"/>
          <p:cNvSpPr>
            <a:spLocks noChangeArrowheads="1"/>
          </p:cNvSpPr>
          <p:nvPr/>
        </p:nvSpPr>
        <p:spPr bwMode="auto">
          <a:xfrm>
            <a:off x="1357313" y="484188"/>
            <a:ext cx="6429375" cy="53736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queens(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(promising(i))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(i==n)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cout &lt;&lt; col[1] through col[n];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(j=1; j&lt;=n; j++){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col[i+1] = j;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queens(i+1);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k=1;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switch = true;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k&lt;i  &amp;&amp; switch){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col[i]==col[k] || abs(col[i]-col[k]) == i-k)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switch = false;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k++;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4214813" y="3341688"/>
            <a:ext cx="1285875" cy="571500"/>
          </a:xfrm>
          <a:prstGeom prst="wedgeRoundRectCallout">
            <a:avLst>
              <a:gd name="adj1" fmla="val -76536"/>
              <a:gd name="adj2" fmla="val 15923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400" dirty="0">
                <a:latin typeface="Courier New" pitchFamily="49" charset="0"/>
                <a:cs typeface="Courier New" pitchFamily="49" charset="0"/>
              </a:rPr>
              <a:t>같은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column </a:t>
            </a:r>
            <a:r>
              <a:rPr lang="ko-KR" altLang="en-US" sz="1400" dirty="0">
                <a:latin typeface="Courier New" pitchFamily="49" charset="0"/>
                <a:cs typeface="Courier New" pitchFamily="49" charset="0"/>
              </a:rPr>
              <a:t>인지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1400" dirty="0">
                <a:latin typeface="Courier New" pitchFamily="49" charset="0"/>
                <a:cs typeface="Courier New" pitchFamily="49" charset="0"/>
              </a:rPr>
              <a:t>확인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6000750" y="3198813"/>
            <a:ext cx="1143000" cy="571500"/>
          </a:xfrm>
          <a:prstGeom prst="wedgeRoundRectCallout">
            <a:avLst>
              <a:gd name="adj1" fmla="val -76536"/>
              <a:gd name="adj2" fmla="val 15923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400" dirty="0">
                <a:latin typeface="Courier New" pitchFamily="49" charset="0"/>
                <a:cs typeface="Courier New" pitchFamily="49" charset="0"/>
              </a:rPr>
              <a:t>같은 대각에 있는지 확인</a:t>
            </a:r>
            <a:endParaRPr lang="ko-KR" altLang="en-US" sz="1400" dirty="0">
              <a:solidFill>
                <a:srgbClr val="3E020C"/>
              </a:solidFill>
              <a:latin typeface="굴림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738813" y="1052513"/>
          <a:ext cx="2809877" cy="146367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1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9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4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/>
                        <a:t>n</a:t>
                      </a:r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 err="1"/>
                        <a:t>i</a:t>
                      </a:r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col[</a:t>
                      </a:r>
                      <a:r>
                        <a:rPr lang="en-US" altLang="ko-KR" sz="1000" i="1" dirty="0" err="1"/>
                        <a:t>i</a:t>
                      </a:r>
                      <a:r>
                        <a:rPr lang="en-US" altLang="ko-KR" sz="1000" dirty="0"/>
                        <a:t>]</a:t>
                      </a:r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/>
                        <a:t>i</a:t>
                      </a:r>
                      <a:r>
                        <a:rPr lang="en-US" altLang="ko-KR" sz="1000" dirty="0"/>
                        <a:t>+1</a:t>
                      </a:r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 bwMode="auto">
          <a:xfrm>
            <a:off x="5137150" y="2200275"/>
            <a:ext cx="1079500" cy="4763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0544" name="오른쪽 중괄호 19455"/>
          <p:cNvSpPr>
            <a:spLocks/>
          </p:cNvSpPr>
          <p:nvPr/>
        </p:nvSpPr>
        <p:spPr bwMode="auto">
          <a:xfrm>
            <a:off x="4862513" y="1839913"/>
            <a:ext cx="214312" cy="720725"/>
          </a:xfrm>
          <a:prstGeom prst="rightBrace">
            <a:avLst>
              <a:gd name="adj1" fmla="val 834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28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250" y="6165850"/>
            <a:ext cx="1993900" cy="3587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Initially, queens(0).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56100" y="41275"/>
            <a:ext cx="4084638" cy="3698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col[</a:t>
            </a:r>
            <a:r>
              <a:rPr lang="en-US" altLang="ko-KR" sz="1800" i="1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] = </a:t>
            </a:r>
            <a:r>
              <a:rPr lang="en-US" altLang="ko-KR" sz="1800" i="1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ko-KR" altLang="en-US" sz="1800" dirty="0">
                <a:solidFill>
                  <a:srgbClr val="3E020C"/>
                </a:solidFill>
                <a:latin typeface="+mn-lt"/>
              </a:rPr>
              <a:t>번째 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queen</a:t>
            </a:r>
            <a:r>
              <a:rPr lang="ko-KR" altLang="en-US" sz="1800" dirty="0">
                <a:solidFill>
                  <a:srgbClr val="3E020C"/>
                </a:solidFill>
                <a:latin typeface="+mn-lt"/>
              </a:rPr>
              <a:t>이 위치한 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column </a:t>
            </a:r>
            <a:r>
              <a:rPr lang="ko-KR" altLang="en-US" sz="1800" dirty="0">
                <a:solidFill>
                  <a:srgbClr val="3E020C"/>
                </a:solidFill>
                <a:latin typeface="+mn-lt"/>
              </a:rPr>
              <a:t>값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6582FE-B42C-4CB0-845A-AD43D0DBE650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21507" name="그림 4" descr="05-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214438"/>
            <a:ext cx="3490913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사각형 설명선 3"/>
          <p:cNvSpPr/>
          <p:nvPr/>
        </p:nvSpPr>
        <p:spPr bwMode="auto">
          <a:xfrm>
            <a:off x="1547813" y="3141663"/>
            <a:ext cx="638175" cy="425450"/>
          </a:xfrm>
          <a:prstGeom prst="wedgeRoundRectCallout">
            <a:avLst>
              <a:gd name="adj1" fmla="val 333395"/>
              <a:gd name="adj2" fmla="val 8199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lt"/>
                <a:cs typeface="Courier New" pitchFamily="49" charset="0"/>
              </a:rPr>
              <a:t>6,4</a:t>
            </a:r>
            <a:endParaRPr lang="ko-KR" altLang="en-US" sz="1200" dirty="0">
              <a:latin typeface="+mn-lt"/>
            </a:endParaRPr>
          </a:p>
        </p:txBody>
      </p:sp>
      <p:sp>
        <p:nvSpPr>
          <p:cNvPr id="5" name="모서리가 둥근 사각형 설명선 4"/>
          <p:cNvSpPr/>
          <p:nvPr/>
        </p:nvSpPr>
        <p:spPr bwMode="auto">
          <a:xfrm>
            <a:off x="1547813" y="2276475"/>
            <a:ext cx="638175" cy="427038"/>
          </a:xfrm>
          <a:prstGeom prst="wedgeRoundRectCallout">
            <a:avLst>
              <a:gd name="adj1" fmla="val 163964"/>
              <a:gd name="adj2" fmla="val 1790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lt"/>
                <a:cs typeface="Courier New" pitchFamily="49" charset="0"/>
              </a:rPr>
              <a:t>3,1</a:t>
            </a:r>
            <a:endParaRPr lang="ko-KR" altLang="en-US" sz="1200" dirty="0">
              <a:latin typeface="+mn-lt"/>
            </a:endParaRP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6804025" y="1273175"/>
            <a:ext cx="638175" cy="427038"/>
          </a:xfrm>
          <a:prstGeom prst="wedgeRoundRectCallout">
            <a:avLst>
              <a:gd name="adj1" fmla="val -181476"/>
              <a:gd name="adj2" fmla="val 13128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lt"/>
                <a:cs typeface="Courier New" pitchFamily="49" charset="0"/>
              </a:rPr>
              <a:t>2,8</a:t>
            </a:r>
            <a:endParaRPr lang="ko-KR" altLang="en-US" sz="1200" dirty="0">
              <a:latin typeface="+mn-lt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 flipH="1">
            <a:off x="4316413" y="2205038"/>
            <a:ext cx="1479550" cy="1511300"/>
          </a:xfrm>
          <a:prstGeom prst="line">
            <a:avLst/>
          </a:prstGeom>
          <a:noFill/>
          <a:ln w="222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3059113" y="2636838"/>
            <a:ext cx="1008062" cy="930275"/>
          </a:xfrm>
          <a:prstGeom prst="line">
            <a:avLst/>
          </a:prstGeom>
          <a:noFill/>
          <a:ln w="222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798E75-3408-4E47-AC67-3448A6512D36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ko-KR" altLang="en-US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850" y="1341438"/>
            <a:ext cx="6107113" cy="39703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i,col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queens(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n,i,col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n=5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col=n*[0]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queens(n,-1,col)</a:t>
            </a:r>
            <a:endParaRPr lang="ko-KR" altLang="en-US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34175" y="2190923"/>
            <a:ext cx="1655763" cy="24622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/>
              <a:t>[0, 2, 4, 1, 3]</a:t>
            </a:r>
          </a:p>
          <a:p>
            <a:pPr>
              <a:defRPr/>
            </a:pPr>
            <a:r>
              <a:rPr lang="en-US" altLang="ko-KR" sz="1400"/>
              <a:t>[0, 3, 1, 4, 2]</a:t>
            </a:r>
          </a:p>
          <a:p>
            <a:pPr>
              <a:defRPr/>
            </a:pPr>
            <a:r>
              <a:rPr lang="en-US" altLang="ko-KR" sz="1400"/>
              <a:t>[1, 3, 0, 2, 4]</a:t>
            </a:r>
          </a:p>
          <a:p>
            <a:pPr>
              <a:defRPr/>
            </a:pPr>
            <a:r>
              <a:rPr lang="en-US" altLang="ko-KR" sz="1400"/>
              <a:t>[1, 4, 2, 0, 3]</a:t>
            </a:r>
          </a:p>
          <a:p>
            <a:pPr>
              <a:defRPr/>
            </a:pPr>
            <a:r>
              <a:rPr lang="en-US" altLang="ko-KR" sz="1400"/>
              <a:t>[2, 0, 3, 1, 4]</a:t>
            </a:r>
          </a:p>
          <a:p>
            <a:pPr>
              <a:defRPr/>
            </a:pPr>
            <a:r>
              <a:rPr lang="en-US" altLang="ko-KR" sz="1400"/>
              <a:t>[2, 4, 1, 3, 0]</a:t>
            </a:r>
          </a:p>
          <a:p>
            <a:pPr>
              <a:defRPr/>
            </a:pPr>
            <a:r>
              <a:rPr lang="en-US" altLang="ko-KR" sz="1400"/>
              <a:t>[3, 0, 2, 4, 1]</a:t>
            </a:r>
          </a:p>
          <a:p>
            <a:pPr>
              <a:defRPr/>
            </a:pPr>
            <a:r>
              <a:rPr lang="en-US" altLang="ko-KR" sz="1400"/>
              <a:t>[3, 1, 4, 2, 0]</a:t>
            </a:r>
          </a:p>
          <a:p>
            <a:pPr>
              <a:defRPr/>
            </a:pPr>
            <a:r>
              <a:rPr lang="en-US" altLang="ko-KR" sz="1400"/>
              <a:t>[4, 1, 3, 0, 2]</a:t>
            </a:r>
          </a:p>
          <a:p>
            <a:pPr>
              <a:defRPr/>
            </a:pPr>
            <a:r>
              <a:rPr lang="en-US" altLang="ko-KR" sz="1400"/>
              <a:t>[4, 2, 0, 3, 1]</a:t>
            </a:r>
          </a:p>
          <a:p>
            <a:pPr>
              <a:defRPr/>
            </a:pPr>
            <a:r>
              <a:rPr lang="en-US" altLang="ko-KR" sz="1400"/>
              <a:t>&gt;&gt;&gt; </a:t>
            </a:r>
            <a:endParaRPr lang="ko-KR" altLang="en-US" sz="140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808788" y="404813"/>
          <a:ext cx="16986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8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8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8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8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8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81015" y="548680"/>
            <a:ext cx="334418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실습과제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] 5-Queens problem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798E75-3408-4E47-AC67-3448A6512D36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ko-KR" altLang="en-US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850" y="1341438"/>
            <a:ext cx="6107113" cy="375487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i,col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k=0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switch=True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while(k&lt;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switch==True):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if(col[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]==col[k] or abs(col[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]-col[k])==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-k):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switch=False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k+=1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switch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queens(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n,i,col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n=5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col=n*[0]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queens(n,-1,col) </a:t>
            </a:r>
            <a:endParaRPr lang="ko-KR" altLang="en-US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08788" y="2636912"/>
            <a:ext cx="1655763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/>
              <a:t>[0, 2, 4, 1, 3]</a:t>
            </a:r>
          </a:p>
          <a:p>
            <a:pPr>
              <a:defRPr/>
            </a:pPr>
            <a:r>
              <a:rPr lang="en-US" altLang="ko-KR" sz="1400" dirty="0"/>
              <a:t>&gt;&gt;&gt;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501135" y="548680"/>
            <a:ext cx="592982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</a:rPr>
              <a:t>[</a:t>
            </a:r>
            <a:r>
              <a:rPr lang="ko-KR" altLang="en-US" sz="2000" dirty="0">
                <a:solidFill>
                  <a:srgbClr val="3E020C"/>
                </a:solidFill>
              </a:rPr>
              <a:t>실습과제</a:t>
            </a:r>
            <a:r>
              <a:rPr lang="en-US" altLang="ko-KR" sz="2000" dirty="0">
                <a:solidFill>
                  <a:srgbClr val="3E020C"/>
                </a:solidFill>
              </a:rPr>
              <a:t>]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5-Queens problem (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첫 번째 해까지 찾기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)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808788" y="404813"/>
          <a:ext cx="16986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8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8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8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8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8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3" marR="91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68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6DA8C2-69D3-45D9-A246-AEA575745227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776288"/>
          </a:xfrm>
          <a:prstGeom prst="rect">
            <a:avLst/>
          </a:prstGeom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트리 방문</a:t>
            </a:r>
            <a:r>
              <a:rPr lang="en-US" altLang="ko-KR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(tree traversal)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00063" y="1214438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+mj-lt"/>
              <a:buAutoNum type="arabicPeriod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preorder</a:t>
            </a:r>
          </a:p>
        </p:txBody>
      </p:sp>
      <p:grpSp>
        <p:nvGrpSpPr>
          <p:cNvPr id="7173" name="그룹 102"/>
          <p:cNvGrpSpPr>
            <a:grpSpLocks/>
          </p:cNvGrpSpPr>
          <p:nvPr/>
        </p:nvGrpSpPr>
        <p:grpSpPr bwMode="auto">
          <a:xfrm>
            <a:off x="1928813" y="1000125"/>
            <a:ext cx="1714500" cy="1714500"/>
            <a:chOff x="3714744" y="1857365"/>
            <a:chExt cx="2614419" cy="2928957"/>
          </a:xfrm>
        </p:grpSpPr>
        <p:sp>
          <p:nvSpPr>
            <p:cNvPr id="7" name="타원 6"/>
            <p:cNvSpPr/>
            <p:nvPr/>
          </p:nvSpPr>
          <p:spPr bwMode="auto">
            <a:xfrm>
              <a:off x="4959014" y="1987541"/>
              <a:ext cx="370375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1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4457916" y="2844532"/>
              <a:ext cx="370377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2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5457690" y="2844532"/>
              <a:ext cx="370375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3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4959014" y="3772035"/>
              <a:ext cx="370375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4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5958786" y="3772035"/>
              <a:ext cx="370377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5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7256" name="직선 화살표 연결선 12"/>
            <p:cNvCxnSpPr>
              <a:cxnSpLocks noChangeShapeType="1"/>
              <a:stCxn id="7" idx="4"/>
              <a:endCxn id="8" idx="7"/>
            </p:cNvCxnSpPr>
            <p:nvPr/>
          </p:nvCxnSpPr>
          <p:spPr bwMode="auto">
            <a:xfrm rot="5400000">
              <a:off x="4735638" y="2506063"/>
              <a:ext cx="446854" cy="3688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7" name="직선 연결선 15"/>
            <p:cNvCxnSpPr>
              <a:cxnSpLocks noChangeShapeType="1"/>
              <a:stCxn id="7" idx="4"/>
              <a:endCxn id="9" idx="1"/>
            </p:cNvCxnSpPr>
            <p:nvPr/>
          </p:nvCxnSpPr>
          <p:spPr bwMode="auto">
            <a:xfrm rot="16200000" flipH="1">
              <a:off x="5104517" y="2506063"/>
              <a:ext cx="446854" cy="3688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8" name="직선 연결선 17"/>
            <p:cNvCxnSpPr>
              <a:cxnSpLocks noChangeShapeType="1"/>
              <a:stCxn id="9" idx="4"/>
              <a:endCxn id="10" idx="7"/>
            </p:cNvCxnSpPr>
            <p:nvPr/>
          </p:nvCxnSpPr>
          <p:spPr bwMode="auto">
            <a:xfrm rot="5400000">
              <a:off x="5199985" y="3399038"/>
              <a:ext cx="518290" cy="3688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9" name="직선 연결선 27"/>
            <p:cNvCxnSpPr>
              <a:cxnSpLocks noChangeShapeType="1"/>
              <a:stCxn id="9" idx="4"/>
              <a:endCxn id="11" idx="1"/>
            </p:cNvCxnSpPr>
            <p:nvPr/>
          </p:nvCxnSpPr>
          <p:spPr bwMode="auto">
            <a:xfrm rot="16200000" flipH="1">
              <a:off x="5568864" y="3399038"/>
              <a:ext cx="518290" cy="3688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0" name="직선 연결선 35"/>
            <p:cNvCxnSpPr>
              <a:cxnSpLocks noChangeShapeType="1"/>
            </p:cNvCxnSpPr>
            <p:nvPr/>
          </p:nvCxnSpPr>
          <p:spPr bwMode="auto">
            <a:xfrm>
              <a:off x="4214810" y="3071810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1" name="직선 연결선 37"/>
            <p:cNvCxnSpPr>
              <a:cxnSpLocks noChangeShapeType="1"/>
            </p:cNvCxnSpPr>
            <p:nvPr/>
          </p:nvCxnSpPr>
          <p:spPr bwMode="auto">
            <a:xfrm>
              <a:off x="5214942" y="3071810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2" name="직선 연결선 38"/>
            <p:cNvCxnSpPr>
              <a:cxnSpLocks noChangeShapeType="1"/>
            </p:cNvCxnSpPr>
            <p:nvPr/>
          </p:nvCxnSpPr>
          <p:spPr bwMode="auto">
            <a:xfrm>
              <a:off x="4714876" y="4000504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3" name="직선 연결선 39"/>
            <p:cNvCxnSpPr>
              <a:cxnSpLocks noChangeShapeType="1"/>
            </p:cNvCxnSpPr>
            <p:nvPr/>
          </p:nvCxnSpPr>
          <p:spPr bwMode="auto">
            <a:xfrm>
              <a:off x="5715008" y="4000504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4" name="직선 연결선 40"/>
            <p:cNvCxnSpPr>
              <a:cxnSpLocks noChangeShapeType="1"/>
            </p:cNvCxnSpPr>
            <p:nvPr/>
          </p:nvCxnSpPr>
          <p:spPr bwMode="auto">
            <a:xfrm>
              <a:off x="4714876" y="2214554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5" name="직선 연결선 45"/>
            <p:cNvCxnSpPr>
              <a:cxnSpLocks noChangeShapeType="1"/>
            </p:cNvCxnSpPr>
            <p:nvPr/>
          </p:nvCxnSpPr>
          <p:spPr bwMode="auto">
            <a:xfrm rot="5400000">
              <a:off x="3516502" y="2055607"/>
              <a:ext cx="1396616" cy="100013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6" name="직선 연결선 47"/>
            <p:cNvCxnSpPr>
              <a:cxnSpLocks noChangeShapeType="1"/>
            </p:cNvCxnSpPr>
            <p:nvPr/>
          </p:nvCxnSpPr>
          <p:spPr bwMode="auto">
            <a:xfrm>
              <a:off x="3714744" y="3253980"/>
              <a:ext cx="571504" cy="46077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7" name="직선 연결선 49"/>
            <p:cNvCxnSpPr>
              <a:cxnSpLocks noChangeShapeType="1"/>
            </p:cNvCxnSpPr>
            <p:nvPr/>
          </p:nvCxnSpPr>
          <p:spPr bwMode="auto">
            <a:xfrm flipV="1">
              <a:off x="4286248" y="3000372"/>
              <a:ext cx="785818" cy="71438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8" name="직선 연결선 51"/>
            <p:cNvCxnSpPr>
              <a:cxnSpLocks noChangeShapeType="1"/>
            </p:cNvCxnSpPr>
            <p:nvPr/>
          </p:nvCxnSpPr>
          <p:spPr bwMode="auto">
            <a:xfrm rot="5400000">
              <a:off x="4218382" y="3211114"/>
              <a:ext cx="1064426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9" name="직선 연결선 53"/>
            <p:cNvCxnSpPr>
              <a:cxnSpLocks noChangeShapeType="1"/>
            </p:cNvCxnSpPr>
            <p:nvPr/>
          </p:nvCxnSpPr>
          <p:spPr bwMode="auto">
            <a:xfrm>
              <a:off x="4429124" y="4071942"/>
              <a:ext cx="714380" cy="571504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0" name="직선 연결선 55"/>
            <p:cNvCxnSpPr>
              <a:cxnSpLocks noChangeShapeType="1"/>
            </p:cNvCxnSpPr>
            <p:nvPr/>
          </p:nvCxnSpPr>
          <p:spPr bwMode="auto">
            <a:xfrm rot="5400000" flipH="1" flipV="1">
              <a:off x="4910618" y="3947640"/>
              <a:ext cx="894403" cy="42862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" name="직선 화살표 연결선 57"/>
            <p:cNvCxnSpPr>
              <a:cxnSpLocks noChangeShapeType="1"/>
            </p:cNvCxnSpPr>
            <p:nvPr/>
          </p:nvCxnSpPr>
          <p:spPr bwMode="auto">
            <a:xfrm rot="16200000" flipH="1">
              <a:off x="5179223" y="4107661"/>
              <a:ext cx="1071570" cy="28575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4" name="TextBox 103"/>
          <p:cNvSpPr txBox="1"/>
          <p:nvPr/>
        </p:nvSpPr>
        <p:spPr>
          <a:xfrm flipH="1">
            <a:off x="4500563" y="1571625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2. 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inorder</a:t>
            </a:r>
            <a:endParaRPr lang="en-US" altLang="ko-KR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5" name="TextBox 104"/>
          <p:cNvSpPr txBox="1"/>
          <p:nvPr/>
        </p:nvSpPr>
        <p:spPr>
          <a:xfrm flipH="1">
            <a:off x="571500" y="3357563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3. 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postorder</a:t>
            </a:r>
            <a:endParaRPr lang="en-US" altLang="ko-KR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6" name="TextBox 105"/>
          <p:cNvSpPr txBox="1"/>
          <p:nvPr/>
        </p:nvSpPr>
        <p:spPr>
          <a:xfrm flipH="1">
            <a:off x="4857750" y="3500438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4. level order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8" name="타원 107"/>
          <p:cNvSpPr/>
          <p:nvPr/>
        </p:nvSpPr>
        <p:spPr bwMode="auto">
          <a:xfrm>
            <a:off x="6673850" y="114776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9" name="타원 108"/>
          <p:cNvSpPr/>
          <p:nvPr/>
        </p:nvSpPr>
        <p:spPr bwMode="auto">
          <a:xfrm>
            <a:off x="6345238" y="1649413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0" name="타원 109"/>
          <p:cNvSpPr/>
          <p:nvPr/>
        </p:nvSpPr>
        <p:spPr bwMode="auto">
          <a:xfrm>
            <a:off x="7000875" y="164941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1" name="타원 110"/>
          <p:cNvSpPr/>
          <p:nvPr/>
        </p:nvSpPr>
        <p:spPr bwMode="auto">
          <a:xfrm>
            <a:off x="6673850" y="2192338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2" name="타원 111"/>
          <p:cNvSpPr/>
          <p:nvPr/>
        </p:nvSpPr>
        <p:spPr bwMode="auto">
          <a:xfrm>
            <a:off x="7329488" y="2192338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7182" name="직선 화살표 연결선 112"/>
          <p:cNvCxnSpPr>
            <a:cxnSpLocks noChangeShapeType="1"/>
            <a:stCxn id="108" idx="4"/>
            <a:endCxn id="109" idx="7"/>
          </p:cNvCxnSpPr>
          <p:nvPr/>
        </p:nvCxnSpPr>
        <p:spPr bwMode="auto">
          <a:xfrm rot="5400000">
            <a:off x="6542881" y="1439069"/>
            <a:ext cx="261938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직선 연결선 113"/>
          <p:cNvCxnSpPr>
            <a:cxnSpLocks noChangeShapeType="1"/>
            <a:stCxn id="108" idx="4"/>
            <a:endCxn id="110" idx="1"/>
          </p:cNvCxnSpPr>
          <p:nvPr/>
        </p:nvCxnSpPr>
        <p:spPr bwMode="auto">
          <a:xfrm rot="16200000" flipH="1">
            <a:off x="6784975" y="1438275"/>
            <a:ext cx="261938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직선 연결선 114"/>
          <p:cNvCxnSpPr>
            <a:cxnSpLocks noChangeShapeType="1"/>
            <a:stCxn id="110" idx="4"/>
            <a:endCxn id="111" idx="7"/>
          </p:cNvCxnSpPr>
          <p:nvPr/>
        </p:nvCxnSpPr>
        <p:spPr bwMode="auto">
          <a:xfrm rot="5400000">
            <a:off x="6850062" y="1960563"/>
            <a:ext cx="303213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직선 연결선 115"/>
          <p:cNvCxnSpPr>
            <a:cxnSpLocks noChangeShapeType="1"/>
            <a:stCxn id="110" idx="4"/>
            <a:endCxn id="112" idx="1"/>
          </p:cNvCxnSpPr>
          <p:nvPr/>
        </p:nvCxnSpPr>
        <p:spPr bwMode="auto">
          <a:xfrm rot="16200000" flipH="1">
            <a:off x="7092156" y="1961357"/>
            <a:ext cx="303213" cy="24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직선 연결선 118"/>
          <p:cNvCxnSpPr>
            <a:cxnSpLocks noChangeShapeType="1"/>
          </p:cNvCxnSpPr>
          <p:nvPr/>
        </p:nvCxnSpPr>
        <p:spPr bwMode="auto">
          <a:xfrm rot="5400000" flipH="1" flipV="1">
            <a:off x="7366000" y="2579688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직선 연결선 121"/>
          <p:cNvCxnSpPr>
            <a:cxnSpLocks noChangeShapeType="1"/>
          </p:cNvCxnSpPr>
          <p:nvPr/>
        </p:nvCxnSpPr>
        <p:spPr bwMode="auto">
          <a:xfrm rot="5400000">
            <a:off x="5776913" y="1152525"/>
            <a:ext cx="817562" cy="65563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직선 연결선 122"/>
          <p:cNvCxnSpPr>
            <a:cxnSpLocks noChangeShapeType="1"/>
          </p:cNvCxnSpPr>
          <p:nvPr/>
        </p:nvCxnSpPr>
        <p:spPr bwMode="auto">
          <a:xfrm>
            <a:off x="5857875" y="1889125"/>
            <a:ext cx="500063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9" name="직선 연결선 123"/>
          <p:cNvCxnSpPr>
            <a:cxnSpLocks noChangeShapeType="1"/>
          </p:cNvCxnSpPr>
          <p:nvPr/>
        </p:nvCxnSpPr>
        <p:spPr bwMode="auto">
          <a:xfrm flipV="1">
            <a:off x="6357938" y="1785938"/>
            <a:ext cx="515937" cy="500062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0" name="직선 연결선 124"/>
          <p:cNvCxnSpPr>
            <a:cxnSpLocks noChangeShapeType="1"/>
          </p:cNvCxnSpPr>
          <p:nvPr/>
        </p:nvCxnSpPr>
        <p:spPr bwMode="auto">
          <a:xfrm rot="5400000">
            <a:off x="6286501" y="2000250"/>
            <a:ext cx="785812" cy="3571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직선 연결선 125"/>
          <p:cNvCxnSpPr>
            <a:cxnSpLocks noChangeShapeType="1"/>
          </p:cNvCxnSpPr>
          <p:nvPr/>
        </p:nvCxnSpPr>
        <p:spPr bwMode="auto">
          <a:xfrm>
            <a:off x="6500813" y="2571750"/>
            <a:ext cx="468312" cy="334963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직선 연결선 126"/>
          <p:cNvCxnSpPr>
            <a:cxnSpLocks noChangeShapeType="1"/>
          </p:cNvCxnSpPr>
          <p:nvPr/>
        </p:nvCxnSpPr>
        <p:spPr bwMode="auto">
          <a:xfrm rot="5400000" flipH="1" flipV="1">
            <a:off x="6807994" y="2478882"/>
            <a:ext cx="523875" cy="2809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3" name="직선 화살표 연결선 127"/>
          <p:cNvCxnSpPr>
            <a:cxnSpLocks noChangeShapeType="1"/>
          </p:cNvCxnSpPr>
          <p:nvPr/>
        </p:nvCxnSpPr>
        <p:spPr bwMode="auto">
          <a:xfrm rot="5400000" flipH="1" flipV="1">
            <a:off x="7393782" y="2393156"/>
            <a:ext cx="857250" cy="50006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0" name="타원 129"/>
          <p:cNvSpPr/>
          <p:nvPr/>
        </p:nvSpPr>
        <p:spPr bwMode="auto">
          <a:xfrm>
            <a:off x="2101850" y="3933825"/>
            <a:ext cx="242888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1" name="타원 130"/>
          <p:cNvSpPr/>
          <p:nvPr/>
        </p:nvSpPr>
        <p:spPr bwMode="auto">
          <a:xfrm>
            <a:off x="1773238" y="4435475"/>
            <a:ext cx="242887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2" name="타원 131"/>
          <p:cNvSpPr/>
          <p:nvPr/>
        </p:nvSpPr>
        <p:spPr bwMode="auto">
          <a:xfrm>
            <a:off x="2428875" y="4435475"/>
            <a:ext cx="242888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3" name="타원 132"/>
          <p:cNvSpPr/>
          <p:nvPr/>
        </p:nvSpPr>
        <p:spPr bwMode="auto">
          <a:xfrm>
            <a:off x="2101850" y="4978400"/>
            <a:ext cx="242888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4" name="타원 133"/>
          <p:cNvSpPr/>
          <p:nvPr/>
        </p:nvSpPr>
        <p:spPr bwMode="auto">
          <a:xfrm>
            <a:off x="2757488" y="4978400"/>
            <a:ext cx="242887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7199" name="직선 화살표 연결선 134"/>
          <p:cNvCxnSpPr>
            <a:cxnSpLocks noChangeShapeType="1"/>
            <a:stCxn id="130" idx="4"/>
            <a:endCxn id="131" idx="7"/>
          </p:cNvCxnSpPr>
          <p:nvPr/>
        </p:nvCxnSpPr>
        <p:spPr bwMode="auto">
          <a:xfrm rot="5400000">
            <a:off x="1970881" y="4225132"/>
            <a:ext cx="261937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0" name="직선 연결선 135"/>
          <p:cNvCxnSpPr>
            <a:cxnSpLocks noChangeShapeType="1"/>
            <a:stCxn id="130" idx="4"/>
            <a:endCxn id="132" idx="1"/>
          </p:cNvCxnSpPr>
          <p:nvPr/>
        </p:nvCxnSpPr>
        <p:spPr bwMode="auto">
          <a:xfrm rot="16200000" flipH="1">
            <a:off x="2212975" y="4224338"/>
            <a:ext cx="261937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1" name="직선 연결선 136"/>
          <p:cNvCxnSpPr>
            <a:cxnSpLocks noChangeShapeType="1"/>
            <a:stCxn id="132" idx="4"/>
            <a:endCxn id="133" idx="7"/>
          </p:cNvCxnSpPr>
          <p:nvPr/>
        </p:nvCxnSpPr>
        <p:spPr bwMode="auto">
          <a:xfrm rot="5400000">
            <a:off x="2278063" y="4746625"/>
            <a:ext cx="303212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2" name="직선 연결선 137"/>
          <p:cNvCxnSpPr>
            <a:cxnSpLocks noChangeShapeType="1"/>
            <a:stCxn id="132" idx="4"/>
            <a:endCxn id="134" idx="1"/>
          </p:cNvCxnSpPr>
          <p:nvPr/>
        </p:nvCxnSpPr>
        <p:spPr bwMode="auto">
          <a:xfrm rot="16200000" flipH="1">
            <a:off x="2520157" y="4747419"/>
            <a:ext cx="303212" cy="24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3" name="직선 연결선 138"/>
          <p:cNvCxnSpPr>
            <a:cxnSpLocks noChangeShapeType="1"/>
          </p:cNvCxnSpPr>
          <p:nvPr/>
        </p:nvCxnSpPr>
        <p:spPr bwMode="auto">
          <a:xfrm>
            <a:off x="2022475" y="4587875"/>
            <a:ext cx="168275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4" name="직선 연결선 139"/>
          <p:cNvCxnSpPr>
            <a:cxnSpLocks noChangeShapeType="1"/>
          </p:cNvCxnSpPr>
          <p:nvPr/>
        </p:nvCxnSpPr>
        <p:spPr bwMode="auto">
          <a:xfrm>
            <a:off x="2679700" y="4572000"/>
            <a:ext cx="16827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5" name="직선 연결선 140"/>
          <p:cNvCxnSpPr>
            <a:cxnSpLocks noChangeShapeType="1"/>
          </p:cNvCxnSpPr>
          <p:nvPr/>
        </p:nvCxnSpPr>
        <p:spPr bwMode="auto">
          <a:xfrm>
            <a:off x="2341563" y="5127625"/>
            <a:ext cx="16668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6" name="직선 연결선 141"/>
          <p:cNvCxnSpPr>
            <a:cxnSpLocks noChangeShapeType="1"/>
          </p:cNvCxnSpPr>
          <p:nvPr/>
        </p:nvCxnSpPr>
        <p:spPr bwMode="auto">
          <a:xfrm>
            <a:off x="3016250" y="5129213"/>
            <a:ext cx="16827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7" name="직선 연결선 142"/>
          <p:cNvCxnSpPr>
            <a:cxnSpLocks noChangeShapeType="1"/>
          </p:cNvCxnSpPr>
          <p:nvPr/>
        </p:nvCxnSpPr>
        <p:spPr bwMode="auto">
          <a:xfrm>
            <a:off x="2341563" y="4071938"/>
            <a:ext cx="16668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8" name="직선 연결선 143"/>
          <p:cNvCxnSpPr>
            <a:cxnSpLocks noChangeShapeType="1"/>
          </p:cNvCxnSpPr>
          <p:nvPr/>
        </p:nvCxnSpPr>
        <p:spPr bwMode="auto">
          <a:xfrm rot="5400000">
            <a:off x="1204912" y="3938588"/>
            <a:ext cx="817563" cy="65563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9" name="직선 연결선 144"/>
          <p:cNvCxnSpPr>
            <a:cxnSpLocks noChangeShapeType="1"/>
          </p:cNvCxnSpPr>
          <p:nvPr/>
        </p:nvCxnSpPr>
        <p:spPr bwMode="auto">
          <a:xfrm>
            <a:off x="1285875" y="4675188"/>
            <a:ext cx="428625" cy="32543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0" name="직선 연결선 145"/>
          <p:cNvCxnSpPr>
            <a:cxnSpLocks noChangeShapeType="1"/>
          </p:cNvCxnSpPr>
          <p:nvPr/>
        </p:nvCxnSpPr>
        <p:spPr bwMode="auto">
          <a:xfrm flipV="1">
            <a:off x="1714500" y="4643438"/>
            <a:ext cx="571500" cy="3460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1" name="직선 연결선 146"/>
          <p:cNvCxnSpPr>
            <a:cxnSpLocks noChangeShapeType="1"/>
          </p:cNvCxnSpPr>
          <p:nvPr/>
        </p:nvCxnSpPr>
        <p:spPr bwMode="auto">
          <a:xfrm rot="10800000" flipV="1">
            <a:off x="1754188" y="4643438"/>
            <a:ext cx="531812" cy="506412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2" name="직선 연결선 147"/>
          <p:cNvCxnSpPr>
            <a:cxnSpLocks noChangeShapeType="1"/>
          </p:cNvCxnSpPr>
          <p:nvPr/>
        </p:nvCxnSpPr>
        <p:spPr bwMode="auto">
          <a:xfrm>
            <a:off x="1754188" y="5154613"/>
            <a:ext cx="468312" cy="3333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3" name="직선 연결선 148"/>
          <p:cNvCxnSpPr>
            <a:cxnSpLocks noChangeShapeType="1"/>
          </p:cNvCxnSpPr>
          <p:nvPr/>
        </p:nvCxnSpPr>
        <p:spPr bwMode="auto">
          <a:xfrm flipV="1">
            <a:off x="2214563" y="5072063"/>
            <a:ext cx="420687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4" name="직선 화살표 연결선 149"/>
          <p:cNvCxnSpPr>
            <a:cxnSpLocks noChangeShapeType="1"/>
          </p:cNvCxnSpPr>
          <p:nvPr/>
        </p:nvCxnSpPr>
        <p:spPr bwMode="auto">
          <a:xfrm rot="16200000" flipV="1">
            <a:off x="2536032" y="4250531"/>
            <a:ext cx="1143000" cy="6429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5" name="직선 연결선 155"/>
          <p:cNvCxnSpPr>
            <a:cxnSpLocks noChangeShapeType="1"/>
          </p:cNvCxnSpPr>
          <p:nvPr/>
        </p:nvCxnSpPr>
        <p:spPr bwMode="auto">
          <a:xfrm flipV="1">
            <a:off x="3000375" y="5143500"/>
            <a:ext cx="420688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6" name="직선 연결선 158"/>
          <p:cNvCxnSpPr>
            <a:cxnSpLocks noChangeShapeType="1"/>
          </p:cNvCxnSpPr>
          <p:nvPr/>
        </p:nvCxnSpPr>
        <p:spPr bwMode="auto">
          <a:xfrm rot="16200000" flipH="1">
            <a:off x="2643188" y="5143500"/>
            <a:ext cx="357188" cy="3571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7" name="직선 연결선 174"/>
          <p:cNvCxnSpPr>
            <a:cxnSpLocks noChangeShapeType="1"/>
          </p:cNvCxnSpPr>
          <p:nvPr/>
        </p:nvCxnSpPr>
        <p:spPr bwMode="auto">
          <a:xfrm rot="5400000" flipH="1" flipV="1">
            <a:off x="6713537" y="1524001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8" name="직선 연결선 175"/>
          <p:cNvCxnSpPr>
            <a:cxnSpLocks noChangeShapeType="1"/>
          </p:cNvCxnSpPr>
          <p:nvPr/>
        </p:nvCxnSpPr>
        <p:spPr bwMode="auto">
          <a:xfrm rot="5400000" flipH="1" flipV="1">
            <a:off x="6397625" y="2016126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9" name="직선 연결선 176"/>
          <p:cNvCxnSpPr>
            <a:cxnSpLocks noChangeShapeType="1"/>
          </p:cNvCxnSpPr>
          <p:nvPr/>
        </p:nvCxnSpPr>
        <p:spPr bwMode="auto">
          <a:xfrm rot="5400000" flipH="1" flipV="1">
            <a:off x="7056437" y="2016126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0" name="직선 연결선 177"/>
          <p:cNvCxnSpPr>
            <a:cxnSpLocks noChangeShapeType="1"/>
          </p:cNvCxnSpPr>
          <p:nvPr/>
        </p:nvCxnSpPr>
        <p:spPr bwMode="auto">
          <a:xfrm rot="5400000" flipH="1" flipV="1">
            <a:off x="6715125" y="2565401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1" name="직선 연결선 183"/>
          <p:cNvCxnSpPr>
            <a:cxnSpLocks noChangeShapeType="1"/>
          </p:cNvCxnSpPr>
          <p:nvPr/>
        </p:nvCxnSpPr>
        <p:spPr bwMode="auto">
          <a:xfrm rot="16200000" flipV="1">
            <a:off x="7036594" y="2536032"/>
            <a:ext cx="714375" cy="3571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0" name="타원 189"/>
          <p:cNvSpPr/>
          <p:nvPr/>
        </p:nvSpPr>
        <p:spPr bwMode="auto">
          <a:xfrm>
            <a:off x="6530975" y="400526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1" name="타원 190"/>
          <p:cNvSpPr/>
          <p:nvPr/>
        </p:nvSpPr>
        <p:spPr bwMode="auto">
          <a:xfrm>
            <a:off x="6202363" y="4506913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2" name="타원 191"/>
          <p:cNvSpPr/>
          <p:nvPr/>
        </p:nvSpPr>
        <p:spPr bwMode="auto">
          <a:xfrm>
            <a:off x="6858000" y="450691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3" name="타원 192"/>
          <p:cNvSpPr/>
          <p:nvPr/>
        </p:nvSpPr>
        <p:spPr bwMode="auto">
          <a:xfrm>
            <a:off x="6530975" y="5049838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4" name="타원 193"/>
          <p:cNvSpPr/>
          <p:nvPr/>
        </p:nvSpPr>
        <p:spPr bwMode="auto">
          <a:xfrm>
            <a:off x="7186613" y="5049838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7227" name="직선 화살표 연결선 194"/>
          <p:cNvCxnSpPr>
            <a:cxnSpLocks noChangeShapeType="1"/>
            <a:stCxn id="190" idx="4"/>
            <a:endCxn id="191" idx="7"/>
          </p:cNvCxnSpPr>
          <p:nvPr/>
        </p:nvCxnSpPr>
        <p:spPr bwMode="auto">
          <a:xfrm rot="5400000">
            <a:off x="6400006" y="4296569"/>
            <a:ext cx="261938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8" name="직선 연결선 195"/>
          <p:cNvCxnSpPr>
            <a:cxnSpLocks noChangeShapeType="1"/>
            <a:stCxn id="190" idx="4"/>
            <a:endCxn id="192" idx="1"/>
          </p:cNvCxnSpPr>
          <p:nvPr/>
        </p:nvCxnSpPr>
        <p:spPr bwMode="auto">
          <a:xfrm rot="16200000" flipH="1">
            <a:off x="6642100" y="4295775"/>
            <a:ext cx="261938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9" name="직선 연결선 196"/>
          <p:cNvCxnSpPr>
            <a:cxnSpLocks noChangeShapeType="1"/>
            <a:stCxn id="192" idx="4"/>
            <a:endCxn id="193" idx="7"/>
          </p:cNvCxnSpPr>
          <p:nvPr/>
        </p:nvCxnSpPr>
        <p:spPr bwMode="auto">
          <a:xfrm rot="5400000">
            <a:off x="6707187" y="4818063"/>
            <a:ext cx="303213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0" name="직선 연결선 197"/>
          <p:cNvCxnSpPr>
            <a:cxnSpLocks noChangeShapeType="1"/>
            <a:stCxn id="192" idx="4"/>
            <a:endCxn id="194" idx="1"/>
          </p:cNvCxnSpPr>
          <p:nvPr/>
        </p:nvCxnSpPr>
        <p:spPr bwMode="auto">
          <a:xfrm rot="16200000" flipH="1">
            <a:off x="6949281" y="4818857"/>
            <a:ext cx="303213" cy="24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1" name="직선 연결선 203"/>
          <p:cNvCxnSpPr>
            <a:cxnSpLocks noChangeShapeType="1"/>
          </p:cNvCxnSpPr>
          <p:nvPr/>
        </p:nvCxnSpPr>
        <p:spPr bwMode="auto">
          <a:xfrm rot="10800000">
            <a:off x="5786438" y="4143375"/>
            <a:ext cx="1643062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2" name="직선 연결선 213"/>
          <p:cNvCxnSpPr>
            <a:cxnSpLocks noChangeShapeType="1"/>
          </p:cNvCxnSpPr>
          <p:nvPr/>
        </p:nvCxnSpPr>
        <p:spPr bwMode="auto">
          <a:xfrm rot="10800000">
            <a:off x="5786438" y="4643438"/>
            <a:ext cx="1643062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3" name="직선 연결선 214"/>
          <p:cNvCxnSpPr>
            <a:cxnSpLocks noChangeShapeType="1"/>
          </p:cNvCxnSpPr>
          <p:nvPr/>
        </p:nvCxnSpPr>
        <p:spPr bwMode="auto">
          <a:xfrm rot="10800000">
            <a:off x="6143625" y="5214938"/>
            <a:ext cx="1643063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4" name="직선 연결선 215"/>
          <p:cNvCxnSpPr>
            <a:cxnSpLocks noChangeShapeType="1"/>
          </p:cNvCxnSpPr>
          <p:nvPr/>
        </p:nvCxnSpPr>
        <p:spPr bwMode="auto">
          <a:xfrm rot="5400000" flipH="1" flipV="1">
            <a:off x="5084763" y="4727575"/>
            <a:ext cx="928688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2" name="TextBox 221"/>
          <p:cNvSpPr txBox="1"/>
          <p:nvPr/>
        </p:nvSpPr>
        <p:spPr>
          <a:xfrm>
            <a:off x="1428750" y="2786063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12345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357813" y="2786063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21435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071563" y="5572125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24531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072188" y="5500688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12345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grpSp>
        <p:nvGrpSpPr>
          <p:cNvPr id="7239" name="그룹 11"/>
          <p:cNvGrpSpPr>
            <a:grpSpLocks/>
          </p:cNvGrpSpPr>
          <p:nvPr/>
        </p:nvGrpSpPr>
        <p:grpSpPr bwMode="auto">
          <a:xfrm>
            <a:off x="2981325" y="2863850"/>
            <a:ext cx="1168400" cy="903288"/>
            <a:chOff x="3016250" y="2837656"/>
            <a:chExt cx="1167825" cy="901977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3016250" y="2837656"/>
              <a:ext cx="1167825" cy="901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147948" y="3092873"/>
              <a:ext cx="1036127" cy="6467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우측 방문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017837" y="2837656"/>
              <a:ext cx="1007566" cy="277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Clr>
                  <a:schemeClr val="tx2">
                    <a:lumMod val="75000"/>
                  </a:schemeClr>
                </a:buClr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재귀적으로 </a:t>
              </a:r>
            </a:p>
          </p:txBody>
        </p:sp>
      </p:grpSp>
      <p:grpSp>
        <p:nvGrpSpPr>
          <p:cNvPr id="7240" name="그룹 95"/>
          <p:cNvGrpSpPr>
            <a:grpSpLocks/>
          </p:cNvGrpSpPr>
          <p:nvPr/>
        </p:nvGrpSpPr>
        <p:grpSpPr bwMode="auto">
          <a:xfrm>
            <a:off x="7702550" y="869950"/>
            <a:ext cx="1168400" cy="901700"/>
            <a:chOff x="3016250" y="2837656"/>
            <a:chExt cx="1167825" cy="901977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3016250" y="2837656"/>
              <a:ext cx="1167825" cy="901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147948" y="3093323"/>
              <a:ext cx="1036127" cy="6463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우측 방문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17837" y="2837656"/>
              <a:ext cx="1007566" cy="2763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Clr>
                  <a:schemeClr val="tx2">
                    <a:lumMod val="75000"/>
                  </a:schemeClr>
                </a:buClr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재귀적으로 </a:t>
              </a:r>
            </a:p>
          </p:txBody>
        </p:sp>
      </p:grpSp>
      <p:grpSp>
        <p:nvGrpSpPr>
          <p:cNvPr id="7241" name="그룹 99"/>
          <p:cNvGrpSpPr>
            <a:grpSpLocks/>
          </p:cNvGrpSpPr>
          <p:nvPr/>
        </p:nvGrpSpPr>
        <p:grpSpPr bwMode="auto">
          <a:xfrm>
            <a:off x="3016250" y="5630863"/>
            <a:ext cx="1168400" cy="901700"/>
            <a:chOff x="3016250" y="2837656"/>
            <a:chExt cx="1167825" cy="901977"/>
          </a:xfrm>
        </p:grpSpPr>
        <p:sp>
          <p:nvSpPr>
            <p:cNvPr id="101" name="직사각형 100"/>
            <p:cNvSpPr/>
            <p:nvPr/>
          </p:nvSpPr>
          <p:spPr bwMode="auto">
            <a:xfrm>
              <a:off x="3016250" y="2837656"/>
              <a:ext cx="1167825" cy="901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47948" y="3093322"/>
              <a:ext cx="1036127" cy="6463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 방문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017837" y="2837656"/>
              <a:ext cx="1007566" cy="2763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Clr>
                  <a:schemeClr val="tx2">
                    <a:lumMod val="75000"/>
                  </a:schemeClr>
                </a:buClr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재귀적으로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CF1A04-7F4D-4ED3-8CE0-D82BADF31F54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ko-KR" altLang="en-US"/>
              <a:t>깊이우선검색</a:t>
            </a:r>
            <a:r>
              <a:rPr lang="en-US" altLang="ko-KR"/>
              <a:t>(depth-first search)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1343025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/>
              <a:t>뿌리마디</a:t>
            </a:r>
            <a:r>
              <a:rPr lang="en-US" altLang="ko-KR"/>
              <a:t>(root)</a:t>
            </a:r>
            <a:r>
              <a:rPr lang="ko-KR" altLang="en-US"/>
              <a:t>가 되는 마디</a:t>
            </a:r>
            <a:r>
              <a:rPr lang="en-US" altLang="ko-KR"/>
              <a:t>(node)</a:t>
            </a:r>
            <a:r>
              <a:rPr lang="ko-KR" altLang="en-US"/>
              <a:t>를 먼저 방문한 뒤</a:t>
            </a:r>
            <a:r>
              <a:rPr lang="en-US" altLang="ko-KR"/>
              <a:t>, </a:t>
            </a:r>
            <a:r>
              <a:rPr lang="ko-KR" altLang="en-US"/>
              <a:t>그 마디의 모든 후손마디</a:t>
            </a:r>
            <a:r>
              <a:rPr lang="en-US" altLang="ko-KR"/>
              <a:t>(descendant)</a:t>
            </a:r>
            <a:r>
              <a:rPr lang="ko-KR" altLang="en-US"/>
              <a:t>들을 차례로  </a:t>
            </a:r>
            <a:r>
              <a:rPr lang="en-US" altLang="ko-KR"/>
              <a:t>(</a:t>
            </a:r>
            <a:r>
              <a:rPr lang="ko-KR" altLang="en-US"/>
              <a:t>보통 왼쪽에서 오른쪽으로</a:t>
            </a:r>
            <a:r>
              <a:rPr lang="en-US" altLang="ko-KR"/>
              <a:t>) </a:t>
            </a:r>
            <a:r>
              <a:rPr lang="ko-KR" altLang="en-US"/>
              <a:t>방문한다</a:t>
            </a:r>
            <a:r>
              <a:rPr lang="en-US" altLang="ko-KR"/>
              <a:t>. 				(= preorder tree traversal). 	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/>
              <a:t>		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>
                <a:latin typeface="Courier New" panose="02070309020205020404" pitchFamily="49" charset="0"/>
              </a:rPr>
              <a:t>		</a:t>
            </a:r>
            <a:endParaRPr lang="en-US" altLang="ko-KR" sz="1600">
              <a:latin typeface="Courier New" panose="02070309020205020404" pitchFamily="49" charset="0"/>
            </a:endParaRPr>
          </a:p>
        </p:txBody>
      </p:sp>
      <p:sp>
        <p:nvSpPr>
          <p:cNvPr id="8197" name="직사각형 6"/>
          <p:cNvSpPr>
            <a:spLocks noChangeArrowheads="1"/>
          </p:cNvSpPr>
          <p:nvPr/>
        </p:nvSpPr>
        <p:spPr bwMode="auto">
          <a:xfrm>
            <a:off x="1143000" y="3500438"/>
            <a:ext cx="6572250" cy="1938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depth_first_tree_search (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v) {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u;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visit v;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(each child u of v) 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	depth_first_tree_search(u)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9CE76C-D4EB-42E0-B0FB-6EACE77C781A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9219" name="Rectangle 1027"/>
          <p:cNvSpPr>
            <a:spLocks noChangeArrowheads="1"/>
          </p:cNvSpPr>
          <p:nvPr/>
        </p:nvSpPr>
        <p:spPr bwMode="auto">
          <a:xfrm>
            <a:off x="685800" y="152400"/>
            <a:ext cx="77724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깊이우선검색의 예</a:t>
            </a:r>
          </a:p>
        </p:txBody>
      </p:sp>
      <p:pic>
        <p:nvPicPr>
          <p:cNvPr id="9220" name="그림 6" descr="05-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285875"/>
            <a:ext cx="7143750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E31EDE-ECAC-4D8C-A4AF-F5A26089FCA8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ko-KR" altLang="en-US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5263" y="765175"/>
            <a:ext cx="5751512" cy="461664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utility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e={0:[1,2,3], 1:[2,5], 2:[3,4,5,6], 3:[4,6],4:[6,7]}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n=8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 [0 for j in range(0,n)] 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range(0,n)]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range(0,n-1):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j in range(i+1,n):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e: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if j in e[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a[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][j]=1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a[j][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]=1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visited =n*[0]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DFS(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a,v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깊이우선검색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DFS(a,0)</a:t>
            </a:r>
          </a:p>
        </p:txBody>
      </p:sp>
      <p:sp>
        <p:nvSpPr>
          <p:cNvPr id="3" name="타원 2"/>
          <p:cNvSpPr/>
          <p:nvPr/>
        </p:nvSpPr>
        <p:spPr bwMode="auto">
          <a:xfrm>
            <a:off x="7212013" y="1268413"/>
            <a:ext cx="288925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0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7758113" y="1365250"/>
            <a:ext cx="287337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7653338" y="1857375"/>
            <a:ext cx="287337" cy="28733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6924675" y="2457450"/>
            <a:ext cx="287338" cy="28733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7878763" y="2744788"/>
            <a:ext cx="287337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8466138" y="1808163"/>
            <a:ext cx="288925" cy="287337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7500938" y="2349500"/>
            <a:ext cx="287337" cy="28733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6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8466138" y="2390775"/>
            <a:ext cx="288925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7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10252" name="직선 연결선 12"/>
          <p:cNvCxnSpPr>
            <a:cxnSpLocks noChangeShapeType="1"/>
            <a:stCxn id="3" idx="4"/>
            <a:endCxn id="8" idx="0"/>
          </p:cNvCxnSpPr>
          <p:nvPr/>
        </p:nvCxnSpPr>
        <p:spPr bwMode="auto">
          <a:xfrm flipH="1">
            <a:off x="7069138" y="1557338"/>
            <a:ext cx="287337" cy="9001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직선 연결선 14"/>
          <p:cNvCxnSpPr>
            <a:cxnSpLocks noChangeShapeType="1"/>
            <a:stCxn id="8" idx="7"/>
            <a:endCxn id="7" idx="3"/>
          </p:cNvCxnSpPr>
          <p:nvPr/>
        </p:nvCxnSpPr>
        <p:spPr bwMode="auto">
          <a:xfrm flipV="1">
            <a:off x="7170738" y="2103438"/>
            <a:ext cx="523875" cy="3952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직선 연결선 16"/>
          <p:cNvCxnSpPr>
            <a:cxnSpLocks noChangeShapeType="1"/>
            <a:stCxn id="6" idx="4"/>
            <a:endCxn id="7" idx="0"/>
          </p:cNvCxnSpPr>
          <p:nvPr/>
        </p:nvCxnSpPr>
        <p:spPr bwMode="auto">
          <a:xfrm flipH="1">
            <a:off x="7796213" y="1654175"/>
            <a:ext cx="104775" cy="2032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직선 연결선 18"/>
          <p:cNvCxnSpPr>
            <a:cxnSpLocks noChangeShapeType="1"/>
            <a:stCxn id="6" idx="5"/>
            <a:endCxn id="10" idx="1"/>
          </p:cNvCxnSpPr>
          <p:nvPr/>
        </p:nvCxnSpPr>
        <p:spPr bwMode="auto">
          <a:xfrm>
            <a:off x="8002588" y="1611313"/>
            <a:ext cx="506412" cy="2397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직선 연결선 20"/>
          <p:cNvCxnSpPr>
            <a:cxnSpLocks noChangeShapeType="1"/>
            <a:stCxn id="3" idx="6"/>
            <a:endCxn id="6" idx="2"/>
          </p:cNvCxnSpPr>
          <p:nvPr/>
        </p:nvCxnSpPr>
        <p:spPr bwMode="auto">
          <a:xfrm>
            <a:off x="7500938" y="1412875"/>
            <a:ext cx="257175" cy="968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직선 연결선 22"/>
          <p:cNvCxnSpPr>
            <a:cxnSpLocks noChangeShapeType="1"/>
            <a:stCxn id="7" idx="4"/>
            <a:endCxn id="11" idx="7"/>
          </p:cNvCxnSpPr>
          <p:nvPr/>
        </p:nvCxnSpPr>
        <p:spPr bwMode="auto">
          <a:xfrm flipH="1">
            <a:off x="7747000" y="2144713"/>
            <a:ext cx="49213" cy="2460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직선 연결선 24"/>
          <p:cNvCxnSpPr>
            <a:cxnSpLocks noChangeShapeType="1"/>
            <a:stCxn id="11" idx="2"/>
            <a:endCxn id="8" idx="6"/>
          </p:cNvCxnSpPr>
          <p:nvPr/>
        </p:nvCxnSpPr>
        <p:spPr bwMode="auto">
          <a:xfrm flipH="1">
            <a:off x="7212013" y="2492375"/>
            <a:ext cx="288925" cy="1095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직선 연결선 26"/>
          <p:cNvCxnSpPr>
            <a:cxnSpLocks noChangeShapeType="1"/>
            <a:stCxn id="11" idx="5"/>
            <a:endCxn id="9" idx="1"/>
          </p:cNvCxnSpPr>
          <p:nvPr/>
        </p:nvCxnSpPr>
        <p:spPr bwMode="auto">
          <a:xfrm>
            <a:off x="7747000" y="2593975"/>
            <a:ext cx="173038" cy="1936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직선 연결선 28"/>
          <p:cNvCxnSpPr>
            <a:cxnSpLocks noChangeShapeType="1"/>
            <a:stCxn id="9" idx="6"/>
            <a:endCxn id="12" idx="3"/>
          </p:cNvCxnSpPr>
          <p:nvPr/>
        </p:nvCxnSpPr>
        <p:spPr bwMode="auto">
          <a:xfrm flipV="1">
            <a:off x="8166100" y="2636838"/>
            <a:ext cx="342900" cy="2524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직선 연결선 30"/>
          <p:cNvCxnSpPr>
            <a:cxnSpLocks noChangeShapeType="1"/>
            <a:stCxn id="10" idx="2"/>
            <a:endCxn id="7" idx="6"/>
          </p:cNvCxnSpPr>
          <p:nvPr/>
        </p:nvCxnSpPr>
        <p:spPr bwMode="auto">
          <a:xfrm flipH="1">
            <a:off x="7940675" y="1952625"/>
            <a:ext cx="525463" cy="492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직선 연결선 39"/>
          <p:cNvCxnSpPr>
            <a:cxnSpLocks noChangeShapeType="1"/>
            <a:stCxn id="9" idx="2"/>
            <a:endCxn id="8" idx="5"/>
          </p:cNvCxnSpPr>
          <p:nvPr/>
        </p:nvCxnSpPr>
        <p:spPr bwMode="auto">
          <a:xfrm flipH="1" flipV="1">
            <a:off x="7170738" y="2703513"/>
            <a:ext cx="708025" cy="1857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직선 연결선 42"/>
          <p:cNvCxnSpPr>
            <a:cxnSpLocks noChangeShapeType="1"/>
            <a:stCxn id="7" idx="5"/>
            <a:endCxn id="9" idx="0"/>
          </p:cNvCxnSpPr>
          <p:nvPr/>
        </p:nvCxnSpPr>
        <p:spPr bwMode="auto">
          <a:xfrm>
            <a:off x="7899400" y="2103438"/>
            <a:ext cx="122238" cy="641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직선 연결선 45"/>
          <p:cNvCxnSpPr>
            <a:cxnSpLocks noChangeShapeType="1"/>
            <a:stCxn id="3" idx="5"/>
            <a:endCxn id="7" idx="1"/>
          </p:cNvCxnSpPr>
          <p:nvPr/>
        </p:nvCxnSpPr>
        <p:spPr bwMode="auto">
          <a:xfrm>
            <a:off x="7458075" y="1514475"/>
            <a:ext cx="236538" cy="3841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3" name="직사각형 19472"/>
          <p:cNvSpPr/>
          <p:nvPr/>
        </p:nvSpPr>
        <p:spPr>
          <a:xfrm>
            <a:off x="6300788" y="3313013"/>
            <a:ext cx="2751137" cy="27082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00"/>
              <a:t>&gt;&gt;&gt; </a:t>
            </a:r>
          </a:p>
          <a:p>
            <a:pPr>
              <a:defRPr/>
            </a:pPr>
            <a:r>
              <a:rPr lang="en-US" altLang="ko-KR" sz="1000"/>
              <a:t>   0    1    1    1    0    0    0    0 </a:t>
            </a:r>
          </a:p>
          <a:p>
            <a:pPr>
              <a:defRPr/>
            </a:pPr>
            <a:r>
              <a:rPr lang="en-US" altLang="ko-KR" sz="1000"/>
              <a:t>   1    0    1    0    0    1    0    0 </a:t>
            </a:r>
          </a:p>
          <a:p>
            <a:pPr>
              <a:defRPr/>
            </a:pPr>
            <a:r>
              <a:rPr lang="en-US" altLang="ko-KR" sz="1000"/>
              <a:t>   1    1    0    1    1    1    1    0 </a:t>
            </a:r>
          </a:p>
          <a:p>
            <a:pPr>
              <a:defRPr/>
            </a:pPr>
            <a:r>
              <a:rPr lang="en-US" altLang="ko-KR" sz="1000"/>
              <a:t>   1    0    1    0    1    0    1    0 </a:t>
            </a:r>
          </a:p>
          <a:p>
            <a:pPr>
              <a:defRPr/>
            </a:pPr>
            <a:r>
              <a:rPr lang="en-US" altLang="ko-KR" sz="1000"/>
              <a:t>   0    0    1    1    0    0    1    1 </a:t>
            </a:r>
          </a:p>
          <a:p>
            <a:pPr>
              <a:defRPr/>
            </a:pPr>
            <a:r>
              <a:rPr lang="en-US" altLang="ko-KR" sz="1000"/>
              <a:t>   0    1    1    0    0    0    0    0 </a:t>
            </a:r>
          </a:p>
          <a:p>
            <a:pPr>
              <a:defRPr/>
            </a:pPr>
            <a:r>
              <a:rPr lang="en-US" altLang="ko-KR" sz="1000"/>
              <a:t>   0    0    1    1    1    0    0    0 </a:t>
            </a:r>
          </a:p>
          <a:p>
            <a:pPr>
              <a:defRPr/>
            </a:pPr>
            <a:r>
              <a:rPr lang="en-US" altLang="ko-KR" sz="1000"/>
              <a:t>   0    0    0    0    1    0    0    0 </a:t>
            </a:r>
          </a:p>
          <a:p>
            <a:pPr>
              <a:defRPr/>
            </a:pPr>
            <a:r>
              <a:rPr lang="en-US" altLang="ko-KR" sz="1000"/>
              <a:t>0</a:t>
            </a:r>
          </a:p>
          <a:p>
            <a:pPr>
              <a:defRPr/>
            </a:pPr>
            <a:r>
              <a:rPr lang="en-US" altLang="ko-KR" sz="1000"/>
              <a:t>1</a:t>
            </a:r>
          </a:p>
          <a:p>
            <a:pPr>
              <a:defRPr/>
            </a:pPr>
            <a:r>
              <a:rPr lang="en-US" altLang="ko-KR" sz="1000"/>
              <a:t>2</a:t>
            </a:r>
          </a:p>
          <a:p>
            <a:pPr>
              <a:defRPr/>
            </a:pPr>
            <a:r>
              <a:rPr lang="en-US" altLang="ko-KR" sz="1000"/>
              <a:t>3</a:t>
            </a:r>
          </a:p>
          <a:p>
            <a:pPr>
              <a:defRPr/>
            </a:pPr>
            <a:r>
              <a:rPr lang="en-US" altLang="ko-KR" sz="1000"/>
              <a:t>4</a:t>
            </a:r>
          </a:p>
          <a:p>
            <a:pPr>
              <a:defRPr/>
            </a:pPr>
            <a:r>
              <a:rPr lang="en-US" altLang="ko-KR" sz="1000"/>
              <a:t>6</a:t>
            </a:r>
          </a:p>
          <a:p>
            <a:pPr>
              <a:defRPr/>
            </a:pPr>
            <a:r>
              <a:rPr lang="en-US" altLang="ko-KR" sz="1000"/>
              <a:t>7</a:t>
            </a:r>
          </a:p>
          <a:p>
            <a:pPr>
              <a:defRPr/>
            </a:pPr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2301289" y="166628"/>
            <a:ext cx="4799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/>
              <a:t>[</a:t>
            </a:r>
            <a:r>
              <a:rPr lang="ko-KR" altLang="en-US" sz="2000" dirty="0"/>
              <a:t>실습과제</a:t>
            </a:r>
            <a:r>
              <a:rPr lang="en-US" altLang="ko-KR" sz="2000" dirty="0"/>
              <a:t>] </a:t>
            </a:r>
            <a:r>
              <a:rPr lang="ko-KR" altLang="en-US" sz="2000" dirty="0"/>
              <a:t>그래프의 </a:t>
            </a:r>
            <a:r>
              <a:rPr lang="ko-KR" altLang="en-US" sz="2000" dirty="0" err="1"/>
              <a:t>깊이우선검색</a:t>
            </a:r>
            <a:r>
              <a:rPr lang="ko-KR" altLang="en-US" sz="2000" dirty="0"/>
              <a:t> 구현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23CEC4-8107-43D1-804E-26A9665AB557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1267" name="Rectangle 1027"/>
          <p:cNvSpPr>
            <a:spLocks noChangeArrowheads="1"/>
          </p:cNvSpPr>
          <p:nvPr/>
        </p:nvSpPr>
        <p:spPr bwMode="auto">
          <a:xfrm>
            <a:off x="685800" y="152400"/>
            <a:ext cx="77724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너비우선검색의 예</a:t>
            </a:r>
          </a:p>
        </p:txBody>
      </p:sp>
      <p:pic>
        <p:nvPicPr>
          <p:cNvPr id="11268" name="그림 6" descr="05-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268413"/>
            <a:ext cx="7143750" cy="432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65975" y="5116513"/>
            <a:ext cx="388938" cy="33972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16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7763" y="5091113"/>
            <a:ext cx="390525" cy="33972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15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4438" y="5084763"/>
            <a:ext cx="390525" cy="33972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14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813" y="5084763"/>
            <a:ext cx="388937" cy="33972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13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77150" y="3868738"/>
            <a:ext cx="390525" cy="33972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12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7825" y="3859213"/>
            <a:ext cx="381000" cy="33972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11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65800" y="3886200"/>
            <a:ext cx="390525" cy="338138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10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363" y="3886200"/>
            <a:ext cx="287337" cy="338138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9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81450" y="3886200"/>
            <a:ext cx="287338" cy="338138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8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24075" y="3860800"/>
            <a:ext cx="287338" cy="338138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6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6013" y="3860800"/>
            <a:ext cx="287337" cy="338138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5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73863" y="2632075"/>
            <a:ext cx="287337" cy="338138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4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9125" y="2649538"/>
            <a:ext cx="285750" cy="33813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>
                <a:solidFill>
                  <a:srgbClr val="3E020C"/>
                </a:solidFill>
                <a:latin typeface="+mn-lt"/>
              </a:rPr>
              <a:t>3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6C1D1E-393F-417E-A4B8-5F129A0E5E8F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ko-KR" altLang="en-US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288" y="474663"/>
            <a:ext cx="5751512" cy="54784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utility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queue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e={0:[1,2,3], 1:[2,5], 2:[3,4,5,6], 3:[4,6],4:[6,7]}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n=8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 [0 for j in range(0,n)] 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range(0,n)]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range(0,n-1):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j in range(i+1,n):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e: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if j in e[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a[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][j]=1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a[j][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]=1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visited =n*[0]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BFS(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a,v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q=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queue.Queue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너비우선검색 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BFS(a,0)</a:t>
            </a:r>
            <a:endParaRPr lang="ko-KR" altLang="en-US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7212013" y="1268413"/>
            <a:ext cx="288925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0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7758113" y="1365250"/>
            <a:ext cx="287337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7653338" y="1857375"/>
            <a:ext cx="287337" cy="28733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6924675" y="2457450"/>
            <a:ext cx="287338" cy="28733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7878763" y="2744788"/>
            <a:ext cx="287337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8466138" y="1808163"/>
            <a:ext cx="288925" cy="287337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7500938" y="2349500"/>
            <a:ext cx="287337" cy="28733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6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8466138" y="2390775"/>
            <a:ext cx="288925" cy="2889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>
                <a:latin typeface="+mn-ea"/>
                <a:ea typeface="+mn-ea"/>
              </a:rPr>
              <a:t>7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12300" name="직선 연결선 12"/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7069138" y="1557338"/>
            <a:ext cx="287337" cy="9001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직선 연결선 13"/>
          <p:cNvCxnSpPr>
            <a:cxnSpLocks noChangeShapeType="1"/>
            <a:stCxn id="8" idx="7"/>
            <a:endCxn id="7" idx="3"/>
          </p:cNvCxnSpPr>
          <p:nvPr/>
        </p:nvCxnSpPr>
        <p:spPr bwMode="auto">
          <a:xfrm flipV="1">
            <a:off x="7170738" y="2103438"/>
            <a:ext cx="523875" cy="3952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직선 연결선 14"/>
          <p:cNvCxnSpPr>
            <a:cxnSpLocks noChangeShapeType="1"/>
            <a:stCxn id="6" idx="4"/>
            <a:endCxn id="7" idx="0"/>
          </p:cNvCxnSpPr>
          <p:nvPr/>
        </p:nvCxnSpPr>
        <p:spPr bwMode="auto">
          <a:xfrm flipH="1">
            <a:off x="7796213" y="1654175"/>
            <a:ext cx="104775" cy="2032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직선 연결선 15"/>
          <p:cNvCxnSpPr>
            <a:cxnSpLocks noChangeShapeType="1"/>
            <a:stCxn id="6" idx="5"/>
            <a:endCxn id="10" idx="1"/>
          </p:cNvCxnSpPr>
          <p:nvPr/>
        </p:nvCxnSpPr>
        <p:spPr bwMode="auto">
          <a:xfrm>
            <a:off x="8002588" y="1611313"/>
            <a:ext cx="506412" cy="2397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직선 연결선 16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7500938" y="1412875"/>
            <a:ext cx="257175" cy="968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직선 연결선 17"/>
          <p:cNvCxnSpPr>
            <a:cxnSpLocks noChangeShapeType="1"/>
            <a:stCxn id="7" idx="4"/>
            <a:endCxn id="11" idx="7"/>
          </p:cNvCxnSpPr>
          <p:nvPr/>
        </p:nvCxnSpPr>
        <p:spPr bwMode="auto">
          <a:xfrm flipH="1">
            <a:off x="7747000" y="2144713"/>
            <a:ext cx="49213" cy="2460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직선 연결선 18"/>
          <p:cNvCxnSpPr>
            <a:cxnSpLocks noChangeShapeType="1"/>
            <a:stCxn id="11" idx="2"/>
            <a:endCxn id="8" idx="6"/>
          </p:cNvCxnSpPr>
          <p:nvPr/>
        </p:nvCxnSpPr>
        <p:spPr bwMode="auto">
          <a:xfrm flipH="1">
            <a:off x="7212013" y="2492375"/>
            <a:ext cx="288925" cy="1095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7" name="직선 연결선 19"/>
          <p:cNvCxnSpPr>
            <a:cxnSpLocks noChangeShapeType="1"/>
            <a:stCxn id="11" idx="5"/>
            <a:endCxn id="9" idx="1"/>
          </p:cNvCxnSpPr>
          <p:nvPr/>
        </p:nvCxnSpPr>
        <p:spPr bwMode="auto">
          <a:xfrm>
            <a:off x="7747000" y="2593975"/>
            <a:ext cx="173038" cy="1936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직선 연결선 20"/>
          <p:cNvCxnSpPr>
            <a:cxnSpLocks noChangeShapeType="1"/>
            <a:stCxn id="9" idx="6"/>
            <a:endCxn id="12" idx="3"/>
          </p:cNvCxnSpPr>
          <p:nvPr/>
        </p:nvCxnSpPr>
        <p:spPr bwMode="auto">
          <a:xfrm flipV="1">
            <a:off x="8166100" y="2636838"/>
            <a:ext cx="342900" cy="2524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9" name="직선 연결선 21"/>
          <p:cNvCxnSpPr>
            <a:cxnSpLocks noChangeShapeType="1"/>
            <a:stCxn id="10" idx="2"/>
            <a:endCxn id="7" idx="6"/>
          </p:cNvCxnSpPr>
          <p:nvPr/>
        </p:nvCxnSpPr>
        <p:spPr bwMode="auto">
          <a:xfrm flipH="1">
            <a:off x="7940675" y="1952625"/>
            <a:ext cx="525463" cy="492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직선 연결선 22"/>
          <p:cNvCxnSpPr>
            <a:cxnSpLocks noChangeShapeType="1"/>
            <a:stCxn id="9" idx="2"/>
            <a:endCxn id="8" idx="5"/>
          </p:cNvCxnSpPr>
          <p:nvPr/>
        </p:nvCxnSpPr>
        <p:spPr bwMode="auto">
          <a:xfrm flipH="1" flipV="1">
            <a:off x="7170738" y="2703513"/>
            <a:ext cx="708025" cy="1857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직선 연결선 23"/>
          <p:cNvCxnSpPr>
            <a:cxnSpLocks noChangeShapeType="1"/>
            <a:stCxn id="7" idx="5"/>
            <a:endCxn id="9" idx="0"/>
          </p:cNvCxnSpPr>
          <p:nvPr/>
        </p:nvCxnSpPr>
        <p:spPr bwMode="auto">
          <a:xfrm>
            <a:off x="7899400" y="2103438"/>
            <a:ext cx="122238" cy="641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직선 연결선 24"/>
          <p:cNvCxnSpPr>
            <a:cxnSpLocks noChangeShapeType="1"/>
            <a:stCxn id="4" idx="5"/>
            <a:endCxn id="7" idx="1"/>
          </p:cNvCxnSpPr>
          <p:nvPr/>
        </p:nvCxnSpPr>
        <p:spPr bwMode="auto">
          <a:xfrm>
            <a:off x="7458075" y="1514475"/>
            <a:ext cx="236538" cy="3841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직사각형 25"/>
          <p:cNvSpPr/>
          <p:nvPr/>
        </p:nvSpPr>
        <p:spPr>
          <a:xfrm>
            <a:off x="6300788" y="3313013"/>
            <a:ext cx="2751137" cy="27082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00"/>
              <a:t>&gt;&gt;&gt; </a:t>
            </a:r>
          </a:p>
          <a:p>
            <a:pPr>
              <a:defRPr/>
            </a:pPr>
            <a:r>
              <a:rPr lang="en-US" altLang="ko-KR" sz="1000"/>
              <a:t>   0    1    1    1    0    0    0    0 </a:t>
            </a:r>
          </a:p>
          <a:p>
            <a:pPr>
              <a:defRPr/>
            </a:pPr>
            <a:r>
              <a:rPr lang="en-US" altLang="ko-KR" sz="1000"/>
              <a:t>   1    0    1    0    0    1    0    0 </a:t>
            </a:r>
          </a:p>
          <a:p>
            <a:pPr>
              <a:defRPr/>
            </a:pPr>
            <a:r>
              <a:rPr lang="en-US" altLang="ko-KR" sz="1000"/>
              <a:t>   1    1    0    1    1    1    1    0 </a:t>
            </a:r>
          </a:p>
          <a:p>
            <a:pPr>
              <a:defRPr/>
            </a:pPr>
            <a:r>
              <a:rPr lang="en-US" altLang="ko-KR" sz="1000"/>
              <a:t>   1    0    1    0    1    0    1    0 </a:t>
            </a:r>
          </a:p>
          <a:p>
            <a:pPr>
              <a:defRPr/>
            </a:pPr>
            <a:r>
              <a:rPr lang="en-US" altLang="ko-KR" sz="1000"/>
              <a:t>   0    0    1    1    0    0    1    1 </a:t>
            </a:r>
          </a:p>
          <a:p>
            <a:pPr>
              <a:defRPr/>
            </a:pPr>
            <a:r>
              <a:rPr lang="en-US" altLang="ko-KR" sz="1000"/>
              <a:t>   0    1    1    0    0    0    0    0 </a:t>
            </a:r>
          </a:p>
          <a:p>
            <a:pPr>
              <a:defRPr/>
            </a:pPr>
            <a:r>
              <a:rPr lang="en-US" altLang="ko-KR" sz="1000"/>
              <a:t>   0    0    1    1    1    0    0    0 </a:t>
            </a:r>
          </a:p>
          <a:p>
            <a:pPr>
              <a:defRPr/>
            </a:pPr>
            <a:r>
              <a:rPr lang="en-US" altLang="ko-KR" sz="1000"/>
              <a:t>   0    0    0    0    1    0    0    0 </a:t>
            </a:r>
          </a:p>
          <a:p>
            <a:pPr>
              <a:defRPr/>
            </a:pPr>
            <a:r>
              <a:rPr lang="en-US" altLang="ko-KR" sz="1000"/>
              <a:t>0</a:t>
            </a:r>
          </a:p>
          <a:p>
            <a:pPr>
              <a:defRPr/>
            </a:pPr>
            <a:r>
              <a:rPr lang="en-US" altLang="ko-KR" sz="1000"/>
              <a:t>1</a:t>
            </a:r>
          </a:p>
          <a:p>
            <a:pPr>
              <a:defRPr/>
            </a:pPr>
            <a:r>
              <a:rPr lang="en-US" altLang="ko-KR" sz="1000"/>
              <a:t>2</a:t>
            </a:r>
          </a:p>
          <a:p>
            <a:pPr>
              <a:defRPr/>
            </a:pPr>
            <a:r>
              <a:rPr lang="en-US" altLang="ko-KR" sz="1000"/>
              <a:t>3</a:t>
            </a:r>
          </a:p>
          <a:p>
            <a:pPr>
              <a:defRPr/>
            </a:pPr>
            <a:r>
              <a:rPr lang="en-US" altLang="ko-KR" sz="1000"/>
              <a:t>5</a:t>
            </a:r>
          </a:p>
          <a:p>
            <a:pPr>
              <a:defRPr/>
            </a:pPr>
            <a:r>
              <a:rPr lang="en-US" altLang="ko-KR" sz="1000"/>
              <a:t>4</a:t>
            </a:r>
          </a:p>
          <a:p>
            <a:pPr>
              <a:defRPr/>
            </a:pPr>
            <a:r>
              <a:rPr lang="en-US" altLang="ko-KR" sz="1000"/>
              <a:t>6</a:t>
            </a:r>
          </a:p>
          <a:p>
            <a:pPr>
              <a:defRPr/>
            </a:pPr>
            <a:r>
              <a:rPr lang="en-US" altLang="ko-KR" sz="1000"/>
              <a:t>7</a:t>
            </a:r>
            <a:endParaRPr lang="ko-KR" altLang="en-US" sz="1000"/>
          </a:p>
        </p:txBody>
      </p:sp>
      <p:sp>
        <p:nvSpPr>
          <p:cNvPr id="27" name="TextBox 26"/>
          <p:cNvSpPr txBox="1"/>
          <p:nvPr/>
        </p:nvSpPr>
        <p:spPr>
          <a:xfrm>
            <a:off x="2368985" y="1558"/>
            <a:ext cx="4799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/>
              <a:t>[</a:t>
            </a:r>
            <a:r>
              <a:rPr lang="ko-KR" altLang="en-US" sz="2000" dirty="0"/>
              <a:t>실습과제</a:t>
            </a:r>
            <a:r>
              <a:rPr lang="en-US" altLang="ko-KR" sz="2000" dirty="0"/>
              <a:t>] </a:t>
            </a:r>
            <a:r>
              <a:rPr lang="ko-KR" altLang="en-US" sz="2000" dirty="0"/>
              <a:t>그래프의 너비우선검색 구현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506814-4682-42C5-A31F-2A52398BD97A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14859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en-US" altLang="ko-KR"/>
              <a:t>4</a:t>
            </a:r>
            <a:r>
              <a:rPr lang="ko-KR" altLang="en-US"/>
              <a:t>개의 </a:t>
            </a:r>
            <a:r>
              <a:rPr lang="en-US" altLang="ko-KR"/>
              <a:t>Queen</a:t>
            </a:r>
            <a:r>
              <a:rPr lang="ko-KR" altLang="en-US"/>
              <a:t>을 서로 상대방을 위협하지 않도록 </a:t>
            </a:r>
            <a:r>
              <a:rPr lang="en-US" altLang="ko-KR"/>
              <a:t>4 </a:t>
            </a:r>
            <a:r>
              <a:rPr lang="en-US" altLang="ko-KR">
                <a:sym typeface="Symbol" panose="05050102010706020507" pitchFamily="18" charset="2"/>
              </a:rPr>
              <a:t> 4 </a:t>
            </a:r>
            <a:r>
              <a:rPr lang="ko-KR" altLang="en-US">
                <a:sym typeface="Symbol" panose="05050102010706020507" pitchFamily="18" charset="2"/>
              </a:rPr>
              <a:t>서양장기</a:t>
            </a:r>
            <a:r>
              <a:rPr lang="en-US" altLang="ko-KR">
                <a:sym typeface="Symbol" panose="05050102010706020507" pitchFamily="18" charset="2"/>
              </a:rPr>
              <a:t>(chess)</a:t>
            </a:r>
            <a:r>
              <a:rPr lang="ko-KR" altLang="en-US">
                <a:sym typeface="Symbol" panose="05050102010706020507" pitchFamily="18" charset="2"/>
              </a:rPr>
              <a:t>판에 위치시키는 문제</a:t>
            </a:r>
            <a:r>
              <a:rPr lang="en-US" altLang="ko-KR">
                <a:sym typeface="Symbol" panose="05050102010706020507" pitchFamily="18" charset="2"/>
              </a:rPr>
              <a:t>. </a:t>
            </a:r>
            <a:r>
              <a:rPr lang="ko-KR" altLang="en-US">
                <a:sym typeface="Symbol" panose="05050102010706020507" pitchFamily="18" charset="2"/>
              </a:rPr>
              <a:t>서로 상대방을 위협하지 않기 위해서는 같은 행이나</a:t>
            </a:r>
            <a:r>
              <a:rPr lang="en-US" altLang="ko-KR">
                <a:sym typeface="Symbol" panose="05050102010706020507" pitchFamily="18" charset="2"/>
              </a:rPr>
              <a:t>, </a:t>
            </a:r>
            <a:r>
              <a:rPr lang="ko-KR" altLang="en-US">
                <a:sym typeface="Symbol" panose="05050102010706020507" pitchFamily="18" charset="2"/>
              </a:rPr>
              <a:t>같은 열이나</a:t>
            </a:r>
            <a:r>
              <a:rPr lang="en-US" altLang="ko-KR">
                <a:sym typeface="Symbol" panose="05050102010706020507" pitchFamily="18" charset="2"/>
              </a:rPr>
              <a:t>, </a:t>
            </a:r>
            <a:r>
              <a:rPr lang="ko-KR" altLang="en-US">
                <a:sym typeface="Symbol" panose="05050102010706020507" pitchFamily="18" charset="2"/>
              </a:rPr>
              <a:t>같은 대각선 상에 위치하지 않아야 한다</a:t>
            </a:r>
            <a:r>
              <a:rPr lang="en-US" altLang="ko-KR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3600" dirty="0">
                <a:solidFill>
                  <a:schemeClr val="tx2"/>
                </a:solidFill>
                <a:latin typeface="+mj-ea"/>
                <a:ea typeface="+mj-ea"/>
              </a:rPr>
              <a:t>4-Queens </a:t>
            </a:r>
            <a:r>
              <a:rPr lang="ko-KR" altLang="en-US" sz="3600" dirty="0">
                <a:solidFill>
                  <a:schemeClr val="tx2"/>
                </a:solidFill>
                <a:latin typeface="+mj-ea"/>
                <a:ea typeface="+mj-ea"/>
              </a:rPr>
              <a:t>문제</a:t>
            </a:r>
          </a:p>
        </p:txBody>
      </p:sp>
      <p:pic>
        <p:nvPicPr>
          <p:cNvPr id="13317" name="그림 6" descr="05-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3143250"/>
            <a:ext cx="4000500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4DB4E8-C265-4923-833D-B07A42B09EEA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ko-KR" altLang="en-US" sz="13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4339" name="TextBox 213"/>
          <p:cNvSpPr txBox="1">
            <a:spLocks noChangeArrowheads="1"/>
          </p:cNvSpPr>
          <p:nvPr/>
        </p:nvSpPr>
        <p:spPr bwMode="auto">
          <a:xfrm>
            <a:off x="330200" y="427038"/>
            <a:ext cx="50292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여왕 배치 상태공간을 계층적으로 표시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8823325" y="5554663"/>
            <a:ext cx="122238" cy="1730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lIns="27000" tIns="0" rIns="2700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50">
                <a:latin typeface="Arial" panose="020B0604020202020204" pitchFamily="34" charset="0"/>
                <a:ea typeface="맑은 고딕" panose="020B0503020000020004" pitchFamily="50" charset="-127"/>
              </a:rPr>
              <a:t>H</a:t>
            </a:r>
            <a:endParaRPr lang="ko-KR" altLang="en-US" sz="75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4341" name="그림 1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185863"/>
            <a:ext cx="90424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smtClean="0">
            <a:latin typeface="+mn-ea"/>
            <a:ea typeface="+mn-ea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269875" indent="-269875">
          <a:buClr>
            <a:schemeClr val="tx2">
              <a:lumMod val="75000"/>
            </a:schemeClr>
          </a:buClr>
          <a:buFont typeface="+mj-lt"/>
          <a:buAutoNum type="arabicPeriod"/>
          <a:defRPr sz="2000" dirty="0" smtClean="0">
            <a:solidFill>
              <a:srgbClr val="3E020C"/>
            </a:solidFill>
            <a:latin typeface="+mn-lt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7381</TotalTime>
  <Words>1382</Words>
  <Application>Microsoft Office PowerPoint</Application>
  <PresentationFormat>화면 슬라이드 쇼(4:3)</PresentationFormat>
  <Paragraphs>311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굴림</vt:lpstr>
      <vt:lpstr>맑은 고딕</vt:lpstr>
      <vt:lpstr>Arial</vt:lpstr>
      <vt:lpstr>Courier New</vt:lpstr>
      <vt:lpstr>Times New Roman</vt:lpstr>
      <vt:lpstr>Wingdings</vt:lpstr>
      <vt:lpstr>Wingdings 2</vt:lpstr>
      <vt:lpstr>대나무</vt:lpstr>
      <vt:lpstr>5장  되추적 (Backtracking )</vt:lpstr>
      <vt:lpstr>PowerPoint 프레젠테이션</vt:lpstr>
      <vt:lpstr>깊이우선검색(depth-first search)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상태공간트리(state space tree)</vt:lpstr>
      <vt:lpstr>PowerPoint 프레젠테이션</vt:lpstr>
      <vt:lpstr>PowerPoint 프레젠테이션</vt:lpstr>
      <vt:lpstr>4-Queens 문제의 상태공간트리 (되추적)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한치근 교수</cp:lastModifiedBy>
  <cp:revision>925</cp:revision>
  <cp:lastPrinted>1999-11-03T06:21:19Z</cp:lastPrinted>
  <dcterms:created xsi:type="dcterms:W3CDTF">1999-08-17T02:45:08Z</dcterms:created>
  <dcterms:modified xsi:type="dcterms:W3CDTF">2020-03-05T04:36:57Z</dcterms:modified>
</cp:coreProperties>
</file>