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391" r:id="rId6"/>
    <p:sldId id="258" r:id="rId7"/>
    <p:sldId id="260" r:id="rId8"/>
    <p:sldId id="397" r:id="rId9"/>
    <p:sldId id="259" r:id="rId10"/>
    <p:sldId id="265" r:id="rId11"/>
    <p:sldId id="264" r:id="rId12"/>
    <p:sldId id="398" r:id="rId13"/>
    <p:sldId id="399" r:id="rId14"/>
    <p:sldId id="400" r:id="rId15"/>
    <p:sldId id="261" r:id="rId16"/>
    <p:sldId id="404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02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/>
    <p:restoredTop sz="82863" autoAdjust="0"/>
  </p:normalViewPr>
  <p:slideViewPr>
    <p:cSldViewPr snapToGrid="0" snapToObjects="1">
      <p:cViewPr varScale="1">
        <p:scale>
          <a:sx n="155" d="100"/>
          <a:sy n="155" d="100"/>
        </p:scale>
        <p:origin x="1680" y="192"/>
      </p:cViewPr>
      <p:guideLst>
        <p:guide orient="horz" pos="216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37A995-261F-D647-AA41-750A47C50B49}" type="datetimeFigureOut">
              <a:rPr lang="en-US" smtClean="0"/>
              <a:pPr/>
              <a:t>9/30/20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D7E8A-BF46-7448-BA28-4F9990997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F9A376-35C3-4E1E-ABD7-18A727BB463A}" type="datetimeFigureOut">
              <a:rPr lang="en-US" smtClean="0"/>
              <a:t>9/30/20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BB06A-E44B-4483-A9C4-56EAE433E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86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Locality</a:t>
            </a:r>
          </a:p>
          <a:p>
            <a:r>
              <a:rPr lang="en-US" dirty="0"/>
              <a:t>Save program in block unit at HD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BB06A-E44B-4483-A9C4-56EAE433E8E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791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 has the next bit of data it will need already loaded into cache by the time it goes looking for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BB06A-E44B-4483-A9C4-56EAE433E8E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01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Refers </a:t>
            </a:r>
            <a:r>
              <a:rPr lang="en-US" dirty="0"/>
              <a:t>to the use of data elements within </a:t>
            </a:r>
            <a:r>
              <a:rPr lang="en-US" b="1" dirty="0"/>
              <a:t>relatively close storage</a:t>
            </a:r>
            <a:r>
              <a:rPr lang="en-US" dirty="0"/>
              <a:t> locations.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Two types of locality method to increase performance</a:t>
            </a:r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BB06A-E44B-4483-A9C4-56EAE433E8E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66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Pen delivery time at a time equal time two pens delivery time at a time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BB06A-E44B-4483-A9C4-56EAE433E8E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4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bubble sort algorithm.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BB06A-E44B-4483-A9C4-56EAE433E8E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645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D6255A-5364-AC4A-BAB6-87821FC4EC2D}" type="datetimeFigureOut">
              <a:rPr lang="en-US" smtClean="0"/>
              <a:pPr/>
              <a:t>9/30/20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33E2C-E170-294A-B474-6AFED1818C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D6255A-5364-AC4A-BAB6-87821FC4EC2D}" type="datetimeFigureOut">
              <a:rPr lang="en-US" smtClean="0"/>
              <a:pPr/>
              <a:t>9/30/20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33E2C-E170-294A-B474-6AFED1818C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D6255A-5364-AC4A-BAB6-87821FC4EC2D}" type="datetimeFigureOut">
              <a:rPr lang="en-US" smtClean="0"/>
              <a:pPr/>
              <a:t>9/30/20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33E2C-E170-294A-B474-6AFED1818C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74448" y="322593"/>
            <a:ext cx="6469552" cy="685482"/>
          </a:xfrm>
          <a:prstGeom prst="rect">
            <a:avLst/>
          </a:prstGeom>
        </p:spPr>
        <p:txBody>
          <a:bodyPr anchor="ctr" anchorCtr="0"/>
          <a:lstStyle>
            <a:lvl1pPr algn="ctr" defTabSz="457200" rtl="0" eaLnBrk="1" latinLnBrk="0" hangingPunct="1">
              <a:spcBef>
                <a:spcPct val="0"/>
              </a:spcBef>
              <a:buNone/>
              <a:defRPr lang="en-US" sz="3600" kern="1200" dirty="0">
                <a:solidFill>
                  <a:schemeClr val="bg1"/>
                </a:solidFill>
                <a:latin typeface="Corbel" panose="020B0503020204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012" y="1255735"/>
            <a:ext cx="8380854" cy="4525963"/>
          </a:xfrm>
          <a:prstGeom prst="rect">
            <a:avLst/>
          </a:prstGeom>
        </p:spPr>
        <p:txBody>
          <a:bodyPr/>
          <a:lstStyle>
            <a:lvl1pPr marL="171450" indent="-171450">
              <a:buFont typeface="Wingdings" panose="05000000000000000000" pitchFamily="2" charset="2"/>
              <a:buChar char="Ø"/>
              <a:defRPr/>
            </a:lvl1pPr>
            <a:lvl2pPr>
              <a:spcBef>
                <a:spcPts val="300"/>
              </a:spcBef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53224"/>
            <a:ext cx="2133600" cy="365125"/>
          </a:xfrm>
          <a:prstGeom prst="rect">
            <a:avLst/>
          </a:prstGeom>
        </p:spPr>
        <p:txBody>
          <a:bodyPr/>
          <a:lstStyle/>
          <a:p>
            <a:fld id="{F0D6255A-5364-AC4A-BAB6-87821FC4EC2D}" type="datetimeFigureOut">
              <a:rPr lang="en-US" smtClean="0"/>
              <a:pPr/>
              <a:t>9/30/20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5322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53224"/>
            <a:ext cx="2133600" cy="365125"/>
          </a:xfrm>
          <a:prstGeom prst="rect">
            <a:avLst/>
          </a:prstGeom>
        </p:spPr>
        <p:txBody>
          <a:bodyPr/>
          <a:lstStyle/>
          <a:p>
            <a:fld id="{75233E2C-E170-294A-B474-6AFED1818C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D6255A-5364-AC4A-BAB6-87821FC4EC2D}" type="datetimeFigureOut">
              <a:rPr lang="en-US" smtClean="0"/>
              <a:pPr/>
              <a:t>9/30/20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33E2C-E170-294A-B474-6AFED1818C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D6255A-5364-AC4A-BAB6-87821FC4EC2D}" type="datetimeFigureOut">
              <a:rPr lang="en-US" smtClean="0"/>
              <a:pPr/>
              <a:t>9/30/20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33E2C-E170-294A-B474-6AFED1818C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D6255A-5364-AC4A-BAB6-87821FC4EC2D}" type="datetimeFigureOut">
              <a:rPr lang="en-US" smtClean="0"/>
              <a:pPr/>
              <a:t>9/30/20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33E2C-E170-294A-B474-6AFED1818C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D6255A-5364-AC4A-BAB6-87821FC4EC2D}" type="datetimeFigureOut">
              <a:rPr lang="en-US" smtClean="0"/>
              <a:pPr/>
              <a:t>9/30/20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33E2C-E170-294A-B474-6AFED1818C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D6255A-5364-AC4A-BAB6-87821FC4EC2D}" type="datetimeFigureOut">
              <a:rPr lang="en-US" smtClean="0"/>
              <a:pPr/>
              <a:t>9/30/20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33E2C-E170-294A-B474-6AFED1818C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D6255A-5364-AC4A-BAB6-87821FC4EC2D}" type="datetimeFigureOut">
              <a:rPr lang="en-US" smtClean="0"/>
              <a:pPr/>
              <a:t>9/30/20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33E2C-E170-294A-B474-6AFED1818C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D6255A-5364-AC4A-BAB6-87821FC4EC2D}" type="datetimeFigureOut">
              <a:rPr lang="en-US" smtClean="0"/>
              <a:pPr/>
              <a:t>9/30/20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33E2C-E170-294A-B474-6AFED1818C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WW_GrayPPPinside.psd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Picture 4" descr="Horizontal2cNew.pn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21366" y="426011"/>
            <a:ext cx="2435337" cy="51965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WW_GrayPPP.ps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1" name="Picture 10" descr="Vertical2cNe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2758" y="4798560"/>
            <a:ext cx="2323376" cy="126340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0828" y="2241597"/>
            <a:ext cx="7444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Trajan Pro"/>
                <a:cs typeface="Trajan Pro"/>
              </a:rPr>
              <a:t>Cache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49" y="3566245"/>
            <a:ext cx="5743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rbel"/>
                <a:cs typeface="Corbel"/>
              </a:rPr>
              <a:t>Haijian</a:t>
            </a:r>
            <a:r>
              <a:rPr lang="en-US" dirty="0">
                <a:latin typeface="Corbel"/>
                <a:cs typeface="Corbel"/>
              </a:rPr>
              <a:t> Sun</a:t>
            </a:r>
          </a:p>
          <a:p>
            <a:pPr algn="ctr"/>
            <a:r>
              <a:rPr lang="en-US" dirty="0" err="1">
                <a:latin typeface="Corbel"/>
                <a:cs typeface="Corbel"/>
              </a:rPr>
              <a:t>sunh@uww.edu</a:t>
            </a:r>
            <a:endParaRPr lang="en-US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5D176-92B3-4D11-8C55-E809F2EAD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Locality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21BE4D-D92C-44C7-A2DB-B91BDAABB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572" y="987328"/>
            <a:ext cx="8645987" cy="4525963"/>
          </a:xfrm>
        </p:spPr>
        <p:txBody>
          <a:bodyPr/>
          <a:lstStyle/>
          <a:p>
            <a:r>
              <a:rPr lang="en-US" dirty="0"/>
              <a:t>Increasing Locality makes increase an performance of program</a:t>
            </a:r>
          </a:p>
          <a:p>
            <a:r>
              <a:rPr lang="en-US" dirty="0"/>
              <a:t>Increase efficiency of Cache</a:t>
            </a:r>
          </a:p>
          <a:p>
            <a:pPr lvl="1"/>
            <a:r>
              <a:rPr lang="en-US" dirty="0"/>
              <a:t>High chance of </a:t>
            </a:r>
            <a:r>
              <a:rPr lang="en-US" dirty="0">
                <a:solidFill>
                  <a:srgbClr val="FF0000"/>
                </a:solidFill>
              </a:rPr>
              <a:t>Cache hit</a:t>
            </a:r>
          </a:p>
          <a:p>
            <a:r>
              <a:rPr lang="en-US" dirty="0"/>
              <a:t>Locality methods to increase performance</a:t>
            </a:r>
          </a:p>
          <a:p>
            <a:pPr lvl="1"/>
            <a:r>
              <a:rPr lang="en-US" dirty="0"/>
              <a:t>Temporal Locality</a:t>
            </a:r>
          </a:p>
          <a:p>
            <a:pPr lvl="2"/>
            <a:r>
              <a:rPr lang="en-US" dirty="0"/>
              <a:t>Repeated access data (the memory address) </a:t>
            </a:r>
          </a:p>
          <a:p>
            <a:pPr lvl="2"/>
            <a:r>
              <a:rPr lang="en-US" dirty="0"/>
              <a:t>e.g.  class variable</a:t>
            </a:r>
          </a:p>
          <a:p>
            <a:pPr lvl="1"/>
            <a:r>
              <a:rPr lang="en-US" dirty="0"/>
              <a:t>Spatial Locality</a:t>
            </a:r>
          </a:p>
          <a:p>
            <a:pPr lvl="2"/>
            <a:r>
              <a:rPr lang="en-US" dirty="0"/>
              <a:t>CPU will request the around the memory address that CPU already requested. (e.g. Array)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DD03202-DDAB-4605-81F0-C4D7AD527276}"/>
              </a:ext>
            </a:extLst>
          </p:cNvPr>
          <p:cNvGrpSpPr/>
          <p:nvPr/>
        </p:nvGrpSpPr>
        <p:grpSpPr>
          <a:xfrm>
            <a:off x="1082566" y="6266399"/>
            <a:ext cx="6611007" cy="538016"/>
            <a:chOff x="1082566" y="5673559"/>
            <a:chExt cx="6611007" cy="884579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AC70A3B4-69A5-4D3C-B79E-964F7ADC2660}"/>
                </a:ext>
              </a:extLst>
            </p:cNvPr>
            <p:cNvGrpSpPr/>
            <p:nvPr/>
          </p:nvGrpSpPr>
          <p:grpSpPr>
            <a:xfrm>
              <a:off x="1082566" y="5673559"/>
              <a:ext cx="6611007" cy="861848"/>
              <a:chOff x="945931" y="2154621"/>
              <a:chExt cx="6611007" cy="861848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F42E7A36-AB6F-435A-9AC6-2E69080F4AC2}"/>
                  </a:ext>
                </a:extLst>
              </p:cNvPr>
              <p:cNvSpPr/>
              <p:nvPr/>
            </p:nvSpPr>
            <p:spPr>
              <a:xfrm>
                <a:off x="945931" y="2154621"/>
                <a:ext cx="6611007" cy="8618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F203C424-3853-4B0D-B74C-3B5A48ACDD50}"/>
                  </a:ext>
                </a:extLst>
              </p:cNvPr>
              <p:cNvSpPr/>
              <p:nvPr/>
            </p:nvSpPr>
            <p:spPr>
              <a:xfrm>
                <a:off x="2112583" y="2154621"/>
                <a:ext cx="693686" cy="861848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a[0]</a:t>
                </a:r>
              </a:p>
            </p:txBody>
          </p:sp>
        </p:grp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02A044F2-FC72-4D4E-9076-587EB7842F17}"/>
                </a:ext>
              </a:extLst>
            </p:cNvPr>
            <p:cNvSpPr/>
            <p:nvPr/>
          </p:nvSpPr>
          <p:spPr>
            <a:xfrm>
              <a:off x="2942904" y="5685780"/>
              <a:ext cx="693686" cy="861848"/>
            </a:xfrm>
            <a:prstGeom prst="roundRect">
              <a:avLst/>
            </a:prstGeom>
            <a:solidFill>
              <a:srgbClr val="7030A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a[1]</a:t>
              </a: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24DD4278-DEB3-4F77-BAC9-0BB1829F2711}"/>
                </a:ext>
              </a:extLst>
            </p:cNvPr>
            <p:cNvSpPr/>
            <p:nvPr/>
          </p:nvSpPr>
          <p:spPr>
            <a:xfrm>
              <a:off x="3636590" y="5696290"/>
              <a:ext cx="693686" cy="861848"/>
            </a:xfrm>
            <a:prstGeom prst="roundRect">
              <a:avLst/>
            </a:prstGeom>
            <a:solidFill>
              <a:srgbClr val="7030A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a[2]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4624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EEF92-46BF-4C91-921F-77291052F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Locality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1CAB9-1532-4C03-96AF-3666FB434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367" y="1066877"/>
            <a:ext cx="8848908" cy="4525963"/>
          </a:xfrm>
        </p:spPr>
        <p:txBody>
          <a:bodyPr/>
          <a:lstStyle/>
          <a:p>
            <a:r>
              <a:rPr lang="en-US" dirty="0"/>
              <a:t>Cache basic policy</a:t>
            </a:r>
          </a:p>
          <a:p>
            <a:pPr lvl="1"/>
            <a:r>
              <a:rPr lang="en-US" dirty="0"/>
              <a:t>Temporal Locality -&gt; Cache characteristics</a:t>
            </a:r>
          </a:p>
          <a:p>
            <a:pPr lvl="2"/>
            <a:r>
              <a:rPr lang="en-US" dirty="0"/>
              <a:t>Cache will hit again the data that already is used </a:t>
            </a:r>
          </a:p>
          <a:p>
            <a:pPr lvl="1"/>
            <a:r>
              <a:rPr lang="en-US" dirty="0"/>
              <a:t>Spatial Locality -&gt; Send Block unit, not 16 bit or 4 bytes</a:t>
            </a:r>
          </a:p>
          <a:p>
            <a:pPr lvl="2"/>
            <a:r>
              <a:rPr lang="en-US" dirty="0"/>
              <a:t>Cache will have the around data that already is used</a:t>
            </a:r>
          </a:p>
          <a:p>
            <a:pPr lvl="2"/>
            <a:r>
              <a:rPr lang="en-US" dirty="0"/>
              <a:t>Increase percentage cache hit (90%)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A63B8888-EEAD-49F0-ACF6-4BCE0002F420}"/>
              </a:ext>
            </a:extLst>
          </p:cNvPr>
          <p:cNvSpPr/>
          <p:nvPr/>
        </p:nvSpPr>
        <p:spPr>
          <a:xfrm>
            <a:off x="696686" y="4343400"/>
            <a:ext cx="3918857" cy="1767111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05DE90C-764F-4651-B1AC-81A2C88F0D8A}"/>
              </a:ext>
            </a:extLst>
          </p:cNvPr>
          <p:cNvSpPr/>
          <p:nvPr/>
        </p:nvSpPr>
        <p:spPr>
          <a:xfrm>
            <a:off x="2674448" y="4484911"/>
            <a:ext cx="1074057" cy="508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Register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D5E1E49-D713-4ABC-991E-5D91E38671BF}"/>
              </a:ext>
            </a:extLst>
          </p:cNvPr>
          <p:cNvSpPr/>
          <p:nvPr/>
        </p:nvSpPr>
        <p:spPr>
          <a:xfrm>
            <a:off x="2674447" y="5376212"/>
            <a:ext cx="1074057" cy="508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24EF343-9BC8-4937-B833-D9FED83E089E}"/>
              </a:ext>
            </a:extLst>
          </p:cNvPr>
          <p:cNvSpPr/>
          <p:nvPr/>
        </p:nvSpPr>
        <p:spPr>
          <a:xfrm>
            <a:off x="967873" y="4484911"/>
            <a:ext cx="1074057" cy="508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ALU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7E86EAA-E47E-493D-981D-854DF9823460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2041930" y="4738911"/>
            <a:ext cx="63251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C05AC86-076F-4405-85F9-4A4D04E266EE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3211476" y="4992911"/>
            <a:ext cx="1" cy="3833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A45DC2C-7C53-4251-A905-D52AC7C9BE27}"/>
              </a:ext>
            </a:extLst>
          </p:cNvPr>
          <p:cNvSpPr/>
          <p:nvPr/>
        </p:nvSpPr>
        <p:spPr>
          <a:xfrm>
            <a:off x="3972008" y="5084832"/>
            <a:ext cx="1180563" cy="11149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EE2C87B-D57C-483E-9651-AD41E9C5A98C}"/>
              </a:ext>
            </a:extLst>
          </p:cNvPr>
          <p:cNvSpPr/>
          <p:nvPr/>
        </p:nvSpPr>
        <p:spPr>
          <a:xfrm>
            <a:off x="5694176" y="5143067"/>
            <a:ext cx="2288682" cy="9819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56FF36B-C0C4-4D88-804D-48F3A54F4DFF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3748504" y="5630212"/>
            <a:ext cx="223504" cy="120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DC8F6AE-CF62-4F78-9218-6C065EF234D2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5152571" y="5634046"/>
            <a:ext cx="541605" cy="82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BDE39378-DAA8-4B5D-B7CF-A844727229A1}"/>
              </a:ext>
            </a:extLst>
          </p:cNvPr>
          <p:cNvSpPr/>
          <p:nvPr/>
        </p:nvSpPr>
        <p:spPr>
          <a:xfrm>
            <a:off x="5855799" y="3706450"/>
            <a:ext cx="1965435" cy="909642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 Disk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26AC7EB-0BAE-4D71-A498-1AAD5DC8BCBD}"/>
              </a:ext>
            </a:extLst>
          </p:cNvPr>
          <p:cNvCxnSpPr>
            <a:cxnSpLocks/>
            <a:stCxn id="14" idx="3"/>
            <a:endCxn id="11" idx="0"/>
          </p:cNvCxnSpPr>
          <p:nvPr/>
        </p:nvCxnSpPr>
        <p:spPr>
          <a:xfrm>
            <a:off x="6838517" y="4616092"/>
            <a:ext cx="0" cy="5269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685C408-DF4B-462F-AF20-0BD17BCEAACE}"/>
              </a:ext>
            </a:extLst>
          </p:cNvPr>
          <p:cNvSpPr/>
          <p:nvPr/>
        </p:nvSpPr>
        <p:spPr>
          <a:xfrm>
            <a:off x="6937722" y="4693863"/>
            <a:ext cx="945931" cy="39096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10 M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54247B6-BA03-47C4-A736-068433A84842}"/>
              </a:ext>
            </a:extLst>
          </p:cNvPr>
          <p:cNvSpPr/>
          <p:nvPr/>
        </p:nvSpPr>
        <p:spPr>
          <a:xfrm>
            <a:off x="6937722" y="5239493"/>
            <a:ext cx="945931" cy="39096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783D565-0B1F-4737-A359-0C924715EF3E}"/>
              </a:ext>
            </a:extLst>
          </p:cNvPr>
          <p:cNvSpPr/>
          <p:nvPr/>
        </p:nvSpPr>
        <p:spPr>
          <a:xfrm>
            <a:off x="5917680" y="5247816"/>
            <a:ext cx="945931" cy="39096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3CEE94B-FF0E-47CD-BAE7-340829387D0C}"/>
              </a:ext>
            </a:extLst>
          </p:cNvPr>
          <p:cNvSpPr/>
          <p:nvPr/>
        </p:nvSpPr>
        <p:spPr>
          <a:xfrm>
            <a:off x="5917680" y="5701320"/>
            <a:ext cx="945931" cy="39096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6D536D7-3F8C-4AEF-B4BA-D013C4711192}"/>
              </a:ext>
            </a:extLst>
          </p:cNvPr>
          <p:cNvSpPr/>
          <p:nvPr/>
        </p:nvSpPr>
        <p:spPr>
          <a:xfrm>
            <a:off x="6950269" y="5701320"/>
            <a:ext cx="945931" cy="39096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F1E5931-12F8-4811-851B-E37E9D9A6835}"/>
              </a:ext>
            </a:extLst>
          </p:cNvPr>
          <p:cNvSpPr/>
          <p:nvPr/>
        </p:nvSpPr>
        <p:spPr>
          <a:xfrm>
            <a:off x="5226681" y="5133968"/>
            <a:ext cx="499581" cy="39096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1M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546276B-7724-493B-96CF-11BBFFAD19F2}"/>
              </a:ext>
            </a:extLst>
          </p:cNvPr>
          <p:cNvGrpSpPr/>
          <p:nvPr/>
        </p:nvGrpSpPr>
        <p:grpSpPr>
          <a:xfrm>
            <a:off x="4647274" y="5156846"/>
            <a:ext cx="432038" cy="993286"/>
            <a:chOff x="4647274" y="5563246"/>
            <a:chExt cx="432038" cy="993286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55D40A34-E4CB-4C14-AFA0-137BD9364CBA}"/>
                </a:ext>
              </a:extLst>
            </p:cNvPr>
            <p:cNvSpPr/>
            <p:nvPr/>
          </p:nvSpPr>
          <p:spPr>
            <a:xfrm>
              <a:off x="4647274" y="5563246"/>
              <a:ext cx="430438" cy="29745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5EFB71C9-85F5-4E6B-B381-E45FC3E868AE}"/>
                </a:ext>
              </a:extLst>
            </p:cNvPr>
            <p:cNvSpPr/>
            <p:nvPr/>
          </p:nvSpPr>
          <p:spPr>
            <a:xfrm>
              <a:off x="4647274" y="5916955"/>
              <a:ext cx="430438" cy="29745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ADA6DCF8-DB3E-4D24-B118-6B41C586A151}"/>
                </a:ext>
              </a:extLst>
            </p:cNvPr>
            <p:cNvSpPr/>
            <p:nvPr/>
          </p:nvSpPr>
          <p:spPr>
            <a:xfrm>
              <a:off x="4648874" y="6259082"/>
              <a:ext cx="430438" cy="29745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5639658B-296E-43FD-BC6E-D1842DE019DD}"/>
              </a:ext>
            </a:extLst>
          </p:cNvPr>
          <p:cNvSpPr/>
          <p:nvPr/>
        </p:nvSpPr>
        <p:spPr>
          <a:xfrm>
            <a:off x="3655892" y="5171932"/>
            <a:ext cx="307829" cy="23028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0.5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C44C564-532A-4E75-8026-C55526BF9954}"/>
              </a:ext>
            </a:extLst>
          </p:cNvPr>
          <p:cNvGrpSpPr/>
          <p:nvPr/>
        </p:nvGrpSpPr>
        <p:grpSpPr>
          <a:xfrm>
            <a:off x="4091306" y="5171932"/>
            <a:ext cx="432038" cy="993286"/>
            <a:chOff x="4647274" y="5563246"/>
            <a:chExt cx="432038" cy="993286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4478FF6C-3B99-4690-AC44-39BB4B0C58BA}"/>
                </a:ext>
              </a:extLst>
            </p:cNvPr>
            <p:cNvSpPr/>
            <p:nvPr/>
          </p:nvSpPr>
          <p:spPr>
            <a:xfrm>
              <a:off x="4647274" y="5563246"/>
              <a:ext cx="430438" cy="29745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E51DFE7E-2DAE-433B-97F6-42F147670D72}"/>
                </a:ext>
              </a:extLst>
            </p:cNvPr>
            <p:cNvSpPr/>
            <p:nvPr/>
          </p:nvSpPr>
          <p:spPr>
            <a:xfrm>
              <a:off x="4647274" y="5916955"/>
              <a:ext cx="430438" cy="29745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90723595-334B-45AB-AEA3-7A6F008B8036}"/>
                </a:ext>
              </a:extLst>
            </p:cNvPr>
            <p:cNvSpPr/>
            <p:nvPr/>
          </p:nvSpPr>
          <p:spPr>
            <a:xfrm>
              <a:off x="4648874" y="6259082"/>
              <a:ext cx="430438" cy="29745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8FB9C41-65A2-469B-BC4D-FABC0EE6D839}"/>
              </a:ext>
            </a:extLst>
          </p:cNvPr>
          <p:cNvGrpSpPr/>
          <p:nvPr/>
        </p:nvGrpSpPr>
        <p:grpSpPr>
          <a:xfrm>
            <a:off x="3410041" y="5432750"/>
            <a:ext cx="245851" cy="419932"/>
            <a:chOff x="3410041" y="5839150"/>
            <a:chExt cx="245851" cy="419932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ED715707-7BE9-4F05-B4AC-542037D09AE6}"/>
                </a:ext>
              </a:extLst>
            </p:cNvPr>
            <p:cNvSpPr/>
            <p:nvPr/>
          </p:nvSpPr>
          <p:spPr>
            <a:xfrm>
              <a:off x="3410041" y="5839150"/>
              <a:ext cx="245851" cy="117509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B76CB716-E52B-4CF5-B3D7-A51507B29A45}"/>
                </a:ext>
              </a:extLst>
            </p:cNvPr>
            <p:cNvSpPr/>
            <p:nvPr/>
          </p:nvSpPr>
          <p:spPr>
            <a:xfrm>
              <a:off x="3410041" y="5989600"/>
              <a:ext cx="245851" cy="117509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E45DA1A2-12FC-4061-8E96-8F5A5F38724A}"/>
                </a:ext>
              </a:extLst>
            </p:cNvPr>
            <p:cNvSpPr/>
            <p:nvPr/>
          </p:nvSpPr>
          <p:spPr>
            <a:xfrm>
              <a:off x="3410041" y="6141573"/>
              <a:ext cx="245851" cy="117509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2338799-C260-4B71-864D-008569DDFE4E}"/>
              </a:ext>
            </a:extLst>
          </p:cNvPr>
          <p:cNvGrpSpPr/>
          <p:nvPr/>
        </p:nvGrpSpPr>
        <p:grpSpPr>
          <a:xfrm>
            <a:off x="3094955" y="5423638"/>
            <a:ext cx="245851" cy="419932"/>
            <a:chOff x="3410041" y="5839150"/>
            <a:chExt cx="245851" cy="419932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47FC520F-EB6D-43D8-8D0B-E0B41535E356}"/>
                </a:ext>
              </a:extLst>
            </p:cNvPr>
            <p:cNvSpPr/>
            <p:nvPr/>
          </p:nvSpPr>
          <p:spPr>
            <a:xfrm>
              <a:off x="3410041" y="5839150"/>
              <a:ext cx="245851" cy="117509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96B2E2EA-BFFA-4E78-B0D6-5575E6A8EA0A}"/>
                </a:ext>
              </a:extLst>
            </p:cNvPr>
            <p:cNvSpPr/>
            <p:nvPr/>
          </p:nvSpPr>
          <p:spPr>
            <a:xfrm>
              <a:off x="3410041" y="5989600"/>
              <a:ext cx="245851" cy="117509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E1C515CB-F5AD-4859-9E47-766543023C19}"/>
                </a:ext>
              </a:extLst>
            </p:cNvPr>
            <p:cNvSpPr/>
            <p:nvPr/>
          </p:nvSpPr>
          <p:spPr>
            <a:xfrm>
              <a:off x="3410041" y="6141573"/>
              <a:ext cx="245851" cy="117509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251F42F-3F39-4016-A774-7E7BD7B7E165}"/>
              </a:ext>
            </a:extLst>
          </p:cNvPr>
          <p:cNvGrpSpPr/>
          <p:nvPr/>
        </p:nvGrpSpPr>
        <p:grpSpPr>
          <a:xfrm>
            <a:off x="2762598" y="5423638"/>
            <a:ext cx="245851" cy="419932"/>
            <a:chOff x="3410041" y="5839150"/>
            <a:chExt cx="245851" cy="419932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73EC4A6E-20B5-41AA-8A01-41C98421F09C}"/>
                </a:ext>
              </a:extLst>
            </p:cNvPr>
            <p:cNvSpPr/>
            <p:nvPr/>
          </p:nvSpPr>
          <p:spPr>
            <a:xfrm>
              <a:off x="3410041" y="5839150"/>
              <a:ext cx="245851" cy="117509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140DB710-7A6E-4794-B80E-D6E1C238ADB4}"/>
                </a:ext>
              </a:extLst>
            </p:cNvPr>
            <p:cNvSpPr/>
            <p:nvPr/>
          </p:nvSpPr>
          <p:spPr>
            <a:xfrm>
              <a:off x="3410041" y="5989600"/>
              <a:ext cx="245851" cy="117509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D9AF760F-3418-4F5B-B8AE-6576108FBE0C}"/>
                </a:ext>
              </a:extLst>
            </p:cNvPr>
            <p:cNvSpPr/>
            <p:nvPr/>
          </p:nvSpPr>
          <p:spPr>
            <a:xfrm>
              <a:off x="3410041" y="6141573"/>
              <a:ext cx="245851" cy="117509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9ED33229-B69B-4816-834F-B1272903F4CA}"/>
              </a:ext>
            </a:extLst>
          </p:cNvPr>
          <p:cNvSpPr txBox="1"/>
          <p:nvPr/>
        </p:nvSpPr>
        <p:spPr>
          <a:xfrm>
            <a:off x="2762598" y="5834925"/>
            <a:ext cx="1078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Cache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E5CA825-0053-4DA3-9B90-DC4CB92050C9}"/>
              </a:ext>
            </a:extLst>
          </p:cNvPr>
          <p:cNvSpPr txBox="1"/>
          <p:nvPr/>
        </p:nvSpPr>
        <p:spPr>
          <a:xfrm>
            <a:off x="4066953" y="6237410"/>
            <a:ext cx="1078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 Cache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65C7229-7755-43DE-A2AE-B5E077DBD2B6}"/>
              </a:ext>
            </a:extLst>
          </p:cNvPr>
          <p:cNvSpPr txBox="1"/>
          <p:nvPr/>
        </p:nvSpPr>
        <p:spPr>
          <a:xfrm>
            <a:off x="5917679" y="6158014"/>
            <a:ext cx="2065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Memory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4C81EA-5C9F-497C-8624-942877239A84}"/>
              </a:ext>
            </a:extLst>
          </p:cNvPr>
          <p:cNvSpPr txBox="1"/>
          <p:nvPr/>
        </p:nvSpPr>
        <p:spPr>
          <a:xfrm>
            <a:off x="2679153" y="4981311"/>
            <a:ext cx="129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Very Fast</a:t>
            </a:r>
          </a:p>
        </p:txBody>
      </p:sp>
      <p:sp>
        <p:nvSpPr>
          <p:cNvPr id="17" name="말풍선: 모서리가 둥근 사각형 16">
            <a:extLst>
              <a:ext uri="{FF2B5EF4-FFF2-40B4-BE49-F238E27FC236}">
                <a16:creationId xmlns:a16="http://schemas.microsoft.com/office/drawing/2014/main" id="{CDE746B8-CAD6-4ED3-B9E4-A070B006B511}"/>
              </a:ext>
            </a:extLst>
          </p:cNvPr>
          <p:cNvSpPr/>
          <p:nvPr/>
        </p:nvSpPr>
        <p:spPr>
          <a:xfrm>
            <a:off x="295276" y="5791123"/>
            <a:ext cx="2336110" cy="714899"/>
          </a:xfrm>
          <a:prstGeom prst="wedgeRoundRectCallout">
            <a:avLst>
              <a:gd name="adj1" fmla="val 57550"/>
              <a:gd name="adj2" fmla="val -141138"/>
              <a:gd name="adj3" fmla="val 16667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Enough speed without any delay</a:t>
            </a:r>
          </a:p>
        </p:txBody>
      </p:sp>
    </p:spTree>
    <p:extLst>
      <p:ext uri="{BB962C8B-B14F-4D97-AF65-F5344CB8AC3E}">
        <p14:creationId xmlns:p14="http://schemas.microsoft.com/office/powerpoint/2010/main" val="2635741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B0347-30B3-4659-A197-3E06215EE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Locality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47994-DD96-4B09-B592-475A66C3E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012" y="1255735"/>
            <a:ext cx="5674775" cy="4525963"/>
          </a:xfrm>
        </p:spPr>
        <p:txBody>
          <a:bodyPr/>
          <a:lstStyle/>
          <a:p>
            <a:r>
              <a:rPr lang="en-US" dirty="0"/>
              <a:t>Temporal Locality</a:t>
            </a:r>
          </a:p>
          <a:p>
            <a:pPr lvl="1"/>
            <a:r>
              <a:rPr lang="en-US" dirty="0" err="1"/>
              <a:t>i</a:t>
            </a:r>
            <a:r>
              <a:rPr lang="en-US" dirty="0"/>
              <a:t>, j, temp</a:t>
            </a:r>
          </a:p>
          <a:p>
            <a:pPr lvl="1"/>
            <a:r>
              <a:rPr lang="en-US" dirty="0"/>
              <a:t>Refers to the reuse of data/resource </a:t>
            </a:r>
          </a:p>
          <a:p>
            <a:pPr lvl="1"/>
            <a:r>
              <a:rPr lang="en-US" b="1" dirty="0"/>
              <a:t>Repeatedly accessed</a:t>
            </a:r>
          </a:p>
          <a:p>
            <a:r>
              <a:rPr lang="en-US" dirty="0"/>
              <a:t>Spatial Locality</a:t>
            </a:r>
          </a:p>
          <a:p>
            <a:pPr lvl="1"/>
            <a:r>
              <a:rPr lang="en-US" dirty="0" err="1"/>
              <a:t>srcArr</a:t>
            </a:r>
            <a:r>
              <a:rPr lang="en-US" dirty="0"/>
              <a:t>[j-1] = </a:t>
            </a:r>
            <a:r>
              <a:rPr lang="en-US" dirty="0" err="1"/>
              <a:t>srcArr</a:t>
            </a:r>
            <a:r>
              <a:rPr lang="en-US" dirty="0"/>
              <a:t>[j]</a:t>
            </a:r>
          </a:p>
          <a:p>
            <a:pPr lvl="1"/>
            <a:r>
              <a:rPr lang="en-US" dirty="0"/>
              <a:t>Refers to the use of data elements within </a:t>
            </a:r>
            <a:r>
              <a:rPr lang="en-US" b="1" dirty="0"/>
              <a:t>relatively close storage</a:t>
            </a:r>
            <a:r>
              <a:rPr lang="en-US" dirty="0"/>
              <a:t> locations.</a:t>
            </a:r>
          </a:p>
          <a:p>
            <a:pPr lvl="1"/>
            <a:r>
              <a:rPr lang="en-US" dirty="0"/>
              <a:t>Sequential Locality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38136B-C6E4-470F-8A91-67DD7FD70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4789" y="1008075"/>
            <a:ext cx="3029211" cy="33420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5419C0-B7BD-41DB-BFB8-277ED0DA6B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4788" y="4350085"/>
            <a:ext cx="3029211" cy="22472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9B4ACB-A46B-4D57-9A7F-CF4C9ACFF4A9}"/>
              </a:ext>
            </a:extLst>
          </p:cNvPr>
          <p:cNvSpPr txBox="1"/>
          <p:nvPr/>
        </p:nvSpPr>
        <p:spPr>
          <a:xfrm>
            <a:off x="7809187" y="1485350"/>
            <a:ext cx="1334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Temporal Locality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CA3531-6871-4059-8876-6F8E20FE983D}"/>
              </a:ext>
            </a:extLst>
          </p:cNvPr>
          <p:cNvSpPr txBox="1"/>
          <p:nvPr/>
        </p:nvSpPr>
        <p:spPr>
          <a:xfrm>
            <a:off x="6114787" y="3195550"/>
            <a:ext cx="1334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Spatial Locality</a:t>
            </a:r>
          </a:p>
        </p:txBody>
      </p:sp>
    </p:spTree>
    <p:extLst>
      <p:ext uri="{BB962C8B-B14F-4D97-AF65-F5344CB8AC3E}">
        <p14:creationId xmlns:p14="http://schemas.microsoft.com/office/powerpoint/2010/main" val="1054975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431B1-E096-456E-AFF0-0CB9FEFD5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AE694A-79E7-45F5-8E0A-A425405A1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</a:t>
            </a:r>
          </a:p>
          <a:p>
            <a:pPr lvl="1"/>
            <a:r>
              <a:rPr lang="en-US" dirty="0"/>
              <a:t>Register &gt; Cache &gt; Main Memory &gt; Hard Disk</a:t>
            </a:r>
          </a:p>
          <a:p>
            <a:r>
              <a:rPr lang="en-US" dirty="0"/>
              <a:t>Cache</a:t>
            </a:r>
          </a:p>
          <a:p>
            <a:pPr lvl="1"/>
            <a:r>
              <a:rPr lang="en-US" dirty="0"/>
              <a:t>Temporal Locality </a:t>
            </a:r>
          </a:p>
          <a:p>
            <a:pPr lvl="2"/>
            <a:r>
              <a:rPr lang="en-US" dirty="0"/>
              <a:t>Cache will hit again the data that already is used </a:t>
            </a:r>
          </a:p>
          <a:p>
            <a:pPr lvl="1"/>
            <a:r>
              <a:rPr lang="en-US" dirty="0"/>
              <a:t>Spatial Locality  (Block)</a:t>
            </a:r>
          </a:p>
          <a:p>
            <a:pPr lvl="1"/>
            <a:endParaRPr lang="en-US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95B30241-7DF5-412A-8C2C-FC6FFDA7FF0C}"/>
              </a:ext>
            </a:extLst>
          </p:cNvPr>
          <p:cNvSpPr/>
          <p:nvPr/>
        </p:nvSpPr>
        <p:spPr>
          <a:xfrm>
            <a:off x="1226293" y="4401150"/>
            <a:ext cx="3918857" cy="1767111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41226D2-D7C4-4E7B-9D38-9BE7A5D4C5CF}"/>
              </a:ext>
            </a:extLst>
          </p:cNvPr>
          <p:cNvSpPr/>
          <p:nvPr/>
        </p:nvSpPr>
        <p:spPr>
          <a:xfrm>
            <a:off x="3204055" y="4542661"/>
            <a:ext cx="1074057" cy="508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Register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3E5875B-F2E2-401E-8FA7-BF305446001F}"/>
              </a:ext>
            </a:extLst>
          </p:cNvPr>
          <p:cNvSpPr/>
          <p:nvPr/>
        </p:nvSpPr>
        <p:spPr>
          <a:xfrm>
            <a:off x="3204054" y="5433962"/>
            <a:ext cx="1074057" cy="508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C28A767-D4C8-4C5F-B135-05EB2E3576A7}"/>
              </a:ext>
            </a:extLst>
          </p:cNvPr>
          <p:cNvSpPr/>
          <p:nvPr/>
        </p:nvSpPr>
        <p:spPr>
          <a:xfrm>
            <a:off x="1497480" y="4542661"/>
            <a:ext cx="1074057" cy="508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ALU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7EEA364-AF1F-45E5-B729-03D1D8215D37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2571537" y="4796661"/>
            <a:ext cx="63251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D531330-ABA8-4411-BB13-6F387D051E5E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3741083" y="5050661"/>
            <a:ext cx="1" cy="3833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DEC81C8-EFD2-4DD6-BE10-720E7B3C0522}"/>
              </a:ext>
            </a:extLst>
          </p:cNvPr>
          <p:cNvSpPr/>
          <p:nvPr/>
        </p:nvSpPr>
        <p:spPr>
          <a:xfrm>
            <a:off x="4501615" y="5142582"/>
            <a:ext cx="1180563" cy="11149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256DE05-5A05-408E-A234-7A37AC558127}"/>
              </a:ext>
            </a:extLst>
          </p:cNvPr>
          <p:cNvSpPr/>
          <p:nvPr/>
        </p:nvSpPr>
        <p:spPr>
          <a:xfrm>
            <a:off x="6223783" y="5200817"/>
            <a:ext cx="2288682" cy="9819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5EF4985-3E01-4426-B6D9-2E570FD74CF6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4278111" y="5687962"/>
            <a:ext cx="223504" cy="120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F2E0053-A89B-4816-851E-CDD88DAB3C1C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5682178" y="5691796"/>
            <a:ext cx="541605" cy="82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B646253C-B8CB-428A-B88B-FFF056C4E277}"/>
              </a:ext>
            </a:extLst>
          </p:cNvPr>
          <p:cNvSpPr/>
          <p:nvPr/>
        </p:nvSpPr>
        <p:spPr>
          <a:xfrm>
            <a:off x="6385406" y="3764200"/>
            <a:ext cx="1965435" cy="909642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 Disk</a:t>
            </a:r>
          </a:p>
        </p:txBody>
      </p:sp>
      <p:cxnSp>
        <p:nvCxnSpPr>
          <p:cNvPr id="15" name="Straight Arrow Connector 15">
            <a:extLst>
              <a:ext uri="{FF2B5EF4-FFF2-40B4-BE49-F238E27FC236}">
                <a16:creationId xmlns:a16="http://schemas.microsoft.com/office/drawing/2014/main" id="{8D6EB04D-4181-4AFE-8C45-F1E22F0447A6}"/>
              </a:ext>
            </a:extLst>
          </p:cNvPr>
          <p:cNvCxnSpPr>
            <a:cxnSpLocks/>
            <a:stCxn id="14" idx="3"/>
            <a:endCxn id="11" idx="0"/>
          </p:cNvCxnSpPr>
          <p:nvPr/>
        </p:nvCxnSpPr>
        <p:spPr>
          <a:xfrm>
            <a:off x="7368124" y="4673842"/>
            <a:ext cx="0" cy="5269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7">
            <a:extLst>
              <a:ext uri="{FF2B5EF4-FFF2-40B4-BE49-F238E27FC236}">
                <a16:creationId xmlns:a16="http://schemas.microsoft.com/office/drawing/2014/main" id="{D47A0F1D-AD38-4FBC-8BD7-9E0C2523623A}"/>
              </a:ext>
            </a:extLst>
          </p:cNvPr>
          <p:cNvSpPr/>
          <p:nvPr/>
        </p:nvSpPr>
        <p:spPr>
          <a:xfrm>
            <a:off x="7467329" y="4751613"/>
            <a:ext cx="945931" cy="39096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8">
            <a:extLst>
              <a:ext uri="{FF2B5EF4-FFF2-40B4-BE49-F238E27FC236}">
                <a16:creationId xmlns:a16="http://schemas.microsoft.com/office/drawing/2014/main" id="{113E515C-8A65-49D4-A9EA-398158D3E1E1}"/>
              </a:ext>
            </a:extLst>
          </p:cNvPr>
          <p:cNvSpPr/>
          <p:nvPr/>
        </p:nvSpPr>
        <p:spPr>
          <a:xfrm>
            <a:off x="7467329" y="5297243"/>
            <a:ext cx="945931" cy="39096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9">
            <a:extLst>
              <a:ext uri="{FF2B5EF4-FFF2-40B4-BE49-F238E27FC236}">
                <a16:creationId xmlns:a16="http://schemas.microsoft.com/office/drawing/2014/main" id="{1B1E2E00-0F10-4FD4-89B3-CE40655C31EF}"/>
              </a:ext>
            </a:extLst>
          </p:cNvPr>
          <p:cNvSpPr/>
          <p:nvPr/>
        </p:nvSpPr>
        <p:spPr>
          <a:xfrm>
            <a:off x="6447287" y="5305566"/>
            <a:ext cx="945931" cy="39096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20">
            <a:extLst>
              <a:ext uri="{FF2B5EF4-FFF2-40B4-BE49-F238E27FC236}">
                <a16:creationId xmlns:a16="http://schemas.microsoft.com/office/drawing/2014/main" id="{6D4FB1F2-B709-48F6-A52C-8C9E60234C3E}"/>
              </a:ext>
            </a:extLst>
          </p:cNvPr>
          <p:cNvSpPr/>
          <p:nvPr/>
        </p:nvSpPr>
        <p:spPr>
          <a:xfrm>
            <a:off x="6447287" y="5759070"/>
            <a:ext cx="945931" cy="39096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21">
            <a:extLst>
              <a:ext uri="{FF2B5EF4-FFF2-40B4-BE49-F238E27FC236}">
                <a16:creationId xmlns:a16="http://schemas.microsoft.com/office/drawing/2014/main" id="{97956144-2738-484D-BE30-5BD8EEEF68BA}"/>
              </a:ext>
            </a:extLst>
          </p:cNvPr>
          <p:cNvSpPr/>
          <p:nvPr/>
        </p:nvSpPr>
        <p:spPr>
          <a:xfrm>
            <a:off x="7479876" y="5759070"/>
            <a:ext cx="945931" cy="39096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2">
            <a:extLst>
              <a:ext uri="{FF2B5EF4-FFF2-40B4-BE49-F238E27FC236}">
                <a16:creationId xmlns:a16="http://schemas.microsoft.com/office/drawing/2014/main" id="{7BFBB798-2A0F-4900-A70E-C72081D9F26B}"/>
              </a:ext>
            </a:extLst>
          </p:cNvPr>
          <p:cNvSpPr/>
          <p:nvPr/>
        </p:nvSpPr>
        <p:spPr>
          <a:xfrm>
            <a:off x="5756289" y="5285237"/>
            <a:ext cx="430438" cy="29745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40">
            <a:extLst>
              <a:ext uri="{FF2B5EF4-FFF2-40B4-BE49-F238E27FC236}">
                <a16:creationId xmlns:a16="http://schemas.microsoft.com/office/drawing/2014/main" id="{D2B844E2-E1DC-443B-AB03-4EBBD54D46F0}"/>
              </a:ext>
            </a:extLst>
          </p:cNvPr>
          <p:cNvGrpSpPr/>
          <p:nvPr/>
        </p:nvGrpSpPr>
        <p:grpSpPr>
          <a:xfrm>
            <a:off x="5176881" y="5214596"/>
            <a:ext cx="432038" cy="993286"/>
            <a:chOff x="4647274" y="5563246"/>
            <a:chExt cx="432038" cy="993286"/>
          </a:xfrm>
        </p:grpSpPr>
        <p:sp>
          <p:nvSpPr>
            <p:cNvPr id="23" name="Rectangle: Rounded Corners 23">
              <a:extLst>
                <a:ext uri="{FF2B5EF4-FFF2-40B4-BE49-F238E27FC236}">
                  <a16:creationId xmlns:a16="http://schemas.microsoft.com/office/drawing/2014/main" id="{ED74B4CB-33DA-4B4E-8435-43BA017B3E28}"/>
                </a:ext>
              </a:extLst>
            </p:cNvPr>
            <p:cNvSpPr/>
            <p:nvPr/>
          </p:nvSpPr>
          <p:spPr>
            <a:xfrm>
              <a:off x="4647274" y="5563246"/>
              <a:ext cx="430438" cy="29745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29">
              <a:extLst>
                <a:ext uri="{FF2B5EF4-FFF2-40B4-BE49-F238E27FC236}">
                  <a16:creationId xmlns:a16="http://schemas.microsoft.com/office/drawing/2014/main" id="{FA0615F2-35B3-4EC7-8692-6FAAF3DB3E66}"/>
                </a:ext>
              </a:extLst>
            </p:cNvPr>
            <p:cNvSpPr/>
            <p:nvPr/>
          </p:nvSpPr>
          <p:spPr>
            <a:xfrm>
              <a:off x="4647274" y="5916955"/>
              <a:ext cx="430438" cy="29745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33">
              <a:extLst>
                <a:ext uri="{FF2B5EF4-FFF2-40B4-BE49-F238E27FC236}">
                  <a16:creationId xmlns:a16="http://schemas.microsoft.com/office/drawing/2014/main" id="{46D23963-C998-48BE-AC09-F19F872251F8}"/>
                </a:ext>
              </a:extLst>
            </p:cNvPr>
            <p:cNvSpPr/>
            <p:nvPr/>
          </p:nvSpPr>
          <p:spPr>
            <a:xfrm>
              <a:off x="4648874" y="6259082"/>
              <a:ext cx="430438" cy="29745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: Rounded Corners 37">
            <a:extLst>
              <a:ext uri="{FF2B5EF4-FFF2-40B4-BE49-F238E27FC236}">
                <a16:creationId xmlns:a16="http://schemas.microsoft.com/office/drawing/2014/main" id="{C7E1D05D-50BE-45F9-8756-968C6A406931}"/>
              </a:ext>
            </a:extLst>
          </p:cNvPr>
          <p:cNvSpPr/>
          <p:nvPr/>
        </p:nvSpPr>
        <p:spPr>
          <a:xfrm>
            <a:off x="4247477" y="5342456"/>
            <a:ext cx="245851" cy="11750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41">
            <a:extLst>
              <a:ext uri="{FF2B5EF4-FFF2-40B4-BE49-F238E27FC236}">
                <a16:creationId xmlns:a16="http://schemas.microsoft.com/office/drawing/2014/main" id="{FD979A66-B25E-465D-8399-23F6BDC60055}"/>
              </a:ext>
            </a:extLst>
          </p:cNvPr>
          <p:cNvGrpSpPr/>
          <p:nvPr/>
        </p:nvGrpSpPr>
        <p:grpSpPr>
          <a:xfrm>
            <a:off x="4620913" y="5229682"/>
            <a:ext cx="432038" cy="993286"/>
            <a:chOff x="4647274" y="5563246"/>
            <a:chExt cx="432038" cy="993286"/>
          </a:xfrm>
        </p:grpSpPr>
        <p:sp>
          <p:nvSpPr>
            <p:cNvPr id="28" name="Rectangle: Rounded Corners 42">
              <a:extLst>
                <a:ext uri="{FF2B5EF4-FFF2-40B4-BE49-F238E27FC236}">
                  <a16:creationId xmlns:a16="http://schemas.microsoft.com/office/drawing/2014/main" id="{05B9B039-67B0-4FE9-B55E-DAB872F76775}"/>
                </a:ext>
              </a:extLst>
            </p:cNvPr>
            <p:cNvSpPr/>
            <p:nvPr/>
          </p:nvSpPr>
          <p:spPr>
            <a:xfrm>
              <a:off x="4647274" y="5563246"/>
              <a:ext cx="430438" cy="29745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43">
              <a:extLst>
                <a:ext uri="{FF2B5EF4-FFF2-40B4-BE49-F238E27FC236}">
                  <a16:creationId xmlns:a16="http://schemas.microsoft.com/office/drawing/2014/main" id="{CF931E09-322E-493C-8626-95E04B13BE8B}"/>
                </a:ext>
              </a:extLst>
            </p:cNvPr>
            <p:cNvSpPr/>
            <p:nvPr/>
          </p:nvSpPr>
          <p:spPr>
            <a:xfrm>
              <a:off x="4647274" y="5916955"/>
              <a:ext cx="430438" cy="29745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: Rounded Corners 44">
              <a:extLst>
                <a:ext uri="{FF2B5EF4-FFF2-40B4-BE49-F238E27FC236}">
                  <a16:creationId xmlns:a16="http://schemas.microsoft.com/office/drawing/2014/main" id="{9464AB29-821F-40A8-A031-BE83088FB13B}"/>
                </a:ext>
              </a:extLst>
            </p:cNvPr>
            <p:cNvSpPr/>
            <p:nvPr/>
          </p:nvSpPr>
          <p:spPr>
            <a:xfrm>
              <a:off x="4648874" y="6259082"/>
              <a:ext cx="430438" cy="29745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48">
            <a:extLst>
              <a:ext uri="{FF2B5EF4-FFF2-40B4-BE49-F238E27FC236}">
                <a16:creationId xmlns:a16="http://schemas.microsoft.com/office/drawing/2014/main" id="{C6422504-33E2-4CAE-AB38-1F506DABDE47}"/>
              </a:ext>
            </a:extLst>
          </p:cNvPr>
          <p:cNvGrpSpPr/>
          <p:nvPr/>
        </p:nvGrpSpPr>
        <p:grpSpPr>
          <a:xfrm>
            <a:off x="3939648" y="5490500"/>
            <a:ext cx="245851" cy="419932"/>
            <a:chOff x="3410041" y="5839150"/>
            <a:chExt cx="245851" cy="419932"/>
          </a:xfrm>
        </p:grpSpPr>
        <p:sp>
          <p:nvSpPr>
            <p:cNvPr id="32" name="Rectangle: Rounded Corners 45">
              <a:extLst>
                <a:ext uri="{FF2B5EF4-FFF2-40B4-BE49-F238E27FC236}">
                  <a16:creationId xmlns:a16="http://schemas.microsoft.com/office/drawing/2014/main" id="{1D171A6F-130E-4999-8A11-7303660E5D09}"/>
                </a:ext>
              </a:extLst>
            </p:cNvPr>
            <p:cNvSpPr/>
            <p:nvPr/>
          </p:nvSpPr>
          <p:spPr>
            <a:xfrm>
              <a:off x="3410041" y="5839150"/>
              <a:ext cx="245851" cy="117509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: Rounded Corners 46">
              <a:extLst>
                <a:ext uri="{FF2B5EF4-FFF2-40B4-BE49-F238E27FC236}">
                  <a16:creationId xmlns:a16="http://schemas.microsoft.com/office/drawing/2014/main" id="{A1E0A39E-EA53-4787-97B9-4770611CDA9C}"/>
                </a:ext>
              </a:extLst>
            </p:cNvPr>
            <p:cNvSpPr/>
            <p:nvPr/>
          </p:nvSpPr>
          <p:spPr>
            <a:xfrm>
              <a:off x="3410041" y="5989600"/>
              <a:ext cx="245851" cy="117509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: Rounded Corners 47">
              <a:extLst>
                <a:ext uri="{FF2B5EF4-FFF2-40B4-BE49-F238E27FC236}">
                  <a16:creationId xmlns:a16="http://schemas.microsoft.com/office/drawing/2014/main" id="{DE6C6B7E-A789-4618-9881-C1C55155E992}"/>
                </a:ext>
              </a:extLst>
            </p:cNvPr>
            <p:cNvSpPr/>
            <p:nvPr/>
          </p:nvSpPr>
          <p:spPr>
            <a:xfrm>
              <a:off x="3410041" y="6141573"/>
              <a:ext cx="245851" cy="117509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49">
            <a:extLst>
              <a:ext uri="{FF2B5EF4-FFF2-40B4-BE49-F238E27FC236}">
                <a16:creationId xmlns:a16="http://schemas.microsoft.com/office/drawing/2014/main" id="{91DA7829-BB44-4D27-827D-80744F146F69}"/>
              </a:ext>
            </a:extLst>
          </p:cNvPr>
          <p:cNvGrpSpPr/>
          <p:nvPr/>
        </p:nvGrpSpPr>
        <p:grpSpPr>
          <a:xfrm>
            <a:off x="3624562" y="5481388"/>
            <a:ext cx="245851" cy="419932"/>
            <a:chOff x="3410041" y="5839150"/>
            <a:chExt cx="245851" cy="419932"/>
          </a:xfrm>
        </p:grpSpPr>
        <p:sp>
          <p:nvSpPr>
            <p:cNvPr id="36" name="Rectangle: Rounded Corners 50">
              <a:extLst>
                <a:ext uri="{FF2B5EF4-FFF2-40B4-BE49-F238E27FC236}">
                  <a16:creationId xmlns:a16="http://schemas.microsoft.com/office/drawing/2014/main" id="{DB5CFE7C-D654-4F39-8F1B-1459F9EFB89E}"/>
                </a:ext>
              </a:extLst>
            </p:cNvPr>
            <p:cNvSpPr/>
            <p:nvPr/>
          </p:nvSpPr>
          <p:spPr>
            <a:xfrm>
              <a:off x="3410041" y="5839150"/>
              <a:ext cx="245851" cy="117509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: Rounded Corners 51">
              <a:extLst>
                <a:ext uri="{FF2B5EF4-FFF2-40B4-BE49-F238E27FC236}">
                  <a16:creationId xmlns:a16="http://schemas.microsoft.com/office/drawing/2014/main" id="{9F4533E9-773A-4614-A925-D29B343154B9}"/>
                </a:ext>
              </a:extLst>
            </p:cNvPr>
            <p:cNvSpPr/>
            <p:nvPr/>
          </p:nvSpPr>
          <p:spPr>
            <a:xfrm>
              <a:off x="3410041" y="5989600"/>
              <a:ext cx="245851" cy="117509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: Rounded Corners 52">
              <a:extLst>
                <a:ext uri="{FF2B5EF4-FFF2-40B4-BE49-F238E27FC236}">
                  <a16:creationId xmlns:a16="http://schemas.microsoft.com/office/drawing/2014/main" id="{605294B7-9B68-48A7-A37C-EB3A0B216676}"/>
                </a:ext>
              </a:extLst>
            </p:cNvPr>
            <p:cNvSpPr/>
            <p:nvPr/>
          </p:nvSpPr>
          <p:spPr>
            <a:xfrm>
              <a:off x="3410041" y="6141573"/>
              <a:ext cx="245851" cy="117509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53">
            <a:extLst>
              <a:ext uri="{FF2B5EF4-FFF2-40B4-BE49-F238E27FC236}">
                <a16:creationId xmlns:a16="http://schemas.microsoft.com/office/drawing/2014/main" id="{A734EA11-2B17-46C5-B3EA-5FA822E83F71}"/>
              </a:ext>
            </a:extLst>
          </p:cNvPr>
          <p:cNvGrpSpPr/>
          <p:nvPr/>
        </p:nvGrpSpPr>
        <p:grpSpPr>
          <a:xfrm>
            <a:off x="3292205" y="5481388"/>
            <a:ext cx="245851" cy="419932"/>
            <a:chOff x="3410041" y="5839150"/>
            <a:chExt cx="245851" cy="419932"/>
          </a:xfrm>
        </p:grpSpPr>
        <p:sp>
          <p:nvSpPr>
            <p:cNvPr id="40" name="Rectangle: Rounded Corners 54">
              <a:extLst>
                <a:ext uri="{FF2B5EF4-FFF2-40B4-BE49-F238E27FC236}">
                  <a16:creationId xmlns:a16="http://schemas.microsoft.com/office/drawing/2014/main" id="{1C250CBF-4D3C-4099-B62E-AC583C45EE3E}"/>
                </a:ext>
              </a:extLst>
            </p:cNvPr>
            <p:cNvSpPr/>
            <p:nvPr/>
          </p:nvSpPr>
          <p:spPr>
            <a:xfrm>
              <a:off x="3410041" y="5839150"/>
              <a:ext cx="245851" cy="117509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: Rounded Corners 55">
              <a:extLst>
                <a:ext uri="{FF2B5EF4-FFF2-40B4-BE49-F238E27FC236}">
                  <a16:creationId xmlns:a16="http://schemas.microsoft.com/office/drawing/2014/main" id="{6C725855-93A0-4FD6-98F7-A23868BAF36F}"/>
                </a:ext>
              </a:extLst>
            </p:cNvPr>
            <p:cNvSpPr/>
            <p:nvPr/>
          </p:nvSpPr>
          <p:spPr>
            <a:xfrm>
              <a:off x="3410041" y="5989600"/>
              <a:ext cx="245851" cy="117509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: Rounded Corners 56">
              <a:extLst>
                <a:ext uri="{FF2B5EF4-FFF2-40B4-BE49-F238E27FC236}">
                  <a16:creationId xmlns:a16="http://schemas.microsoft.com/office/drawing/2014/main" id="{8638C0DB-13BF-4668-BAE8-565770E919F7}"/>
                </a:ext>
              </a:extLst>
            </p:cNvPr>
            <p:cNvSpPr/>
            <p:nvPr/>
          </p:nvSpPr>
          <p:spPr>
            <a:xfrm>
              <a:off x="3410041" y="6141573"/>
              <a:ext cx="245851" cy="117509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3" name="Connector: Curved 58">
            <a:extLst>
              <a:ext uri="{FF2B5EF4-FFF2-40B4-BE49-F238E27FC236}">
                <a16:creationId xmlns:a16="http://schemas.microsoft.com/office/drawing/2014/main" id="{EA12ED3B-99C1-47D7-91E1-BBB20A6ADAC5}"/>
              </a:ext>
            </a:extLst>
          </p:cNvPr>
          <p:cNvCxnSpPr>
            <a:cxnSpLocks/>
            <a:stCxn id="6" idx="1"/>
            <a:endCxn id="5" idx="1"/>
          </p:cNvCxnSpPr>
          <p:nvPr/>
        </p:nvCxnSpPr>
        <p:spPr>
          <a:xfrm rot="10800000" flipH="1">
            <a:off x="3204053" y="4796662"/>
            <a:ext cx="1" cy="891301"/>
          </a:xfrm>
          <a:prstGeom prst="curvedConnector3">
            <a:avLst>
              <a:gd name="adj1" fmla="val -2286000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4461EC8-3D15-4520-8053-8E3E4843A5E4}"/>
              </a:ext>
            </a:extLst>
          </p:cNvPr>
          <p:cNvSpPr txBox="1"/>
          <p:nvPr/>
        </p:nvSpPr>
        <p:spPr>
          <a:xfrm>
            <a:off x="2160629" y="5242311"/>
            <a:ext cx="751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Cache Hit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1D6618C-036D-4A3A-8242-BFC05E68CE45}"/>
              </a:ext>
            </a:extLst>
          </p:cNvPr>
          <p:cNvSpPr txBox="1"/>
          <p:nvPr/>
        </p:nvSpPr>
        <p:spPr>
          <a:xfrm>
            <a:off x="3292205" y="5892675"/>
            <a:ext cx="1078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Cache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42CCF80-1B23-48EC-BA0B-CD1138B30A45}"/>
              </a:ext>
            </a:extLst>
          </p:cNvPr>
          <p:cNvSpPr txBox="1"/>
          <p:nvPr/>
        </p:nvSpPr>
        <p:spPr>
          <a:xfrm>
            <a:off x="4596560" y="6295160"/>
            <a:ext cx="1078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 Cache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6905C3A-0F92-4CA0-A72B-B89A4BAC78EE}"/>
              </a:ext>
            </a:extLst>
          </p:cNvPr>
          <p:cNvSpPr txBox="1"/>
          <p:nvPr/>
        </p:nvSpPr>
        <p:spPr>
          <a:xfrm>
            <a:off x="6447286" y="6215764"/>
            <a:ext cx="2065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Memory</a:t>
            </a:r>
          </a:p>
        </p:txBody>
      </p:sp>
      <p:cxnSp>
        <p:nvCxnSpPr>
          <p:cNvPr id="48" name="Connector: Curved 64">
            <a:extLst>
              <a:ext uri="{FF2B5EF4-FFF2-40B4-BE49-F238E27FC236}">
                <a16:creationId xmlns:a16="http://schemas.microsoft.com/office/drawing/2014/main" id="{2C01B61A-4FA9-4D49-AFCF-E047060F5E17}"/>
              </a:ext>
            </a:extLst>
          </p:cNvPr>
          <p:cNvCxnSpPr>
            <a:cxnSpLocks/>
            <a:stCxn id="10" idx="2"/>
          </p:cNvCxnSpPr>
          <p:nvPr/>
        </p:nvCxnSpPr>
        <p:spPr>
          <a:xfrm rot="5400000" flipH="1">
            <a:off x="4400542" y="5566171"/>
            <a:ext cx="347094" cy="1035617"/>
          </a:xfrm>
          <a:prstGeom prst="curvedConnector4">
            <a:avLst>
              <a:gd name="adj1" fmla="val -65861"/>
              <a:gd name="adj2" fmla="val 78499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851D925-32FE-476C-AD88-CCD2517CE2EF}"/>
              </a:ext>
            </a:extLst>
          </p:cNvPr>
          <p:cNvSpPr txBox="1"/>
          <p:nvPr/>
        </p:nvSpPr>
        <p:spPr>
          <a:xfrm>
            <a:off x="3172336" y="6222749"/>
            <a:ext cx="1460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Cache Miss</a:t>
            </a:r>
          </a:p>
        </p:txBody>
      </p:sp>
      <p:cxnSp>
        <p:nvCxnSpPr>
          <p:cNvPr id="50" name="Connector: Curved 69">
            <a:extLst>
              <a:ext uri="{FF2B5EF4-FFF2-40B4-BE49-F238E27FC236}">
                <a16:creationId xmlns:a16="http://schemas.microsoft.com/office/drawing/2014/main" id="{38DFDEEA-2247-4D32-B9FE-893973B59AF1}"/>
              </a:ext>
            </a:extLst>
          </p:cNvPr>
          <p:cNvCxnSpPr>
            <a:cxnSpLocks/>
            <a:stCxn id="18" idx="0"/>
            <a:endCxn id="23" idx="0"/>
          </p:cNvCxnSpPr>
          <p:nvPr/>
        </p:nvCxnSpPr>
        <p:spPr>
          <a:xfrm rot="16200000" flipV="1">
            <a:off x="6110692" y="4496004"/>
            <a:ext cx="90970" cy="1528153"/>
          </a:xfrm>
          <a:prstGeom prst="curvedConnector3">
            <a:avLst>
              <a:gd name="adj1" fmla="val 351292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4C79928-4CE7-4A10-8730-B46B14C9EE92}"/>
              </a:ext>
            </a:extLst>
          </p:cNvPr>
          <p:cNvSpPr txBox="1"/>
          <p:nvPr/>
        </p:nvSpPr>
        <p:spPr>
          <a:xfrm>
            <a:off x="5518368" y="4608700"/>
            <a:ext cx="1460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Cache Miss</a:t>
            </a:r>
          </a:p>
        </p:txBody>
      </p:sp>
    </p:spTree>
    <p:extLst>
      <p:ext uri="{BB962C8B-B14F-4D97-AF65-F5344CB8AC3E}">
        <p14:creationId xmlns:p14="http://schemas.microsoft.com/office/powerpoint/2010/main" val="654361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CA4A29-E0B1-471E-B014-528CABC4B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051946" y="3461073"/>
            <a:ext cx="5092054" cy="3133081"/>
            <a:chOff x="3689408" y="3050197"/>
            <a:chExt cx="5092054" cy="3133081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5170858-A522-4C9D-8B72-B87BD6C838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89408" y="3050197"/>
              <a:ext cx="5092054" cy="3133081"/>
            </a:xfrm>
            <a:prstGeom prst="rect">
              <a:avLst/>
            </a:prstGeom>
          </p:spPr>
        </p:pic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00B37705-D819-430D-B953-68FD816650B8}"/>
                </a:ext>
              </a:extLst>
            </p:cNvPr>
            <p:cNvSpPr/>
            <p:nvPr/>
          </p:nvSpPr>
          <p:spPr>
            <a:xfrm>
              <a:off x="6799364" y="3210471"/>
              <a:ext cx="668908" cy="32168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14199" y="1470291"/>
            <a:ext cx="59093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Cache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sz="3200" dirty="0"/>
              <a:t>Cache Hit/ Miss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Locality in Memory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sz="3200" dirty="0"/>
              <a:t>Temporal Locality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sz="3200" dirty="0"/>
              <a:t>Spatial Locality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66239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3DF38-C59B-4CA7-9D91-C58E2A3BB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Hierarchy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3F121-526E-4036-8E73-557ED2AB9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012" y="1255735"/>
            <a:ext cx="8380854" cy="4525963"/>
          </a:xfrm>
        </p:spPr>
        <p:txBody>
          <a:bodyPr/>
          <a:lstStyle/>
          <a:p>
            <a:r>
              <a:rPr lang="en-US" dirty="0"/>
              <a:t>Register</a:t>
            </a:r>
          </a:p>
          <a:p>
            <a:pPr lvl="1"/>
            <a:r>
              <a:rPr lang="en-US" dirty="0"/>
              <a:t>Storage in CPU</a:t>
            </a:r>
          </a:p>
          <a:p>
            <a:r>
              <a:rPr lang="en-US" dirty="0"/>
              <a:t>Cache</a:t>
            </a:r>
          </a:p>
          <a:p>
            <a:pPr lvl="1"/>
            <a:r>
              <a:rPr lang="en-US" dirty="0"/>
              <a:t>S-RAM</a:t>
            </a:r>
          </a:p>
          <a:p>
            <a:pPr lvl="1"/>
            <a:r>
              <a:rPr lang="en-US" dirty="0"/>
              <a:t>Close to CPU</a:t>
            </a:r>
          </a:p>
          <a:p>
            <a:r>
              <a:rPr lang="en-US" dirty="0"/>
              <a:t>Main Memory</a:t>
            </a:r>
          </a:p>
          <a:p>
            <a:pPr lvl="1"/>
            <a:r>
              <a:rPr lang="en-US" dirty="0"/>
              <a:t>D-RAM</a:t>
            </a:r>
          </a:p>
          <a:p>
            <a:pPr lvl="1"/>
            <a:r>
              <a:rPr lang="en-US" dirty="0"/>
              <a:t>Commonly</a:t>
            </a:r>
          </a:p>
          <a:p>
            <a:r>
              <a:rPr lang="en-US" dirty="0"/>
              <a:t>Hard Disk</a:t>
            </a:r>
          </a:p>
          <a:p>
            <a:pPr lvl="1"/>
            <a:r>
              <a:rPr lang="en-US" dirty="0"/>
              <a:t>HDD, SD,CD</a:t>
            </a:r>
          </a:p>
          <a:p>
            <a:endParaRPr lang="en-US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C0C615B-6EC7-4A1C-BD5F-5FA584E1C7BD}"/>
              </a:ext>
            </a:extLst>
          </p:cNvPr>
          <p:cNvGrpSpPr/>
          <p:nvPr/>
        </p:nvGrpSpPr>
        <p:grpSpPr>
          <a:xfrm>
            <a:off x="5418480" y="2267995"/>
            <a:ext cx="2628240" cy="2740375"/>
            <a:chOff x="5574081" y="3086100"/>
            <a:chExt cx="2628240" cy="2740375"/>
          </a:xfrm>
        </p:grpSpPr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2C1F1913-C32D-4DF1-890F-51A9DDFB437A}"/>
                </a:ext>
              </a:extLst>
            </p:cNvPr>
            <p:cNvSpPr/>
            <p:nvPr/>
          </p:nvSpPr>
          <p:spPr>
            <a:xfrm>
              <a:off x="5574081" y="3086100"/>
              <a:ext cx="2628240" cy="2740375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b" anchorCtr="1"/>
            <a:lstStyle/>
            <a:p>
              <a:pPr algn="ctr"/>
              <a:r>
                <a:rPr lang="en-US" dirty="0"/>
                <a:t>Hard Disk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BED2110-038C-43FE-8CCF-2A651AF82D57}"/>
                </a:ext>
              </a:extLst>
            </p:cNvPr>
            <p:cNvCxnSpPr>
              <a:cxnSpLocks/>
            </p:cNvCxnSpPr>
            <p:nvPr/>
          </p:nvCxnSpPr>
          <p:spPr>
            <a:xfrm>
              <a:off x="5962127" y="5039386"/>
              <a:ext cx="185214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90444E9-E9EB-4A06-A3EB-77AECA9090C1}"/>
                </a:ext>
              </a:extLst>
            </p:cNvPr>
            <p:cNvCxnSpPr>
              <a:cxnSpLocks/>
            </p:cNvCxnSpPr>
            <p:nvPr/>
          </p:nvCxnSpPr>
          <p:spPr>
            <a:xfrm>
              <a:off x="5745480" y="5470751"/>
              <a:ext cx="23012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0170E60-79C0-4DE6-ABF6-DD300D7739B6}"/>
                </a:ext>
              </a:extLst>
            </p:cNvPr>
            <p:cNvSpPr txBox="1"/>
            <p:nvPr/>
          </p:nvSpPr>
          <p:spPr>
            <a:xfrm>
              <a:off x="6128591" y="5070402"/>
              <a:ext cx="1519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Main Memory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44C2994-22D9-4375-A026-F17D79844330}"/>
                </a:ext>
              </a:extLst>
            </p:cNvPr>
            <p:cNvCxnSpPr>
              <a:cxnSpLocks/>
            </p:cNvCxnSpPr>
            <p:nvPr/>
          </p:nvCxnSpPr>
          <p:spPr>
            <a:xfrm>
              <a:off x="6162675" y="4608022"/>
              <a:ext cx="146131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572704F-3452-48F7-A459-C6810634498F}"/>
                </a:ext>
              </a:extLst>
            </p:cNvPr>
            <p:cNvSpPr txBox="1"/>
            <p:nvPr/>
          </p:nvSpPr>
          <p:spPr>
            <a:xfrm>
              <a:off x="6128591" y="4639038"/>
              <a:ext cx="1519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L2 Cache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D9ADE60-9639-49A2-83E5-33C32BBF9335}"/>
                </a:ext>
              </a:extLst>
            </p:cNvPr>
            <p:cNvCxnSpPr>
              <a:cxnSpLocks/>
            </p:cNvCxnSpPr>
            <p:nvPr/>
          </p:nvCxnSpPr>
          <p:spPr>
            <a:xfrm>
              <a:off x="6357938" y="4176658"/>
              <a:ext cx="105251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A88B959-6459-43CC-9786-3768EB7093BF}"/>
                </a:ext>
              </a:extLst>
            </p:cNvPr>
            <p:cNvSpPr txBox="1"/>
            <p:nvPr/>
          </p:nvSpPr>
          <p:spPr>
            <a:xfrm>
              <a:off x="6128591" y="4207674"/>
              <a:ext cx="1519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L1 Cache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7B276EB-E4CF-41C0-A3AB-19244ADDC3DD}"/>
                </a:ext>
              </a:extLst>
            </p:cNvPr>
            <p:cNvSpPr txBox="1"/>
            <p:nvPr/>
          </p:nvSpPr>
          <p:spPr>
            <a:xfrm>
              <a:off x="6128591" y="3776310"/>
              <a:ext cx="1519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Register</a:t>
              </a:r>
            </a:p>
          </p:txBody>
        </p:sp>
      </p:grpSp>
      <p:sp>
        <p:nvSpPr>
          <p:cNvPr id="41" name="Arrow: Left-Right 40">
            <a:extLst>
              <a:ext uri="{FF2B5EF4-FFF2-40B4-BE49-F238E27FC236}">
                <a16:creationId xmlns:a16="http://schemas.microsoft.com/office/drawing/2014/main" id="{73D7189E-5271-47FF-A894-1222CB1FEBD8}"/>
              </a:ext>
            </a:extLst>
          </p:cNvPr>
          <p:cNvSpPr/>
          <p:nvPr/>
        </p:nvSpPr>
        <p:spPr>
          <a:xfrm>
            <a:off x="5418480" y="5118100"/>
            <a:ext cx="2731521" cy="57150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SIZE</a:t>
            </a:r>
          </a:p>
        </p:txBody>
      </p:sp>
      <p:sp>
        <p:nvSpPr>
          <p:cNvPr id="42" name="Arrow: Up 41">
            <a:extLst>
              <a:ext uri="{FF2B5EF4-FFF2-40B4-BE49-F238E27FC236}">
                <a16:creationId xmlns:a16="http://schemas.microsoft.com/office/drawing/2014/main" id="{88785DFA-F099-4982-B56E-CDF62884E6B4}"/>
              </a:ext>
            </a:extLst>
          </p:cNvPr>
          <p:cNvSpPr/>
          <p:nvPr/>
        </p:nvSpPr>
        <p:spPr>
          <a:xfrm>
            <a:off x="4630439" y="2204047"/>
            <a:ext cx="743731" cy="2914053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SPEED</a:t>
            </a:r>
          </a:p>
        </p:txBody>
      </p:sp>
      <p:sp>
        <p:nvSpPr>
          <p:cNvPr id="43" name="Arrow: Up 42">
            <a:extLst>
              <a:ext uri="{FF2B5EF4-FFF2-40B4-BE49-F238E27FC236}">
                <a16:creationId xmlns:a16="http://schemas.microsoft.com/office/drawing/2014/main" id="{30A9744B-2DDA-4BE7-9230-133E8717632C}"/>
              </a:ext>
            </a:extLst>
          </p:cNvPr>
          <p:cNvSpPr/>
          <p:nvPr/>
        </p:nvSpPr>
        <p:spPr>
          <a:xfrm>
            <a:off x="8121445" y="2178647"/>
            <a:ext cx="743731" cy="2914053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COST</a:t>
            </a:r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ED00A790-DD94-44A5-BD23-9949C3351D06}"/>
              </a:ext>
            </a:extLst>
          </p:cNvPr>
          <p:cNvSpPr/>
          <p:nvPr/>
        </p:nvSpPr>
        <p:spPr>
          <a:xfrm>
            <a:off x="3918857" y="2267995"/>
            <a:ext cx="711582" cy="297166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</a:t>
            </a:r>
            <a:br>
              <a:rPr lang="en-US" dirty="0"/>
            </a:br>
            <a:r>
              <a:rPr lang="en-US" dirty="0"/>
              <a:t>STANCE</a:t>
            </a:r>
          </a:p>
        </p:txBody>
      </p:sp>
    </p:spTree>
    <p:extLst>
      <p:ext uri="{BB962C8B-B14F-4D97-AF65-F5344CB8AC3E}">
        <p14:creationId xmlns:p14="http://schemas.microsoft.com/office/powerpoint/2010/main" val="1264026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F2DE8-733A-421C-A519-88FDAE526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Program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208B3-8101-45C0-B52A-A590F656C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585" y="1302793"/>
            <a:ext cx="8380854" cy="4525963"/>
          </a:xfrm>
        </p:spPr>
        <p:txBody>
          <a:bodyPr/>
          <a:lstStyle/>
          <a:p>
            <a:r>
              <a:rPr lang="en-US" dirty="0"/>
              <a:t>Register, cache, main, HD</a:t>
            </a:r>
          </a:p>
          <a:p>
            <a:pPr lvl="1"/>
            <a:r>
              <a:rPr lang="en-US" dirty="0"/>
              <a:t>Same role (I/O)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Program Flow</a:t>
            </a:r>
          </a:p>
          <a:p>
            <a:pPr lvl="1"/>
            <a:r>
              <a:rPr lang="en-US" dirty="0"/>
              <a:t>Same as Data flow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B566B1C-F7EF-41ED-87E1-971E3AB668C6}"/>
              </a:ext>
            </a:extLst>
          </p:cNvPr>
          <p:cNvGrpSpPr/>
          <p:nvPr/>
        </p:nvGrpSpPr>
        <p:grpSpPr>
          <a:xfrm>
            <a:off x="3725132" y="1745377"/>
            <a:ext cx="5095734" cy="4242231"/>
            <a:chOff x="5574081" y="3086100"/>
            <a:chExt cx="2628240" cy="2740375"/>
          </a:xfrm>
        </p:grpSpPr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33BBDBCD-9907-4A54-BB06-5E09F22F1F50}"/>
                </a:ext>
              </a:extLst>
            </p:cNvPr>
            <p:cNvSpPr/>
            <p:nvPr/>
          </p:nvSpPr>
          <p:spPr>
            <a:xfrm>
              <a:off x="5574081" y="3086100"/>
              <a:ext cx="2628240" cy="2740375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b" anchorCtr="1"/>
            <a:lstStyle/>
            <a:p>
              <a:pPr algn="ctr"/>
              <a:r>
                <a:rPr lang="en-US" dirty="0"/>
                <a:t>Hard Disk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985DFA7-62FC-40C5-92E4-F53BD4DBF182}"/>
                </a:ext>
              </a:extLst>
            </p:cNvPr>
            <p:cNvCxnSpPr>
              <a:cxnSpLocks/>
            </p:cNvCxnSpPr>
            <p:nvPr/>
          </p:nvCxnSpPr>
          <p:spPr>
            <a:xfrm>
              <a:off x="5962127" y="5039386"/>
              <a:ext cx="185214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00F1EF2-0119-4F58-89FA-12C66420C579}"/>
                </a:ext>
              </a:extLst>
            </p:cNvPr>
            <p:cNvCxnSpPr>
              <a:cxnSpLocks/>
            </p:cNvCxnSpPr>
            <p:nvPr/>
          </p:nvCxnSpPr>
          <p:spPr>
            <a:xfrm>
              <a:off x="5745480" y="5470751"/>
              <a:ext cx="23012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66501DD-91FA-40B4-91A4-3E058AB77259}"/>
                </a:ext>
              </a:extLst>
            </p:cNvPr>
            <p:cNvSpPr txBox="1"/>
            <p:nvPr/>
          </p:nvSpPr>
          <p:spPr>
            <a:xfrm>
              <a:off x="6128591" y="5070402"/>
              <a:ext cx="1519218" cy="279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Main Memory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3A146EA-86B4-4259-96F7-514513B5C23F}"/>
                </a:ext>
              </a:extLst>
            </p:cNvPr>
            <p:cNvCxnSpPr>
              <a:cxnSpLocks/>
            </p:cNvCxnSpPr>
            <p:nvPr/>
          </p:nvCxnSpPr>
          <p:spPr>
            <a:xfrm>
              <a:off x="6162675" y="4608022"/>
              <a:ext cx="146131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F32939D-7C18-453C-800F-D66FB8A1CD8A}"/>
                </a:ext>
              </a:extLst>
            </p:cNvPr>
            <p:cNvSpPr txBox="1"/>
            <p:nvPr/>
          </p:nvSpPr>
          <p:spPr>
            <a:xfrm>
              <a:off x="6128591" y="4639038"/>
              <a:ext cx="1519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L2 Cache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CEC78AE-70B4-4895-8728-DA396AD77D4B}"/>
                </a:ext>
              </a:extLst>
            </p:cNvPr>
            <p:cNvCxnSpPr>
              <a:cxnSpLocks/>
            </p:cNvCxnSpPr>
            <p:nvPr/>
          </p:nvCxnSpPr>
          <p:spPr>
            <a:xfrm>
              <a:off x="6357938" y="4176658"/>
              <a:ext cx="105251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191451D-74E5-4A6C-9AE3-80932F49CC21}"/>
                </a:ext>
              </a:extLst>
            </p:cNvPr>
            <p:cNvSpPr txBox="1"/>
            <p:nvPr/>
          </p:nvSpPr>
          <p:spPr>
            <a:xfrm>
              <a:off x="6128591" y="4207674"/>
              <a:ext cx="1519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L1 Cache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358BFA0-0D4C-454B-9ED0-A9F8DE4DCD24}"/>
                </a:ext>
              </a:extLst>
            </p:cNvPr>
            <p:cNvSpPr txBox="1"/>
            <p:nvPr/>
          </p:nvSpPr>
          <p:spPr>
            <a:xfrm>
              <a:off x="6128591" y="3776310"/>
              <a:ext cx="1519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Register</a:t>
              </a:r>
            </a:p>
          </p:txBody>
        </p:sp>
      </p:grpSp>
      <p:sp>
        <p:nvSpPr>
          <p:cNvPr id="14" name="Arrow: Striped Right 13">
            <a:extLst>
              <a:ext uri="{FF2B5EF4-FFF2-40B4-BE49-F238E27FC236}">
                <a16:creationId xmlns:a16="http://schemas.microsoft.com/office/drawing/2014/main" id="{04244685-819B-4F0B-B3C1-D6345B79D06E}"/>
              </a:ext>
            </a:extLst>
          </p:cNvPr>
          <p:cNvSpPr/>
          <p:nvPr/>
        </p:nvSpPr>
        <p:spPr>
          <a:xfrm rot="5400000">
            <a:off x="5412062" y="3197484"/>
            <a:ext cx="397424" cy="596900"/>
          </a:xfrm>
          <a:prstGeom prst="striped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Striped Right 14">
            <a:extLst>
              <a:ext uri="{FF2B5EF4-FFF2-40B4-BE49-F238E27FC236}">
                <a16:creationId xmlns:a16="http://schemas.microsoft.com/office/drawing/2014/main" id="{A8334BFB-A306-4769-A71E-56DC41B162B1}"/>
              </a:ext>
            </a:extLst>
          </p:cNvPr>
          <p:cNvSpPr/>
          <p:nvPr/>
        </p:nvSpPr>
        <p:spPr>
          <a:xfrm rot="5400000">
            <a:off x="4966059" y="3843384"/>
            <a:ext cx="397424" cy="596900"/>
          </a:xfrm>
          <a:prstGeom prst="striped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Striped Right 15">
            <a:extLst>
              <a:ext uri="{FF2B5EF4-FFF2-40B4-BE49-F238E27FC236}">
                <a16:creationId xmlns:a16="http://schemas.microsoft.com/office/drawing/2014/main" id="{3E3BACCE-0176-4FA4-A2B5-04DA99063C60}"/>
              </a:ext>
            </a:extLst>
          </p:cNvPr>
          <p:cNvSpPr/>
          <p:nvPr/>
        </p:nvSpPr>
        <p:spPr>
          <a:xfrm rot="5400000">
            <a:off x="4676180" y="4503591"/>
            <a:ext cx="397424" cy="596900"/>
          </a:xfrm>
          <a:prstGeom prst="striped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Striped Right 16">
            <a:extLst>
              <a:ext uri="{FF2B5EF4-FFF2-40B4-BE49-F238E27FC236}">
                <a16:creationId xmlns:a16="http://schemas.microsoft.com/office/drawing/2014/main" id="{F4288B58-087F-44DA-9DB3-2D78B358A04F}"/>
              </a:ext>
            </a:extLst>
          </p:cNvPr>
          <p:cNvSpPr/>
          <p:nvPr/>
        </p:nvSpPr>
        <p:spPr>
          <a:xfrm rot="5400000">
            <a:off x="4351968" y="5163250"/>
            <a:ext cx="397424" cy="596900"/>
          </a:xfrm>
          <a:prstGeom prst="striped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Striped Right 17">
            <a:extLst>
              <a:ext uri="{FF2B5EF4-FFF2-40B4-BE49-F238E27FC236}">
                <a16:creationId xmlns:a16="http://schemas.microsoft.com/office/drawing/2014/main" id="{9C158A2C-5F79-49E6-9C99-DEA8730E403F}"/>
              </a:ext>
            </a:extLst>
          </p:cNvPr>
          <p:cNvSpPr/>
          <p:nvPr/>
        </p:nvSpPr>
        <p:spPr>
          <a:xfrm rot="16200000">
            <a:off x="7547045" y="5090584"/>
            <a:ext cx="397424" cy="596900"/>
          </a:xfrm>
          <a:prstGeom prst="striped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Striped Right 18">
            <a:extLst>
              <a:ext uri="{FF2B5EF4-FFF2-40B4-BE49-F238E27FC236}">
                <a16:creationId xmlns:a16="http://schemas.microsoft.com/office/drawing/2014/main" id="{78FFBD8B-3DDE-4B06-BDFD-3A5B74F538ED}"/>
              </a:ext>
            </a:extLst>
          </p:cNvPr>
          <p:cNvSpPr/>
          <p:nvPr/>
        </p:nvSpPr>
        <p:spPr>
          <a:xfrm rot="16200000">
            <a:off x="7213878" y="4456210"/>
            <a:ext cx="397424" cy="596900"/>
          </a:xfrm>
          <a:prstGeom prst="striped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Striped Right 19">
            <a:extLst>
              <a:ext uri="{FF2B5EF4-FFF2-40B4-BE49-F238E27FC236}">
                <a16:creationId xmlns:a16="http://schemas.microsoft.com/office/drawing/2014/main" id="{459E79BB-64A3-40D4-AB02-A01383217A99}"/>
              </a:ext>
            </a:extLst>
          </p:cNvPr>
          <p:cNvSpPr/>
          <p:nvPr/>
        </p:nvSpPr>
        <p:spPr>
          <a:xfrm rot="16200000">
            <a:off x="6939120" y="3794264"/>
            <a:ext cx="397424" cy="596900"/>
          </a:xfrm>
          <a:prstGeom prst="striped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Striped Right 20">
            <a:extLst>
              <a:ext uri="{FF2B5EF4-FFF2-40B4-BE49-F238E27FC236}">
                <a16:creationId xmlns:a16="http://schemas.microsoft.com/office/drawing/2014/main" id="{88A02C5A-07A0-4960-A460-996AF67F2D4D}"/>
              </a:ext>
            </a:extLst>
          </p:cNvPr>
          <p:cNvSpPr/>
          <p:nvPr/>
        </p:nvSpPr>
        <p:spPr>
          <a:xfrm rot="16200000">
            <a:off x="6569433" y="3087032"/>
            <a:ext cx="397424" cy="596900"/>
          </a:xfrm>
          <a:prstGeom prst="striped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758C546-B5DA-425E-95F0-095D1E99F399}"/>
              </a:ext>
            </a:extLst>
          </p:cNvPr>
          <p:cNvSpPr/>
          <p:nvPr/>
        </p:nvSpPr>
        <p:spPr>
          <a:xfrm>
            <a:off x="7545018" y="1848581"/>
            <a:ext cx="1074057" cy="508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ALU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02D6DC74-B2FB-435B-85B0-753DC8E9473E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 flipV="1">
            <a:off x="7114140" y="2102580"/>
            <a:ext cx="430879" cy="167108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ACD3268-6583-4860-A4AF-3BE0B1410C09}"/>
              </a:ext>
            </a:extLst>
          </p:cNvPr>
          <p:cNvSpPr txBox="1"/>
          <p:nvPr/>
        </p:nvSpPr>
        <p:spPr>
          <a:xfrm>
            <a:off x="7285555" y="2715007"/>
            <a:ext cx="1077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48ACA7D-4CA7-47C4-81ED-BFC4073A7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85" y="3493684"/>
            <a:ext cx="4500966" cy="87296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1A21A39-959F-468F-B7C4-4359D3AB07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2742" y="2795759"/>
            <a:ext cx="2066925" cy="60007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7101C4B-5F16-4876-A92C-AB0464E2E557}"/>
              </a:ext>
            </a:extLst>
          </p:cNvPr>
          <p:cNvSpPr txBox="1"/>
          <p:nvPr/>
        </p:nvSpPr>
        <p:spPr>
          <a:xfrm>
            <a:off x="157585" y="4366647"/>
            <a:ext cx="1068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 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8A8BD4D-A4C0-43A1-A3FB-01C8D73FC456}"/>
              </a:ext>
            </a:extLst>
          </p:cNvPr>
          <p:cNvSpPr txBox="1"/>
          <p:nvPr/>
        </p:nvSpPr>
        <p:spPr>
          <a:xfrm>
            <a:off x="2159642" y="4355986"/>
            <a:ext cx="734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5EFCF4A-DC93-43A1-8ED3-187AE6933F21}"/>
              </a:ext>
            </a:extLst>
          </p:cNvPr>
          <p:cNvSpPr txBox="1"/>
          <p:nvPr/>
        </p:nvSpPr>
        <p:spPr>
          <a:xfrm>
            <a:off x="2966003" y="4334775"/>
            <a:ext cx="856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256KB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952E253-33E9-4A33-9608-A47181231857}"/>
              </a:ext>
            </a:extLst>
          </p:cNvPr>
          <p:cNvSpPr txBox="1"/>
          <p:nvPr/>
        </p:nvSpPr>
        <p:spPr>
          <a:xfrm>
            <a:off x="3827996" y="4334775"/>
            <a:ext cx="856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32bits</a:t>
            </a:r>
          </a:p>
        </p:txBody>
      </p:sp>
    </p:spTree>
    <p:extLst>
      <p:ext uri="{BB962C8B-B14F-4D97-AF65-F5344CB8AC3E}">
        <p14:creationId xmlns:p14="http://schemas.microsoft.com/office/powerpoint/2010/main" val="3971693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1FF871-4611-4339-9566-9CCF3A365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Bottleneck</a:t>
            </a:r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8F1BA293-05B8-4ECD-A1EB-970491352C5E}"/>
              </a:ext>
            </a:extLst>
          </p:cNvPr>
          <p:cNvGrpSpPr/>
          <p:nvPr/>
        </p:nvGrpSpPr>
        <p:grpSpPr>
          <a:xfrm>
            <a:off x="500017" y="2029216"/>
            <a:ext cx="8046824" cy="4390245"/>
            <a:chOff x="500017" y="2029216"/>
            <a:chExt cx="8046824" cy="4390245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8BB05A4E-66F1-4743-9DA9-99CEC1582824}"/>
                </a:ext>
              </a:extLst>
            </p:cNvPr>
            <p:cNvSpPr/>
            <p:nvPr/>
          </p:nvSpPr>
          <p:spPr>
            <a:xfrm>
              <a:off x="726509" y="2029216"/>
              <a:ext cx="3770845" cy="25054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6" name="Rectangle: Rounded Corners 4">
              <a:extLst>
                <a:ext uri="{FF2B5EF4-FFF2-40B4-BE49-F238E27FC236}">
                  <a16:creationId xmlns:a16="http://schemas.microsoft.com/office/drawing/2014/main" id="{E485FE61-C1D8-4147-BB2A-A5F11CCD978B}"/>
                </a:ext>
              </a:extLst>
            </p:cNvPr>
            <p:cNvSpPr/>
            <p:nvPr/>
          </p:nvSpPr>
          <p:spPr>
            <a:xfrm>
              <a:off x="876822" y="2569828"/>
              <a:ext cx="1005840" cy="5486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ALU</a:t>
              </a:r>
            </a:p>
          </p:txBody>
        </p:sp>
        <p:sp>
          <p:nvSpPr>
            <p:cNvPr id="7" name="Rectangle: Rounded Corners 5">
              <a:extLst>
                <a:ext uri="{FF2B5EF4-FFF2-40B4-BE49-F238E27FC236}">
                  <a16:creationId xmlns:a16="http://schemas.microsoft.com/office/drawing/2014/main" id="{DD231D0C-FFE7-44FB-9BB1-828C69764DC0}"/>
                </a:ext>
              </a:extLst>
            </p:cNvPr>
            <p:cNvSpPr/>
            <p:nvPr/>
          </p:nvSpPr>
          <p:spPr>
            <a:xfrm>
              <a:off x="876822" y="3687576"/>
              <a:ext cx="1005840" cy="5486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Control Unit</a:t>
              </a:r>
            </a:p>
          </p:txBody>
        </p:sp>
        <p:sp>
          <p:nvSpPr>
            <p:cNvPr id="8" name="Rectangle: Rounded Corners 6">
              <a:extLst>
                <a:ext uri="{FF2B5EF4-FFF2-40B4-BE49-F238E27FC236}">
                  <a16:creationId xmlns:a16="http://schemas.microsoft.com/office/drawing/2014/main" id="{ADE596F2-EFCA-4E94-B8D5-D6D4FBDB686D}"/>
                </a:ext>
              </a:extLst>
            </p:cNvPr>
            <p:cNvSpPr/>
            <p:nvPr/>
          </p:nvSpPr>
          <p:spPr>
            <a:xfrm>
              <a:off x="3099589" y="3701408"/>
              <a:ext cx="1005840" cy="5486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Bus Interface</a:t>
              </a:r>
            </a:p>
          </p:txBody>
        </p:sp>
        <p:grpSp>
          <p:nvGrpSpPr>
            <p:cNvPr id="9" name="Group 10">
              <a:extLst>
                <a:ext uri="{FF2B5EF4-FFF2-40B4-BE49-F238E27FC236}">
                  <a16:creationId xmlns:a16="http://schemas.microsoft.com/office/drawing/2014/main" id="{23EA7537-5A1E-45FD-A654-4CAF4AB88ACD}"/>
                </a:ext>
              </a:extLst>
            </p:cNvPr>
            <p:cNvGrpSpPr/>
            <p:nvPr/>
          </p:nvGrpSpPr>
          <p:grpSpPr>
            <a:xfrm>
              <a:off x="2934156" y="2466168"/>
              <a:ext cx="1336707" cy="705618"/>
              <a:chOff x="3908119" y="2463282"/>
              <a:chExt cx="1708910" cy="705618"/>
            </a:xfrm>
          </p:grpSpPr>
          <p:sp>
            <p:nvSpPr>
              <p:cNvPr id="23" name="Rectangle 7">
                <a:extLst>
                  <a:ext uri="{FF2B5EF4-FFF2-40B4-BE49-F238E27FC236}">
                    <a16:creationId xmlns:a16="http://schemas.microsoft.com/office/drawing/2014/main" id="{6A7937B7-8CBF-4DE8-971A-9F1682BB2F7A}"/>
                  </a:ext>
                </a:extLst>
              </p:cNvPr>
              <p:cNvSpPr/>
              <p:nvPr/>
            </p:nvSpPr>
            <p:spPr>
              <a:xfrm>
                <a:off x="3908120" y="2463282"/>
                <a:ext cx="1708909" cy="231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ectangle 8">
                <a:extLst>
                  <a:ext uri="{FF2B5EF4-FFF2-40B4-BE49-F238E27FC236}">
                    <a16:creationId xmlns:a16="http://schemas.microsoft.com/office/drawing/2014/main" id="{9B81B4C1-2185-4199-8DD0-2FF366B91201}"/>
                  </a:ext>
                </a:extLst>
              </p:cNvPr>
              <p:cNvSpPr/>
              <p:nvPr/>
            </p:nvSpPr>
            <p:spPr>
              <a:xfrm>
                <a:off x="3908120" y="2706356"/>
                <a:ext cx="1708909" cy="231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Register Set</a:t>
                </a:r>
              </a:p>
            </p:txBody>
          </p:sp>
          <p:sp>
            <p:nvSpPr>
              <p:cNvPr id="25" name="Rectangle 9">
                <a:extLst>
                  <a:ext uri="{FF2B5EF4-FFF2-40B4-BE49-F238E27FC236}">
                    <a16:creationId xmlns:a16="http://schemas.microsoft.com/office/drawing/2014/main" id="{8828526F-E6B4-4B6E-B039-1E499D7395B5}"/>
                  </a:ext>
                </a:extLst>
              </p:cNvPr>
              <p:cNvSpPr/>
              <p:nvPr/>
            </p:nvSpPr>
            <p:spPr>
              <a:xfrm>
                <a:off x="3908119" y="2937628"/>
                <a:ext cx="1708909" cy="231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" name="Straight Arrow Connector 12">
              <a:extLst>
                <a:ext uri="{FF2B5EF4-FFF2-40B4-BE49-F238E27FC236}">
                  <a16:creationId xmlns:a16="http://schemas.microsoft.com/office/drawing/2014/main" id="{8B1A8047-0068-47DD-BE0F-6725F5A44C10}"/>
                </a:ext>
              </a:extLst>
            </p:cNvPr>
            <p:cNvCxnSpPr>
              <a:stCxn id="6" idx="3"/>
              <a:endCxn id="24" idx="1"/>
            </p:cNvCxnSpPr>
            <p:nvPr/>
          </p:nvCxnSpPr>
          <p:spPr>
            <a:xfrm flipV="1">
              <a:off x="1882662" y="2824878"/>
              <a:ext cx="1051495" cy="1927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3">
              <a:extLst>
                <a:ext uri="{FF2B5EF4-FFF2-40B4-BE49-F238E27FC236}">
                  <a16:creationId xmlns:a16="http://schemas.microsoft.com/office/drawing/2014/main" id="{4E4DA875-522B-4356-A1E9-0AF064ADFC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02509" y="3171786"/>
              <a:ext cx="0" cy="52962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Arrow: Left-Right 16">
              <a:extLst>
                <a:ext uri="{FF2B5EF4-FFF2-40B4-BE49-F238E27FC236}">
                  <a16:creationId xmlns:a16="http://schemas.microsoft.com/office/drawing/2014/main" id="{DCFB0A91-1E97-44A7-AB3F-8E0B36DA8380}"/>
                </a:ext>
              </a:extLst>
            </p:cNvPr>
            <p:cNvSpPr/>
            <p:nvPr/>
          </p:nvSpPr>
          <p:spPr>
            <a:xfrm>
              <a:off x="500017" y="4765950"/>
              <a:ext cx="8046824" cy="938718"/>
            </a:xfrm>
            <a:prstGeom prst="left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I/O BUS</a:t>
              </a:r>
            </a:p>
          </p:txBody>
        </p:sp>
        <p:cxnSp>
          <p:nvCxnSpPr>
            <p:cNvPr id="13" name="Straight Arrow Connector 17">
              <a:extLst>
                <a:ext uri="{FF2B5EF4-FFF2-40B4-BE49-F238E27FC236}">
                  <a16:creationId xmlns:a16="http://schemas.microsoft.com/office/drawing/2014/main" id="{B0D03895-2AA6-4D0A-BCA9-BB66CCEB9D45}"/>
                </a:ext>
              </a:extLst>
            </p:cNvPr>
            <p:cNvCxnSpPr>
              <a:cxnSpLocks/>
            </p:cNvCxnSpPr>
            <p:nvPr/>
          </p:nvCxnSpPr>
          <p:spPr>
            <a:xfrm>
              <a:off x="3612843" y="4250048"/>
              <a:ext cx="0" cy="73541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ylinder 20">
              <a:extLst>
                <a:ext uri="{FF2B5EF4-FFF2-40B4-BE49-F238E27FC236}">
                  <a16:creationId xmlns:a16="http://schemas.microsoft.com/office/drawing/2014/main" id="{5C8AA8FC-7B1A-49AD-8B09-30E247DE6E39}"/>
                </a:ext>
              </a:extLst>
            </p:cNvPr>
            <p:cNvSpPr/>
            <p:nvPr/>
          </p:nvSpPr>
          <p:spPr>
            <a:xfrm>
              <a:off x="5909224" y="5704668"/>
              <a:ext cx="1536605" cy="714793"/>
            </a:xfrm>
            <a:prstGeom prst="can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Disk</a:t>
              </a:r>
            </a:p>
          </p:txBody>
        </p:sp>
        <p:sp>
          <p:nvSpPr>
            <p:cNvPr id="15" name="Rectangle: Rounded Corners 21">
              <a:extLst>
                <a:ext uri="{FF2B5EF4-FFF2-40B4-BE49-F238E27FC236}">
                  <a16:creationId xmlns:a16="http://schemas.microsoft.com/office/drawing/2014/main" id="{2708E57D-6199-450A-8ECF-F8F35A2E4C62}"/>
                </a:ext>
              </a:extLst>
            </p:cNvPr>
            <p:cNvSpPr/>
            <p:nvPr/>
          </p:nvSpPr>
          <p:spPr>
            <a:xfrm>
              <a:off x="3602510" y="5817806"/>
              <a:ext cx="1377096" cy="4885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Keyboard</a:t>
              </a:r>
            </a:p>
          </p:txBody>
        </p:sp>
        <p:sp>
          <p:nvSpPr>
            <p:cNvPr id="16" name="Rectangle: Rounded Corners 22">
              <a:extLst>
                <a:ext uri="{FF2B5EF4-FFF2-40B4-BE49-F238E27FC236}">
                  <a16:creationId xmlns:a16="http://schemas.microsoft.com/office/drawing/2014/main" id="{05B7ADA4-18D3-4921-9EED-4BFE37993338}"/>
                </a:ext>
              </a:extLst>
            </p:cNvPr>
            <p:cNvSpPr/>
            <p:nvPr/>
          </p:nvSpPr>
          <p:spPr>
            <a:xfrm>
              <a:off x="1359074" y="5817806"/>
              <a:ext cx="1377096" cy="4885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Monitor</a:t>
              </a:r>
            </a:p>
          </p:txBody>
        </p:sp>
        <p:cxnSp>
          <p:nvCxnSpPr>
            <p:cNvPr id="17" name="Straight Arrow Connector 23">
              <a:extLst>
                <a:ext uri="{FF2B5EF4-FFF2-40B4-BE49-F238E27FC236}">
                  <a16:creationId xmlns:a16="http://schemas.microsoft.com/office/drawing/2014/main" id="{EBF7B98A-A768-4D1A-A427-2471772C1692}"/>
                </a:ext>
              </a:extLst>
            </p:cNvPr>
            <p:cNvCxnSpPr>
              <a:cxnSpLocks/>
            </p:cNvCxnSpPr>
            <p:nvPr/>
          </p:nvCxnSpPr>
          <p:spPr>
            <a:xfrm>
              <a:off x="2047622" y="5489015"/>
              <a:ext cx="0" cy="39776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25">
              <a:extLst>
                <a:ext uri="{FF2B5EF4-FFF2-40B4-BE49-F238E27FC236}">
                  <a16:creationId xmlns:a16="http://schemas.microsoft.com/office/drawing/2014/main" id="{A389E98E-42D9-4B6E-9550-15C5128A21F1}"/>
                </a:ext>
              </a:extLst>
            </p:cNvPr>
            <p:cNvCxnSpPr>
              <a:cxnSpLocks/>
            </p:cNvCxnSpPr>
            <p:nvPr/>
          </p:nvCxnSpPr>
          <p:spPr>
            <a:xfrm>
              <a:off x="4285945" y="5447918"/>
              <a:ext cx="0" cy="39776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26">
              <a:extLst>
                <a:ext uri="{FF2B5EF4-FFF2-40B4-BE49-F238E27FC236}">
                  <a16:creationId xmlns:a16="http://schemas.microsoft.com/office/drawing/2014/main" id="{45450F01-6EFA-40A8-9528-8386E1373779}"/>
                </a:ext>
              </a:extLst>
            </p:cNvPr>
            <p:cNvCxnSpPr>
              <a:cxnSpLocks/>
            </p:cNvCxnSpPr>
            <p:nvPr/>
          </p:nvCxnSpPr>
          <p:spPr>
            <a:xfrm>
              <a:off x="6671389" y="5440369"/>
              <a:ext cx="0" cy="39776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27">
              <a:extLst>
                <a:ext uri="{FF2B5EF4-FFF2-40B4-BE49-F238E27FC236}">
                  <a16:creationId xmlns:a16="http://schemas.microsoft.com/office/drawing/2014/main" id="{D26018F6-4A04-4B76-9042-579318C2C9AA}"/>
                </a:ext>
              </a:extLst>
            </p:cNvPr>
            <p:cNvCxnSpPr>
              <a:cxnSpLocks/>
            </p:cNvCxnSpPr>
            <p:nvPr/>
          </p:nvCxnSpPr>
          <p:spPr>
            <a:xfrm>
              <a:off x="5940410" y="4573861"/>
              <a:ext cx="0" cy="39776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: Rounded Corners 28">
              <a:extLst>
                <a:ext uri="{FF2B5EF4-FFF2-40B4-BE49-F238E27FC236}">
                  <a16:creationId xmlns:a16="http://schemas.microsoft.com/office/drawing/2014/main" id="{E544E0C0-73DD-4AB1-BC3A-56842FDC7D3D}"/>
                </a:ext>
              </a:extLst>
            </p:cNvPr>
            <p:cNvSpPr/>
            <p:nvPr/>
          </p:nvSpPr>
          <p:spPr>
            <a:xfrm>
              <a:off x="4979606" y="3687576"/>
              <a:ext cx="1944093" cy="84710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Main Memory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DF7F59E-D3AA-4168-BA33-282E2D2922C5}"/>
                </a:ext>
              </a:extLst>
            </p:cNvPr>
            <p:cNvSpPr txBox="1"/>
            <p:nvPr/>
          </p:nvSpPr>
          <p:spPr>
            <a:xfrm>
              <a:off x="1841326" y="2029216"/>
              <a:ext cx="12789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CPU</a:t>
              </a:r>
            </a:p>
          </p:txBody>
        </p:sp>
      </p:grp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DF0AB24-E4FC-41FE-BEBC-2FE6E693AF5A}"/>
              </a:ext>
            </a:extLst>
          </p:cNvPr>
          <p:cNvSpPr/>
          <p:nvPr/>
        </p:nvSpPr>
        <p:spPr>
          <a:xfrm>
            <a:off x="774426" y="1200164"/>
            <a:ext cx="1466850" cy="6667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Preprocess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A5DD0FB-5D9B-4D11-AA1E-0B0574015EE2}"/>
              </a:ext>
            </a:extLst>
          </p:cNvPr>
          <p:cNvSpPr/>
          <p:nvPr/>
        </p:nvSpPr>
        <p:spPr>
          <a:xfrm>
            <a:off x="3075334" y="1200164"/>
            <a:ext cx="1466850" cy="6667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Compiler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254DF26-60CD-4156-B9EA-235FF0755186}"/>
              </a:ext>
            </a:extLst>
          </p:cNvPr>
          <p:cNvSpPr/>
          <p:nvPr/>
        </p:nvSpPr>
        <p:spPr>
          <a:xfrm>
            <a:off x="5376242" y="1200164"/>
            <a:ext cx="1466850" cy="6667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Assembler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702A49E-8887-4236-8428-0A339F988871}"/>
              </a:ext>
            </a:extLst>
          </p:cNvPr>
          <p:cNvSpPr/>
          <p:nvPr/>
        </p:nvSpPr>
        <p:spPr>
          <a:xfrm>
            <a:off x="7677150" y="1200164"/>
            <a:ext cx="1466850" cy="6667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Linker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D7B8ED87-4456-4EB7-9563-AB4C4153EAF7}"/>
              </a:ext>
            </a:extLst>
          </p:cNvPr>
          <p:cNvSpPr/>
          <p:nvPr/>
        </p:nvSpPr>
        <p:spPr>
          <a:xfrm>
            <a:off x="2385804" y="1285889"/>
            <a:ext cx="545002" cy="4953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81556890-56F3-4880-ACAE-8156086ED556}"/>
              </a:ext>
            </a:extLst>
          </p:cNvPr>
          <p:cNvSpPr/>
          <p:nvPr/>
        </p:nvSpPr>
        <p:spPr>
          <a:xfrm>
            <a:off x="4686712" y="1285889"/>
            <a:ext cx="545002" cy="4953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6396B67B-6415-40AB-A3A7-938F61F442EE}"/>
              </a:ext>
            </a:extLst>
          </p:cNvPr>
          <p:cNvSpPr/>
          <p:nvPr/>
        </p:nvSpPr>
        <p:spPr>
          <a:xfrm>
            <a:off x="6987620" y="1285889"/>
            <a:ext cx="545002" cy="4953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FB77A11-CA73-4525-A3B5-754EC438FAB0}"/>
              </a:ext>
            </a:extLst>
          </p:cNvPr>
          <p:cNvSpPr/>
          <p:nvPr/>
        </p:nvSpPr>
        <p:spPr>
          <a:xfrm>
            <a:off x="7677150" y="5752711"/>
            <a:ext cx="1466850" cy="6667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Exe file</a:t>
            </a:r>
          </a:p>
        </p:txBody>
      </p:sp>
      <p:cxnSp>
        <p:nvCxnSpPr>
          <p:cNvPr id="34" name="Straight Arrow Connector 34">
            <a:extLst>
              <a:ext uri="{FF2B5EF4-FFF2-40B4-BE49-F238E27FC236}">
                <a16:creationId xmlns:a16="http://schemas.microsoft.com/office/drawing/2014/main" id="{5D765401-554E-4566-9131-5A826168F5DD}"/>
              </a:ext>
            </a:extLst>
          </p:cNvPr>
          <p:cNvCxnSpPr>
            <a:stCxn id="29" idx="2"/>
            <a:endCxn id="33" idx="0"/>
          </p:cNvCxnSpPr>
          <p:nvPr/>
        </p:nvCxnSpPr>
        <p:spPr>
          <a:xfrm>
            <a:off x="8410575" y="1866914"/>
            <a:ext cx="0" cy="3885797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Arrow: Striped Right 69">
            <a:extLst>
              <a:ext uri="{FF2B5EF4-FFF2-40B4-BE49-F238E27FC236}">
                <a16:creationId xmlns:a16="http://schemas.microsoft.com/office/drawing/2014/main" id="{4EC5A8AF-7280-441F-99D0-9D8A4DD2FC57}"/>
              </a:ext>
            </a:extLst>
          </p:cNvPr>
          <p:cNvSpPr/>
          <p:nvPr/>
        </p:nvSpPr>
        <p:spPr>
          <a:xfrm rot="3020639" flipH="1">
            <a:off x="6382833" y="4761882"/>
            <a:ext cx="1121104" cy="649356"/>
          </a:xfrm>
          <a:prstGeom prst="stripedRightArrow">
            <a:avLst>
              <a:gd name="adj1" fmla="val 45405"/>
              <a:gd name="adj2" fmla="val 50000"/>
            </a:avLst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</a:t>
            </a:r>
          </a:p>
        </p:txBody>
      </p:sp>
      <p:sp>
        <p:nvSpPr>
          <p:cNvPr id="37" name="Arrow: Striped Right 69">
            <a:extLst>
              <a:ext uri="{FF2B5EF4-FFF2-40B4-BE49-F238E27FC236}">
                <a16:creationId xmlns:a16="http://schemas.microsoft.com/office/drawing/2014/main" id="{993F928B-EF20-4348-95B4-8D2A60DECF14}"/>
              </a:ext>
            </a:extLst>
          </p:cNvPr>
          <p:cNvSpPr/>
          <p:nvPr/>
        </p:nvSpPr>
        <p:spPr>
          <a:xfrm flipH="1">
            <a:off x="7092067" y="6168905"/>
            <a:ext cx="1121104" cy="649356"/>
          </a:xfrm>
          <a:prstGeom prst="stripedRightArrow">
            <a:avLst>
              <a:gd name="adj1" fmla="val 45405"/>
              <a:gd name="adj2" fmla="val 50000"/>
            </a:avLst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C5F95211-7005-474C-A6B8-6EF6C2F81CF0}"/>
              </a:ext>
            </a:extLst>
          </p:cNvPr>
          <p:cNvSpPr/>
          <p:nvPr/>
        </p:nvSpPr>
        <p:spPr>
          <a:xfrm>
            <a:off x="4686712" y="2445103"/>
            <a:ext cx="3452353" cy="938718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Delay between memories (Register, Main Memory and Disk)</a:t>
            </a:r>
          </a:p>
        </p:txBody>
      </p:sp>
    </p:spTree>
    <p:extLst>
      <p:ext uri="{BB962C8B-B14F-4D97-AF65-F5344CB8AC3E}">
        <p14:creationId xmlns:p14="http://schemas.microsoft.com/office/powerpoint/2010/main" val="2636969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45C1B-20EE-4A71-B947-A679240D4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different type of Memory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99CD-C307-455D-A1FB-A3474C8B9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Role of memory</a:t>
            </a:r>
          </a:p>
          <a:p>
            <a:pPr lvl="1"/>
            <a:r>
              <a:rPr lang="en-US" dirty="0"/>
              <a:t>Input and Output</a:t>
            </a:r>
          </a:p>
          <a:p>
            <a:pPr lvl="1"/>
            <a:r>
              <a:rPr lang="en-US" dirty="0"/>
              <a:t>Buffer for CPU like video on web </a:t>
            </a:r>
          </a:p>
          <a:p>
            <a:r>
              <a:rPr lang="en-US" dirty="0"/>
              <a:t>Why there is a different type of memory?</a:t>
            </a:r>
          </a:p>
          <a:p>
            <a:pPr lvl="1"/>
            <a:r>
              <a:rPr lang="en-US" b="1" dirty="0"/>
              <a:t>Reduce cost of register</a:t>
            </a:r>
          </a:p>
          <a:p>
            <a:pPr lvl="1"/>
            <a:r>
              <a:rPr lang="en-US" b="1" dirty="0"/>
              <a:t>Reduce Bottleneck</a:t>
            </a:r>
            <a:r>
              <a:rPr lang="en-US" dirty="0"/>
              <a:t> between CPU and Memory</a:t>
            </a:r>
          </a:p>
          <a:p>
            <a:pPr lvl="2"/>
            <a:r>
              <a:rPr lang="en-US" dirty="0"/>
              <a:t>Stored Program: batch – Block unit 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A3E37880-9F76-48AA-94B0-5CF1DE15CBF0}"/>
              </a:ext>
            </a:extLst>
          </p:cNvPr>
          <p:cNvSpPr/>
          <p:nvPr/>
        </p:nvSpPr>
        <p:spPr>
          <a:xfrm>
            <a:off x="696686" y="4749800"/>
            <a:ext cx="3918857" cy="1767111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BA77C75-A247-4F16-8A06-7E2613BE0FFA}"/>
              </a:ext>
            </a:extLst>
          </p:cNvPr>
          <p:cNvSpPr/>
          <p:nvPr/>
        </p:nvSpPr>
        <p:spPr>
          <a:xfrm>
            <a:off x="2674448" y="4891311"/>
            <a:ext cx="1074057" cy="508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Register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6A86FE7-33A1-4D8B-9CD4-5B94D879E6BC}"/>
              </a:ext>
            </a:extLst>
          </p:cNvPr>
          <p:cNvSpPr/>
          <p:nvPr/>
        </p:nvSpPr>
        <p:spPr>
          <a:xfrm>
            <a:off x="2674447" y="5782612"/>
            <a:ext cx="1074057" cy="508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L1 cache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6E39B29-210E-42D0-96ED-46DDA078D251}"/>
              </a:ext>
            </a:extLst>
          </p:cNvPr>
          <p:cNvSpPr/>
          <p:nvPr/>
        </p:nvSpPr>
        <p:spPr>
          <a:xfrm>
            <a:off x="967873" y="4891311"/>
            <a:ext cx="1074057" cy="508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ALU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6A055A0-2941-485B-9C11-D79EEE5A9E40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2041930" y="5145311"/>
            <a:ext cx="63251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0E0B6F-3C52-4637-B9E7-4A6E75DDAE10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3211476" y="5399311"/>
            <a:ext cx="1" cy="3833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E97C603-544C-42CC-B189-04F775ACD387}"/>
              </a:ext>
            </a:extLst>
          </p:cNvPr>
          <p:cNvSpPr/>
          <p:nvPr/>
        </p:nvSpPr>
        <p:spPr>
          <a:xfrm>
            <a:off x="4078514" y="5786446"/>
            <a:ext cx="1074057" cy="508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L2 cache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C682E22-58CE-4B11-A329-12F1C1F04E77}"/>
              </a:ext>
            </a:extLst>
          </p:cNvPr>
          <p:cNvSpPr/>
          <p:nvPr/>
        </p:nvSpPr>
        <p:spPr>
          <a:xfrm>
            <a:off x="5694176" y="5549467"/>
            <a:ext cx="2288682" cy="9819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 Memory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5723C8B-CB7D-4225-BD75-126BC36070BC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>
            <a:off x="3748504" y="6036612"/>
            <a:ext cx="330010" cy="38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E1655EB-4E58-40B3-9A1C-FCFF6FCF0E6B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5152571" y="6040446"/>
            <a:ext cx="54160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710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355EE-3F47-47A0-A18B-7022F5751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Movement in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F261D-9A49-4145-BE1A-42D07D3F3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 Block</a:t>
            </a:r>
          </a:p>
          <a:p>
            <a:pPr lvl="1"/>
            <a:r>
              <a:rPr lang="en-US" dirty="0"/>
              <a:t>Not one address/data, send</a:t>
            </a:r>
            <a:r>
              <a:rPr lang="ko-KR" altLang="en-US" dirty="0"/>
              <a:t> </a:t>
            </a:r>
            <a:r>
              <a:rPr lang="en-US" altLang="ko-KR" dirty="0"/>
              <a:t>block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To Increase Cache Hit (</a:t>
            </a:r>
            <a:r>
              <a:rPr lang="en-US" b="1" dirty="0"/>
              <a:t>Spatial locality)</a:t>
            </a:r>
          </a:p>
          <a:p>
            <a:pPr lvl="2"/>
            <a:r>
              <a:rPr lang="en-US"/>
              <a:t>To </a:t>
            </a:r>
            <a:r>
              <a:rPr lang="en-US" dirty="0"/>
              <a:t>reduce the number of access to lower level</a:t>
            </a:r>
          </a:p>
          <a:p>
            <a:pPr lvl="2"/>
            <a:r>
              <a:rPr lang="en-US" dirty="0"/>
              <a:t>Reduce overhead</a:t>
            </a:r>
          </a:p>
          <a:p>
            <a:pPr lvl="2"/>
            <a:r>
              <a:rPr lang="en-US" dirty="0"/>
              <a:t>Increase chance to be selected next data in memory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E78FC66-64CF-4C77-9A2C-F007531D38E2}"/>
              </a:ext>
            </a:extLst>
          </p:cNvPr>
          <p:cNvSpPr/>
          <p:nvPr/>
        </p:nvSpPr>
        <p:spPr>
          <a:xfrm>
            <a:off x="673100" y="5343558"/>
            <a:ext cx="527050" cy="431800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16bit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0EB6AF-E69F-426E-850B-F46B42D92575}"/>
              </a:ext>
            </a:extLst>
          </p:cNvPr>
          <p:cNvSpPr txBox="1"/>
          <p:nvPr/>
        </p:nvSpPr>
        <p:spPr>
          <a:xfrm>
            <a:off x="387350" y="5845198"/>
            <a:ext cx="97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454809F-62DC-4442-AD30-E40AFF892E61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 flipV="1">
            <a:off x="1200150" y="5553108"/>
            <a:ext cx="753788" cy="635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59FCA0F-C65F-4A84-A1F8-A13E616DD7F6}"/>
              </a:ext>
            </a:extLst>
          </p:cNvPr>
          <p:cNvSpPr txBox="1"/>
          <p:nvPr/>
        </p:nvSpPr>
        <p:spPr>
          <a:xfrm>
            <a:off x="1095375" y="5076858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23AE3A5-FA04-484A-B3C6-A4E83BC366DF}"/>
              </a:ext>
            </a:extLst>
          </p:cNvPr>
          <p:cNvGrpSpPr/>
          <p:nvPr/>
        </p:nvGrpSpPr>
        <p:grpSpPr>
          <a:xfrm>
            <a:off x="1953938" y="5076858"/>
            <a:ext cx="1157562" cy="1313362"/>
            <a:chOff x="2411138" y="5076858"/>
            <a:chExt cx="1157562" cy="1313362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680E99F-78CC-4B41-A415-8703AE5CC698}"/>
                </a:ext>
              </a:extLst>
            </p:cNvPr>
            <p:cNvSpPr/>
            <p:nvPr/>
          </p:nvSpPr>
          <p:spPr>
            <a:xfrm>
              <a:off x="2411138" y="5076858"/>
              <a:ext cx="1035050" cy="9525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47CAE2F-E2A9-4109-A81E-8F61C2A39316}"/>
                </a:ext>
              </a:extLst>
            </p:cNvPr>
            <p:cNvSpPr/>
            <p:nvPr/>
          </p:nvSpPr>
          <p:spPr>
            <a:xfrm>
              <a:off x="2533650" y="5280058"/>
              <a:ext cx="812800" cy="431800"/>
            </a:xfrm>
            <a:prstGeom prst="round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0.5M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D0099AC-DBA4-4C09-9723-063C25569EB9}"/>
                </a:ext>
              </a:extLst>
            </p:cNvPr>
            <p:cNvSpPr txBox="1"/>
            <p:nvPr/>
          </p:nvSpPr>
          <p:spPr>
            <a:xfrm>
              <a:off x="2411138" y="6020888"/>
              <a:ext cx="11575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L1 Cache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27BC4D-3384-4A24-AEDF-4E1877B59E4F}"/>
              </a:ext>
            </a:extLst>
          </p:cNvPr>
          <p:cNvGrpSpPr/>
          <p:nvPr/>
        </p:nvGrpSpPr>
        <p:grpSpPr>
          <a:xfrm>
            <a:off x="3507826" y="4969051"/>
            <a:ext cx="1699174" cy="1523694"/>
            <a:chOff x="2411138" y="5076858"/>
            <a:chExt cx="1157562" cy="1246067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E4215F4D-4FB4-4595-A9B2-C150249DCAFD}"/>
                </a:ext>
              </a:extLst>
            </p:cNvPr>
            <p:cNvSpPr/>
            <p:nvPr/>
          </p:nvSpPr>
          <p:spPr>
            <a:xfrm>
              <a:off x="2411138" y="5076858"/>
              <a:ext cx="1035050" cy="9525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09078912-C1E2-4D58-BFC2-72B1C4D32237}"/>
                </a:ext>
              </a:extLst>
            </p:cNvPr>
            <p:cNvSpPr/>
            <p:nvPr/>
          </p:nvSpPr>
          <p:spPr>
            <a:xfrm>
              <a:off x="2533650" y="5280058"/>
              <a:ext cx="812800" cy="431800"/>
            </a:xfrm>
            <a:prstGeom prst="round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1M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0A3A2F7-8E3B-4ADC-B922-105C9344C997}"/>
                </a:ext>
              </a:extLst>
            </p:cNvPr>
            <p:cNvSpPr txBox="1"/>
            <p:nvPr/>
          </p:nvSpPr>
          <p:spPr>
            <a:xfrm>
              <a:off x="2411138" y="6020888"/>
              <a:ext cx="1157562" cy="3020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L2 Cache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714E04E-975D-447F-B49C-55E5804BF5F6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 flipV="1">
            <a:off x="2988988" y="5551411"/>
            <a:ext cx="518838" cy="169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B08A350-9974-4D58-84F1-63EC516929C6}"/>
              </a:ext>
            </a:extLst>
          </p:cNvPr>
          <p:cNvGrpSpPr/>
          <p:nvPr/>
        </p:nvGrpSpPr>
        <p:grpSpPr>
          <a:xfrm>
            <a:off x="5463034" y="4876799"/>
            <a:ext cx="2106166" cy="1699422"/>
            <a:chOff x="2411138" y="5076858"/>
            <a:chExt cx="1157562" cy="1206163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27FDD3AB-5167-4AC3-BCED-098179537398}"/>
                </a:ext>
              </a:extLst>
            </p:cNvPr>
            <p:cNvSpPr/>
            <p:nvPr/>
          </p:nvSpPr>
          <p:spPr>
            <a:xfrm>
              <a:off x="2411138" y="5076858"/>
              <a:ext cx="1035050" cy="9525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111AE654-0ED5-43BD-94D7-995775FBDA26}"/>
                </a:ext>
              </a:extLst>
            </p:cNvPr>
            <p:cNvSpPr/>
            <p:nvPr/>
          </p:nvSpPr>
          <p:spPr>
            <a:xfrm>
              <a:off x="2533650" y="5280058"/>
              <a:ext cx="812800" cy="431800"/>
            </a:xfrm>
            <a:prstGeom prst="round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10M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F18F3AF-4CD7-48C8-97D9-C1D923CD42E6}"/>
                </a:ext>
              </a:extLst>
            </p:cNvPr>
            <p:cNvSpPr txBox="1"/>
            <p:nvPr/>
          </p:nvSpPr>
          <p:spPr>
            <a:xfrm>
              <a:off x="2411138" y="6020888"/>
              <a:ext cx="1157562" cy="262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Memory</a:t>
              </a: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CE414DE-84B1-42F0-9F34-739E6C04FFA2}"/>
              </a:ext>
            </a:extLst>
          </p:cNvPr>
          <p:cNvCxnSpPr>
            <a:cxnSpLocks/>
            <a:stCxn id="15" idx="3"/>
            <a:endCxn id="23" idx="1"/>
          </p:cNvCxnSpPr>
          <p:nvPr/>
        </p:nvCxnSpPr>
        <p:spPr>
          <a:xfrm flipV="1">
            <a:off x="5027166" y="5547811"/>
            <a:ext cx="435868" cy="360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Flowchart: Magnetic Disk 28">
            <a:extLst>
              <a:ext uri="{FF2B5EF4-FFF2-40B4-BE49-F238E27FC236}">
                <a16:creationId xmlns:a16="http://schemas.microsoft.com/office/drawing/2014/main" id="{E594868D-7007-4176-922C-ADA20E657F4B}"/>
              </a:ext>
            </a:extLst>
          </p:cNvPr>
          <p:cNvSpPr/>
          <p:nvPr/>
        </p:nvSpPr>
        <p:spPr>
          <a:xfrm>
            <a:off x="7782159" y="5026058"/>
            <a:ext cx="1038707" cy="1056913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 Disk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F76FDF7-43B0-4BEB-80F0-E5EED859E238}"/>
              </a:ext>
            </a:extLst>
          </p:cNvPr>
          <p:cNvCxnSpPr>
            <a:cxnSpLocks/>
            <a:stCxn id="23" idx="3"/>
            <a:endCxn id="29" idx="2"/>
          </p:cNvCxnSpPr>
          <p:nvPr/>
        </p:nvCxnSpPr>
        <p:spPr>
          <a:xfrm>
            <a:off x="7346291" y="5547811"/>
            <a:ext cx="435868" cy="670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923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EEF92-46BF-4C91-921F-77291052F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Hit/Miss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1CAB9-1532-4C03-96AF-3666FB434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105" y="1191978"/>
            <a:ext cx="8380854" cy="4525963"/>
          </a:xfrm>
        </p:spPr>
        <p:txBody>
          <a:bodyPr/>
          <a:lstStyle/>
          <a:p>
            <a:r>
              <a:rPr lang="en-US" dirty="0"/>
              <a:t>Different Size of Memory </a:t>
            </a:r>
          </a:p>
          <a:p>
            <a:pPr lvl="1"/>
            <a:r>
              <a:rPr lang="en-US" dirty="0"/>
              <a:t>Disk &gt; Main Memory &gt; Cache &gt; Register</a:t>
            </a:r>
          </a:p>
          <a:p>
            <a:r>
              <a:rPr lang="en-US" dirty="0"/>
              <a:t>Cache Hit</a:t>
            </a:r>
          </a:p>
          <a:p>
            <a:pPr lvl="1"/>
            <a:r>
              <a:rPr lang="en-US" dirty="0"/>
              <a:t>Already loaded data into cache when ALU need it.</a:t>
            </a:r>
          </a:p>
          <a:p>
            <a:r>
              <a:rPr lang="en-US" dirty="0"/>
              <a:t>Cache Miss</a:t>
            </a:r>
          </a:p>
          <a:p>
            <a:pPr lvl="1"/>
            <a:r>
              <a:rPr lang="en-US" dirty="0"/>
              <a:t>Data is not in Cache when ALU need it.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A63B8888-EEAD-49F0-ACF6-4BCE0002F420}"/>
              </a:ext>
            </a:extLst>
          </p:cNvPr>
          <p:cNvSpPr/>
          <p:nvPr/>
        </p:nvSpPr>
        <p:spPr>
          <a:xfrm>
            <a:off x="861072" y="4470299"/>
            <a:ext cx="3918857" cy="1767111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05DE90C-764F-4651-B1AC-81A2C88F0D8A}"/>
              </a:ext>
            </a:extLst>
          </p:cNvPr>
          <p:cNvSpPr/>
          <p:nvPr/>
        </p:nvSpPr>
        <p:spPr>
          <a:xfrm>
            <a:off x="2838834" y="4611810"/>
            <a:ext cx="1074057" cy="508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Register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D5E1E49-D713-4ABC-991E-5D91E38671BF}"/>
              </a:ext>
            </a:extLst>
          </p:cNvPr>
          <p:cNvSpPr/>
          <p:nvPr/>
        </p:nvSpPr>
        <p:spPr>
          <a:xfrm>
            <a:off x="2838833" y="5503111"/>
            <a:ext cx="1074057" cy="508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24EF343-9BC8-4937-B833-D9FED83E089E}"/>
              </a:ext>
            </a:extLst>
          </p:cNvPr>
          <p:cNvSpPr/>
          <p:nvPr/>
        </p:nvSpPr>
        <p:spPr>
          <a:xfrm>
            <a:off x="1132259" y="4611810"/>
            <a:ext cx="1074057" cy="508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ALU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7E86EAA-E47E-493D-981D-854DF9823460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2206316" y="4865810"/>
            <a:ext cx="63251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C05AC86-076F-4405-85F9-4A4D04E266EE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3375862" y="5119810"/>
            <a:ext cx="1" cy="3833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A45DC2C-7C53-4251-A905-D52AC7C9BE27}"/>
              </a:ext>
            </a:extLst>
          </p:cNvPr>
          <p:cNvSpPr/>
          <p:nvPr/>
        </p:nvSpPr>
        <p:spPr>
          <a:xfrm>
            <a:off x="4136394" y="5211731"/>
            <a:ext cx="1180563" cy="11149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EE2C87B-D57C-483E-9651-AD41E9C5A98C}"/>
              </a:ext>
            </a:extLst>
          </p:cNvPr>
          <p:cNvSpPr/>
          <p:nvPr/>
        </p:nvSpPr>
        <p:spPr>
          <a:xfrm>
            <a:off x="5858562" y="5269966"/>
            <a:ext cx="2288682" cy="9819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56FF36B-C0C4-4D88-804D-48F3A54F4DFF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3912890" y="5757111"/>
            <a:ext cx="223504" cy="120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DC8F6AE-CF62-4F78-9218-6C065EF234D2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5316957" y="5760945"/>
            <a:ext cx="541605" cy="82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BDE39378-DAA8-4B5D-B7CF-A844727229A1}"/>
              </a:ext>
            </a:extLst>
          </p:cNvPr>
          <p:cNvSpPr/>
          <p:nvPr/>
        </p:nvSpPr>
        <p:spPr>
          <a:xfrm>
            <a:off x="6944859" y="3649480"/>
            <a:ext cx="1965435" cy="909642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 Disk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26AC7EB-0BAE-4D71-A498-1AAD5DC8BCBD}"/>
              </a:ext>
            </a:extLst>
          </p:cNvPr>
          <p:cNvCxnSpPr>
            <a:cxnSpLocks/>
            <a:stCxn id="14" idx="3"/>
            <a:endCxn id="11" idx="0"/>
          </p:cNvCxnSpPr>
          <p:nvPr/>
        </p:nvCxnSpPr>
        <p:spPr>
          <a:xfrm flipH="1">
            <a:off x="7002903" y="4559122"/>
            <a:ext cx="924674" cy="7108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685C408-DF4B-462F-AF20-0BD17BCEAACE}"/>
              </a:ext>
            </a:extLst>
          </p:cNvPr>
          <p:cNvSpPr/>
          <p:nvPr/>
        </p:nvSpPr>
        <p:spPr>
          <a:xfrm>
            <a:off x="7743761" y="4738346"/>
            <a:ext cx="945931" cy="39096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54247B6-BA03-47C4-A736-068433A84842}"/>
              </a:ext>
            </a:extLst>
          </p:cNvPr>
          <p:cNvSpPr/>
          <p:nvPr/>
        </p:nvSpPr>
        <p:spPr>
          <a:xfrm>
            <a:off x="7102108" y="5366392"/>
            <a:ext cx="945931" cy="39096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783D565-0B1F-4737-A359-0C924715EF3E}"/>
              </a:ext>
            </a:extLst>
          </p:cNvPr>
          <p:cNvSpPr/>
          <p:nvPr/>
        </p:nvSpPr>
        <p:spPr>
          <a:xfrm>
            <a:off x="6082066" y="5374715"/>
            <a:ext cx="945931" cy="39096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3CEE94B-FF0E-47CD-BAE7-340829387D0C}"/>
              </a:ext>
            </a:extLst>
          </p:cNvPr>
          <p:cNvSpPr/>
          <p:nvPr/>
        </p:nvSpPr>
        <p:spPr>
          <a:xfrm>
            <a:off x="6082066" y="5828219"/>
            <a:ext cx="945931" cy="39096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6D536D7-3F8C-4AEF-B4BA-D013C4711192}"/>
              </a:ext>
            </a:extLst>
          </p:cNvPr>
          <p:cNvSpPr/>
          <p:nvPr/>
        </p:nvSpPr>
        <p:spPr>
          <a:xfrm>
            <a:off x="7114655" y="5828219"/>
            <a:ext cx="945931" cy="39096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F1E5931-12F8-4811-851B-E37E9D9A6835}"/>
              </a:ext>
            </a:extLst>
          </p:cNvPr>
          <p:cNvSpPr/>
          <p:nvPr/>
        </p:nvSpPr>
        <p:spPr>
          <a:xfrm>
            <a:off x="5391068" y="5354386"/>
            <a:ext cx="430438" cy="29745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546276B-7724-493B-96CF-11BBFFAD19F2}"/>
              </a:ext>
            </a:extLst>
          </p:cNvPr>
          <p:cNvGrpSpPr/>
          <p:nvPr/>
        </p:nvGrpSpPr>
        <p:grpSpPr>
          <a:xfrm>
            <a:off x="4811660" y="5283745"/>
            <a:ext cx="432038" cy="993286"/>
            <a:chOff x="4647274" y="5563246"/>
            <a:chExt cx="432038" cy="993286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55D40A34-E4CB-4C14-AFA0-137BD9364CBA}"/>
                </a:ext>
              </a:extLst>
            </p:cNvPr>
            <p:cNvSpPr/>
            <p:nvPr/>
          </p:nvSpPr>
          <p:spPr>
            <a:xfrm>
              <a:off x="4647274" y="5563246"/>
              <a:ext cx="430438" cy="29745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5EFB71C9-85F5-4E6B-B381-E45FC3E868AE}"/>
                </a:ext>
              </a:extLst>
            </p:cNvPr>
            <p:cNvSpPr/>
            <p:nvPr/>
          </p:nvSpPr>
          <p:spPr>
            <a:xfrm>
              <a:off x="4647274" y="5916955"/>
              <a:ext cx="430438" cy="29745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ADA6DCF8-DB3E-4D24-B118-6B41C586A151}"/>
                </a:ext>
              </a:extLst>
            </p:cNvPr>
            <p:cNvSpPr/>
            <p:nvPr/>
          </p:nvSpPr>
          <p:spPr>
            <a:xfrm>
              <a:off x="4648874" y="6259082"/>
              <a:ext cx="430438" cy="29745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5639658B-296E-43FD-BC6E-D1842DE019DD}"/>
              </a:ext>
            </a:extLst>
          </p:cNvPr>
          <p:cNvSpPr/>
          <p:nvPr/>
        </p:nvSpPr>
        <p:spPr>
          <a:xfrm>
            <a:off x="3882256" y="5411605"/>
            <a:ext cx="245851" cy="11750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C44C564-532A-4E75-8026-C55526BF9954}"/>
              </a:ext>
            </a:extLst>
          </p:cNvPr>
          <p:cNvGrpSpPr/>
          <p:nvPr/>
        </p:nvGrpSpPr>
        <p:grpSpPr>
          <a:xfrm>
            <a:off x="4255692" y="5298831"/>
            <a:ext cx="432038" cy="993286"/>
            <a:chOff x="4647274" y="5563246"/>
            <a:chExt cx="432038" cy="993286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4478FF6C-3B99-4690-AC44-39BB4B0C58BA}"/>
                </a:ext>
              </a:extLst>
            </p:cNvPr>
            <p:cNvSpPr/>
            <p:nvPr/>
          </p:nvSpPr>
          <p:spPr>
            <a:xfrm>
              <a:off x="4647274" y="5563246"/>
              <a:ext cx="430438" cy="29745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E51DFE7E-2DAE-433B-97F6-42F147670D72}"/>
                </a:ext>
              </a:extLst>
            </p:cNvPr>
            <p:cNvSpPr/>
            <p:nvPr/>
          </p:nvSpPr>
          <p:spPr>
            <a:xfrm>
              <a:off x="4647274" y="5916955"/>
              <a:ext cx="430438" cy="29745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90723595-334B-45AB-AEA3-7A6F008B8036}"/>
                </a:ext>
              </a:extLst>
            </p:cNvPr>
            <p:cNvSpPr/>
            <p:nvPr/>
          </p:nvSpPr>
          <p:spPr>
            <a:xfrm>
              <a:off x="4648874" y="6259082"/>
              <a:ext cx="430438" cy="29745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8FB9C41-65A2-469B-BC4D-FABC0EE6D839}"/>
              </a:ext>
            </a:extLst>
          </p:cNvPr>
          <p:cNvGrpSpPr/>
          <p:nvPr/>
        </p:nvGrpSpPr>
        <p:grpSpPr>
          <a:xfrm>
            <a:off x="3574427" y="5559649"/>
            <a:ext cx="245851" cy="419932"/>
            <a:chOff x="3410041" y="5839150"/>
            <a:chExt cx="245851" cy="419932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ED715707-7BE9-4F05-B4AC-542037D09AE6}"/>
                </a:ext>
              </a:extLst>
            </p:cNvPr>
            <p:cNvSpPr/>
            <p:nvPr/>
          </p:nvSpPr>
          <p:spPr>
            <a:xfrm>
              <a:off x="3410041" y="5839150"/>
              <a:ext cx="245851" cy="117509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B76CB716-E52B-4CF5-B3D7-A51507B29A45}"/>
                </a:ext>
              </a:extLst>
            </p:cNvPr>
            <p:cNvSpPr/>
            <p:nvPr/>
          </p:nvSpPr>
          <p:spPr>
            <a:xfrm>
              <a:off x="3410041" y="5989600"/>
              <a:ext cx="245851" cy="117509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E45DA1A2-12FC-4061-8E96-8F5A5F38724A}"/>
                </a:ext>
              </a:extLst>
            </p:cNvPr>
            <p:cNvSpPr/>
            <p:nvPr/>
          </p:nvSpPr>
          <p:spPr>
            <a:xfrm>
              <a:off x="3410041" y="6141573"/>
              <a:ext cx="245851" cy="117509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2338799-C260-4B71-864D-008569DDFE4E}"/>
              </a:ext>
            </a:extLst>
          </p:cNvPr>
          <p:cNvGrpSpPr/>
          <p:nvPr/>
        </p:nvGrpSpPr>
        <p:grpSpPr>
          <a:xfrm>
            <a:off x="3259341" y="5550537"/>
            <a:ext cx="245851" cy="419932"/>
            <a:chOff x="3410041" y="5839150"/>
            <a:chExt cx="245851" cy="419932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47FC520F-EB6D-43D8-8D0B-E0B41535E356}"/>
                </a:ext>
              </a:extLst>
            </p:cNvPr>
            <p:cNvSpPr/>
            <p:nvPr/>
          </p:nvSpPr>
          <p:spPr>
            <a:xfrm>
              <a:off x="3410041" y="5839150"/>
              <a:ext cx="245851" cy="117509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96B2E2EA-BFFA-4E78-B0D6-5575E6A8EA0A}"/>
                </a:ext>
              </a:extLst>
            </p:cNvPr>
            <p:cNvSpPr/>
            <p:nvPr/>
          </p:nvSpPr>
          <p:spPr>
            <a:xfrm>
              <a:off x="3410041" y="5989600"/>
              <a:ext cx="245851" cy="117509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E1C515CB-F5AD-4859-9E47-766543023C19}"/>
                </a:ext>
              </a:extLst>
            </p:cNvPr>
            <p:cNvSpPr/>
            <p:nvPr/>
          </p:nvSpPr>
          <p:spPr>
            <a:xfrm>
              <a:off x="3410041" y="6141573"/>
              <a:ext cx="245851" cy="117509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251F42F-3F39-4016-A774-7E7BD7B7E165}"/>
              </a:ext>
            </a:extLst>
          </p:cNvPr>
          <p:cNvGrpSpPr/>
          <p:nvPr/>
        </p:nvGrpSpPr>
        <p:grpSpPr>
          <a:xfrm>
            <a:off x="2926984" y="5550537"/>
            <a:ext cx="245851" cy="419932"/>
            <a:chOff x="3410041" y="5839150"/>
            <a:chExt cx="245851" cy="419932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73EC4A6E-20B5-41AA-8A01-41C98421F09C}"/>
                </a:ext>
              </a:extLst>
            </p:cNvPr>
            <p:cNvSpPr/>
            <p:nvPr/>
          </p:nvSpPr>
          <p:spPr>
            <a:xfrm>
              <a:off x="3410041" y="5839150"/>
              <a:ext cx="245851" cy="117509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140DB710-7A6E-4794-B80E-D6E1C238ADB4}"/>
                </a:ext>
              </a:extLst>
            </p:cNvPr>
            <p:cNvSpPr/>
            <p:nvPr/>
          </p:nvSpPr>
          <p:spPr>
            <a:xfrm>
              <a:off x="3410041" y="5989600"/>
              <a:ext cx="245851" cy="117509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D9AF760F-3418-4F5B-B8AE-6576108FBE0C}"/>
                </a:ext>
              </a:extLst>
            </p:cNvPr>
            <p:cNvSpPr/>
            <p:nvPr/>
          </p:nvSpPr>
          <p:spPr>
            <a:xfrm>
              <a:off x="3410041" y="6141573"/>
              <a:ext cx="245851" cy="117509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5F3DFB8B-0E1F-4F59-8218-E0F289B2381E}"/>
              </a:ext>
            </a:extLst>
          </p:cNvPr>
          <p:cNvCxnSpPr>
            <a:cxnSpLocks/>
            <a:stCxn id="6" idx="1"/>
            <a:endCxn id="5" idx="1"/>
          </p:cNvCxnSpPr>
          <p:nvPr/>
        </p:nvCxnSpPr>
        <p:spPr>
          <a:xfrm rot="10800000" flipH="1">
            <a:off x="2838832" y="4865811"/>
            <a:ext cx="1" cy="891301"/>
          </a:xfrm>
          <a:prstGeom prst="curvedConnector3">
            <a:avLst>
              <a:gd name="adj1" fmla="val -2286000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5DADC17-363F-4084-B7F2-500E89C68971}"/>
              </a:ext>
            </a:extLst>
          </p:cNvPr>
          <p:cNvSpPr txBox="1"/>
          <p:nvPr/>
        </p:nvSpPr>
        <p:spPr>
          <a:xfrm>
            <a:off x="1795408" y="5311460"/>
            <a:ext cx="751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Cache Hit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ED33229-B69B-4816-834F-B1272903F4CA}"/>
              </a:ext>
            </a:extLst>
          </p:cNvPr>
          <p:cNvSpPr txBox="1"/>
          <p:nvPr/>
        </p:nvSpPr>
        <p:spPr>
          <a:xfrm>
            <a:off x="2926984" y="5961824"/>
            <a:ext cx="1078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Cache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E5CA825-0053-4DA3-9B90-DC4CB92050C9}"/>
              </a:ext>
            </a:extLst>
          </p:cNvPr>
          <p:cNvSpPr txBox="1"/>
          <p:nvPr/>
        </p:nvSpPr>
        <p:spPr>
          <a:xfrm>
            <a:off x="4231339" y="6364309"/>
            <a:ext cx="1078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 Cache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65C7229-7755-43DE-A2AE-B5E077DBD2B6}"/>
              </a:ext>
            </a:extLst>
          </p:cNvPr>
          <p:cNvSpPr txBox="1"/>
          <p:nvPr/>
        </p:nvSpPr>
        <p:spPr>
          <a:xfrm>
            <a:off x="6082065" y="6284913"/>
            <a:ext cx="2065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Memory</a:t>
            </a:r>
          </a:p>
        </p:txBody>
      </p: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3089BDDE-0D2A-42A2-9BD9-5D576A0F818C}"/>
              </a:ext>
            </a:extLst>
          </p:cNvPr>
          <p:cNvCxnSpPr>
            <a:cxnSpLocks/>
            <a:stCxn id="10" idx="2"/>
          </p:cNvCxnSpPr>
          <p:nvPr/>
        </p:nvCxnSpPr>
        <p:spPr>
          <a:xfrm rot="5400000" flipH="1">
            <a:off x="4035321" y="5635320"/>
            <a:ext cx="347094" cy="1035617"/>
          </a:xfrm>
          <a:prstGeom prst="curvedConnector4">
            <a:avLst>
              <a:gd name="adj1" fmla="val -65861"/>
              <a:gd name="adj2" fmla="val 78499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2B90695-4E3B-4080-B9E3-EC4A971483D6}"/>
              </a:ext>
            </a:extLst>
          </p:cNvPr>
          <p:cNvSpPr txBox="1"/>
          <p:nvPr/>
        </p:nvSpPr>
        <p:spPr>
          <a:xfrm>
            <a:off x="2807115" y="6291898"/>
            <a:ext cx="1460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Cache Miss</a:t>
            </a:r>
          </a:p>
        </p:txBody>
      </p: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EAD7708B-2454-4B69-B02C-FB25EDB70FAF}"/>
              </a:ext>
            </a:extLst>
          </p:cNvPr>
          <p:cNvCxnSpPr>
            <a:cxnSpLocks/>
            <a:stCxn id="20" idx="0"/>
            <a:endCxn id="24" idx="0"/>
          </p:cNvCxnSpPr>
          <p:nvPr/>
        </p:nvCxnSpPr>
        <p:spPr>
          <a:xfrm rot="16200000" flipV="1">
            <a:off x="5745471" y="4565153"/>
            <a:ext cx="90970" cy="1528153"/>
          </a:xfrm>
          <a:prstGeom prst="curvedConnector3">
            <a:avLst>
              <a:gd name="adj1" fmla="val 351292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7A107A51-3844-41E7-87B3-FDC511B99F41}"/>
              </a:ext>
            </a:extLst>
          </p:cNvPr>
          <p:cNvSpPr txBox="1"/>
          <p:nvPr/>
        </p:nvSpPr>
        <p:spPr>
          <a:xfrm>
            <a:off x="5153147" y="4677849"/>
            <a:ext cx="1460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Cache Miss</a:t>
            </a:r>
          </a:p>
        </p:txBody>
      </p:sp>
    </p:spTree>
    <p:extLst>
      <p:ext uri="{BB962C8B-B14F-4D97-AF65-F5344CB8AC3E}">
        <p14:creationId xmlns:p14="http://schemas.microsoft.com/office/powerpoint/2010/main" val="330189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5D176-92B3-4D11-8C55-E809F2EAD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Increase Cache Hit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21BE4D-D92C-44C7-A2DB-B91BDAABB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012" y="1255735"/>
            <a:ext cx="8380854" cy="4525963"/>
          </a:xfrm>
        </p:spPr>
        <p:txBody>
          <a:bodyPr/>
          <a:lstStyle/>
          <a:p>
            <a:r>
              <a:rPr lang="en-US" dirty="0"/>
              <a:t>How can the program pre-upload in cache</a:t>
            </a:r>
          </a:p>
          <a:p>
            <a:r>
              <a:rPr lang="en-US" dirty="0"/>
              <a:t>Data and Program in Hard Disk.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Data Locality</a:t>
            </a:r>
          </a:p>
          <a:p>
            <a:pPr lvl="1"/>
            <a:r>
              <a:rPr lang="en-US" dirty="0"/>
              <a:t>Pre-upload the block on Cache</a:t>
            </a:r>
          </a:p>
          <a:p>
            <a:pPr lvl="2"/>
            <a:r>
              <a:rPr lang="en-US" dirty="0"/>
              <a:t>Increase percentage that cache has instructions (90%)</a:t>
            </a:r>
          </a:p>
          <a:p>
            <a:pPr lvl="1"/>
            <a:r>
              <a:rPr lang="en-US" dirty="0"/>
              <a:t>CPU request 16bit at a time</a:t>
            </a:r>
          </a:p>
          <a:p>
            <a:pPr lvl="1"/>
            <a:endParaRPr 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2AC074C-D621-4B90-AA57-A100C7A130D1}"/>
              </a:ext>
            </a:extLst>
          </p:cNvPr>
          <p:cNvGrpSpPr/>
          <p:nvPr/>
        </p:nvGrpSpPr>
        <p:grpSpPr>
          <a:xfrm>
            <a:off x="945931" y="2485951"/>
            <a:ext cx="6611007" cy="861848"/>
            <a:chOff x="945931" y="2154621"/>
            <a:chExt cx="6611007" cy="86184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55F2E05-1137-46A8-94A6-40B74B8B8AB6}"/>
                </a:ext>
              </a:extLst>
            </p:cNvPr>
            <p:cNvSpPr/>
            <p:nvPr/>
          </p:nvSpPr>
          <p:spPr>
            <a:xfrm>
              <a:off x="945931" y="2154621"/>
              <a:ext cx="6611007" cy="8618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1BA21383-FFA5-4397-9647-D867A7A29119}"/>
                </a:ext>
              </a:extLst>
            </p:cNvPr>
            <p:cNvSpPr/>
            <p:nvPr/>
          </p:nvSpPr>
          <p:spPr>
            <a:xfrm>
              <a:off x="2375338" y="2154621"/>
              <a:ext cx="1531823" cy="861848"/>
            </a:xfrm>
            <a:prstGeom prst="roundRect">
              <a:avLst/>
            </a:prstGeom>
            <a:solidFill>
              <a:srgbClr val="7030A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Program</a:t>
              </a: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C17429BD-9082-4424-A602-57132FB56001}"/>
                </a:ext>
              </a:extLst>
            </p:cNvPr>
            <p:cNvSpPr/>
            <p:nvPr/>
          </p:nvSpPr>
          <p:spPr>
            <a:xfrm>
              <a:off x="4753086" y="2154621"/>
              <a:ext cx="1531823" cy="861848"/>
            </a:xfrm>
            <a:prstGeom prst="roundRect">
              <a:avLst/>
            </a:prstGeom>
            <a:solidFill>
              <a:srgbClr val="7030A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Program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6A1E7A3B-7408-447E-951B-9D66C2151F58}"/>
              </a:ext>
            </a:extLst>
          </p:cNvPr>
          <p:cNvGrpSpPr/>
          <p:nvPr/>
        </p:nvGrpSpPr>
        <p:grpSpPr>
          <a:xfrm>
            <a:off x="945931" y="3815761"/>
            <a:ext cx="6611007" cy="861848"/>
            <a:chOff x="945931" y="2154621"/>
            <a:chExt cx="6611007" cy="86184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FD4AF95-2D7C-40EF-8F2A-F770684A1811}"/>
                </a:ext>
              </a:extLst>
            </p:cNvPr>
            <p:cNvSpPr/>
            <p:nvPr/>
          </p:nvSpPr>
          <p:spPr>
            <a:xfrm>
              <a:off x="945931" y="2154621"/>
              <a:ext cx="6611007" cy="8618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791B613-7B98-4DFA-9AFF-EBA2C7555440}"/>
                </a:ext>
              </a:extLst>
            </p:cNvPr>
            <p:cNvSpPr/>
            <p:nvPr/>
          </p:nvSpPr>
          <p:spPr>
            <a:xfrm>
              <a:off x="2375339" y="2154621"/>
              <a:ext cx="210208" cy="861848"/>
            </a:xfrm>
            <a:prstGeom prst="roundRect">
              <a:avLst/>
            </a:prstGeom>
            <a:solidFill>
              <a:srgbClr val="7030A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B2069CC8-1323-4DAC-9696-E985E37293B4}"/>
                </a:ext>
              </a:extLst>
            </p:cNvPr>
            <p:cNvSpPr/>
            <p:nvPr/>
          </p:nvSpPr>
          <p:spPr>
            <a:xfrm>
              <a:off x="5171090" y="2154621"/>
              <a:ext cx="210208" cy="861848"/>
            </a:xfrm>
            <a:prstGeom prst="roundRect">
              <a:avLst/>
            </a:prstGeom>
            <a:solidFill>
              <a:srgbClr val="7030A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51B65EDF-8E8A-4EC7-9B22-75615019254C}"/>
                </a:ext>
              </a:extLst>
            </p:cNvPr>
            <p:cNvSpPr/>
            <p:nvPr/>
          </p:nvSpPr>
          <p:spPr>
            <a:xfrm>
              <a:off x="2953407" y="2154621"/>
              <a:ext cx="210208" cy="861848"/>
            </a:xfrm>
            <a:prstGeom prst="roundRect">
              <a:avLst/>
            </a:prstGeom>
            <a:solidFill>
              <a:srgbClr val="7030A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8BBAB33F-F0A4-4203-8CE1-8BC185CA00DD}"/>
                </a:ext>
              </a:extLst>
            </p:cNvPr>
            <p:cNvSpPr/>
            <p:nvPr/>
          </p:nvSpPr>
          <p:spPr>
            <a:xfrm>
              <a:off x="4014955" y="2154621"/>
              <a:ext cx="210208" cy="861848"/>
            </a:xfrm>
            <a:prstGeom prst="roundRect">
              <a:avLst/>
            </a:prstGeom>
            <a:solidFill>
              <a:srgbClr val="7030A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E4B3AA-DAAF-4429-A85C-122E0C0FE1CB}"/>
                </a:ext>
              </a:extLst>
            </p:cNvPr>
            <p:cNvSpPr/>
            <p:nvPr/>
          </p:nvSpPr>
          <p:spPr>
            <a:xfrm>
              <a:off x="6085488" y="2154621"/>
              <a:ext cx="210208" cy="861848"/>
            </a:xfrm>
            <a:prstGeom prst="roundRect">
              <a:avLst/>
            </a:prstGeom>
            <a:solidFill>
              <a:srgbClr val="7030A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F36AD4D6-ADB2-4285-907D-2FAD872B5AE4}"/>
                </a:ext>
              </a:extLst>
            </p:cNvPr>
            <p:cNvSpPr/>
            <p:nvPr/>
          </p:nvSpPr>
          <p:spPr>
            <a:xfrm>
              <a:off x="6905295" y="2154621"/>
              <a:ext cx="210208" cy="861848"/>
            </a:xfrm>
            <a:prstGeom prst="roundRect">
              <a:avLst/>
            </a:prstGeom>
            <a:solidFill>
              <a:srgbClr val="7030A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743FA7C7-D91F-410F-8498-7B05A5C08472}"/>
                </a:ext>
              </a:extLst>
            </p:cNvPr>
            <p:cNvSpPr/>
            <p:nvPr/>
          </p:nvSpPr>
          <p:spPr>
            <a:xfrm>
              <a:off x="1555531" y="2154621"/>
              <a:ext cx="210208" cy="861848"/>
            </a:xfrm>
            <a:prstGeom prst="roundRect">
              <a:avLst/>
            </a:prstGeom>
            <a:solidFill>
              <a:srgbClr val="7030A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곱하기 기호 16">
            <a:extLst>
              <a:ext uri="{FF2B5EF4-FFF2-40B4-BE49-F238E27FC236}">
                <a16:creationId xmlns:a16="http://schemas.microsoft.com/office/drawing/2014/main" id="{F50AE2DB-A660-4F92-A3DD-1DA348B47D0A}"/>
              </a:ext>
            </a:extLst>
          </p:cNvPr>
          <p:cNvSpPr/>
          <p:nvPr/>
        </p:nvSpPr>
        <p:spPr>
          <a:xfrm>
            <a:off x="2727563" y="3355376"/>
            <a:ext cx="3255382" cy="1782618"/>
          </a:xfrm>
          <a:prstGeom prst="mathMultiply">
            <a:avLst/>
          </a:prstGeom>
          <a:solidFill>
            <a:srgbClr val="FF0000">
              <a:alpha val="5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61A70E-2FB5-44A2-8420-7F62689E5965}"/>
              </a:ext>
            </a:extLst>
          </p:cNvPr>
          <p:cNvSpPr txBox="1"/>
          <p:nvPr/>
        </p:nvSpPr>
        <p:spPr>
          <a:xfrm>
            <a:off x="7666183" y="2563854"/>
            <a:ext cx="932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Good Locality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17E31E-C00B-4EBA-BD70-4C269DF696BE}"/>
              </a:ext>
            </a:extLst>
          </p:cNvPr>
          <p:cNvSpPr txBox="1"/>
          <p:nvPr/>
        </p:nvSpPr>
        <p:spPr>
          <a:xfrm>
            <a:off x="7722382" y="3904849"/>
            <a:ext cx="932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Bad Locality</a:t>
            </a:r>
          </a:p>
        </p:txBody>
      </p:sp>
    </p:spTree>
    <p:extLst>
      <p:ext uri="{BB962C8B-B14F-4D97-AF65-F5344CB8AC3E}">
        <p14:creationId xmlns:p14="http://schemas.microsoft.com/office/powerpoint/2010/main" val="1967670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8">
    <wetp:webextensionref xmlns:r="http://schemas.openxmlformats.org/officeDocument/2006/relationships" r:id="rId1"/>
  </wetp:taskpane>
  <wetp:taskpane dockstate="right" visibility="0" width="350" row="7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64901B05-E254-4D2C-B134-C5D15A36B3FA}">
  <we:reference id="wa104178141" version="3.10.0.19" store="ko-KR" storeType="OMEX"/>
  <we:alternateReferences>
    <we:reference id="WA104178141" version="3.10.0.19" store="WA104178141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3414D2A8-5390-4264-9E6B-089D0A5BDE88}">
  <we:reference id="wa104380225" version="1.0.0.0" store="ko-KR" storeType="OMEX"/>
  <we:alternateReferences>
    <we:reference id="WA104380225" version="1.0.0.0" store="WA104380225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0206478E693548BEE3688D309A3FAD" ma:contentTypeVersion="13" ma:contentTypeDescription="Create a new document." ma:contentTypeScope="" ma:versionID="c39fffe6896a2a56c8ccd14ca38dfc12">
  <xsd:schema xmlns:xsd="http://www.w3.org/2001/XMLSchema" xmlns:xs="http://www.w3.org/2001/XMLSchema" xmlns:p="http://schemas.microsoft.com/office/2006/metadata/properties" xmlns:ns3="45876fda-c432-4dd1-8f9d-3d35fabbd1c2" xmlns:ns4="8b66e23a-10a2-4659-bc8e-0f4605e65788" targetNamespace="http://schemas.microsoft.com/office/2006/metadata/properties" ma:root="true" ma:fieldsID="80ec601b659f2070188dfcb1c3ca05db" ns3:_="" ns4:_="">
    <xsd:import namespace="45876fda-c432-4dd1-8f9d-3d35fabbd1c2"/>
    <xsd:import namespace="8b66e23a-10a2-4659-bc8e-0f4605e6578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876fda-c432-4dd1-8f9d-3d35fabbd1c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66e23a-10a2-4659-bc8e-0f4605e657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BE2A4C-D326-47F0-9E46-559282E636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03D33FA-DCAC-46E3-92BE-DBC8839644D9}">
  <ds:schemaRefs>
    <ds:schemaRef ds:uri="http://schemas.openxmlformats.org/package/2006/metadata/core-properties"/>
    <ds:schemaRef ds:uri="http://schemas.microsoft.com/office/2006/documentManagement/types"/>
    <ds:schemaRef ds:uri="45876fda-c432-4dd1-8f9d-3d35fabbd1c2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8b66e23a-10a2-4659-bc8e-0f4605e65788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A14D862-61CB-401A-968B-9DB1D49B2F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5876fda-c432-4dd1-8f9d-3d35fabbd1c2"/>
    <ds:schemaRef ds:uri="8b66e23a-10a2-4659-bc8e-0f4605e657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16333</TotalTime>
  <Words>665</Words>
  <Application>Microsoft Macintosh PowerPoint</Application>
  <PresentationFormat>On-screen Show (4:3)</PresentationFormat>
  <Paragraphs>201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맑은 고딕</vt:lpstr>
      <vt:lpstr>Trajan Pro</vt:lpstr>
      <vt:lpstr>Arial</vt:lpstr>
      <vt:lpstr>Calibri</vt:lpstr>
      <vt:lpstr>Corbel</vt:lpstr>
      <vt:lpstr>Wingdings</vt:lpstr>
      <vt:lpstr>Office Theme</vt:lpstr>
      <vt:lpstr>PowerPoint Presentation</vt:lpstr>
      <vt:lpstr>Learning Object</vt:lpstr>
      <vt:lpstr>Memory Hierarchy</vt:lpstr>
      <vt:lpstr>Data and Program Flow</vt:lpstr>
      <vt:lpstr>Memory Bottleneck</vt:lpstr>
      <vt:lpstr>Why different type of Memory ?</vt:lpstr>
      <vt:lpstr>Data Movement in Memory</vt:lpstr>
      <vt:lpstr>Cache Hit/Miss</vt:lpstr>
      <vt:lpstr>Increase Cache Hit</vt:lpstr>
      <vt:lpstr>Locality</vt:lpstr>
      <vt:lpstr>Locality Methods</vt:lpstr>
      <vt:lpstr>Example of Locality</vt:lpstr>
      <vt:lpstr>Summary</vt:lpstr>
    </vt:vector>
  </TitlesOfParts>
  <Company>UW-Whitewater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UWW Staff</dc:creator>
  <cp:lastModifiedBy>SUN, HAIJIAN</cp:lastModifiedBy>
  <cp:revision>365</cp:revision>
  <cp:lastPrinted>2011-02-23T17:31:26Z</cp:lastPrinted>
  <dcterms:created xsi:type="dcterms:W3CDTF">2011-03-24T18:12:39Z</dcterms:created>
  <dcterms:modified xsi:type="dcterms:W3CDTF">2020-09-30T16:01:17Z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0x0101007A0206478E693548BEE3688D309A3FAD</vt:lpwstr>
  </property>
</Properties>
</file>