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303" r:id="rId6"/>
    <p:sldId id="308" r:id="rId7"/>
    <p:sldId id="302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304" r:id="rId16"/>
    <p:sldId id="265" r:id="rId17"/>
    <p:sldId id="268" r:id="rId18"/>
    <p:sldId id="267" r:id="rId19"/>
    <p:sldId id="271" r:id="rId20"/>
    <p:sldId id="272" r:id="rId21"/>
    <p:sldId id="30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7BE3D46-5DB0-4E5E-9052-39218CADE6E2}">
          <p14:sldIdLst>
            <p14:sldId id="256"/>
            <p14:sldId id="303"/>
            <p14:sldId id="308"/>
            <p14:sldId id="302"/>
            <p14:sldId id="259"/>
            <p14:sldId id="260"/>
            <p14:sldId id="261"/>
            <p14:sldId id="262"/>
            <p14:sldId id="263"/>
            <p14:sldId id="264"/>
            <p14:sldId id="266"/>
            <p14:sldId id="304"/>
            <p14:sldId id="265"/>
            <p14:sldId id="268"/>
            <p14:sldId id="267"/>
            <p14:sldId id="271"/>
            <p14:sldId id="272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2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/>
    <p:restoredTop sz="82863" autoAdjust="0"/>
  </p:normalViewPr>
  <p:slideViewPr>
    <p:cSldViewPr snapToGrid="0" snapToObjects="1">
      <p:cViewPr varScale="1">
        <p:scale>
          <a:sx n="155" d="100"/>
          <a:sy n="155" d="100"/>
        </p:scale>
        <p:origin x="1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7A995-261F-D647-AA41-750A47C50B49}" type="datetimeFigureOut">
              <a:rPr lang="en-US" smtClean="0"/>
              <a:pPr/>
              <a:t>9/2/20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7E8A-BF46-7448-BA28-4F9990997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A376-35C3-4E1E-ABD7-18A727BB463A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BB06A-E44B-4483-A9C4-56EAE433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8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have seen the inside of a computer.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56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briefly showed the history of computer and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65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briefly showed the history of computer and CPU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4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 dirty="0">
                <a:ea typeface="ＭＳ Ｐゴシック" charset="-128"/>
              </a:rPr>
              <a:t>Designed to perform parallel operations on graphics data</a:t>
            </a:r>
          </a:p>
          <a:p>
            <a:pPr lvl="1"/>
            <a:endParaRPr lang="en-US" altLang="en-US" sz="2000" dirty="0">
              <a:ea typeface="ＭＳ Ｐゴシック" charset="-128"/>
            </a:endParaRPr>
          </a:p>
          <a:p>
            <a:pPr lvl="1"/>
            <a:r>
              <a:rPr lang="en-US" altLang="en-US" sz="2000" dirty="0">
                <a:ea typeface="ＭＳ Ｐゴシック" charset="-128"/>
              </a:rPr>
              <a:t>Traditionally found on a plug-in graphics card, used to encode and render </a:t>
            </a:r>
            <a:r>
              <a:rPr lang="en-US" altLang="en-US" sz="2000" b="1" dirty="0">
                <a:ea typeface="ＭＳ Ｐゴシック" charset="-128"/>
              </a:rPr>
              <a:t>2D and 3D graphics </a:t>
            </a:r>
            <a:r>
              <a:rPr lang="en-US" altLang="en-US" sz="2000" dirty="0">
                <a:ea typeface="ＭＳ Ｐゴシック" charset="-128"/>
              </a:rPr>
              <a:t>as well as </a:t>
            </a:r>
            <a:r>
              <a:rPr lang="en-US" altLang="en-US" sz="2000" b="1" dirty="0">
                <a:ea typeface="ＭＳ Ｐゴシック" charset="-128"/>
              </a:rPr>
              <a:t>process video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Coined by NVIDIA in 1999 (</a:t>
            </a:r>
            <a:r>
              <a:rPr lang="en-US" altLang="en-US" sz="2000" b="1" dirty="0">
                <a:ea typeface="ＭＳ Ｐゴシック" charset="-128"/>
              </a:rPr>
              <a:t>GeForce</a:t>
            </a:r>
            <a:r>
              <a:rPr lang="en-US" altLang="en-US" sz="2000" dirty="0">
                <a:ea typeface="ＭＳ Ｐゴシック" charset="-128"/>
              </a:rPr>
              <a:t>) – drawing polygon without CPU</a:t>
            </a:r>
            <a:r>
              <a:rPr lang="ja-JP" altLang="en-US" sz="2000" dirty="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s help – good for games!</a:t>
            </a:r>
            <a:endParaRPr lang="en-US" altLang="en-US" sz="20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General Purpose Computing on GPU (GPGPU)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Broad ranges of applications are supported (&gt; CPU, ~2005)</a:t>
            </a:r>
          </a:p>
          <a:p>
            <a:pPr lvl="1"/>
            <a:r>
              <a:rPr lang="en-US" altLang="en-US" sz="1800" dirty="0">
                <a:ea typeface="ＭＳ Ｐゴシック" charset="-128"/>
              </a:rPr>
              <a:t>OpenCL (Standard = Intel, AMD</a:t>
            </a:r>
            <a:r>
              <a:rPr lang="mr-IN" altLang="en-US" sz="1800" dirty="0">
                <a:ea typeface="ＭＳ Ｐゴシック" charset="-128"/>
              </a:rPr>
              <a:t>…</a:t>
            </a:r>
            <a:r>
              <a:rPr lang="en-US" altLang="en-US" sz="1800" dirty="0">
                <a:ea typeface="ＭＳ Ｐゴシック" charset="-128"/>
              </a:rPr>
              <a:t>), </a:t>
            </a:r>
            <a:r>
              <a:rPr lang="en-US" altLang="en-US" dirty="0">
                <a:ea typeface="ＭＳ Ｐゴシック" charset="-128"/>
              </a:rPr>
              <a:t>CUDA (Nvidia)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Ideal for deep learning, AI, autonomous cars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1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register is temp storage for middle outputs and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4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sz="2400" b="1" u="sng" dirty="0">
                <a:ea typeface="ＭＳ Ｐゴシック" charset="0"/>
                <a:cs typeface="ＭＳ Ｐゴシック" charset="0"/>
              </a:rPr>
              <a:t>7200 </a:t>
            </a:r>
            <a:r>
              <a:rPr lang="en-GB" sz="2400" b="1" u="sng" dirty="0" err="1">
                <a:ea typeface="ＭＳ Ｐゴシック" charset="0"/>
                <a:cs typeface="ＭＳ Ｐゴシック" charset="0"/>
              </a:rPr>
              <a:t>crytal</a:t>
            </a:r>
            <a:r>
              <a:rPr lang="en-GB" sz="2400" b="1" u="sng" dirty="0">
                <a:ea typeface="ＭＳ Ｐゴシック" charset="0"/>
                <a:cs typeface="ＭＳ Ｐゴシック" charset="0"/>
              </a:rPr>
              <a:t> diodes</a:t>
            </a:r>
          </a:p>
          <a:p>
            <a:pPr>
              <a:defRPr/>
            </a:pPr>
            <a:r>
              <a:rPr lang="en-GB" sz="2400" b="1" u="sng" dirty="0">
                <a:ea typeface="ＭＳ Ｐゴシック" charset="0"/>
                <a:cs typeface="ＭＳ Ｐゴシック" charset="0"/>
              </a:rPr>
              <a:t>Decimal </a:t>
            </a:r>
            <a:r>
              <a:rPr lang="en-GB" sz="2400" dirty="0">
                <a:ea typeface="ＭＳ Ｐゴシック" charset="0"/>
                <a:cs typeface="ＭＳ Ｐゴシック" charset="0"/>
              </a:rPr>
              <a:t>(not binary)</a:t>
            </a:r>
          </a:p>
          <a:p>
            <a:pPr lvl="1">
              <a:defRPr/>
            </a:pPr>
            <a:r>
              <a:rPr lang="en-GB" sz="2000" dirty="0">
                <a:ea typeface="ＭＳ Ｐゴシック" charset="0"/>
              </a:rPr>
              <a:t>10 vacuum tubes represented each digit</a:t>
            </a:r>
          </a:p>
          <a:p>
            <a:pPr lvl="1">
              <a:defRPr/>
            </a:pPr>
            <a:r>
              <a:rPr lang="en-GB" sz="2000" dirty="0">
                <a:ea typeface="ＭＳ Ｐゴシック" charset="0"/>
              </a:rPr>
              <a:t>Only one was on to represent one of 10 numbers</a:t>
            </a:r>
          </a:p>
          <a:p>
            <a:pPr lvl="1">
              <a:defRPr/>
            </a:pPr>
            <a:endParaRPr lang="en-GB" sz="2000" dirty="0">
              <a:ea typeface="ＭＳ Ｐゴシック" charset="0"/>
            </a:endParaRPr>
          </a:p>
          <a:p>
            <a:pPr lvl="1">
              <a:defRPr/>
            </a:pPr>
            <a:r>
              <a:rPr lang="en-GB" sz="2000" dirty="0">
                <a:ea typeface="ＭＳ Ｐゴシック" charset="0"/>
              </a:rPr>
              <a:t>Programmer change the switches and line to make a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3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more components: Main memory, ALU and control Unit</a:t>
            </a:r>
          </a:p>
          <a:p>
            <a:endParaRPr lang="en-US" dirty="0"/>
          </a:p>
          <a:p>
            <a:r>
              <a:rPr lang="en-US" dirty="0"/>
              <a:t>ALU process binary data.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1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the mother of all subsequent general purpose computer.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more transistors required for the computer to make better performance.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46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4-bit processor is the first 3</a:t>
            </a:r>
            <a:r>
              <a:rPr lang="en-US" baseline="30000" dirty="0"/>
              <a:t>rd</a:t>
            </a:r>
            <a:r>
              <a:rPr lang="en-US" dirty="0"/>
              <a:t> generation </a:t>
            </a:r>
            <a:r>
              <a:rPr lang="en-US" dirty="0" err="1"/>
              <a:t>cpu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61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after 32 bit processor, the 64 bit processor is required new architecture for the processor.</a:t>
            </a:r>
          </a:p>
          <a:p>
            <a:endParaRPr lang="en-US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instruction set architecture (ISA) of the Itanium family of 64-bit Intel microprocessors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00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after 32 bit processor, the 64 bit processor is required new architecture for the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6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74448" y="322593"/>
            <a:ext cx="6469552" cy="685482"/>
          </a:xfrm>
          <a:prstGeom prst="rect">
            <a:avLst/>
          </a:prstGeom>
        </p:spPr>
        <p:txBody>
          <a:bodyPr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chemeClr val="bg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12" y="1255735"/>
            <a:ext cx="8380854" cy="4525963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Ø"/>
              <a:defRPr/>
            </a:lvl1pPr>
            <a:lvl2pPr>
              <a:spcBef>
                <a:spcPts val="300"/>
              </a:spcBef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3224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322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53224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WW_GrayPPPinside.ps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Horizontal2cNew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1366" y="426011"/>
            <a:ext cx="2435337" cy="5196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WW_GrayPPP.ps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Vertical2cN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758" y="4798560"/>
            <a:ext cx="2323376" cy="12634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78" y="1967964"/>
            <a:ext cx="7444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ajan Pro"/>
                <a:cs typeface="Trajan Pro"/>
              </a:rPr>
              <a:t>COMPSCI 412</a:t>
            </a:r>
          </a:p>
          <a:p>
            <a:pPr algn="ctr"/>
            <a:r>
              <a:rPr lang="en-US" sz="3600" dirty="0">
                <a:latin typeface="Trajan Pro"/>
                <a:cs typeface="Trajan Pro"/>
              </a:rPr>
              <a:t>Intro. of Computer Organization</a:t>
            </a:r>
          </a:p>
          <a:p>
            <a:pPr algn="ctr"/>
            <a:endParaRPr lang="en-US" sz="3600" dirty="0">
              <a:latin typeface="Trajan Pro"/>
              <a:cs typeface="Trajan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9000" y="4031013"/>
            <a:ext cx="574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rbel"/>
                <a:cs typeface="Corbel"/>
              </a:rPr>
              <a:t>Haijian</a:t>
            </a:r>
            <a:r>
              <a:rPr lang="en-US" dirty="0">
                <a:latin typeface="Corbel"/>
                <a:cs typeface="Corbel"/>
              </a:rPr>
              <a:t> Sun</a:t>
            </a:r>
          </a:p>
          <a:p>
            <a:pPr algn="ctr"/>
            <a:r>
              <a:rPr lang="en-US" dirty="0">
                <a:latin typeface="Corbel"/>
                <a:cs typeface="Corbel"/>
              </a:rPr>
              <a:t>Email: </a:t>
            </a:r>
            <a:r>
              <a:rPr lang="en-US" dirty="0" err="1">
                <a:latin typeface="Corbel"/>
                <a:cs typeface="Corbel"/>
              </a:rPr>
              <a:t>sunh@uww.edu</a:t>
            </a:r>
            <a:endParaRPr lang="en-US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B02B-E336-453B-B0F8-4DCB7170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a typeface="ＭＳ Ｐゴシック" charset="-128"/>
              </a:rPr>
              <a:t>Intel Processors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561B-BAB6-4E82-AF97-6B3F5C5D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0" y="1255735"/>
            <a:ext cx="857873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alibri (Body)"/>
                <a:ea typeface="ＭＳ Ｐゴシック" charset="-128"/>
              </a:rPr>
              <a:t>4-bit Processors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 (Body)"/>
                <a:ea typeface="ＭＳ Ｐゴシック" charset="-128"/>
              </a:rPr>
              <a:t>4004, 4040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 (Body)"/>
                <a:ea typeface="ＭＳ Ｐゴシック" charset="-128"/>
              </a:rPr>
              <a:t>First microprocessor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 (Body)"/>
                <a:ea typeface="ＭＳ Ｐゴシック" charset="-128"/>
              </a:rPr>
              <a:t>All CPU components on a single chip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 (Body)"/>
                <a:ea typeface="ＭＳ Ｐゴシック" charset="-128"/>
              </a:rPr>
              <a:t>8-bit Processors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 (Body)"/>
                <a:ea typeface="ＭＳ Ｐゴシック" charset="-128"/>
              </a:rPr>
              <a:t>8008,</a:t>
            </a:r>
            <a:r>
              <a:rPr lang="en-US" altLang="en-US" b="1" dirty="0">
                <a:latin typeface="Calibri (Body)"/>
                <a:ea typeface="ＭＳ Ｐゴシック" charset="-128"/>
              </a:rPr>
              <a:t>8080</a:t>
            </a:r>
            <a:r>
              <a:rPr lang="en-US" altLang="en-US" dirty="0">
                <a:latin typeface="Calibri (Body)"/>
                <a:ea typeface="ＭＳ Ｐゴシック" charset="-128"/>
              </a:rPr>
              <a:t>,8065</a:t>
            </a:r>
          </a:p>
          <a:p>
            <a:pPr lvl="2">
              <a:lnSpc>
                <a:spcPct val="90000"/>
              </a:lnSpc>
            </a:pPr>
            <a:r>
              <a:rPr lang="en-GB" altLang="en-US" dirty="0">
                <a:latin typeface="Calibri (Body)"/>
                <a:ea typeface="ＭＳ Ｐゴシック" charset="-128"/>
              </a:rPr>
              <a:t>Intel’s 1</a:t>
            </a:r>
            <a:r>
              <a:rPr lang="en-GB" altLang="en-US" baseline="30000" dirty="0">
                <a:latin typeface="Calibri (Body)"/>
                <a:ea typeface="ＭＳ Ｐゴシック" charset="-128"/>
              </a:rPr>
              <a:t>st</a:t>
            </a:r>
            <a:r>
              <a:rPr lang="en-GB" altLang="en-US" dirty="0">
                <a:latin typeface="Calibri (Body)"/>
                <a:ea typeface="ＭＳ Ｐゴシック" charset="-128"/>
              </a:rPr>
              <a:t> general purpose microprocessor</a:t>
            </a:r>
          </a:p>
          <a:p>
            <a:pPr>
              <a:lnSpc>
                <a:spcPct val="90000"/>
              </a:lnSpc>
            </a:pPr>
            <a:r>
              <a:rPr lang="en-GB" altLang="en-US" dirty="0">
                <a:latin typeface="Calibri (Body)"/>
                <a:ea typeface="ＭＳ Ｐゴシック" charset="-128"/>
              </a:rPr>
              <a:t>16-bit Processors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latin typeface="Calibri (Body)"/>
                <a:ea typeface="ＭＳ Ｐゴシック" charset="-128"/>
              </a:rPr>
              <a:t>8086, 8088, </a:t>
            </a:r>
            <a:r>
              <a:rPr lang="en-GB" altLang="en-US" b="1" dirty="0">
                <a:latin typeface="Calibri (Body)"/>
                <a:ea typeface="ＭＳ Ｐゴシック" charset="-128"/>
              </a:rPr>
              <a:t>80186, 80286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latin typeface="Calibri (Body)"/>
                <a:ea typeface="ＭＳ Ｐゴシック" charset="-128"/>
              </a:rPr>
              <a:t>80186: </a:t>
            </a:r>
            <a:r>
              <a:rPr lang="en-GB" altLang="en-US" dirty="0">
                <a:latin typeface="Calibri (Body)"/>
                <a:ea typeface="ＭＳ Ｐゴシック" charset="-128"/>
              </a:rPr>
              <a:t>Assembly Language compatible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latin typeface="Calibri (Body)"/>
                <a:ea typeface="ＭＳ Ｐゴシック" charset="-128"/>
              </a:rPr>
              <a:t>80286: </a:t>
            </a:r>
            <a:r>
              <a:rPr lang="en-GB" altLang="en-US" dirty="0">
                <a:latin typeface="Calibri (Body)"/>
                <a:ea typeface="ＭＳ Ｐゴシック" charset="-128"/>
              </a:rPr>
              <a:t>Embedded, 16 Mbyte memory addressable</a:t>
            </a:r>
          </a:p>
        </p:txBody>
      </p:sp>
      <p:pic>
        <p:nvPicPr>
          <p:cNvPr id="4" name="Picture 4" descr="Busicom-C4004_1">
            <a:extLst>
              <a:ext uri="{FF2B5EF4-FFF2-40B4-BE49-F238E27FC236}">
                <a16:creationId xmlns:a16="http://schemas.microsoft.com/office/drawing/2014/main" id="{CFAF6145-D0A8-4157-9DA0-54E08646B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556" y="1008075"/>
            <a:ext cx="2603503" cy="169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ntel_8008">
            <a:extLst>
              <a:ext uri="{FF2B5EF4-FFF2-40B4-BE49-F238E27FC236}">
                <a16:creationId xmlns:a16="http://schemas.microsoft.com/office/drawing/2014/main" id="{CF23C8A0-B030-4763-B369-E637899C7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368" y="4137792"/>
            <a:ext cx="2016691" cy="151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67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B02B-E336-453B-B0F8-4DCB7170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War on 64-bit standard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561B-BAB6-4E82-AF97-6B3F5C5D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1" y="1255735"/>
            <a:ext cx="8227999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ea typeface="ＭＳ Ｐゴシック" charset="-128"/>
                <a:sym typeface="Wingdings" charset="2"/>
              </a:rPr>
              <a:t>Increase bit for improving Processors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charset="-128"/>
                <a:sym typeface="Wingdings" charset="2"/>
              </a:rPr>
              <a:t>Until 32-bit processor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ea typeface="ＭＳ Ｐゴシック" charset="-128"/>
                <a:sym typeface="Wingdings" charset="2"/>
              </a:rPr>
              <a:t>64-bit processor is not an extension of 32-bit</a:t>
            </a:r>
          </a:p>
          <a:p>
            <a:pPr lvl="1">
              <a:lnSpc>
                <a:spcPct val="80000"/>
              </a:lnSpc>
            </a:pPr>
            <a:r>
              <a:rPr lang="en-US" altLang="en-US" b="1" dirty="0">
                <a:ea typeface="ＭＳ Ｐゴシック" charset="-128"/>
                <a:sym typeface="Wingdings" charset="2"/>
              </a:rPr>
              <a:t>Completely different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charset="-128"/>
                <a:sym typeface="Wingdings" charset="2"/>
              </a:rPr>
              <a:t>new instructions set from 32-bit processor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charset="-128"/>
                <a:sym typeface="Wingdings" charset="2"/>
              </a:rPr>
              <a:t>Mostly for servers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ea typeface="ＭＳ Ｐゴシック" charset="-128"/>
              </a:rPr>
              <a:t>AMD announced 64 bits architecture (AMD64 or x86-64), 2003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ea typeface="ＭＳ Ｐゴシック" charset="-128"/>
              </a:rPr>
              <a:t>Long mode (extends all IA-32 instructions to 64 bit)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ea typeface="ＭＳ Ｐゴシック" charset="-128"/>
              </a:rPr>
              <a:t>Legacy mode (identical to IA-32)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ea typeface="ＭＳ Ｐゴシック" charset="-128"/>
              </a:rPr>
              <a:t>Compatibility mode (user </a:t>
            </a:r>
            <a:r>
              <a:rPr lang="en-US" altLang="en-US" dirty="0" err="1">
                <a:ea typeface="ＭＳ Ｐゴシック" charset="-128"/>
              </a:rPr>
              <a:t>pg</a:t>
            </a:r>
            <a:r>
              <a:rPr lang="en-US" altLang="en-US" dirty="0">
                <a:ea typeface="ＭＳ Ｐゴシック" charset="-128"/>
              </a:rPr>
              <a:t> in IA-32, OS in AMD64)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1400" dirty="0">
              <a:ea typeface="ＭＳ Ｐゴシック" charset="-128"/>
              <a:sym typeface="Wingding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898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B02B-E336-453B-B0F8-4DCB7170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War on 64-bit standard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561B-BAB6-4E82-AF97-6B3F5C5D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1" y="1255735"/>
            <a:ext cx="8227999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ea typeface="ＭＳ Ｐゴシック" charset="-128"/>
                <a:sym typeface="Wingdings" charset="2"/>
              </a:rPr>
              <a:t>IA-64 is not an extension of IA-32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charset="-128"/>
                <a:sym typeface="Wingdings" charset="2"/>
              </a:rPr>
              <a:t>Completely different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charset="-128"/>
                <a:sym typeface="Wingdings" charset="2"/>
              </a:rPr>
              <a:t>New instructions set from IA-32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charset="-128"/>
                <a:sym typeface="Wingdings" charset="2"/>
              </a:rPr>
              <a:t>Mostly for servers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ea typeface="ＭＳ Ｐゴシック" charset="-128"/>
              </a:rPr>
              <a:t>AMD announced 64 bits architecture (AMD64 or x86-64), 2003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ea typeface="ＭＳ Ｐゴシック" charset="-128"/>
              </a:rPr>
              <a:t>Long mode (extends all IA-32 instructions to 64 bit)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ea typeface="ＭＳ Ｐゴシック" charset="-128"/>
              </a:rPr>
              <a:t>Legacy mode (identical to IA-32)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ea typeface="ＭＳ Ｐゴシック" charset="-128"/>
              </a:rPr>
              <a:t>Compatibility mode (user </a:t>
            </a:r>
            <a:r>
              <a:rPr lang="en-US" altLang="en-US" dirty="0" err="1">
                <a:ea typeface="ＭＳ Ｐゴシック" charset="-128"/>
              </a:rPr>
              <a:t>pg</a:t>
            </a:r>
            <a:r>
              <a:rPr lang="en-US" altLang="en-US" dirty="0">
                <a:ea typeface="ＭＳ Ｐゴシック" charset="-128"/>
              </a:rPr>
              <a:t> in IA-32, OS in AMD64)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FF0000"/>
                </a:solidFill>
                <a:ea typeface="ＭＳ Ｐゴシック" charset="-128"/>
              </a:rPr>
              <a:t>Intel embraces AMD64</a:t>
            </a:r>
            <a:r>
              <a:rPr lang="en-US" altLang="en-US" dirty="0">
                <a:ea typeface="ＭＳ Ｐゴシック" charset="-128"/>
                <a:sym typeface="Wingdings" charset="2"/>
              </a:rPr>
              <a:t> IA-32e (EM64T, and now </a:t>
            </a:r>
            <a:r>
              <a:rPr lang="en-US" altLang="en-US" i="1" dirty="0">
                <a:ea typeface="ＭＳ Ｐゴシック" charset="-128"/>
                <a:sym typeface="Wingdings" charset="2"/>
              </a:rPr>
              <a:t>Intel 64</a:t>
            </a:r>
            <a:r>
              <a:rPr lang="en-US" altLang="en-US" dirty="0">
                <a:ea typeface="ＭＳ Ｐゴシック" charset="-128"/>
                <a:sym typeface="Wingdings" charset="2"/>
              </a:rPr>
              <a:t>), 2004</a:t>
            </a:r>
          </a:p>
          <a:p>
            <a:pPr lvl="1">
              <a:lnSpc>
                <a:spcPct val="80000"/>
              </a:lnSpc>
            </a:pPr>
            <a:endParaRPr lang="en-US" altLang="en-US" sz="1400" dirty="0">
              <a:ea typeface="ＭＳ Ｐゴシック" charset="-128"/>
              <a:sym typeface="Wingding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616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5D2B-049B-4BA3-8AFB-7976C27F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a typeface="ＭＳ Ｐゴシック" charset="-128"/>
              </a:rPr>
              <a:t>Increasing Speed of Processor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D140-F7CE-45F6-BF86-6F2A4605B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Strategies to Improve CPU performance</a:t>
            </a:r>
          </a:p>
          <a:p>
            <a:pPr marL="1104900" lvl="1" indent="-533400">
              <a:lnSpc>
                <a:spcPct val="90000"/>
              </a:lnSpc>
              <a:buFont typeface="ZapfDingbats" charset="0"/>
              <a:buAutoNum type="arabicPeriod"/>
            </a:pPr>
            <a:r>
              <a:rPr lang="en-GB" altLang="en-US" sz="3200" dirty="0">
                <a:ea typeface="ＭＳ Ｐゴシック" charset="-128"/>
              </a:rPr>
              <a:t>Increase hardware </a:t>
            </a:r>
            <a:r>
              <a:rPr lang="en-GB" altLang="en-US" sz="3200" b="1" dirty="0">
                <a:ea typeface="ＭＳ Ｐゴシック" charset="-128"/>
              </a:rPr>
              <a:t>speed of processor</a:t>
            </a:r>
          </a:p>
          <a:p>
            <a:pPr lvl="2">
              <a:lnSpc>
                <a:spcPct val="90000"/>
              </a:lnSpc>
            </a:pPr>
            <a:r>
              <a:rPr lang="en-GB" altLang="en-US" sz="2800" dirty="0">
                <a:ea typeface="ＭＳ Ｐゴシック" charset="-128"/>
              </a:rPr>
              <a:t>By </a:t>
            </a:r>
            <a:r>
              <a:rPr lang="en-GB" altLang="en-US" sz="2800" dirty="0">
                <a:solidFill>
                  <a:srgbClr val="C00000"/>
                </a:solidFill>
                <a:ea typeface="ＭＳ Ｐゴシック" charset="-128"/>
              </a:rPr>
              <a:t>shrinking logic gate size</a:t>
            </a:r>
          </a:p>
          <a:p>
            <a:pPr marL="1866900" lvl="3" indent="-381000">
              <a:lnSpc>
                <a:spcPct val="90000"/>
              </a:lnSpc>
            </a:pPr>
            <a:r>
              <a:rPr lang="en-GB" altLang="en-US" sz="2400" dirty="0">
                <a:ea typeface="ＭＳ Ｐゴシック" charset="-128"/>
              </a:rPr>
              <a:t>More gates packed more tightly </a:t>
            </a:r>
          </a:p>
          <a:p>
            <a:pPr marL="1943100" lvl="4" indent="0">
              <a:lnSpc>
                <a:spcPct val="90000"/>
              </a:lnSpc>
              <a:buNone/>
            </a:pPr>
            <a:r>
              <a:rPr lang="en-GB" altLang="en-US" sz="2400" dirty="0">
                <a:ea typeface="ＭＳ Ｐゴシック" charset="-128"/>
                <a:sym typeface="Wingdings" charset="2"/>
              </a:rPr>
              <a:t> </a:t>
            </a:r>
            <a:r>
              <a:rPr lang="en-GB" altLang="en-US" sz="2400" dirty="0">
                <a:ea typeface="ＭＳ Ｐゴシック" charset="-128"/>
              </a:rPr>
              <a:t>Propagation time for signals reduced</a:t>
            </a:r>
          </a:p>
          <a:p>
            <a:pPr lvl="2">
              <a:lnSpc>
                <a:spcPct val="90000"/>
              </a:lnSpc>
            </a:pPr>
            <a:r>
              <a:rPr lang="en-GB" altLang="en-US" sz="2800" dirty="0">
                <a:ea typeface="ＭＳ Ｐゴシック" charset="-128"/>
              </a:rPr>
              <a:t>By </a:t>
            </a:r>
            <a:r>
              <a:rPr lang="en-GB" altLang="en-US" sz="2800" dirty="0">
                <a:solidFill>
                  <a:srgbClr val="C00000"/>
                </a:solidFill>
                <a:ea typeface="ＭＳ Ｐゴシック" charset="-128"/>
              </a:rPr>
              <a:t>increasing clock rate </a:t>
            </a:r>
          </a:p>
          <a:p>
            <a:pPr lvl="1">
              <a:lnSpc>
                <a:spcPct val="90000"/>
              </a:lnSpc>
              <a:buFont typeface="ZapfDingbats" charset="0"/>
              <a:buAutoNum type="arabicPeriod"/>
            </a:pPr>
            <a:endParaRPr lang="en-GB" altLang="en-US" sz="3200" dirty="0">
              <a:solidFill>
                <a:schemeClr val="accent2"/>
              </a:solidFill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ZapfDingbats" charset="0"/>
              <a:buAutoNum type="arabicPeriod"/>
            </a:pPr>
            <a:endParaRPr lang="en-GB" altLang="en-US" sz="3200" dirty="0">
              <a:solidFill>
                <a:schemeClr val="accent2"/>
              </a:solidFill>
              <a:ea typeface="ＭＳ Ｐゴシック" charset="-128"/>
            </a:endParaRP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0DF2D-DC71-43B6-BA75-846C52E91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271" y="4723595"/>
            <a:ext cx="4145277" cy="130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5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1856-49AD-4E3B-9B76-59B5E8E2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a typeface="ＭＳ Ｐゴシック" charset="-128"/>
              </a:rPr>
              <a:t>Increasing Speed of Processor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620FD-0280-4723-AD46-49A9F975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73" y="1040054"/>
            <a:ext cx="8380854" cy="4525963"/>
          </a:xfrm>
        </p:spPr>
        <p:txBody>
          <a:bodyPr/>
          <a:lstStyle/>
          <a:p>
            <a:r>
              <a:rPr lang="en-GB" altLang="en-US" dirty="0">
                <a:ea typeface="ＭＳ Ｐゴシック" charset="-128"/>
              </a:rPr>
              <a:t>Problems with strategy 1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ea typeface="ＭＳ Ｐゴシック" charset="-128"/>
              </a:rPr>
              <a:t>Power</a:t>
            </a:r>
            <a:endParaRPr lang="en-GB" altLang="en-US" sz="3200" dirty="0">
              <a:ea typeface="ＭＳ Ｐゴシック" charset="-128"/>
            </a:endParaRPr>
          </a:p>
          <a:p>
            <a:pPr lvl="2">
              <a:lnSpc>
                <a:spcPct val="90000"/>
              </a:lnSpc>
            </a:pPr>
            <a:r>
              <a:rPr lang="en-GB" altLang="en-US" dirty="0">
                <a:ea typeface="ＭＳ Ｐゴシック" charset="-128"/>
              </a:rPr>
              <a:t>Power density (Watts/cm</a:t>
            </a:r>
            <a:r>
              <a:rPr lang="en-GB" altLang="en-US" baseline="30000" dirty="0">
                <a:ea typeface="ＭＳ Ｐゴシック" charset="-128"/>
              </a:rPr>
              <a:t>2</a:t>
            </a:r>
            <a:r>
              <a:rPr lang="en-GB" altLang="en-US" dirty="0">
                <a:ea typeface="ＭＳ Ｐゴシック" charset="-128"/>
              </a:rPr>
              <a:t>)  increases with density of logic and clock speed</a:t>
            </a:r>
          </a:p>
          <a:p>
            <a:pPr lvl="2">
              <a:lnSpc>
                <a:spcPct val="90000"/>
              </a:lnSpc>
            </a:pPr>
            <a:r>
              <a:rPr lang="en-GB" altLang="en-US" dirty="0">
                <a:ea typeface="ＭＳ Ｐゴシック" charset="-128"/>
              </a:rPr>
              <a:t>Dissipate more </a:t>
            </a:r>
            <a:r>
              <a:rPr lang="en-GB" altLang="en-US" dirty="0">
                <a:solidFill>
                  <a:srgbClr val="FF0000"/>
                </a:solidFill>
                <a:ea typeface="ＭＳ Ｐゴシック" charset="-128"/>
              </a:rPr>
              <a:t>heat </a:t>
            </a:r>
            <a:r>
              <a:rPr lang="en-GB" altLang="en-US" dirty="0">
                <a:ea typeface="ＭＳ Ｐゴシック" charset="-128"/>
                <a:sym typeface="Wingdings" charset="2"/>
              </a:rPr>
              <a:t> The greatest problem now</a:t>
            </a:r>
            <a:endParaRPr lang="en-GB" altLang="en-US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GB" altLang="en-US" dirty="0">
                <a:ea typeface="ＭＳ Ｐゴシック" charset="-128"/>
              </a:rPr>
              <a:t>RC delay (Resistance, Capacitance)</a:t>
            </a:r>
          </a:p>
          <a:p>
            <a:pPr lvl="2">
              <a:lnSpc>
                <a:spcPct val="90000"/>
              </a:lnSpc>
            </a:pPr>
            <a:r>
              <a:rPr lang="en-GB" altLang="en-US" dirty="0">
                <a:ea typeface="ＭＳ Ｐゴシック" charset="-128"/>
              </a:rPr>
              <a:t>Wire interconnects thinner, increasing </a:t>
            </a:r>
            <a:r>
              <a:rPr lang="en-GB" altLang="en-US" b="1" dirty="0">
                <a:ea typeface="ＭＳ Ｐゴシック" charset="-128"/>
              </a:rPr>
              <a:t>resistance</a:t>
            </a:r>
          </a:p>
          <a:p>
            <a:pPr lvl="2">
              <a:lnSpc>
                <a:spcPct val="90000"/>
              </a:lnSpc>
            </a:pPr>
            <a:r>
              <a:rPr lang="en-GB" altLang="en-US" dirty="0">
                <a:ea typeface="ＭＳ Ｐゴシック" charset="-128"/>
              </a:rPr>
              <a:t>Wires closer together, increasing </a:t>
            </a:r>
            <a:r>
              <a:rPr lang="en-GB" altLang="en-US" b="1" dirty="0">
                <a:ea typeface="ＭＳ Ｐゴシック" charset="-128"/>
              </a:rPr>
              <a:t>capacitance</a:t>
            </a:r>
          </a:p>
          <a:p>
            <a:pPr lvl="2">
              <a:lnSpc>
                <a:spcPct val="90000"/>
              </a:lnSpc>
            </a:pPr>
            <a:r>
              <a:rPr lang="en-GB" altLang="en-US" dirty="0">
                <a:ea typeface="ＭＳ Ｐゴシック" charset="-128"/>
              </a:rPr>
              <a:t>RC product increases </a:t>
            </a:r>
            <a:r>
              <a:rPr lang="en-GB" altLang="en-US" dirty="0">
                <a:ea typeface="ＭＳ Ｐゴシック" charset="-128"/>
                <a:sym typeface="Wingdings" charset="2"/>
              </a:rPr>
              <a:t></a:t>
            </a:r>
            <a:r>
              <a:rPr lang="en-GB" altLang="en-US" dirty="0">
                <a:ea typeface="ＭＳ Ｐゴシック" charset="-128"/>
              </a:rPr>
              <a:t> delay increases</a:t>
            </a:r>
            <a:endParaRPr lang="en-GB" altLang="en-US" b="1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GB" altLang="en-US" dirty="0">
                <a:ea typeface="ＭＳ Ｐゴシック" charset="-128"/>
              </a:rPr>
              <a:t>Memory latency</a:t>
            </a:r>
          </a:p>
          <a:p>
            <a:pPr lvl="2">
              <a:lnSpc>
                <a:spcPct val="90000"/>
              </a:lnSpc>
            </a:pPr>
            <a:r>
              <a:rPr lang="en-GB" altLang="en-US" dirty="0">
                <a:ea typeface="ＭＳ Ｐゴシック" charset="-128"/>
              </a:rPr>
              <a:t>Memory speeds lag processor speeds</a:t>
            </a:r>
          </a:p>
          <a:p>
            <a:pPr lvl="2">
              <a:lnSpc>
                <a:spcPct val="90000"/>
              </a:lnSpc>
            </a:pPr>
            <a:endParaRPr lang="en-GB" altLang="en-US" sz="800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GB" altLang="en-US" dirty="0">
                <a:ea typeface="ＭＳ Ｐゴシック" charset="-128"/>
              </a:rPr>
              <a:t>Better Solution:</a:t>
            </a:r>
          </a:p>
          <a:p>
            <a:pPr lvl="2">
              <a:lnSpc>
                <a:spcPct val="90000"/>
              </a:lnSpc>
            </a:pPr>
            <a:r>
              <a:rPr lang="en-GB" altLang="en-US" dirty="0">
                <a:ea typeface="ＭＳ Ｐゴシック" charset="-128"/>
              </a:rPr>
              <a:t>More emphasis on </a:t>
            </a:r>
            <a:r>
              <a:rPr lang="en-GB" altLang="en-US" b="1" dirty="0">
                <a:ea typeface="ＭＳ Ｐゴシック" charset="-128"/>
              </a:rPr>
              <a:t>organizational and architectural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21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5D2B-049B-4BA3-8AFB-7976C27F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a typeface="ＭＳ Ｐゴシック" charset="-128"/>
              </a:rPr>
              <a:t>Increasing Speed of Processor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D140-F7CE-45F6-BF86-6F2A4605B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  <a:buFont typeface="+mj-lt"/>
              <a:buAutoNum type="arabicPeriod" startAt="2"/>
            </a:pPr>
            <a:r>
              <a:rPr lang="en-GB" altLang="en-US" dirty="0">
                <a:ea typeface="ＭＳ Ｐゴシック" charset="-128"/>
              </a:rPr>
              <a:t>Increase size and speed of </a:t>
            </a:r>
            <a:r>
              <a:rPr lang="en-GB" altLang="en-US" b="1" dirty="0">
                <a:ea typeface="ＭＳ Ｐゴシック" charset="-128"/>
              </a:rPr>
              <a:t>caches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ea typeface="ＭＳ Ｐゴシック" charset="-128"/>
              </a:rPr>
              <a:t>And dedicate a part of processor chip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altLang="en-US" dirty="0">
                <a:ea typeface="ＭＳ Ｐゴシック" charset="-128"/>
                <a:sym typeface="Wingdings" charset="2"/>
              </a:rPr>
              <a:t> c</a:t>
            </a:r>
            <a:r>
              <a:rPr lang="en-GB" altLang="en-US" dirty="0">
                <a:ea typeface="ＭＳ Ｐゴシック" charset="-128"/>
              </a:rPr>
              <a:t>ache access times drop significantly</a:t>
            </a:r>
          </a:p>
          <a:p>
            <a:pPr marL="533400" indent="-533400">
              <a:lnSpc>
                <a:spcPct val="90000"/>
              </a:lnSpc>
              <a:buFont typeface="ZapfDingbats" charset="0"/>
              <a:buAutoNum type="arabicPeriod" startAt="2"/>
            </a:pPr>
            <a:r>
              <a:rPr lang="en-GB" altLang="en-US" dirty="0">
                <a:ea typeface="ＭＳ Ｐゴシック" charset="-128"/>
              </a:rPr>
              <a:t>Change processor </a:t>
            </a:r>
            <a:r>
              <a:rPr lang="en-GB" altLang="en-US" b="1" dirty="0">
                <a:ea typeface="ＭＳ Ｐゴシック" charset="-128"/>
              </a:rPr>
              <a:t>organization and architecture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ea typeface="ＭＳ Ｐゴシック" charset="-128"/>
              </a:rPr>
              <a:t>Increase effective speed of execution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ea typeface="ＭＳ Ｐゴシック" charset="-128"/>
              </a:rPr>
              <a:t>With some kind of parallelism</a:t>
            </a:r>
          </a:p>
          <a:p>
            <a:pPr lvl="1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E00C6-3E55-4517-A515-D3CF088A6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474" y="4599660"/>
            <a:ext cx="3797929" cy="194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1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1B0C-1C66-43F4-BF18-6D3DFF24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Graphics Processing Unit (GPU)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2E475-7865-4942-91E8-AF831CFD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1146878"/>
            <a:ext cx="8380854" cy="4525963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Perform parallel operations on graphics data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Used to encode and render </a:t>
            </a:r>
            <a:r>
              <a:rPr lang="en-US" altLang="en-US" b="1" dirty="0">
                <a:ea typeface="ＭＳ Ｐゴシック" charset="-128"/>
              </a:rPr>
              <a:t>2D and 3D graphics </a:t>
            </a:r>
            <a:r>
              <a:rPr lang="en-US" altLang="en-US" dirty="0">
                <a:ea typeface="ＭＳ Ｐゴシック" charset="-128"/>
              </a:rPr>
              <a:t>as well as </a:t>
            </a:r>
            <a:r>
              <a:rPr lang="en-US" altLang="en-US" b="1" dirty="0">
                <a:ea typeface="ＭＳ Ｐゴシック" charset="-128"/>
              </a:rPr>
              <a:t>process video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Coined by NVIDIA in 1999 (</a:t>
            </a:r>
            <a:r>
              <a:rPr lang="en-US" altLang="en-US" b="1" dirty="0">
                <a:ea typeface="ＭＳ Ｐゴシック" charset="-128"/>
              </a:rPr>
              <a:t>GeForce</a:t>
            </a:r>
            <a:r>
              <a:rPr lang="en-US" altLang="en-US" dirty="0">
                <a:ea typeface="ＭＳ Ｐゴシック" charset="-128"/>
              </a:rPr>
              <a:t>) – drawing polygon without CPU</a:t>
            </a:r>
            <a:r>
              <a:rPr lang="ja-JP" altLang="en-US" dirty="0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s help – </a:t>
            </a:r>
            <a:r>
              <a:rPr lang="en-US" altLang="ja-JP" b="1" dirty="0">
                <a:ea typeface="ＭＳ Ｐゴシック" charset="-128"/>
              </a:rPr>
              <a:t>good for games</a:t>
            </a:r>
            <a:r>
              <a:rPr lang="en-US" altLang="ja-JP" dirty="0">
                <a:ea typeface="ＭＳ Ｐゴシック" charset="-128"/>
              </a:rPr>
              <a:t>!</a:t>
            </a:r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>
                <a:ea typeface="ＭＳ Ｐゴシック" charset="-128"/>
              </a:rPr>
              <a:t>OpenCL (Standard = Intel, AMD</a:t>
            </a:r>
            <a:r>
              <a:rPr lang="mr-IN" altLang="en-US" dirty="0">
                <a:ea typeface="ＭＳ Ｐゴシック" charset="-128"/>
              </a:rPr>
              <a:t>…</a:t>
            </a:r>
            <a:r>
              <a:rPr lang="en-US" altLang="en-US" dirty="0">
                <a:ea typeface="ＭＳ Ｐゴシック" charset="-128"/>
              </a:rPr>
              <a:t>), CUDA (Nvidia)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Ideal for deep learning, AI, autonomous cars</a:t>
            </a:r>
          </a:p>
          <a:p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234F3-8190-41B3-9AAB-2E529448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85" y="4728482"/>
            <a:ext cx="21558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71288C-9051-4F8B-906C-D682FF250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385" y="4687207"/>
            <a:ext cx="4011613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01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C63F-8D06-4544-92A5-EEF735EE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CPU + GPU = APU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D5C6-7212-4D5A-964F-73CF1ABC7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Accelerated Processor Unit (by AMD) (2010)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Using the same bus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Lower cost, lower power consumption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Mediocre performance, low market share </a:t>
            </a:r>
            <a:r>
              <a:rPr lang="en-US" altLang="en-US" dirty="0">
                <a:ea typeface="ＭＳ Ｐゴシック" charset="-128"/>
                <a:sym typeface="Wingdings"/>
              </a:rPr>
              <a:t> Big failure  </a:t>
            </a:r>
            <a:r>
              <a:rPr lang="en-US" altLang="en-US" dirty="0">
                <a:ea typeface="ＭＳ Ｐゴシック" charset="-128"/>
              </a:rPr>
              <a:t>caused the demise of AMD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Later adopted by video game machines by Sony (</a:t>
            </a:r>
            <a:r>
              <a:rPr lang="en-US" altLang="en-US" dirty="0" err="1">
                <a:ea typeface="ＭＳ Ｐゴシック" charset="-128"/>
              </a:rPr>
              <a:t>Playstation</a:t>
            </a:r>
            <a:r>
              <a:rPr lang="en-US" altLang="en-US" dirty="0">
                <a:ea typeface="ＭＳ Ｐゴシック" charset="-128"/>
              </a:rPr>
              <a:t> 4) and MS (Xbox 1) (2013)</a:t>
            </a:r>
          </a:p>
          <a:p>
            <a:r>
              <a:rPr lang="en-US" altLang="en-US" dirty="0">
                <a:ea typeface="ＭＳ Ｐゴシック" charset="-128"/>
              </a:rPr>
              <a:t>Intel HD Graphics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Sandy Bridge (2011)</a:t>
            </a:r>
          </a:p>
          <a:p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53A87-6F11-44CE-B67D-720E3ADC3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48" y="4295952"/>
            <a:ext cx="2195034" cy="21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0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11" y="1255735"/>
            <a:ext cx="8631505" cy="4525963"/>
          </a:xfrm>
        </p:spPr>
        <p:txBody>
          <a:bodyPr/>
          <a:lstStyle/>
          <a:p>
            <a:r>
              <a:rPr lang="en-US" dirty="0"/>
              <a:t>Modern Computer 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ea typeface="ＭＳ Ｐゴシック" charset="-128"/>
              </a:rPr>
              <a:t>Main memory</a:t>
            </a:r>
            <a:r>
              <a:rPr lang="en-GB" altLang="en-US" dirty="0">
                <a:ea typeface="ＭＳ Ｐゴシック" charset="-128"/>
              </a:rPr>
              <a:t> storing </a:t>
            </a:r>
            <a:r>
              <a:rPr lang="en-GB" altLang="en-US" b="1" i="1" dirty="0">
                <a:solidFill>
                  <a:srgbClr val="0000FF"/>
                </a:solidFill>
                <a:ea typeface="ＭＳ Ｐゴシック" charset="-128"/>
              </a:rPr>
              <a:t>programs</a:t>
            </a:r>
            <a:r>
              <a:rPr lang="en-GB" altLang="en-US" b="1" dirty="0">
                <a:solidFill>
                  <a:srgbClr val="0000FF"/>
                </a:solidFill>
                <a:ea typeface="ＭＳ Ｐゴシック" charset="-128"/>
              </a:rPr>
              <a:t> </a:t>
            </a:r>
            <a:r>
              <a:rPr lang="en-GB" altLang="en-US" b="1" u="sng" dirty="0">
                <a:solidFill>
                  <a:srgbClr val="0000FF"/>
                </a:solidFill>
                <a:ea typeface="ＭＳ Ｐゴシック" charset="-128"/>
              </a:rPr>
              <a:t>and</a:t>
            </a:r>
            <a:r>
              <a:rPr lang="en-GB" altLang="en-US" b="1" dirty="0">
                <a:solidFill>
                  <a:srgbClr val="0000FF"/>
                </a:solidFill>
                <a:ea typeface="ＭＳ Ｐゴシック" charset="-128"/>
              </a:rPr>
              <a:t> </a:t>
            </a:r>
            <a:r>
              <a:rPr lang="en-GB" altLang="en-US" b="1" i="1" dirty="0">
                <a:solidFill>
                  <a:srgbClr val="0000FF"/>
                </a:solidFill>
                <a:ea typeface="ＭＳ Ｐゴシック" charset="-128"/>
              </a:rPr>
              <a:t>data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ea typeface="ＭＳ Ｐゴシック" charset="-128"/>
              </a:rPr>
              <a:t>ALU</a:t>
            </a:r>
            <a:r>
              <a:rPr lang="en-GB" altLang="en-US" dirty="0">
                <a:ea typeface="ＭＳ Ｐゴシック" charset="-128"/>
              </a:rPr>
              <a:t> (Arithmetic and Logic Unit) operating on binary data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ea typeface="ＭＳ Ｐゴシック" charset="-128"/>
              </a:rPr>
              <a:t>Control unit</a:t>
            </a:r>
            <a:r>
              <a:rPr lang="en-GB" altLang="en-US" dirty="0">
                <a:ea typeface="ＭＳ Ｐゴシック" charset="-128"/>
              </a:rPr>
              <a:t> interpreting instructions from memory and executing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ea typeface="ＭＳ Ｐゴシック" charset="-128"/>
              </a:rPr>
              <a:t>Input &amp; output equipment</a:t>
            </a:r>
            <a:r>
              <a:rPr lang="en-GB" altLang="en-US" dirty="0">
                <a:ea typeface="ＭＳ Ｐゴシック" charset="-128"/>
              </a:rPr>
              <a:t> operated by control unit</a:t>
            </a:r>
          </a:p>
          <a:p>
            <a:pPr>
              <a:lnSpc>
                <a:spcPct val="90000"/>
              </a:lnSpc>
            </a:pPr>
            <a:r>
              <a:rPr lang="en-GB" altLang="en-US" dirty="0">
                <a:ea typeface="ＭＳ Ｐゴシック" charset="-128"/>
              </a:rPr>
              <a:t>Increase CPU performance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ea typeface="ＭＳ Ｐゴシック" charset="-128"/>
              </a:rPr>
              <a:t>Increase hardware </a:t>
            </a:r>
            <a:r>
              <a:rPr lang="en-GB" altLang="en-US" b="1" dirty="0">
                <a:ea typeface="ＭＳ Ｐゴシック" charset="-128"/>
              </a:rPr>
              <a:t>speed of processor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ea typeface="ＭＳ Ｐゴシック" charset="-128"/>
              </a:rPr>
              <a:t>Increase size and speed of </a:t>
            </a:r>
            <a:r>
              <a:rPr lang="en-GB" altLang="en-US" b="1" dirty="0">
                <a:ea typeface="ＭＳ Ｐゴシック" charset="-128"/>
              </a:rPr>
              <a:t>caches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ea typeface="ＭＳ Ｐゴシック" charset="-128"/>
              </a:rPr>
              <a:t>Change processor </a:t>
            </a:r>
            <a:r>
              <a:rPr lang="en-GB" altLang="en-US" b="1" dirty="0">
                <a:ea typeface="ＭＳ Ｐゴシック" charset="-128"/>
              </a:rPr>
              <a:t>organization and architecture</a:t>
            </a:r>
          </a:p>
          <a:p>
            <a:pPr lvl="1">
              <a:lnSpc>
                <a:spcPct val="90000"/>
              </a:lnSpc>
            </a:pPr>
            <a:endParaRPr lang="en-GB" altLang="en-US" b="1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endParaRPr lang="en-GB" altLang="en-US" dirty="0">
              <a:ea typeface="ＭＳ Ｐゴシック" charset="-128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2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CC967-C5BC-45B4-AF80-EDD1DF8E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1D775CF-E69E-4896-BA4E-A2DBC41FB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66" y="1413164"/>
            <a:ext cx="8694365" cy="4895272"/>
          </a:xfr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EE69E92-47C6-4C01-981A-5FDDB6160998}"/>
              </a:ext>
            </a:extLst>
          </p:cNvPr>
          <p:cNvSpPr/>
          <p:nvPr/>
        </p:nvSpPr>
        <p:spPr>
          <a:xfrm>
            <a:off x="2419927" y="1413164"/>
            <a:ext cx="775855" cy="517236"/>
          </a:xfrm>
          <a:prstGeom prst="roundRect">
            <a:avLst/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1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CAADE-BAD1-4239-8C98-C4313C5D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Organization</a:t>
            </a:r>
          </a:p>
        </p:txBody>
      </p:sp>
      <p:pic>
        <p:nvPicPr>
          <p:cNvPr id="2050" name="Picture 2" descr="Image result for main board with cpu">
            <a:extLst>
              <a:ext uri="{FF2B5EF4-FFF2-40B4-BE49-F238E27FC236}">
                <a16:creationId xmlns:a16="http://schemas.microsoft.com/office/drawing/2014/main" id="{A2F54954-AC32-4491-9A03-FD25DB9F7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21" y="3638717"/>
            <a:ext cx="4491218" cy="281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19615D-4A81-42F2-B678-53A1A7B92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839" y="1325273"/>
            <a:ext cx="1543050" cy="260032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0ABFBCD-6B87-48E6-97F7-F89F4675D39E}"/>
              </a:ext>
            </a:extLst>
          </p:cNvPr>
          <p:cNvSpPr/>
          <p:nvPr/>
        </p:nvSpPr>
        <p:spPr>
          <a:xfrm rot="9166281">
            <a:off x="4121829" y="1925063"/>
            <a:ext cx="2604655" cy="1487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32855-59EC-44BF-B33E-CF79FB1A0439}"/>
              </a:ext>
            </a:extLst>
          </p:cNvPr>
          <p:cNvSpPr txBox="1"/>
          <p:nvPr/>
        </p:nvSpPr>
        <p:spPr>
          <a:xfrm>
            <a:off x="6940839" y="4027055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Computer</a:t>
            </a:r>
          </a:p>
        </p:txBody>
      </p:sp>
      <p:pic>
        <p:nvPicPr>
          <p:cNvPr id="2052" name="Picture 4" descr="Image result for CPU">
            <a:extLst>
              <a:ext uri="{FF2B5EF4-FFF2-40B4-BE49-F238E27FC236}">
                <a16:creationId xmlns:a16="http://schemas.microsoft.com/office/drawing/2014/main" id="{1CB99CD5-E52A-497D-995B-445021C18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84" y="1897065"/>
            <a:ext cx="15430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60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A70D-8FE7-417B-ADBA-1A7AC98F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 (Processors)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9F1F7D-C0BC-45A0-8BF2-C634F7C32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2" y="1902054"/>
            <a:ext cx="595312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3FE459-DE60-4105-B20A-EDE56E1AEDFE}"/>
              </a:ext>
            </a:extLst>
          </p:cNvPr>
          <p:cNvSpPr/>
          <p:nvPr/>
        </p:nvSpPr>
        <p:spPr>
          <a:xfrm>
            <a:off x="1302892" y="5673954"/>
            <a:ext cx="5887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The organization of a simple computer with </a:t>
            </a:r>
            <a:br>
              <a:rPr lang="en-US" altLang="en-US" dirty="0"/>
            </a:br>
            <a:r>
              <a:rPr lang="en-US" altLang="en-US" dirty="0"/>
              <a:t>one CPU and two I/O devices.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448A02A-386B-446A-9649-9919BE399C74}"/>
              </a:ext>
            </a:extLst>
          </p:cNvPr>
          <p:cNvGrpSpPr/>
          <p:nvPr/>
        </p:nvGrpSpPr>
        <p:grpSpPr>
          <a:xfrm>
            <a:off x="1186015" y="1184046"/>
            <a:ext cx="6295440" cy="4560972"/>
            <a:chOff x="1536999" y="1184046"/>
            <a:chExt cx="6295440" cy="456097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1E88E06-594E-45D6-A4A3-1FA013B199AD}"/>
                </a:ext>
              </a:extLst>
            </p:cNvPr>
            <p:cNvSpPr/>
            <p:nvPr/>
          </p:nvSpPr>
          <p:spPr>
            <a:xfrm>
              <a:off x="1536999" y="1902054"/>
              <a:ext cx="6070002" cy="3842964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말풍선: 타원형 2">
              <a:extLst>
                <a:ext uri="{FF2B5EF4-FFF2-40B4-BE49-F238E27FC236}">
                  <a16:creationId xmlns:a16="http://schemas.microsoft.com/office/drawing/2014/main" id="{2C3669CF-7D8A-4F3A-8DAB-771B4A942D93}"/>
                </a:ext>
              </a:extLst>
            </p:cNvPr>
            <p:cNvSpPr/>
            <p:nvPr/>
          </p:nvSpPr>
          <p:spPr>
            <a:xfrm>
              <a:off x="4775200" y="1184046"/>
              <a:ext cx="3057239" cy="718008"/>
            </a:xfrm>
            <a:prstGeom prst="wedgeEllipseCallout">
              <a:avLst>
                <a:gd name="adj1" fmla="val -47117"/>
                <a:gd name="adj2" fmla="val 12296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History of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7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016F-40D7-44B6-9296-3888C0F8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dirty="0">
                <a:ea typeface="ＭＳ Ｐゴシック" charset="0"/>
              </a:rPr>
              <a:t>1</a:t>
            </a:r>
            <a:r>
              <a:rPr lang="en-GB" baseline="30000" dirty="0">
                <a:ea typeface="ＭＳ Ｐゴシック" charset="0"/>
              </a:rPr>
              <a:t>st </a:t>
            </a:r>
            <a:r>
              <a:rPr lang="en-GB" dirty="0">
                <a:ea typeface="ＭＳ Ｐゴシック" charset="0"/>
              </a:rPr>
              <a:t>Generation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5C913-BEFF-499C-B36A-AFF2CCBBA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b="1" dirty="0">
                <a:ea typeface="ＭＳ Ｐゴシック" charset="0"/>
                <a:cs typeface="ＭＳ Ｐゴシック" charset="0"/>
              </a:rPr>
              <a:t>Organization</a:t>
            </a:r>
            <a:r>
              <a:rPr lang="en-GB" dirty="0">
                <a:ea typeface="ＭＳ Ｐゴシック" charset="0"/>
                <a:cs typeface="ＭＳ Ｐゴシック" charset="0"/>
              </a:rPr>
              <a:t> is how features are </a:t>
            </a:r>
            <a:r>
              <a:rPr lang="en-GB" u="sng" dirty="0">
                <a:ea typeface="ＭＳ Ｐゴシック" charset="0"/>
                <a:cs typeface="ＭＳ Ｐゴシック" charset="0"/>
              </a:rPr>
              <a:t>implemented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>
                <a:solidFill>
                  <a:srgbClr val="FF0000"/>
                </a:solidFill>
                <a:ea typeface="ＭＳ Ｐゴシック" charset="0"/>
              </a:rPr>
              <a:t>Like body</a:t>
            </a:r>
          </a:p>
          <a:p>
            <a:pPr>
              <a:lnSpc>
                <a:spcPct val="90000"/>
              </a:lnSpc>
              <a:defRPr/>
            </a:pPr>
            <a:r>
              <a:rPr lang="en-GB" dirty="0">
                <a:ea typeface="ＭＳ Ｐゴシック" charset="0"/>
              </a:rPr>
              <a:t>The 1</a:t>
            </a:r>
            <a:r>
              <a:rPr lang="en-GB" baseline="30000" dirty="0">
                <a:ea typeface="ＭＳ Ｐゴシック" charset="0"/>
              </a:rPr>
              <a:t>st </a:t>
            </a:r>
            <a:r>
              <a:rPr lang="en-GB" dirty="0">
                <a:ea typeface="ＭＳ Ｐゴシック" charset="0"/>
              </a:rPr>
              <a:t>Generation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>
                <a:ea typeface="ＭＳ Ｐゴシック" charset="0"/>
              </a:rPr>
              <a:t>Vacuum Tubes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>
                <a:ea typeface="ＭＳ Ｐゴシック" charset="0"/>
              </a:rPr>
              <a:t>ENIAC (20,000 vacuum tubes)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>
                <a:ea typeface="ＭＳ Ｐゴシック" charset="0"/>
              </a:rPr>
              <a:t>Decimal (not binary)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>
                <a:ea typeface="ＭＳ Ｐゴシック" charset="0"/>
              </a:rPr>
              <a:t>Programmed manually by switches</a:t>
            </a:r>
          </a:p>
          <a:p>
            <a:endParaRPr lang="en-US" sz="3600" dirty="0"/>
          </a:p>
        </p:txBody>
      </p:sp>
      <p:pic>
        <p:nvPicPr>
          <p:cNvPr id="4" name="Picture 5" descr="mus_193">
            <a:extLst>
              <a:ext uri="{FF2B5EF4-FFF2-40B4-BE49-F238E27FC236}">
                <a16:creationId xmlns:a16="http://schemas.microsoft.com/office/drawing/2014/main" id="{7090135B-5B43-4FDB-B6C8-D7A3DC827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35" y="4511811"/>
            <a:ext cx="3184153" cy="204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29555553_665a19df25">
            <a:extLst>
              <a:ext uri="{FF2B5EF4-FFF2-40B4-BE49-F238E27FC236}">
                <a16:creationId xmlns:a16="http://schemas.microsoft.com/office/drawing/2014/main" id="{DA8530A7-701D-4512-8C24-03E4AFBCB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14" y="2376863"/>
            <a:ext cx="1963052" cy="269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93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B0E6-EBD7-4B05-8283-F6819BFA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Program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E491-4E87-4F24-8A51-D0EE89A20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tedious to program ENIAC manually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ea typeface="ＭＳ Ｐゴシック" charset="-128"/>
              </a:rPr>
              <a:t>Why not </a:t>
            </a:r>
            <a:r>
              <a:rPr lang="en-GB" altLang="en-US" dirty="0">
                <a:solidFill>
                  <a:srgbClr val="0000FF"/>
                </a:solidFill>
                <a:ea typeface="ＭＳ Ｐゴシック" charset="-128"/>
              </a:rPr>
              <a:t>store the commands in the memory </a:t>
            </a:r>
            <a:r>
              <a:rPr lang="en-GB" altLang="en-US" dirty="0">
                <a:ea typeface="ＭＳ Ｐゴシック" charset="-128"/>
              </a:rPr>
              <a:t>and let the computer read them?</a:t>
            </a:r>
            <a:endParaRPr lang="en-GB" altLang="en-US" sz="1800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GB" altLang="en-US" b="1" dirty="0">
                <a:ea typeface="ＭＳ Ｐゴシック" charset="-128"/>
              </a:rPr>
              <a:t>Main memory</a:t>
            </a:r>
            <a:r>
              <a:rPr lang="en-GB" altLang="en-US" dirty="0">
                <a:ea typeface="ＭＳ Ｐゴシック" charset="-128"/>
              </a:rPr>
              <a:t> storing </a:t>
            </a:r>
            <a:r>
              <a:rPr lang="en-GB" altLang="en-US" b="1" i="1" dirty="0">
                <a:solidFill>
                  <a:srgbClr val="0000FF"/>
                </a:solidFill>
                <a:ea typeface="ＭＳ Ｐゴシック" charset="-128"/>
              </a:rPr>
              <a:t>programs</a:t>
            </a:r>
            <a:r>
              <a:rPr lang="en-GB" altLang="en-US" b="1" dirty="0">
                <a:solidFill>
                  <a:srgbClr val="0000FF"/>
                </a:solidFill>
                <a:ea typeface="ＭＳ Ｐゴシック" charset="-128"/>
              </a:rPr>
              <a:t> </a:t>
            </a:r>
            <a:r>
              <a:rPr lang="en-GB" altLang="en-US" b="1" u="sng" dirty="0">
                <a:solidFill>
                  <a:srgbClr val="0000FF"/>
                </a:solidFill>
                <a:ea typeface="ＭＳ Ｐゴシック" charset="-128"/>
              </a:rPr>
              <a:t>and</a:t>
            </a:r>
            <a:r>
              <a:rPr lang="en-GB" altLang="en-US" b="1" dirty="0">
                <a:solidFill>
                  <a:srgbClr val="0000FF"/>
                </a:solidFill>
                <a:ea typeface="ＭＳ Ｐゴシック" charset="-128"/>
              </a:rPr>
              <a:t> </a:t>
            </a:r>
            <a:r>
              <a:rPr lang="en-GB" altLang="en-US" b="1" i="1" dirty="0">
                <a:solidFill>
                  <a:srgbClr val="0000FF"/>
                </a:solidFill>
                <a:ea typeface="ＭＳ Ｐゴシック" charset="-128"/>
              </a:rPr>
              <a:t>data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ea typeface="ＭＳ Ｐゴシック" charset="-128"/>
              </a:rPr>
              <a:t>ALU</a:t>
            </a:r>
            <a:r>
              <a:rPr lang="en-GB" altLang="en-US" dirty="0">
                <a:ea typeface="ＭＳ Ｐゴシック" charset="-128"/>
              </a:rPr>
              <a:t> (Arithmetic and Logic Unit) operating on binary data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ea typeface="ＭＳ Ｐゴシック" charset="-128"/>
              </a:rPr>
              <a:t>Control unit</a:t>
            </a:r>
            <a:r>
              <a:rPr lang="en-GB" altLang="en-US" dirty="0">
                <a:ea typeface="ＭＳ Ｐゴシック" charset="-128"/>
              </a:rPr>
              <a:t> interpreting instructions from memory and executing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ea typeface="ＭＳ Ｐゴシック" charset="-128"/>
              </a:rPr>
              <a:t>Input &amp; output equipment</a:t>
            </a:r>
            <a:r>
              <a:rPr lang="en-GB" altLang="en-US" dirty="0">
                <a:ea typeface="ＭＳ Ｐゴシック" charset="-128"/>
              </a:rPr>
              <a:t> operated by control unit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3E2CD-EA31-443C-904B-E8CF937C0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813" y="5119262"/>
            <a:ext cx="3601819" cy="151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2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564F-D276-4AAF-8E05-3477DB6D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a typeface="ＭＳ Ｐゴシック" charset="-128"/>
              </a:rPr>
              <a:t>IAS Computer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BB747-DBE3-4437-A7F8-D4A7A0DB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dirty="0">
                <a:ea typeface="ＭＳ Ｐゴシック" charset="-128"/>
              </a:rPr>
              <a:t>John von Neumann </a:t>
            </a:r>
            <a:r>
              <a:rPr lang="en-GB" altLang="en-US" dirty="0">
                <a:ea typeface="ＭＳ Ｐゴシック" charset="-128"/>
              </a:rPr>
              <a:t>and colleagues began design of </a:t>
            </a:r>
            <a:r>
              <a:rPr lang="en-GB" altLang="en-US" b="1" dirty="0">
                <a:solidFill>
                  <a:srgbClr val="0000FF"/>
                </a:solidFill>
                <a:ea typeface="ＭＳ Ｐゴシック" charset="-128"/>
              </a:rPr>
              <a:t>IAS (Institute for Advanced Study) Computer</a:t>
            </a:r>
            <a:r>
              <a:rPr lang="en-GB" altLang="en-US" dirty="0">
                <a:ea typeface="ＭＳ Ｐゴシック" charset="-128"/>
              </a:rPr>
              <a:t>.</a:t>
            </a:r>
          </a:p>
          <a:p>
            <a:pPr lvl="1"/>
            <a:r>
              <a:rPr lang="en-GB" altLang="en-US" dirty="0">
                <a:ea typeface="ＭＳ Ｐゴシック" charset="-128"/>
              </a:rPr>
              <a:t>Completed in 1952</a:t>
            </a:r>
          </a:p>
          <a:p>
            <a:pPr lvl="1"/>
            <a:endParaRPr lang="en-GB" altLang="en-US" dirty="0">
              <a:ea typeface="ＭＳ Ｐゴシック" charset="-128"/>
            </a:endParaRPr>
          </a:p>
          <a:p>
            <a:pPr lvl="1"/>
            <a:endParaRPr lang="en-GB" altLang="en-US" dirty="0">
              <a:ea typeface="ＭＳ Ｐゴシック" charset="-128"/>
            </a:endParaRPr>
          </a:p>
          <a:p>
            <a:pPr lvl="1"/>
            <a:endParaRPr lang="en-GB" altLang="en-US" dirty="0">
              <a:ea typeface="ＭＳ Ｐゴシック" charset="-128"/>
            </a:endParaRPr>
          </a:p>
          <a:p>
            <a:pPr lvl="1"/>
            <a:endParaRPr lang="en-GB" altLang="en-US" dirty="0">
              <a:ea typeface="ＭＳ Ｐゴシック" charset="-128"/>
            </a:endParaRPr>
          </a:p>
          <a:p>
            <a:pPr lvl="1"/>
            <a:endParaRPr lang="en-GB" altLang="en-US" dirty="0">
              <a:ea typeface="ＭＳ Ｐゴシック" charset="-128"/>
            </a:endParaRPr>
          </a:p>
          <a:p>
            <a:r>
              <a:rPr lang="en-GB" altLang="en-US" dirty="0">
                <a:ea typeface="ＭＳ Ｐゴシック" charset="-128"/>
              </a:rPr>
              <a:t>Mother of all subsequent general purpose computer</a:t>
            </a:r>
          </a:p>
          <a:p>
            <a:endParaRPr lang="en-GB" altLang="en-US" dirty="0">
              <a:ea typeface="ＭＳ Ｐゴシック" charset="-128"/>
            </a:endParaRP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26802C-A84F-470C-A2EB-09AD3EC1B9AF}"/>
              </a:ext>
            </a:extLst>
          </p:cNvPr>
          <p:cNvGrpSpPr>
            <a:grpSpLocks/>
          </p:cNvGrpSpPr>
          <p:nvPr/>
        </p:nvGrpSpPr>
        <p:grpSpPr bwMode="auto">
          <a:xfrm>
            <a:off x="2065338" y="2451100"/>
            <a:ext cx="5622925" cy="2581275"/>
            <a:chOff x="2065337" y="2451100"/>
            <a:chExt cx="5622926" cy="2581277"/>
          </a:xfrm>
        </p:grpSpPr>
        <p:pic>
          <p:nvPicPr>
            <p:cNvPr id="5" name="Picture 4" descr="edvac_1952">
              <a:extLst>
                <a:ext uri="{FF2B5EF4-FFF2-40B4-BE49-F238E27FC236}">
                  <a16:creationId xmlns:a16="http://schemas.microsoft.com/office/drawing/2014/main" id="{605854E6-9FE1-4248-9582-4AFFBBDAD0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9450" y="2451100"/>
              <a:ext cx="3198813" cy="239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 descr="stock-photo-albert-einstein-6105120.jpg">
              <a:extLst>
                <a:ext uri="{FF2B5EF4-FFF2-40B4-BE49-F238E27FC236}">
                  <a16:creationId xmlns:a16="http://schemas.microsoft.com/office/drawing/2014/main" id="{1AAF1072-16E5-498A-9F3C-8E758DABE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5337" y="3549651"/>
              <a:ext cx="1482726" cy="1482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727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6EDF-1B7F-4A04-A48A-700339D5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2</a:t>
            </a:r>
            <a:r>
              <a:rPr lang="en-US" altLang="en-US" baseline="30000" dirty="0">
                <a:ea typeface="ＭＳ Ｐゴシック" charset="-128"/>
              </a:rPr>
              <a:t>nd</a:t>
            </a:r>
            <a:r>
              <a:rPr lang="en-US" altLang="en-US" dirty="0">
                <a:ea typeface="ＭＳ Ｐゴシック" charset="-128"/>
              </a:rPr>
              <a:t> generation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B3104-065D-46F3-979D-781E2465A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Transistors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Invented 1947 at Bell Labs by William Shockley et al. (Nobel prize in Physics in 1956)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Replaced vacuum tubes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Transistors are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Smaller, Cheaper, Less heat dissipation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Solid State device. No need for wires, metal plates, glass capsule. Made from Silicon (Sand)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endParaRPr lang="en-US" dirty="0"/>
          </a:p>
        </p:txBody>
      </p:sp>
      <p:pic>
        <p:nvPicPr>
          <p:cNvPr id="4" name="Picture 11" descr="2sc1815e">
            <a:extLst>
              <a:ext uri="{FF2B5EF4-FFF2-40B4-BE49-F238E27FC236}">
                <a16:creationId xmlns:a16="http://schemas.microsoft.com/office/drawing/2014/main" id="{A5D007C6-4DF7-43FD-88FF-DE52D12E7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688" y="2566216"/>
            <a:ext cx="17621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76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0D9E-A73B-461C-84F2-DC78CD8F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3</a:t>
            </a:r>
            <a:r>
              <a:rPr lang="en-US" altLang="en-US" baseline="30000" dirty="0">
                <a:ea typeface="ＭＳ Ｐゴシック" charset="-128"/>
              </a:rPr>
              <a:t>rd</a:t>
            </a:r>
            <a:r>
              <a:rPr lang="en-US" altLang="en-US" dirty="0">
                <a:ea typeface="ＭＳ Ｐゴシック" charset="-128"/>
              </a:rPr>
              <a:t>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6848-BDB0-4C5F-AB7D-B898FA17E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Until early 1960s, computers were composed of </a:t>
            </a:r>
            <a:r>
              <a:rPr lang="en-US" altLang="en-US" b="1" dirty="0">
                <a:ea typeface="ＭＳ Ｐゴシック" charset="-128"/>
              </a:rPr>
              <a:t>discrete</a:t>
            </a:r>
            <a:r>
              <a:rPr lang="en-US" altLang="en-US" dirty="0">
                <a:ea typeface="ＭＳ Ｐゴシック" charset="-128"/>
              </a:rPr>
              <a:t> components (transistors, resistors, capacitors, </a:t>
            </a:r>
            <a:r>
              <a:rPr lang="en-US" altLang="en-US" dirty="0" err="1">
                <a:ea typeface="ＭＳ Ｐゴシック" charset="-128"/>
              </a:rPr>
              <a:t>etc</a:t>
            </a:r>
            <a:r>
              <a:rPr lang="en-US" altLang="en-US" dirty="0">
                <a:ea typeface="ＭＳ Ｐゴシック" charset="-128"/>
              </a:rPr>
              <a:t>), manufactured separately.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Transistor </a:t>
            </a:r>
            <a:r>
              <a:rPr lang="en-US" altLang="en-US" dirty="0">
                <a:ea typeface="ＭＳ Ｐゴシック" charset="-128"/>
                <a:sym typeface="Wingdings" charset="2"/>
              </a:rPr>
              <a:t> circuit board: </a:t>
            </a:r>
            <a:r>
              <a:rPr lang="en-US" altLang="en-US" dirty="0">
                <a:ea typeface="ＭＳ Ｐゴシック" charset="-128"/>
              </a:rPr>
              <a:t>expensive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Early 2</a:t>
            </a:r>
            <a:r>
              <a:rPr lang="en-US" altLang="en-US" baseline="30000" dirty="0">
                <a:ea typeface="ＭＳ Ｐゴシック" charset="-128"/>
              </a:rPr>
              <a:t>nd</a:t>
            </a:r>
            <a:r>
              <a:rPr lang="en-US" altLang="en-US" dirty="0">
                <a:ea typeface="ＭＳ Ｐゴシック" charset="-128"/>
              </a:rPr>
              <a:t> gen: 10,000 transistors. 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Later needed 100,000. 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How to put them all?</a:t>
            </a:r>
          </a:p>
          <a:p>
            <a:r>
              <a:rPr lang="en-US" altLang="en-US" dirty="0">
                <a:ea typeface="ＭＳ Ｐゴシック" charset="-128"/>
              </a:rPr>
              <a:t>Integrated Circuit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Birth of Microelectronics</a:t>
            </a:r>
          </a:p>
          <a:p>
            <a:pPr lvl="1"/>
            <a:endParaRPr lang="en-US" altLang="en-US" dirty="0">
              <a:ea typeface="ＭＳ Ｐゴシック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A6416-F001-44FF-88E6-DCBE875F7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705" y="2831838"/>
            <a:ext cx="1309161" cy="1100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DD372-A26A-458F-823C-128948A84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288" y="4083484"/>
            <a:ext cx="2304179" cy="154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9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  <wetp:taskpane dockstate="right" visibility="0" width="350" row="7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64901B05-E254-4D2C-B134-C5D15A36B3FA}">
  <we:reference id="wa104178141" version="3.10.0.19" store="ko-KR" storeType="OMEX"/>
  <we:alternateReferences>
    <we:reference id="WA104178141" version="3.10.0.19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414D2A8-5390-4264-9E6B-089D0A5BDE88}">
  <we:reference id="wa104380225" version="1.0.0.0" store="ko-KR" storeType="OMEX"/>
  <we:alternateReferences>
    <we:reference id="WA104380225" version="1.0.0.0" store="WA104380225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206478E693548BEE3688D309A3FAD" ma:contentTypeVersion="13" ma:contentTypeDescription="Create a new document." ma:contentTypeScope="" ma:versionID="c39fffe6896a2a56c8ccd14ca38dfc12">
  <xsd:schema xmlns:xsd="http://www.w3.org/2001/XMLSchema" xmlns:xs="http://www.w3.org/2001/XMLSchema" xmlns:p="http://schemas.microsoft.com/office/2006/metadata/properties" xmlns:ns3="45876fda-c432-4dd1-8f9d-3d35fabbd1c2" xmlns:ns4="8b66e23a-10a2-4659-bc8e-0f4605e65788" targetNamespace="http://schemas.microsoft.com/office/2006/metadata/properties" ma:root="true" ma:fieldsID="80ec601b659f2070188dfcb1c3ca05db" ns3:_="" ns4:_="">
    <xsd:import namespace="45876fda-c432-4dd1-8f9d-3d35fabbd1c2"/>
    <xsd:import namespace="8b66e23a-10a2-4659-bc8e-0f4605e6578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876fda-c432-4dd1-8f9d-3d35fabbd1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6e23a-10a2-4659-bc8e-0f4605e657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D72D32-1234-4C4A-98F0-AC365751E0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917A36-0C4A-492D-A81E-7A5A87BD3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876fda-c432-4dd1-8f9d-3d35fabbd1c2"/>
    <ds:schemaRef ds:uri="8b66e23a-10a2-4659-bc8e-0f4605e657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D7FB89-E589-43BB-B935-1F277015C08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45876fda-c432-4dd1-8f9d-3d35fabbd1c2"/>
    <ds:schemaRef ds:uri="http://purl.org/dc/elements/1.1/"/>
    <ds:schemaRef ds:uri="http://schemas.microsoft.com/office/2006/metadata/properties"/>
    <ds:schemaRef ds:uri="http://schemas.microsoft.com/office/infopath/2007/PartnerControls"/>
    <ds:schemaRef ds:uri="8b66e23a-10a2-4659-bc8e-0f4605e6578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26195</TotalTime>
  <Words>1085</Words>
  <Application>Microsoft Macintosh PowerPoint</Application>
  <PresentationFormat>On-screen Show (4:3)</PresentationFormat>
  <Paragraphs>177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Calibri (Body)</vt:lpstr>
      <vt:lpstr>맑은 고딕</vt:lpstr>
      <vt:lpstr>ＭＳ Ｐゴシック</vt:lpstr>
      <vt:lpstr>Trajan Pro</vt:lpstr>
      <vt:lpstr>ZapfDingbats</vt:lpstr>
      <vt:lpstr>Arial</vt:lpstr>
      <vt:lpstr>Calibri</vt:lpstr>
      <vt:lpstr>Corbel</vt:lpstr>
      <vt:lpstr>Mangal</vt:lpstr>
      <vt:lpstr>Wingdings</vt:lpstr>
      <vt:lpstr>Office Theme</vt:lpstr>
      <vt:lpstr>PowerPoint Presentation</vt:lpstr>
      <vt:lpstr>Class Overview</vt:lpstr>
      <vt:lpstr>Computer Organization</vt:lpstr>
      <vt:lpstr>Learning Object (Processors)</vt:lpstr>
      <vt:lpstr>1st Generation Computer</vt:lpstr>
      <vt:lpstr>Stored Program concept</vt:lpstr>
      <vt:lpstr>IAS Computer</vt:lpstr>
      <vt:lpstr>2nd generation </vt:lpstr>
      <vt:lpstr>3rd Generation</vt:lpstr>
      <vt:lpstr>Intel Processors</vt:lpstr>
      <vt:lpstr>War on 64-bit standard</vt:lpstr>
      <vt:lpstr>War on 64-bit standard</vt:lpstr>
      <vt:lpstr>Increasing Speed of Processor</vt:lpstr>
      <vt:lpstr>Increasing Speed of Processor</vt:lpstr>
      <vt:lpstr>Increasing Speed of Processor</vt:lpstr>
      <vt:lpstr>Graphics Processing Unit (GPU)</vt:lpstr>
      <vt:lpstr>CPU + GPU = APU</vt:lpstr>
      <vt:lpstr>Summary</vt:lpstr>
    </vt:vector>
  </TitlesOfParts>
  <Company>UW-Whitewater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UWW Staff</dc:creator>
  <cp:lastModifiedBy>H Sun</cp:lastModifiedBy>
  <cp:revision>269</cp:revision>
  <cp:lastPrinted>2011-02-23T17:31:26Z</cp:lastPrinted>
  <dcterms:created xsi:type="dcterms:W3CDTF">2011-03-24T18:12:39Z</dcterms:created>
  <dcterms:modified xsi:type="dcterms:W3CDTF">2020-09-02T19:15:59Z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0x0101007A0206478E693548BEE3688D309A3FAD</vt:lpwstr>
  </property>
</Properties>
</file>