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91" r:id="rId6"/>
    <p:sldId id="267" r:id="rId7"/>
    <p:sldId id="403" r:id="rId8"/>
    <p:sldId id="402" r:id="rId9"/>
    <p:sldId id="591" r:id="rId10"/>
    <p:sldId id="592" r:id="rId11"/>
    <p:sldId id="593" r:id="rId12"/>
    <p:sldId id="594" r:id="rId13"/>
    <p:sldId id="595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82863" autoAdjust="0"/>
  </p:normalViewPr>
  <p:slideViewPr>
    <p:cSldViewPr snapToGrid="0" snapToObjects="1">
      <p:cViewPr varScale="1">
        <p:scale>
          <a:sx n="155" d="100"/>
          <a:sy n="155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7A995-261F-D647-AA41-750A47C50B49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7E8A-BF46-7448-BA28-4F9990997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376-35C3-4E1E-ABD7-18A727BB463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B06A-E44B-4483-A9C4-56EAE433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blocks/ not address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7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Aforetime/ beforehand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7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there are 10X10 array with values, and try to get total value of it.</a:t>
            </a:r>
          </a:p>
          <a:p>
            <a:endParaRPr lang="en-US" dirty="0"/>
          </a:p>
          <a:p>
            <a:r>
              <a:rPr lang="en-US" dirty="0"/>
              <a:t>Let the block only has 3 addresses.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7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there are 10X10 array with values, and try to get total value of it.</a:t>
            </a:r>
          </a:p>
          <a:p>
            <a:endParaRPr lang="en-US" dirty="0"/>
          </a:p>
          <a:p>
            <a:r>
              <a:rPr lang="en-US" dirty="0"/>
              <a:t>Let the block only has 3 addresses.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3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74448" y="322593"/>
            <a:ext cx="6469552" cy="685482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/>
            </a:lvl1pPr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322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WW_GrayPPPinside.ps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orizontal2cNew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1366" y="426011"/>
            <a:ext cx="2435337" cy="519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W_GrayPPP.ps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Vertical2cN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758" y="4798560"/>
            <a:ext cx="2323376" cy="1263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828" y="2241597"/>
            <a:ext cx="744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ajan Pro"/>
                <a:cs typeface="Trajan Pro"/>
              </a:rPr>
              <a:t>Cache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49" y="3566245"/>
            <a:ext cx="57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rbel"/>
                <a:cs typeface="Corbel"/>
              </a:rPr>
              <a:t>Haijian</a:t>
            </a:r>
            <a:r>
              <a:rPr lang="en-US" dirty="0">
                <a:latin typeface="Corbel"/>
                <a:cs typeface="Corbel"/>
              </a:rPr>
              <a:t> Sun</a:t>
            </a:r>
          </a:p>
          <a:p>
            <a:pPr algn="ctr"/>
            <a:r>
              <a:rPr lang="en-US" dirty="0" err="1">
                <a:latin typeface="Corbel"/>
                <a:cs typeface="Corbel"/>
              </a:rPr>
              <a:t>sunh@uww.edu</a:t>
            </a:r>
            <a:endParaRPr lang="en-US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D29A-4FEA-4BD5-95BC-897CF272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100" y="322593"/>
            <a:ext cx="6667500" cy="685482"/>
          </a:xfrm>
        </p:spPr>
        <p:txBody>
          <a:bodyPr/>
          <a:lstStyle/>
          <a:p>
            <a:r>
              <a:rPr lang="en-US" dirty="0"/>
              <a:t>How to make Cache Friendly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F336-1D34-45B7-B877-86FC0441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</p:spPr>
        <p:txBody>
          <a:bodyPr/>
          <a:lstStyle/>
          <a:p>
            <a:r>
              <a:rPr lang="en-US" dirty="0"/>
              <a:t>Make a sequence access</a:t>
            </a:r>
          </a:p>
          <a:p>
            <a:pPr lvl="1"/>
            <a:r>
              <a:rPr lang="en-US" dirty="0"/>
              <a:t>Try to access the last index first</a:t>
            </a:r>
          </a:p>
          <a:p>
            <a:r>
              <a:rPr lang="en-US" dirty="0"/>
              <a:t>Reduce cache block placement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FE520-7862-49E0-843E-51BFF8BC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33" y="1255611"/>
            <a:ext cx="1941269" cy="4891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AF4C73-2879-4951-ABC1-E57B9F977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010" y="2859746"/>
            <a:ext cx="3040857" cy="2234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601FE0-11E2-4AB6-A483-BEC26C4BB56F}"/>
              </a:ext>
            </a:extLst>
          </p:cNvPr>
          <p:cNvSpPr txBox="1"/>
          <p:nvPr/>
        </p:nvSpPr>
        <p:spPr>
          <a:xfrm>
            <a:off x="6294943" y="1927274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FDB86-8B08-4085-BE1E-937AD1E7D1C2}"/>
              </a:ext>
            </a:extLst>
          </p:cNvPr>
          <p:cNvSpPr txBox="1"/>
          <p:nvPr/>
        </p:nvSpPr>
        <p:spPr>
          <a:xfrm>
            <a:off x="6294943" y="3108844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84BB1-447F-48B1-A09D-BA46FC9E0F5C}"/>
              </a:ext>
            </a:extLst>
          </p:cNvPr>
          <p:cNvSpPr txBox="1"/>
          <p:nvPr/>
        </p:nvSpPr>
        <p:spPr>
          <a:xfrm>
            <a:off x="6294943" y="4306275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F2DA3-2C7D-4736-9DF9-88C6F7950278}"/>
              </a:ext>
            </a:extLst>
          </p:cNvPr>
          <p:cNvSpPr txBox="1"/>
          <p:nvPr/>
        </p:nvSpPr>
        <p:spPr>
          <a:xfrm>
            <a:off x="8637637" y="1422398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44B46-FA92-47AD-9756-2B52B343982D}"/>
              </a:ext>
            </a:extLst>
          </p:cNvPr>
          <p:cNvSpPr txBox="1"/>
          <p:nvPr/>
        </p:nvSpPr>
        <p:spPr>
          <a:xfrm>
            <a:off x="8666195" y="1882041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37FFC0-27E3-4CC2-AA19-12BD1CC4B2A5}"/>
              </a:ext>
            </a:extLst>
          </p:cNvPr>
          <p:cNvSpPr txBox="1"/>
          <p:nvPr/>
        </p:nvSpPr>
        <p:spPr>
          <a:xfrm>
            <a:off x="8666195" y="2266997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895801-5E74-4C39-8513-ADA5FE3DC5B1}"/>
              </a:ext>
            </a:extLst>
          </p:cNvPr>
          <p:cNvSpPr/>
          <p:nvPr/>
        </p:nvSpPr>
        <p:spPr>
          <a:xfrm>
            <a:off x="778000" y="3199978"/>
            <a:ext cx="1533378" cy="11248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B99804-C86F-4CDC-B053-628880523B10}"/>
              </a:ext>
            </a:extLst>
          </p:cNvPr>
          <p:cNvGrpSpPr/>
          <p:nvPr/>
        </p:nvGrpSpPr>
        <p:grpSpPr>
          <a:xfrm>
            <a:off x="1036763" y="3387518"/>
            <a:ext cx="1125415" cy="788492"/>
            <a:chOff x="801858" y="5077415"/>
            <a:chExt cx="1125415" cy="7884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0B4DD7-DC99-4519-8EC0-3A9FA809C471}"/>
                </a:ext>
              </a:extLst>
            </p:cNvPr>
            <p:cNvSpPr/>
            <p:nvPr/>
          </p:nvSpPr>
          <p:spPr>
            <a:xfrm>
              <a:off x="801858" y="5077415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3E5C12-0301-40E0-B683-66B3A99EE150}"/>
                </a:ext>
              </a:extLst>
            </p:cNvPr>
            <p:cNvSpPr/>
            <p:nvPr/>
          </p:nvSpPr>
          <p:spPr>
            <a:xfrm>
              <a:off x="801858" y="5336641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[0][1]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6D2302-611D-4525-94AD-947FBD656150}"/>
                </a:ext>
              </a:extLst>
            </p:cNvPr>
            <p:cNvSpPr/>
            <p:nvPr/>
          </p:nvSpPr>
          <p:spPr>
            <a:xfrm>
              <a:off x="801858" y="5606196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[0][2]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7AD29FD-DE18-46D8-A32C-B3526489F1A6}"/>
              </a:ext>
            </a:extLst>
          </p:cNvPr>
          <p:cNvSpPr txBox="1"/>
          <p:nvPr/>
        </p:nvSpPr>
        <p:spPr>
          <a:xfrm>
            <a:off x="998880" y="2836939"/>
            <a:ext cx="12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cache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68BC91-9448-4A3B-980D-F8970779CE41}"/>
              </a:ext>
            </a:extLst>
          </p:cNvPr>
          <p:cNvSpPr/>
          <p:nvPr/>
        </p:nvSpPr>
        <p:spPr>
          <a:xfrm>
            <a:off x="132442" y="5156806"/>
            <a:ext cx="3142986" cy="11248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97C83F-1270-4109-A77C-96B80BD8BABA}"/>
              </a:ext>
            </a:extLst>
          </p:cNvPr>
          <p:cNvGrpSpPr/>
          <p:nvPr/>
        </p:nvGrpSpPr>
        <p:grpSpPr>
          <a:xfrm>
            <a:off x="502274" y="5324975"/>
            <a:ext cx="1125415" cy="788492"/>
            <a:chOff x="801858" y="5077415"/>
            <a:chExt cx="1125415" cy="7884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FF247F-01EC-48C9-9EFF-E7C8E0A871DC}"/>
                </a:ext>
              </a:extLst>
            </p:cNvPr>
            <p:cNvSpPr/>
            <p:nvPr/>
          </p:nvSpPr>
          <p:spPr>
            <a:xfrm>
              <a:off x="801858" y="5077415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[0][0]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F29F14-0568-43AC-88F1-9C5027B56F19}"/>
                </a:ext>
              </a:extLst>
            </p:cNvPr>
            <p:cNvSpPr/>
            <p:nvPr/>
          </p:nvSpPr>
          <p:spPr>
            <a:xfrm>
              <a:off x="801858" y="5336641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[0][1]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2BE3F3-BE9C-4CE8-B7AE-080B83C43C32}"/>
                </a:ext>
              </a:extLst>
            </p:cNvPr>
            <p:cNvSpPr/>
            <p:nvPr/>
          </p:nvSpPr>
          <p:spPr>
            <a:xfrm>
              <a:off x="801858" y="5606196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[0][2]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47BB54-0833-4CFD-9565-9D2B0D5898C3}"/>
              </a:ext>
            </a:extLst>
          </p:cNvPr>
          <p:cNvGrpSpPr/>
          <p:nvPr/>
        </p:nvGrpSpPr>
        <p:grpSpPr>
          <a:xfrm>
            <a:off x="1854417" y="5324975"/>
            <a:ext cx="1125415" cy="788492"/>
            <a:chOff x="801858" y="5077415"/>
            <a:chExt cx="1125415" cy="7884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3E3FD1-5DB4-413A-B339-3606F7F7DCDB}"/>
                </a:ext>
              </a:extLst>
            </p:cNvPr>
            <p:cNvSpPr/>
            <p:nvPr/>
          </p:nvSpPr>
          <p:spPr>
            <a:xfrm>
              <a:off x="801858" y="5077415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[1][0]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22DA3E-2E41-475D-8E12-0886C78C8DBC}"/>
                </a:ext>
              </a:extLst>
            </p:cNvPr>
            <p:cNvSpPr/>
            <p:nvPr/>
          </p:nvSpPr>
          <p:spPr>
            <a:xfrm>
              <a:off x="801858" y="5336641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[1][1]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27F2E6-9528-4C87-B7A2-657FA33253E5}"/>
                </a:ext>
              </a:extLst>
            </p:cNvPr>
            <p:cNvSpPr/>
            <p:nvPr/>
          </p:nvSpPr>
          <p:spPr>
            <a:xfrm>
              <a:off x="801858" y="5606196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[1][2]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EEB442-2A79-43A9-9DF2-3D720FACDEC1}"/>
              </a:ext>
            </a:extLst>
          </p:cNvPr>
          <p:cNvSpPr txBox="1"/>
          <p:nvPr/>
        </p:nvSpPr>
        <p:spPr>
          <a:xfrm>
            <a:off x="1217109" y="6242715"/>
            <a:ext cx="12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cache</a:t>
            </a:r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C7B00FCC-D9EB-410B-A975-4DCA22760A5A}"/>
              </a:ext>
            </a:extLst>
          </p:cNvPr>
          <p:cNvSpPr/>
          <p:nvPr/>
        </p:nvSpPr>
        <p:spPr>
          <a:xfrm>
            <a:off x="1363791" y="4355545"/>
            <a:ext cx="490626" cy="739048"/>
          </a:xfrm>
          <a:prstGeom prst="upDownArrow">
            <a:avLst>
              <a:gd name="adj1" fmla="val 2421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E381C-DC1F-4A78-8F38-5F9EE3E0D00C}"/>
              </a:ext>
            </a:extLst>
          </p:cNvPr>
          <p:cNvSpPr txBox="1"/>
          <p:nvPr/>
        </p:nvSpPr>
        <p:spPr>
          <a:xfrm>
            <a:off x="4957011" y="4277743"/>
            <a:ext cx="962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AA8307-732D-4338-BA85-B8DA3A4F8D3A}"/>
              </a:ext>
            </a:extLst>
          </p:cNvPr>
          <p:cNvSpPr txBox="1"/>
          <p:nvPr/>
        </p:nvSpPr>
        <p:spPr>
          <a:xfrm>
            <a:off x="5272248" y="4277743"/>
            <a:ext cx="962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3" name="설명선: 위쪽 화살표 32">
            <a:extLst>
              <a:ext uri="{FF2B5EF4-FFF2-40B4-BE49-F238E27FC236}">
                <a16:creationId xmlns:a16="http://schemas.microsoft.com/office/drawing/2014/main" id="{9332D3E3-5A75-4B19-B8D5-AE1F215B87C8}"/>
              </a:ext>
            </a:extLst>
          </p:cNvPr>
          <p:cNvSpPr/>
          <p:nvPr/>
        </p:nvSpPr>
        <p:spPr>
          <a:xfrm>
            <a:off x="4111943" y="5048780"/>
            <a:ext cx="2132017" cy="1378601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4 cache miss between register and L1</a:t>
            </a:r>
          </a:p>
        </p:txBody>
      </p:sp>
    </p:spTree>
    <p:extLst>
      <p:ext uri="{BB962C8B-B14F-4D97-AF65-F5344CB8AC3E}">
        <p14:creationId xmlns:p14="http://schemas.microsoft.com/office/powerpoint/2010/main" val="201241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CEBC-E13F-4933-8BDE-86AE71CE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9479-FA65-4A0D-A7AC-BDABDE0D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  <a:p>
            <a:pPr lvl="1"/>
            <a:r>
              <a:rPr lang="en-US" dirty="0"/>
              <a:t>Cache Algorithm</a:t>
            </a:r>
          </a:p>
          <a:p>
            <a:pPr lvl="2"/>
            <a:r>
              <a:rPr lang="en-US" dirty="0"/>
              <a:t>Least-Recently Used (LRU)</a:t>
            </a:r>
          </a:p>
          <a:p>
            <a:pPr lvl="3"/>
            <a:r>
              <a:rPr lang="en-US" dirty="0"/>
              <a:t>Discards the least recently used items first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Cache friendly code</a:t>
            </a:r>
          </a:p>
          <a:p>
            <a:pPr lvl="2"/>
            <a:r>
              <a:rPr lang="en-US" dirty="0"/>
              <a:t>Increase Locality</a:t>
            </a:r>
          </a:p>
          <a:p>
            <a:pPr lvl="2"/>
            <a:r>
              <a:rPr lang="en-US" dirty="0"/>
              <a:t>Spatial Locality</a:t>
            </a:r>
          </a:p>
          <a:p>
            <a:pPr lvl="2"/>
            <a:r>
              <a:rPr lang="en-US" dirty="0"/>
              <a:t>Temporal Locality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2E6425-213E-4D60-B142-E4C78AF23863}"/>
              </a:ext>
            </a:extLst>
          </p:cNvPr>
          <p:cNvGrpSpPr/>
          <p:nvPr/>
        </p:nvGrpSpPr>
        <p:grpSpPr>
          <a:xfrm>
            <a:off x="6192626" y="2585495"/>
            <a:ext cx="2628240" cy="2740375"/>
            <a:chOff x="5574081" y="3086100"/>
            <a:chExt cx="2628240" cy="2740375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E8EB1F1-5DBE-4A07-9BA1-72DE2B44AF06}"/>
                </a:ext>
              </a:extLst>
            </p:cNvPr>
            <p:cNvSpPr/>
            <p:nvPr/>
          </p:nvSpPr>
          <p:spPr>
            <a:xfrm>
              <a:off x="5574081" y="3086100"/>
              <a:ext cx="2628240" cy="2740375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b" anchorCtr="1"/>
            <a:lstStyle/>
            <a:p>
              <a:pPr algn="ctr"/>
              <a:r>
                <a:rPr lang="en-US" dirty="0"/>
                <a:t>Hard Disk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031E2A-29C1-478A-9C15-3EA56E457595}"/>
                </a:ext>
              </a:extLst>
            </p:cNvPr>
            <p:cNvCxnSpPr>
              <a:cxnSpLocks/>
            </p:cNvCxnSpPr>
            <p:nvPr/>
          </p:nvCxnSpPr>
          <p:spPr>
            <a:xfrm>
              <a:off x="5962127" y="5039386"/>
              <a:ext cx="1852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E77712F-B653-458C-9E81-1366BEF1ED1B}"/>
                </a:ext>
              </a:extLst>
            </p:cNvPr>
            <p:cNvCxnSpPr>
              <a:cxnSpLocks/>
            </p:cNvCxnSpPr>
            <p:nvPr/>
          </p:nvCxnSpPr>
          <p:spPr>
            <a:xfrm>
              <a:off x="5745480" y="5470751"/>
              <a:ext cx="2301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DDD592-0A25-4A4D-B377-03E6F891156C}"/>
                </a:ext>
              </a:extLst>
            </p:cNvPr>
            <p:cNvSpPr txBox="1"/>
            <p:nvPr/>
          </p:nvSpPr>
          <p:spPr>
            <a:xfrm>
              <a:off x="6128591" y="5070402"/>
              <a:ext cx="1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Main Memory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14C62A-658F-4C73-838E-1299E8577FA1}"/>
                </a:ext>
              </a:extLst>
            </p:cNvPr>
            <p:cNvCxnSpPr>
              <a:cxnSpLocks/>
            </p:cNvCxnSpPr>
            <p:nvPr/>
          </p:nvCxnSpPr>
          <p:spPr>
            <a:xfrm>
              <a:off x="6162675" y="4608022"/>
              <a:ext cx="14613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13EB17-808F-4898-9E76-ED574005989A}"/>
                </a:ext>
              </a:extLst>
            </p:cNvPr>
            <p:cNvSpPr txBox="1"/>
            <p:nvPr/>
          </p:nvSpPr>
          <p:spPr>
            <a:xfrm>
              <a:off x="6128591" y="4639038"/>
              <a:ext cx="1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L2 Cache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407829-ECFD-4EB4-9CE0-11E00B5A8D07}"/>
                </a:ext>
              </a:extLst>
            </p:cNvPr>
            <p:cNvCxnSpPr>
              <a:cxnSpLocks/>
            </p:cNvCxnSpPr>
            <p:nvPr/>
          </p:nvCxnSpPr>
          <p:spPr>
            <a:xfrm>
              <a:off x="6357938" y="4176658"/>
              <a:ext cx="10525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6E2B-D649-46C9-A180-C238124DD22A}"/>
                </a:ext>
              </a:extLst>
            </p:cNvPr>
            <p:cNvSpPr txBox="1"/>
            <p:nvPr/>
          </p:nvSpPr>
          <p:spPr>
            <a:xfrm>
              <a:off x="6128591" y="4207674"/>
              <a:ext cx="1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L1 Cache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48770B-F61A-4553-AE46-EEE52860003A}"/>
                </a:ext>
              </a:extLst>
            </p:cNvPr>
            <p:cNvSpPr txBox="1"/>
            <p:nvPr/>
          </p:nvSpPr>
          <p:spPr>
            <a:xfrm>
              <a:off x="6128591" y="3776310"/>
              <a:ext cx="1519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22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A4A29-E0B1-471E-B014-528CABC4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D1CAB9-1532-4C03-96AF-3666FB43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67" y="1264853"/>
            <a:ext cx="8848908" cy="4327987"/>
          </a:xfrm>
        </p:spPr>
        <p:txBody>
          <a:bodyPr/>
          <a:lstStyle/>
          <a:p>
            <a:r>
              <a:rPr lang="en-US" dirty="0"/>
              <a:t>Cache Algorithm</a:t>
            </a:r>
          </a:p>
          <a:p>
            <a:pPr lvl="1"/>
            <a:r>
              <a:rPr lang="en-US" dirty="0"/>
              <a:t>Least-Recently Used (LRU)</a:t>
            </a:r>
          </a:p>
          <a:p>
            <a:r>
              <a:rPr lang="en-US" dirty="0"/>
              <a:t>Cache Friendly Code</a:t>
            </a:r>
          </a:p>
        </p:txBody>
      </p:sp>
    </p:spTree>
    <p:extLst>
      <p:ext uri="{BB962C8B-B14F-4D97-AF65-F5344CB8AC3E}">
        <p14:creationId xmlns:p14="http://schemas.microsoft.com/office/powerpoint/2010/main" val="176623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5851-F742-4045-8699-D6EC9E00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Replacement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37D2-E127-42D2-92FA-648F9EEE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block’s Replacement Policy</a:t>
            </a:r>
          </a:p>
          <a:p>
            <a:pPr lvl="1"/>
            <a:r>
              <a:rPr lang="en-US" dirty="0"/>
              <a:t>Cache miss</a:t>
            </a:r>
          </a:p>
          <a:p>
            <a:pPr lvl="1"/>
            <a:r>
              <a:rPr lang="en-US" dirty="0"/>
              <a:t>Cache hit</a:t>
            </a:r>
          </a:p>
          <a:p>
            <a:pPr lvl="1"/>
            <a:r>
              <a:rPr lang="en-US" dirty="0"/>
              <a:t>When cache is full, and new block input in cache</a:t>
            </a:r>
          </a:p>
          <a:p>
            <a:pPr lvl="1"/>
            <a:r>
              <a:rPr lang="en-US" dirty="0"/>
              <a:t>Discards the previous blocks in cache</a:t>
            </a:r>
          </a:p>
          <a:p>
            <a:r>
              <a:rPr lang="en-US" dirty="0"/>
              <a:t>Least-Recently Used (LRU)</a:t>
            </a:r>
          </a:p>
          <a:p>
            <a:pPr lvl="2"/>
            <a:r>
              <a:rPr lang="en-US" dirty="0"/>
              <a:t>Discards the least recently used items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02636-726E-4B70-A32F-88AEA8AE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LRU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EAA01-0B3D-4F2A-A2F3-1CD7E709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your cache can contain maximum 3 blocks</a:t>
            </a:r>
          </a:p>
          <a:p>
            <a:r>
              <a:rPr lang="en-US" dirty="0"/>
              <a:t>And your program need the blocks order</a:t>
            </a:r>
          </a:p>
          <a:p>
            <a:pPr marL="0" indent="0">
              <a:buNone/>
            </a:pPr>
            <a:r>
              <a:rPr lang="en-US" dirty="0"/>
              <a:t>    (7, 0, 1, 2, 0, 3, 0, 4, 2, 3, 0, 3, 2, 1, 2)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A5A95D-8718-4A4A-9C68-E3C8CA91A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05789"/>
              </p:ext>
            </p:extLst>
          </p:nvPr>
        </p:nvGraphicFramePr>
        <p:xfrm>
          <a:off x="895351" y="3302000"/>
          <a:ext cx="129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4">
                  <a:extLst>
                    <a:ext uri="{9D8B030D-6E8A-4147-A177-3AD203B41FA5}">
                      <a16:colId xmlns:a16="http://schemas.microsoft.com/office/drawing/2014/main" val="1564039883"/>
                    </a:ext>
                  </a:extLst>
                </a:gridCol>
                <a:gridCol w="295276">
                  <a:extLst>
                    <a:ext uri="{9D8B030D-6E8A-4147-A177-3AD203B41FA5}">
                      <a16:colId xmlns:a16="http://schemas.microsoft.com/office/drawing/2014/main" val="3439144273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Need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004849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C.M.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0973900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202540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11782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E3BDCA-142D-40A7-B464-A8D94BA19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89064"/>
              </p:ext>
            </p:extLst>
          </p:nvPr>
        </p:nvGraphicFramePr>
        <p:xfrm>
          <a:off x="3276600" y="3302000"/>
          <a:ext cx="129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4">
                  <a:extLst>
                    <a:ext uri="{9D8B030D-6E8A-4147-A177-3AD203B41FA5}">
                      <a16:colId xmlns:a16="http://schemas.microsoft.com/office/drawing/2014/main" val="1564039883"/>
                    </a:ext>
                  </a:extLst>
                </a:gridCol>
                <a:gridCol w="295276">
                  <a:extLst>
                    <a:ext uri="{9D8B030D-6E8A-4147-A177-3AD203B41FA5}">
                      <a16:colId xmlns:a16="http://schemas.microsoft.com/office/drawing/2014/main" val="3439144273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Need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004849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0973900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C.M.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202540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1178278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6881860-279C-4F0F-A4E2-8E7EEF04C8D5}"/>
              </a:ext>
            </a:extLst>
          </p:cNvPr>
          <p:cNvSpPr/>
          <p:nvPr/>
        </p:nvSpPr>
        <p:spPr>
          <a:xfrm>
            <a:off x="2286000" y="3810000"/>
            <a:ext cx="847725" cy="5429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30A9A33-3606-47C5-9C61-178F45307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72850"/>
              </p:ext>
            </p:extLst>
          </p:nvPr>
        </p:nvGraphicFramePr>
        <p:xfrm>
          <a:off x="5819775" y="3276600"/>
          <a:ext cx="129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4">
                  <a:extLst>
                    <a:ext uri="{9D8B030D-6E8A-4147-A177-3AD203B41FA5}">
                      <a16:colId xmlns:a16="http://schemas.microsoft.com/office/drawing/2014/main" val="1564039883"/>
                    </a:ext>
                  </a:extLst>
                </a:gridCol>
                <a:gridCol w="295276">
                  <a:extLst>
                    <a:ext uri="{9D8B030D-6E8A-4147-A177-3AD203B41FA5}">
                      <a16:colId xmlns:a16="http://schemas.microsoft.com/office/drawing/2014/main" val="3439144273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Need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004849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0973900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202540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C.M.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1178278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60CF570-8A06-4F3C-A9C1-D622AB77BFE7}"/>
              </a:ext>
            </a:extLst>
          </p:cNvPr>
          <p:cNvSpPr/>
          <p:nvPr/>
        </p:nvSpPr>
        <p:spPr>
          <a:xfrm>
            <a:off x="4829175" y="3784600"/>
            <a:ext cx="847725" cy="5429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DF9BAE7-E16A-4193-83B2-A5EF3012D9EB}"/>
              </a:ext>
            </a:extLst>
          </p:cNvPr>
          <p:cNvSpPr/>
          <p:nvPr/>
        </p:nvSpPr>
        <p:spPr>
          <a:xfrm>
            <a:off x="323134" y="5330802"/>
            <a:ext cx="847725" cy="5429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90B3680-529C-4152-8FE3-5B948D7A5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36535"/>
              </p:ext>
            </p:extLst>
          </p:nvPr>
        </p:nvGraphicFramePr>
        <p:xfrm>
          <a:off x="1424345" y="4964147"/>
          <a:ext cx="129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4">
                  <a:extLst>
                    <a:ext uri="{9D8B030D-6E8A-4147-A177-3AD203B41FA5}">
                      <a16:colId xmlns:a16="http://schemas.microsoft.com/office/drawing/2014/main" val="1564039883"/>
                    </a:ext>
                  </a:extLst>
                </a:gridCol>
                <a:gridCol w="295276">
                  <a:extLst>
                    <a:ext uri="{9D8B030D-6E8A-4147-A177-3AD203B41FA5}">
                      <a16:colId xmlns:a16="http://schemas.microsoft.com/office/drawing/2014/main" val="3439144273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Need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004849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C.M.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0973900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202540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1178278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28C638B-50FF-4E80-9A21-603580BC40EF}"/>
              </a:ext>
            </a:extLst>
          </p:cNvPr>
          <p:cNvSpPr/>
          <p:nvPr/>
        </p:nvSpPr>
        <p:spPr>
          <a:xfrm>
            <a:off x="2884249" y="5378484"/>
            <a:ext cx="847725" cy="5429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501323-C929-44FD-860E-3C16D081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97512"/>
              </p:ext>
            </p:extLst>
          </p:nvPr>
        </p:nvGraphicFramePr>
        <p:xfrm>
          <a:off x="3985460" y="5011829"/>
          <a:ext cx="129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4">
                  <a:extLst>
                    <a:ext uri="{9D8B030D-6E8A-4147-A177-3AD203B41FA5}">
                      <a16:colId xmlns:a16="http://schemas.microsoft.com/office/drawing/2014/main" val="1564039883"/>
                    </a:ext>
                  </a:extLst>
                </a:gridCol>
                <a:gridCol w="295276">
                  <a:extLst>
                    <a:ext uri="{9D8B030D-6E8A-4147-A177-3AD203B41FA5}">
                      <a16:colId xmlns:a16="http://schemas.microsoft.com/office/drawing/2014/main" val="3439144273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Need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004849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0973900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C.H.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202540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1178278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48B85A3-F993-4326-B08A-C9D677CED820}"/>
              </a:ext>
            </a:extLst>
          </p:cNvPr>
          <p:cNvSpPr/>
          <p:nvPr/>
        </p:nvSpPr>
        <p:spPr>
          <a:xfrm>
            <a:off x="5534346" y="5378484"/>
            <a:ext cx="847725" cy="5429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07B3B08-BC99-4875-9678-7B23153F5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34849"/>
              </p:ext>
            </p:extLst>
          </p:nvPr>
        </p:nvGraphicFramePr>
        <p:xfrm>
          <a:off x="6635557" y="5011829"/>
          <a:ext cx="129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4">
                  <a:extLst>
                    <a:ext uri="{9D8B030D-6E8A-4147-A177-3AD203B41FA5}">
                      <a16:colId xmlns:a16="http://schemas.microsoft.com/office/drawing/2014/main" val="1564039883"/>
                    </a:ext>
                  </a:extLst>
                </a:gridCol>
                <a:gridCol w="295276">
                  <a:extLst>
                    <a:ext uri="{9D8B030D-6E8A-4147-A177-3AD203B41FA5}">
                      <a16:colId xmlns:a16="http://schemas.microsoft.com/office/drawing/2014/main" val="3439144273"/>
                    </a:ext>
                  </a:extLst>
                </a:gridCol>
              </a:tblGrid>
              <a:tr h="4203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Program Need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0048490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0973900"/>
                  </a:ext>
                </a:extLst>
              </a:tr>
              <a:tr h="3048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202540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C.M.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1178278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8B4F9A8-AE1C-4164-812A-8A3F6292374C}"/>
              </a:ext>
            </a:extLst>
          </p:cNvPr>
          <p:cNvSpPr/>
          <p:nvPr/>
        </p:nvSpPr>
        <p:spPr>
          <a:xfrm>
            <a:off x="8137966" y="5426166"/>
            <a:ext cx="847725" cy="5429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12192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CF34A-A393-44C6-9583-CDB2BB37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LRU (cont.)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5F4EB-4F48-4F31-8958-4C3ABF12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fill out the cache</a:t>
            </a:r>
          </a:p>
        </p:txBody>
      </p:sp>
      <p:pic>
        <p:nvPicPr>
          <p:cNvPr id="5" name="Picture 2" descr="Image result for lru example">
            <a:extLst>
              <a:ext uri="{FF2B5EF4-FFF2-40B4-BE49-F238E27FC236}">
                <a16:creationId xmlns:a16="http://schemas.microsoft.com/office/drawing/2014/main" id="{38A7AA46-D0CD-4CA1-8A07-8265DD99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079625"/>
            <a:ext cx="7791450" cy="437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0E4ACB-10B6-4400-8452-2EAE41DE34E4}"/>
              </a:ext>
            </a:extLst>
          </p:cNvPr>
          <p:cNvGrpSpPr/>
          <p:nvPr/>
        </p:nvGrpSpPr>
        <p:grpSpPr>
          <a:xfrm>
            <a:off x="1866900" y="5143175"/>
            <a:ext cx="2518740" cy="646331"/>
            <a:chOff x="1866900" y="5143175"/>
            <a:chExt cx="2518740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DC5B29-AFF5-4214-863F-55C4652F1D63}"/>
                </a:ext>
              </a:extLst>
            </p:cNvPr>
            <p:cNvSpPr txBox="1"/>
            <p:nvPr/>
          </p:nvSpPr>
          <p:spPr>
            <a:xfrm>
              <a:off x="1866900" y="5143175"/>
              <a:ext cx="29527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26974C-ED1B-4518-A378-9E3279EF42A7}"/>
                </a:ext>
              </a:extLst>
            </p:cNvPr>
            <p:cNvSpPr txBox="1"/>
            <p:nvPr/>
          </p:nvSpPr>
          <p:spPr>
            <a:xfrm>
              <a:off x="2237477" y="5143175"/>
              <a:ext cx="29527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23A577-FBA0-4124-9F19-A47F35593CF6}"/>
                </a:ext>
              </a:extLst>
            </p:cNvPr>
            <p:cNvSpPr txBox="1"/>
            <p:nvPr/>
          </p:nvSpPr>
          <p:spPr>
            <a:xfrm>
              <a:off x="2608054" y="5143175"/>
              <a:ext cx="29527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D28202-4CBC-475F-B1B1-A2392EC701F7}"/>
                </a:ext>
              </a:extLst>
            </p:cNvPr>
            <p:cNvSpPr txBox="1"/>
            <p:nvPr/>
          </p:nvSpPr>
          <p:spPr>
            <a:xfrm>
              <a:off x="2978631" y="5143175"/>
              <a:ext cx="29527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8DE7B2-5A2A-43E5-8E79-4D428925285C}"/>
                </a:ext>
              </a:extLst>
            </p:cNvPr>
            <p:cNvSpPr txBox="1"/>
            <p:nvPr/>
          </p:nvSpPr>
          <p:spPr>
            <a:xfrm>
              <a:off x="3349208" y="5143175"/>
              <a:ext cx="29527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1F8CCD-3D40-4994-BD63-F483B49DA110}"/>
                </a:ext>
              </a:extLst>
            </p:cNvPr>
            <p:cNvSpPr txBox="1"/>
            <p:nvPr/>
          </p:nvSpPr>
          <p:spPr>
            <a:xfrm>
              <a:off x="3719785" y="5143175"/>
              <a:ext cx="29527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FBD9C1-5977-4FD1-8ADE-8B5DE4EC3789}"/>
                </a:ext>
              </a:extLst>
            </p:cNvPr>
            <p:cNvSpPr txBox="1"/>
            <p:nvPr/>
          </p:nvSpPr>
          <p:spPr>
            <a:xfrm>
              <a:off x="4090365" y="5143175"/>
              <a:ext cx="29527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CH</a:t>
              </a:r>
            </a:p>
          </p:txBody>
        </p:sp>
      </p:grp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44CD422F-D341-47B6-B0A4-3EDDEB3095F9}"/>
              </a:ext>
            </a:extLst>
          </p:cNvPr>
          <p:cNvSpPr/>
          <p:nvPr/>
        </p:nvSpPr>
        <p:spPr>
          <a:xfrm>
            <a:off x="6162675" y="1933575"/>
            <a:ext cx="2076450" cy="116205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times cache hit?</a:t>
            </a:r>
          </a:p>
        </p:txBody>
      </p:sp>
    </p:spTree>
    <p:extLst>
      <p:ext uri="{BB962C8B-B14F-4D97-AF65-F5344CB8AC3E}">
        <p14:creationId xmlns:p14="http://schemas.microsoft.com/office/powerpoint/2010/main" val="338370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022E-7385-4413-A4DD-F6D53811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to know about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2513-EC9A-4605-9591-7575BD2B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the Cache Algorithm. Why?</a:t>
            </a:r>
          </a:p>
          <a:p>
            <a:pPr lvl="1"/>
            <a:r>
              <a:rPr lang="en-US" dirty="0"/>
              <a:t>To make</a:t>
            </a:r>
            <a:r>
              <a:rPr lang="en-US" b="1" dirty="0">
                <a:solidFill>
                  <a:srgbClr val="FF0000"/>
                </a:solidFill>
              </a:rPr>
              <a:t> Cache Friendly Code</a:t>
            </a:r>
          </a:p>
          <a:p>
            <a:r>
              <a:rPr lang="en-US" dirty="0"/>
              <a:t>Be a powerful developer</a:t>
            </a:r>
          </a:p>
          <a:p>
            <a:pPr lvl="1"/>
            <a:r>
              <a:rPr lang="en-US" dirty="0"/>
              <a:t>What if user have limited cache?</a:t>
            </a:r>
          </a:p>
          <a:p>
            <a:pPr lvl="2"/>
            <a:r>
              <a:rPr lang="en-US" dirty="0"/>
              <a:t>Embedded system like Arduino</a:t>
            </a:r>
          </a:p>
          <a:p>
            <a:pPr lvl="1"/>
            <a:r>
              <a:rPr lang="en-US" dirty="0"/>
              <a:t>What if your software is required high speed?</a:t>
            </a:r>
          </a:p>
          <a:p>
            <a:pPr lvl="2"/>
            <a:r>
              <a:rPr lang="en-US" dirty="0"/>
              <a:t>Stock trading system</a:t>
            </a:r>
          </a:p>
          <a:p>
            <a:r>
              <a:rPr lang="en-US" dirty="0"/>
              <a:t>If you understand the computer organization, you will be a more powerful developer.</a:t>
            </a:r>
          </a:p>
        </p:txBody>
      </p:sp>
    </p:spTree>
    <p:extLst>
      <p:ext uri="{BB962C8B-B14F-4D97-AF65-F5344CB8AC3E}">
        <p14:creationId xmlns:p14="http://schemas.microsoft.com/office/powerpoint/2010/main" val="215036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195E-7E56-413E-9964-CEBE92C0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Friendly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450B-0EE3-49F3-ABD2-98533D1F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7" y="1161972"/>
            <a:ext cx="8703988" cy="4525963"/>
          </a:xfrm>
        </p:spPr>
        <p:txBody>
          <a:bodyPr/>
          <a:lstStyle/>
          <a:p>
            <a:r>
              <a:rPr lang="en-US" dirty="0"/>
              <a:t>Increasing data locality on memory</a:t>
            </a:r>
          </a:p>
          <a:p>
            <a:pPr lvl="1"/>
            <a:r>
              <a:rPr lang="en-US" dirty="0"/>
              <a:t>The goal is to place related data close in memory to allow efficient caching</a:t>
            </a:r>
          </a:p>
          <a:p>
            <a:pPr lvl="1"/>
            <a:r>
              <a:rPr lang="en-US" dirty="0"/>
              <a:t>Increasing Temporal locality</a:t>
            </a:r>
          </a:p>
          <a:p>
            <a:pPr lvl="2"/>
            <a:r>
              <a:rPr lang="en-US" dirty="0"/>
              <a:t>The used data will be reused, so, move/stay at </a:t>
            </a:r>
            <a:r>
              <a:rPr lang="en-US" b="1" dirty="0"/>
              <a:t>higher level </a:t>
            </a:r>
          </a:p>
          <a:p>
            <a:pPr lvl="1"/>
            <a:r>
              <a:rPr lang="en-US" dirty="0"/>
              <a:t>Increasing Spatial Locality</a:t>
            </a:r>
          </a:p>
          <a:p>
            <a:pPr lvl="2"/>
            <a:r>
              <a:rPr lang="en-US" dirty="0"/>
              <a:t>The data/address close to the used data may be used, so move at a </a:t>
            </a:r>
            <a:r>
              <a:rPr lang="en-US" b="1" dirty="0"/>
              <a:t>higher level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5EC992-E903-4541-AD6B-5B06FEE67522}"/>
              </a:ext>
            </a:extLst>
          </p:cNvPr>
          <p:cNvSpPr/>
          <p:nvPr/>
        </p:nvSpPr>
        <p:spPr>
          <a:xfrm>
            <a:off x="6658579" y="4722408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42D768-22BB-4667-9728-B11F2E560C40}"/>
              </a:ext>
            </a:extLst>
          </p:cNvPr>
          <p:cNvSpPr/>
          <p:nvPr/>
        </p:nvSpPr>
        <p:spPr>
          <a:xfrm>
            <a:off x="6658579" y="5017916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124E-BB90-4B77-BADD-AF8FD696EB19}"/>
              </a:ext>
            </a:extLst>
          </p:cNvPr>
          <p:cNvSpPr/>
          <p:nvPr/>
        </p:nvSpPr>
        <p:spPr>
          <a:xfrm>
            <a:off x="6658579" y="5313424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7368F0-A394-4452-A6B5-576D34BBADC8}"/>
              </a:ext>
            </a:extLst>
          </p:cNvPr>
          <p:cNvSpPr/>
          <p:nvPr/>
        </p:nvSpPr>
        <p:spPr>
          <a:xfrm>
            <a:off x="6658579" y="5608932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 [2]</a:t>
            </a:r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211EC5-E5F6-40B8-8317-82160DC8885E}"/>
              </a:ext>
            </a:extLst>
          </p:cNvPr>
          <p:cNvSpPr/>
          <p:nvPr/>
        </p:nvSpPr>
        <p:spPr>
          <a:xfrm>
            <a:off x="6658579" y="5904440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 [1]</a:t>
            </a:r>
            <a:endParaRPr 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4A2E43-3F86-446F-B46F-EEA1F2579C79}"/>
              </a:ext>
            </a:extLst>
          </p:cNvPr>
          <p:cNvSpPr/>
          <p:nvPr/>
        </p:nvSpPr>
        <p:spPr>
          <a:xfrm>
            <a:off x="6658579" y="6199948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 [0]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B57EC-AA96-43D6-9448-537080A1202D}"/>
              </a:ext>
            </a:extLst>
          </p:cNvPr>
          <p:cNvSpPr txBox="1"/>
          <p:nvPr/>
        </p:nvSpPr>
        <p:spPr>
          <a:xfrm>
            <a:off x="7635660" y="63400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59051D-4790-47CE-A78B-9E2BE59C2B12}"/>
              </a:ext>
            </a:extLst>
          </p:cNvPr>
          <p:cNvSpPr txBox="1"/>
          <p:nvPr/>
        </p:nvSpPr>
        <p:spPr>
          <a:xfrm>
            <a:off x="7666640" y="605566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FD934-3959-456E-82E5-F48291EFEFDF}"/>
              </a:ext>
            </a:extLst>
          </p:cNvPr>
          <p:cNvSpPr txBox="1"/>
          <p:nvPr/>
        </p:nvSpPr>
        <p:spPr>
          <a:xfrm>
            <a:off x="7644684" y="57224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FA958-559F-414E-831A-E0E114A1D2B0}"/>
              </a:ext>
            </a:extLst>
          </p:cNvPr>
          <p:cNvSpPr txBox="1"/>
          <p:nvPr/>
        </p:nvSpPr>
        <p:spPr>
          <a:xfrm>
            <a:off x="7644684" y="54479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67D1D7-075B-48E0-A5B5-7E9FBC815BB1}"/>
              </a:ext>
            </a:extLst>
          </p:cNvPr>
          <p:cNvSpPr txBox="1"/>
          <p:nvPr/>
        </p:nvSpPr>
        <p:spPr>
          <a:xfrm>
            <a:off x="7644684" y="51721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7BCFA-B206-4DEA-B109-6372A8CBECB7}"/>
              </a:ext>
            </a:extLst>
          </p:cNvPr>
          <p:cNvSpPr txBox="1"/>
          <p:nvPr/>
        </p:nvSpPr>
        <p:spPr>
          <a:xfrm>
            <a:off x="7644684" y="48794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B945C5-9F2D-446E-9824-78B66DE4B431}"/>
              </a:ext>
            </a:extLst>
          </p:cNvPr>
          <p:cNvSpPr txBox="1"/>
          <p:nvPr/>
        </p:nvSpPr>
        <p:spPr>
          <a:xfrm>
            <a:off x="7644684" y="45532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7F1ADB-FDB1-421F-A2E1-AA6FBED5934D}"/>
              </a:ext>
            </a:extLst>
          </p:cNvPr>
          <p:cNvSpPr/>
          <p:nvPr/>
        </p:nvSpPr>
        <p:spPr>
          <a:xfrm>
            <a:off x="4259419" y="4720901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 [1]</a:t>
            </a:r>
            <a:endParaRPr 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11D821-9192-42FF-AE07-38B3F594222A}"/>
              </a:ext>
            </a:extLst>
          </p:cNvPr>
          <p:cNvSpPr/>
          <p:nvPr/>
        </p:nvSpPr>
        <p:spPr>
          <a:xfrm>
            <a:off x="4259419" y="5016409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5E0FAC-9D1E-4551-82F8-907BFCFDBD20}"/>
              </a:ext>
            </a:extLst>
          </p:cNvPr>
          <p:cNvSpPr/>
          <p:nvPr/>
        </p:nvSpPr>
        <p:spPr>
          <a:xfrm>
            <a:off x="4259419" y="5311917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3407C6-773D-4EDC-929D-97364B111C02}"/>
              </a:ext>
            </a:extLst>
          </p:cNvPr>
          <p:cNvSpPr/>
          <p:nvPr/>
        </p:nvSpPr>
        <p:spPr>
          <a:xfrm>
            <a:off x="4259419" y="5607425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 [2]</a:t>
            </a:r>
            <a:endParaRPr 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8775B5-5F6D-4D39-9A9B-E34395367B9C}"/>
              </a:ext>
            </a:extLst>
          </p:cNvPr>
          <p:cNvSpPr/>
          <p:nvPr/>
        </p:nvSpPr>
        <p:spPr>
          <a:xfrm>
            <a:off x="4259419" y="5902933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35C24F-7AAF-4107-9552-99550A2742BF}"/>
              </a:ext>
            </a:extLst>
          </p:cNvPr>
          <p:cNvSpPr/>
          <p:nvPr/>
        </p:nvSpPr>
        <p:spPr>
          <a:xfrm>
            <a:off x="4259419" y="6198441"/>
            <a:ext cx="1043709" cy="2955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 [0]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11F92-6A43-456C-A62C-85D00F2A46E1}"/>
              </a:ext>
            </a:extLst>
          </p:cNvPr>
          <p:cNvSpPr txBox="1"/>
          <p:nvPr/>
        </p:nvSpPr>
        <p:spPr>
          <a:xfrm>
            <a:off x="5267479" y="6325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44A5E-4CDB-4BB4-A6D0-423DA896C59C}"/>
              </a:ext>
            </a:extLst>
          </p:cNvPr>
          <p:cNvSpPr txBox="1"/>
          <p:nvPr/>
        </p:nvSpPr>
        <p:spPr>
          <a:xfrm>
            <a:off x="5267480" y="60541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565F04-E5E0-43BF-A91F-0D62D9427C31}"/>
              </a:ext>
            </a:extLst>
          </p:cNvPr>
          <p:cNvSpPr txBox="1"/>
          <p:nvPr/>
        </p:nvSpPr>
        <p:spPr>
          <a:xfrm>
            <a:off x="5245524" y="57209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B09BEF-DA87-4736-92AF-6F6D8CA35C8A}"/>
              </a:ext>
            </a:extLst>
          </p:cNvPr>
          <p:cNvSpPr txBox="1"/>
          <p:nvPr/>
        </p:nvSpPr>
        <p:spPr>
          <a:xfrm>
            <a:off x="5245524" y="54464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2AB9A3-A8BB-4A65-AFA9-6CE3ED6857FE}"/>
              </a:ext>
            </a:extLst>
          </p:cNvPr>
          <p:cNvSpPr txBox="1"/>
          <p:nvPr/>
        </p:nvSpPr>
        <p:spPr>
          <a:xfrm>
            <a:off x="5245524" y="517068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8B68E6-F8E1-40C1-BD77-9CE1D98E24B7}"/>
              </a:ext>
            </a:extLst>
          </p:cNvPr>
          <p:cNvSpPr txBox="1"/>
          <p:nvPr/>
        </p:nvSpPr>
        <p:spPr>
          <a:xfrm>
            <a:off x="5245524" y="487795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DBEE3-E8F3-4B5B-8934-39E4580737CB}"/>
              </a:ext>
            </a:extLst>
          </p:cNvPr>
          <p:cNvSpPr txBox="1"/>
          <p:nvPr/>
        </p:nvSpPr>
        <p:spPr>
          <a:xfrm>
            <a:off x="5245524" y="4551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28B1C978-EE06-496D-84B9-FBF7C52AC17E}"/>
              </a:ext>
            </a:extLst>
          </p:cNvPr>
          <p:cNvSpPr/>
          <p:nvPr/>
        </p:nvSpPr>
        <p:spPr>
          <a:xfrm>
            <a:off x="3304733" y="4638096"/>
            <a:ext cx="3098206" cy="2099677"/>
          </a:xfrm>
          <a:prstGeom prst="mathMultiply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B7DB50EE-01BA-417A-9884-3B71EDF77015}"/>
              </a:ext>
            </a:extLst>
          </p:cNvPr>
          <p:cNvSpPr/>
          <p:nvPr/>
        </p:nvSpPr>
        <p:spPr>
          <a:xfrm>
            <a:off x="3685309" y="5608987"/>
            <a:ext cx="91393" cy="8850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B7B366-9B97-4BD1-A8D8-3593A9BB51B4}"/>
              </a:ext>
            </a:extLst>
          </p:cNvPr>
          <p:cNvSpPr txBox="1"/>
          <p:nvPr/>
        </p:nvSpPr>
        <p:spPr>
          <a:xfrm>
            <a:off x="1410732" y="5727548"/>
            <a:ext cx="227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one block can contain 3 addresses</a:t>
            </a:r>
          </a:p>
        </p:txBody>
      </p:sp>
    </p:spTree>
    <p:extLst>
      <p:ext uri="{BB962C8B-B14F-4D97-AF65-F5344CB8AC3E}">
        <p14:creationId xmlns:p14="http://schemas.microsoft.com/office/powerpoint/2010/main" val="188441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D29A-4FEA-4BD5-95BC-897CF272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100" y="322593"/>
            <a:ext cx="6667500" cy="685482"/>
          </a:xfrm>
        </p:spPr>
        <p:txBody>
          <a:bodyPr/>
          <a:lstStyle/>
          <a:p>
            <a:r>
              <a:rPr lang="en-US" dirty="0"/>
              <a:t>How to make Cache Friendly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F336-1D34-45B7-B877-86FC0441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</p:spPr>
        <p:txBody>
          <a:bodyPr/>
          <a:lstStyle/>
          <a:p>
            <a:r>
              <a:rPr lang="en-US" dirty="0"/>
              <a:t>Make a sequence access</a:t>
            </a:r>
          </a:p>
          <a:p>
            <a:pPr lvl="1"/>
            <a:r>
              <a:rPr lang="en-US" dirty="0"/>
              <a:t>Try to access the last index first</a:t>
            </a:r>
          </a:p>
          <a:p>
            <a:r>
              <a:rPr lang="en-US" dirty="0"/>
              <a:t>Reduce cache block placement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FE520-7862-49E0-843E-51BFF8BC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633" y="1255611"/>
            <a:ext cx="1941269" cy="4891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AF4C73-2879-4951-ABC1-E57B9F977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010" y="2859746"/>
            <a:ext cx="3040857" cy="2234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601FE0-11E2-4AB6-A483-BEC26C4BB56F}"/>
              </a:ext>
            </a:extLst>
          </p:cNvPr>
          <p:cNvSpPr txBox="1"/>
          <p:nvPr/>
        </p:nvSpPr>
        <p:spPr>
          <a:xfrm>
            <a:off x="6294943" y="1927274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FDB86-8B08-4085-BE1E-937AD1E7D1C2}"/>
              </a:ext>
            </a:extLst>
          </p:cNvPr>
          <p:cNvSpPr txBox="1"/>
          <p:nvPr/>
        </p:nvSpPr>
        <p:spPr>
          <a:xfrm>
            <a:off x="6294943" y="3108844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84BB1-447F-48B1-A09D-BA46FC9E0F5C}"/>
              </a:ext>
            </a:extLst>
          </p:cNvPr>
          <p:cNvSpPr txBox="1"/>
          <p:nvPr/>
        </p:nvSpPr>
        <p:spPr>
          <a:xfrm>
            <a:off x="6294943" y="4306275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F2DA3-2C7D-4736-9DF9-88C6F7950278}"/>
              </a:ext>
            </a:extLst>
          </p:cNvPr>
          <p:cNvSpPr txBox="1"/>
          <p:nvPr/>
        </p:nvSpPr>
        <p:spPr>
          <a:xfrm>
            <a:off x="8637637" y="1422398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44B46-FA92-47AD-9756-2B52B343982D}"/>
              </a:ext>
            </a:extLst>
          </p:cNvPr>
          <p:cNvSpPr txBox="1"/>
          <p:nvPr/>
        </p:nvSpPr>
        <p:spPr>
          <a:xfrm>
            <a:off x="8666195" y="1882041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37FFC0-27E3-4CC2-AA19-12BD1CC4B2A5}"/>
              </a:ext>
            </a:extLst>
          </p:cNvPr>
          <p:cNvSpPr txBox="1"/>
          <p:nvPr/>
        </p:nvSpPr>
        <p:spPr>
          <a:xfrm>
            <a:off x="8666195" y="2266997"/>
            <a:ext cx="71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895801-5E74-4C39-8513-ADA5FE3DC5B1}"/>
              </a:ext>
            </a:extLst>
          </p:cNvPr>
          <p:cNvSpPr/>
          <p:nvPr/>
        </p:nvSpPr>
        <p:spPr>
          <a:xfrm>
            <a:off x="778000" y="3199978"/>
            <a:ext cx="1533378" cy="11248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B99804-C86F-4CDC-B053-628880523B10}"/>
              </a:ext>
            </a:extLst>
          </p:cNvPr>
          <p:cNvGrpSpPr/>
          <p:nvPr/>
        </p:nvGrpSpPr>
        <p:grpSpPr>
          <a:xfrm>
            <a:off x="1036763" y="3387518"/>
            <a:ext cx="1125415" cy="788492"/>
            <a:chOff x="801858" y="5077415"/>
            <a:chExt cx="1125415" cy="7884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0B4DD7-DC99-4519-8EC0-3A9FA809C471}"/>
                </a:ext>
              </a:extLst>
            </p:cNvPr>
            <p:cNvSpPr/>
            <p:nvPr/>
          </p:nvSpPr>
          <p:spPr>
            <a:xfrm>
              <a:off x="801858" y="5077415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3E5C12-0301-40E0-B683-66B3A99EE150}"/>
                </a:ext>
              </a:extLst>
            </p:cNvPr>
            <p:cNvSpPr/>
            <p:nvPr/>
          </p:nvSpPr>
          <p:spPr>
            <a:xfrm>
              <a:off x="801858" y="5336641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[0][1]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6D2302-611D-4525-94AD-947FBD656150}"/>
                </a:ext>
              </a:extLst>
            </p:cNvPr>
            <p:cNvSpPr/>
            <p:nvPr/>
          </p:nvSpPr>
          <p:spPr>
            <a:xfrm>
              <a:off x="801858" y="5606196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[0][2]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7AD29FD-DE18-46D8-A32C-B3526489F1A6}"/>
              </a:ext>
            </a:extLst>
          </p:cNvPr>
          <p:cNvSpPr txBox="1"/>
          <p:nvPr/>
        </p:nvSpPr>
        <p:spPr>
          <a:xfrm>
            <a:off x="998880" y="2836939"/>
            <a:ext cx="12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cache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68BC91-9448-4A3B-980D-F8970779CE41}"/>
              </a:ext>
            </a:extLst>
          </p:cNvPr>
          <p:cNvSpPr/>
          <p:nvPr/>
        </p:nvSpPr>
        <p:spPr>
          <a:xfrm>
            <a:off x="132442" y="5156806"/>
            <a:ext cx="3142986" cy="11248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97C83F-1270-4109-A77C-96B80BD8BABA}"/>
              </a:ext>
            </a:extLst>
          </p:cNvPr>
          <p:cNvGrpSpPr/>
          <p:nvPr/>
        </p:nvGrpSpPr>
        <p:grpSpPr>
          <a:xfrm>
            <a:off x="502274" y="5324975"/>
            <a:ext cx="1125415" cy="788492"/>
            <a:chOff x="801858" y="5077415"/>
            <a:chExt cx="1125415" cy="78849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FF247F-01EC-48C9-9EFF-E7C8E0A871DC}"/>
                </a:ext>
              </a:extLst>
            </p:cNvPr>
            <p:cNvSpPr/>
            <p:nvPr/>
          </p:nvSpPr>
          <p:spPr>
            <a:xfrm>
              <a:off x="801858" y="5077415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[0][0]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F29F14-0568-43AC-88F1-9C5027B56F19}"/>
                </a:ext>
              </a:extLst>
            </p:cNvPr>
            <p:cNvSpPr/>
            <p:nvPr/>
          </p:nvSpPr>
          <p:spPr>
            <a:xfrm>
              <a:off x="801858" y="5336641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[0][1]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2BE3F3-BE9C-4CE8-B7AE-080B83C43C32}"/>
                </a:ext>
              </a:extLst>
            </p:cNvPr>
            <p:cNvSpPr/>
            <p:nvPr/>
          </p:nvSpPr>
          <p:spPr>
            <a:xfrm>
              <a:off x="801858" y="5606196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[0][2]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47BB54-0833-4CFD-9565-9D2B0D5898C3}"/>
              </a:ext>
            </a:extLst>
          </p:cNvPr>
          <p:cNvGrpSpPr/>
          <p:nvPr/>
        </p:nvGrpSpPr>
        <p:grpSpPr>
          <a:xfrm>
            <a:off x="1854417" y="5324975"/>
            <a:ext cx="1125415" cy="788492"/>
            <a:chOff x="801858" y="5077415"/>
            <a:chExt cx="1125415" cy="7884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F3E3FD1-5DB4-413A-B339-3606F7F7DCDB}"/>
                </a:ext>
              </a:extLst>
            </p:cNvPr>
            <p:cNvSpPr/>
            <p:nvPr/>
          </p:nvSpPr>
          <p:spPr>
            <a:xfrm>
              <a:off x="801858" y="5077415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[1][0]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22DA3E-2E41-475D-8E12-0886C78C8DBC}"/>
                </a:ext>
              </a:extLst>
            </p:cNvPr>
            <p:cNvSpPr/>
            <p:nvPr/>
          </p:nvSpPr>
          <p:spPr>
            <a:xfrm>
              <a:off x="801858" y="5336641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[1][1]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27F2E6-9528-4C87-B7A2-657FA33253E5}"/>
                </a:ext>
              </a:extLst>
            </p:cNvPr>
            <p:cNvSpPr/>
            <p:nvPr/>
          </p:nvSpPr>
          <p:spPr>
            <a:xfrm>
              <a:off x="801858" y="5606196"/>
              <a:ext cx="1125415" cy="2597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arr</a:t>
              </a:r>
              <a:r>
                <a:rPr lang="en-US" dirty="0">
                  <a:solidFill>
                    <a:schemeClr val="tx1"/>
                  </a:solidFill>
                </a:rPr>
                <a:t>[1][2]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3EEB442-2A79-43A9-9DF2-3D720FACDEC1}"/>
              </a:ext>
            </a:extLst>
          </p:cNvPr>
          <p:cNvSpPr txBox="1"/>
          <p:nvPr/>
        </p:nvSpPr>
        <p:spPr>
          <a:xfrm>
            <a:off x="1217109" y="6242715"/>
            <a:ext cx="12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cache</a:t>
            </a:r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C7B00FCC-D9EB-410B-A975-4DCA22760A5A}"/>
              </a:ext>
            </a:extLst>
          </p:cNvPr>
          <p:cNvSpPr/>
          <p:nvPr/>
        </p:nvSpPr>
        <p:spPr>
          <a:xfrm>
            <a:off x="1363791" y="4355545"/>
            <a:ext cx="490626" cy="739048"/>
          </a:xfrm>
          <a:prstGeom prst="upDownArrow">
            <a:avLst>
              <a:gd name="adj1" fmla="val 2421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설명선: 위쪽 화살표 5">
            <a:extLst>
              <a:ext uri="{FF2B5EF4-FFF2-40B4-BE49-F238E27FC236}">
                <a16:creationId xmlns:a16="http://schemas.microsoft.com/office/drawing/2014/main" id="{67F767A9-DD90-403E-9741-F12CFE29670F}"/>
              </a:ext>
            </a:extLst>
          </p:cNvPr>
          <p:cNvSpPr/>
          <p:nvPr/>
        </p:nvSpPr>
        <p:spPr>
          <a:xfrm>
            <a:off x="4162926" y="5156806"/>
            <a:ext cx="2132017" cy="1378601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 cache miss between register and L1</a:t>
            </a:r>
          </a:p>
        </p:txBody>
      </p:sp>
    </p:spTree>
    <p:extLst>
      <p:ext uri="{BB962C8B-B14F-4D97-AF65-F5344CB8AC3E}">
        <p14:creationId xmlns:p14="http://schemas.microsoft.com/office/powerpoint/2010/main" val="224817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8771-7108-476E-BCAA-62A3FE24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Cache Friendly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A293-7214-46CC-97F9-A3AD6173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4061143"/>
            <a:ext cx="8380854" cy="2036756"/>
          </a:xfrm>
        </p:spPr>
        <p:txBody>
          <a:bodyPr/>
          <a:lstStyle/>
          <a:p>
            <a:r>
              <a:rPr lang="en-US" dirty="0"/>
              <a:t>Make cache friendly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68D90-DCAA-48A8-B49C-8F489334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6" y="1194153"/>
            <a:ext cx="3040857" cy="223484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E80400D-AA3A-4844-8A84-7618E3955707}"/>
              </a:ext>
            </a:extLst>
          </p:cNvPr>
          <p:cNvSpPr/>
          <p:nvPr/>
        </p:nvSpPr>
        <p:spPr>
          <a:xfrm>
            <a:off x="3346830" y="1640217"/>
            <a:ext cx="1923988" cy="12519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 Friendly Code</a:t>
            </a:r>
          </a:p>
        </p:txBody>
      </p:sp>
      <p:sp>
        <p:nvSpPr>
          <p:cNvPr id="9" name="AutoShape 6" descr="Image result for question">
            <a:extLst>
              <a:ext uri="{FF2B5EF4-FFF2-40B4-BE49-F238E27FC236}">
                <a16:creationId xmlns:a16="http://schemas.microsoft.com/office/drawing/2014/main" id="{0E7506A2-88C1-4531-89FA-390F45F4A3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9D65E4-D2F2-49BE-96D1-842768D2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795" y="1206513"/>
            <a:ext cx="1694768" cy="2427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B1A578-B85F-4966-9478-D1D8D8F87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637" y="1206513"/>
            <a:ext cx="1941269" cy="489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5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4901B05-E254-4D2C-B134-C5D15A36B3FA}">
  <we:reference id="wa104178141" version="3.10.0.19" store="ko-KR" storeType="OMEX"/>
  <we:alternateReferences>
    <we:reference id="WA104178141" version="3.10.0.19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414D2A8-5390-4264-9E6B-089D0A5BDE88}">
  <we:reference id="wa104380225" version="1.0.0.0" store="ko-KR" storeType="OMEX"/>
  <we:alternateReferences>
    <we:reference id="WA104380225" version="1.0.0.0" store="WA104380225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06478E693548BEE3688D309A3FAD" ma:contentTypeVersion="13" ma:contentTypeDescription="Create a new document." ma:contentTypeScope="" ma:versionID="c39fffe6896a2a56c8ccd14ca38dfc12">
  <xsd:schema xmlns:xsd="http://www.w3.org/2001/XMLSchema" xmlns:xs="http://www.w3.org/2001/XMLSchema" xmlns:p="http://schemas.microsoft.com/office/2006/metadata/properties" xmlns:ns3="45876fda-c432-4dd1-8f9d-3d35fabbd1c2" xmlns:ns4="8b66e23a-10a2-4659-bc8e-0f4605e65788" targetNamespace="http://schemas.microsoft.com/office/2006/metadata/properties" ma:root="true" ma:fieldsID="80ec601b659f2070188dfcb1c3ca05db" ns3:_="" ns4:_="">
    <xsd:import namespace="45876fda-c432-4dd1-8f9d-3d35fabbd1c2"/>
    <xsd:import namespace="8b66e23a-10a2-4659-bc8e-0f4605e657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76fda-c432-4dd1-8f9d-3d35fabbd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6e23a-10a2-4659-bc8e-0f4605e65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3D33FA-DCAC-46E3-92BE-DBC8839644D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5876fda-c432-4dd1-8f9d-3d35fabbd1c2"/>
    <ds:schemaRef ds:uri="http://schemas.microsoft.com/office/infopath/2007/PartnerControls"/>
    <ds:schemaRef ds:uri="http://purl.org/dc/elements/1.1/"/>
    <ds:schemaRef ds:uri="http://schemas.microsoft.com/office/2006/metadata/properties"/>
    <ds:schemaRef ds:uri="8b66e23a-10a2-4659-bc8e-0f4605e6578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FBE2A4C-D326-47F0-9E46-559282E636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14D862-61CB-401A-968B-9DB1D49B2F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876fda-c432-4dd1-8f9d-3d35fabbd1c2"/>
    <ds:schemaRef ds:uri="8b66e23a-10a2-4659-bc8e-0f4605e657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16307</TotalTime>
  <Words>685</Words>
  <Application>Microsoft Macintosh PowerPoint</Application>
  <PresentationFormat>On-screen Show (4:3)</PresentationFormat>
  <Paragraphs>182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Trajan Pro</vt:lpstr>
      <vt:lpstr>Arial</vt:lpstr>
      <vt:lpstr>Calibri</vt:lpstr>
      <vt:lpstr>Corbel</vt:lpstr>
      <vt:lpstr>Wingdings</vt:lpstr>
      <vt:lpstr>Office Theme</vt:lpstr>
      <vt:lpstr>PowerPoint Presentation</vt:lpstr>
      <vt:lpstr>Learning Object</vt:lpstr>
      <vt:lpstr>Cache Replacement Policy</vt:lpstr>
      <vt:lpstr>Example of LRU</vt:lpstr>
      <vt:lpstr>Example of LRU (cont.)</vt:lpstr>
      <vt:lpstr>Why need to know about Cache</vt:lpstr>
      <vt:lpstr>Cache Friendly Code</vt:lpstr>
      <vt:lpstr>How to make Cache Friendly Code</vt:lpstr>
      <vt:lpstr>Let’s make Cache Friendly code</vt:lpstr>
      <vt:lpstr>How to make Cache Friendly Code</vt:lpstr>
      <vt:lpstr>Summary</vt:lpstr>
    </vt:vector>
  </TitlesOfParts>
  <Company>UW-Whitewater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UWW Staff</dc:creator>
  <cp:lastModifiedBy>H Sun</cp:lastModifiedBy>
  <cp:revision>358</cp:revision>
  <cp:lastPrinted>2011-02-23T17:31:26Z</cp:lastPrinted>
  <dcterms:created xsi:type="dcterms:W3CDTF">2011-03-24T18:12:39Z</dcterms:created>
  <dcterms:modified xsi:type="dcterms:W3CDTF">2020-09-28T15:53:36Z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0x0101007A0206478E693548BEE3688D309A3FAD</vt:lpwstr>
  </property>
</Properties>
</file>