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73" r:id="rId6"/>
    <p:sldId id="274" r:id="rId7"/>
    <p:sldId id="275" r:id="rId8"/>
    <p:sldId id="305" r:id="rId9"/>
    <p:sldId id="282" r:id="rId10"/>
    <p:sldId id="309" r:id="rId11"/>
    <p:sldId id="310" r:id="rId12"/>
    <p:sldId id="307" r:id="rId13"/>
    <p:sldId id="306" r:id="rId14"/>
    <p:sldId id="284" r:id="rId15"/>
    <p:sldId id="30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 id="{07BE3D46-5DB0-4E5E-9052-39218CADE6E2}">
          <p14:sldIdLst>
            <p14:sldId id="256"/>
            <p14:sldId id="273"/>
            <p14:sldId id="274"/>
            <p14:sldId id="275"/>
            <p14:sldId id="305"/>
            <p14:sldId id="282"/>
            <p14:sldId id="309"/>
            <p14:sldId id="310"/>
            <p14:sldId id="307"/>
            <p14:sldId id="306"/>
            <p14:sldId id="284"/>
            <p14:sldId id="3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2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p:restoredTop sz="82863" autoAdjust="0"/>
  </p:normalViewPr>
  <p:slideViewPr>
    <p:cSldViewPr snapToGrid="0" snapToObjects="1">
      <p:cViewPr varScale="1">
        <p:scale>
          <a:sx n="155" d="100"/>
          <a:sy n="155" d="100"/>
        </p:scale>
        <p:origin x="1680" y="192"/>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37A995-261F-D647-AA41-750A47C50B49}" type="datetimeFigureOut">
              <a:rPr lang="en-US" smtClean="0"/>
              <a:pPr/>
              <a:t>9/9/20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6D7E8A-BF46-7448-BA28-4F9990997A6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9A376-35C3-4E1E-ABD7-18A727BB463A}" type="datetimeFigureOut">
              <a:rPr lang="en-US" smtClean="0"/>
              <a:t>9/9/20</a:t>
            </a:fld>
            <a:endParaRPr 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BB06A-E44B-4483-A9C4-56EAE433E8E4}" type="slidenum">
              <a:rPr lang="en-US" smtClean="0"/>
              <a:t>‹#›</a:t>
            </a:fld>
            <a:endParaRPr lang="en-US"/>
          </a:p>
        </p:txBody>
      </p:sp>
    </p:spTree>
    <p:extLst>
      <p:ext uri="{BB962C8B-B14F-4D97-AF65-F5344CB8AC3E}">
        <p14:creationId xmlns:p14="http://schemas.microsoft.com/office/powerpoint/2010/main" val="325438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show the history of computer.</a:t>
            </a:r>
          </a:p>
        </p:txBody>
      </p:sp>
      <p:sp>
        <p:nvSpPr>
          <p:cNvPr id="4" name="Slide Number Placeholder 3"/>
          <p:cNvSpPr>
            <a:spLocks noGrp="1"/>
          </p:cNvSpPr>
          <p:nvPr>
            <p:ph type="sldNum" sz="quarter" idx="10"/>
          </p:nvPr>
        </p:nvSpPr>
        <p:spPr/>
        <p:txBody>
          <a:bodyPr/>
          <a:lstStyle/>
          <a:p>
            <a:fld id="{A92BB06A-E44B-4483-A9C4-56EAE433E8E4}" type="slidenum">
              <a:rPr lang="en-US" smtClean="0"/>
              <a:t>2</a:t>
            </a:fld>
            <a:endParaRPr lang="en-US"/>
          </a:p>
        </p:txBody>
      </p:sp>
    </p:spTree>
    <p:extLst>
      <p:ext uri="{BB962C8B-B14F-4D97-AF65-F5344CB8AC3E}">
        <p14:creationId xmlns:p14="http://schemas.microsoft.com/office/powerpoint/2010/main" val="3461191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Operations performed by the register</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Fetching the Instructions</a:t>
            </a:r>
            <a:r>
              <a:rPr lang="en-US" sz="1200" b="0" i="0" kern="1200" dirty="0">
                <a:solidFill>
                  <a:schemeClr val="tx1"/>
                </a:solidFill>
                <a:effectLst/>
                <a:latin typeface="+mn-lt"/>
                <a:ea typeface="+mn-ea"/>
                <a:cs typeface="+mn-cs"/>
              </a:rPr>
              <a:t>: The control unit </a:t>
            </a:r>
            <a:r>
              <a:rPr lang="en-US" sz="1200" b="1" i="0" kern="1200" dirty="0">
                <a:solidFill>
                  <a:schemeClr val="tx1"/>
                </a:solidFill>
                <a:effectLst/>
                <a:latin typeface="+mn-lt"/>
                <a:ea typeface="+mn-ea"/>
                <a:cs typeface="+mn-cs"/>
              </a:rPr>
              <a:t>fetches</a:t>
            </a:r>
            <a:r>
              <a:rPr lang="en-US" sz="1200" b="0" i="0" kern="1200" dirty="0">
                <a:solidFill>
                  <a:schemeClr val="tx1"/>
                </a:solidFill>
                <a:effectLst/>
                <a:latin typeface="+mn-lt"/>
                <a:ea typeface="+mn-ea"/>
                <a:cs typeface="+mn-cs"/>
              </a:rPr>
              <a:t> an instruction from the memory with the help of registers. An instruction to be executed is stored in one of the Computer Registers.</a:t>
            </a:r>
          </a:p>
          <a:p>
            <a:r>
              <a:rPr lang="en-US" sz="1200" b="1" i="0" kern="1200" dirty="0">
                <a:solidFill>
                  <a:schemeClr val="tx1"/>
                </a:solidFill>
                <a:effectLst/>
                <a:latin typeface="+mn-lt"/>
                <a:ea typeface="+mn-ea"/>
                <a:cs typeface="+mn-cs"/>
              </a:rPr>
              <a:t>Decoding the Instructions</a:t>
            </a:r>
            <a:r>
              <a:rPr lang="en-US" sz="1200" b="0" i="0" kern="1200" dirty="0">
                <a:solidFill>
                  <a:schemeClr val="tx1"/>
                </a:solidFill>
                <a:effectLst/>
                <a:latin typeface="+mn-lt"/>
                <a:ea typeface="+mn-ea"/>
                <a:cs typeface="+mn-cs"/>
              </a:rPr>
              <a:t>: After fetching the instruction into a register, the control unit </a:t>
            </a:r>
            <a:r>
              <a:rPr lang="en-US" sz="1200" b="1" i="0" kern="1200" dirty="0">
                <a:solidFill>
                  <a:schemeClr val="tx1"/>
                </a:solidFill>
                <a:effectLst/>
                <a:latin typeface="+mn-lt"/>
                <a:ea typeface="+mn-ea"/>
                <a:cs typeface="+mn-cs"/>
              </a:rPr>
              <a:t>decodes</a:t>
            </a:r>
            <a:r>
              <a:rPr lang="en-US" sz="1200" b="0" i="0" kern="1200" dirty="0">
                <a:solidFill>
                  <a:schemeClr val="tx1"/>
                </a:solidFill>
                <a:effectLst/>
                <a:latin typeface="+mn-lt"/>
                <a:ea typeface="+mn-ea"/>
                <a:cs typeface="+mn-cs"/>
              </a:rPr>
              <a:t> the instruction with the help of a </a:t>
            </a:r>
            <a:r>
              <a:rPr lang="en-US" sz="1200" b="1" i="0" kern="1200" dirty="0">
                <a:solidFill>
                  <a:schemeClr val="tx1"/>
                </a:solidFill>
                <a:effectLst/>
                <a:latin typeface="+mn-lt"/>
                <a:ea typeface="+mn-ea"/>
                <a:cs typeface="+mn-cs"/>
              </a:rPr>
              <a:t>decoder</a:t>
            </a:r>
            <a:r>
              <a:rPr lang="en-US" sz="1200" b="0" i="0" kern="1200" dirty="0">
                <a:solidFill>
                  <a:schemeClr val="tx1"/>
                </a:solidFill>
                <a:effectLst/>
                <a:latin typeface="+mn-lt"/>
                <a:ea typeface="+mn-ea"/>
                <a:cs typeface="+mn-cs"/>
              </a:rPr>
              <a:t> so that the CPU can understand what operation is to be performed. </a:t>
            </a:r>
          </a:p>
          <a:p>
            <a:r>
              <a:rPr lang="en-US" sz="1200" b="1" i="0" kern="1200" dirty="0">
                <a:solidFill>
                  <a:schemeClr val="tx1"/>
                </a:solidFill>
                <a:effectLst/>
                <a:latin typeface="+mn-lt"/>
                <a:ea typeface="+mn-ea"/>
                <a:cs typeface="+mn-cs"/>
              </a:rPr>
              <a:t>Executing the Instructions</a:t>
            </a:r>
            <a:r>
              <a:rPr lang="en-US" sz="1200" b="0" i="0" kern="1200" dirty="0">
                <a:solidFill>
                  <a:schemeClr val="tx1"/>
                </a:solidFill>
                <a:effectLst/>
                <a:latin typeface="+mn-lt"/>
                <a:ea typeface="+mn-ea"/>
                <a:cs typeface="+mn-cs"/>
              </a:rPr>
              <a:t>: The decoded instruction is then </a:t>
            </a:r>
            <a:r>
              <a:rPr lang="en-US" sz="1200" b="1" i="0" kern="1200" dirty="0">
                <a:solidFill>
                  <a:schemeClr val="tx1"/>
                </a:solidFill>
                <a:effectLst/>
                <a:latin typeface="+mn-lt"/>
                <a:ea typeface="+mn-ea"/>
                <a:cs typeface="+mn-cs"/>
              </a:rPr>
              <a:t>executed</a:t>
            </a:r>
            <a:r>
              <a:rPr lang="en-US" sz="1200" b="0" i="0" kern="1200" dirty="0">
                <a:solidFill>
                  <a:schemeClr val="tx1"/>
                </a:solidFill>
                <a:effectLst/>
                <a:latin typeface="+mn-lt"/>
                <a:ea typeface="+mn-ea"/>
                <a:cs typeface="+mn-cs"/>
              </a:rPr>
              <a:t> by the CPU and the results are stored in the registers.</a:t>
            </a:r>
          </a:p>
          <a:p>
            <a:endParaRPr lang="en-US" dirty="0"/>
          </a:p>
        </p:txBody>
      </p:sp>
      <p:sp>
        <p:nvSpPr>
          <p:cNvPr id="4" name="Slide Number Placeholder 3"/>
          <p:cNvSpPr>
            <a:spLocks noGrp="1"/>
          </p:cNvSpPr>
          <p:nvPr>
            <p:ph type="sldNum" sz="quarter" idx="10"/>
          </p:nvPr>
        </p:nvSpPr>
        <p:spPr/>
        <p:txBody>
          <a:bodyPr/>
          <a:lstStyle/>
          <a:p>
            <a:fld id="{A92BB06A-E44B-4483-A9C4-56EAE433E8E4}" type="slidenum">
              <a:rPr lang="en-US" smtClean="0"/>
              <a:t>11</a:t>
            </a:fld>
            <a:endParaRPr lang="en-US"/>
          </a:p>
        </p:txBody>
      </p:sp>
    </p:spTree>
    <p:extLst>
      <p:ext uri="{BB962C8B-B14F-4D97-AF65-F5344CB8AC3E}">
        <p14:creationId xmlns:p14="http://schemas.microsoft.com/office/powerpoint/2010/main" val="259891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control unit</a:t>
            </a:r>
            <a:r>
              <a:rPr lang="en-US" dirty="0"/>
              <a:t> (CU) is a component of a computer's central processing unit (CPU) that directs the operation of the processor.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tells the computer's memory, arithmetic/logic unit and input and output devices how to respond to a program’s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92BB06A-E44B-4483-A9C4-56EAE433E8E4}" type="slidenum">
              <a:rPr lang="en-US" smtClean="0"/>
              <a:t>3</a:t>
            </a:fld>
            <a:endParaRPr lang="en-US"/>
          </a:p>
        </p:txBody>
      </p:sp>
    </p:spTree>
    <p:extLst>
      <p:ext uri="{BB962C8B-B14F-4D97-AF65-F5344CB8AC3E}">
        <p14:creationId xmlns:p14="http://schemas.microsoft.com/office/powerpoint/2010/main" val="26666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Control Unit make an order to Main memory about fetch instruction.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0" kern="1200" dirty="0">
                <a:solidFill>
                  <a:schemeClr val="tx1"/>
                </a:solidFill>
                <a:effectLst/>
                <a:latin typeface="+mn-lt"/>
                <a:ea typeface="+mn-ea"/>
                <a:cs typeface="+mn-cs"/>
              </a:rPr>
              <a:t>Fetching the Instructions</a:t>
            </a:r>
            <a:r>
              <a:rPr lang="en-US" sz="1200" b="0" i="0" kern="1200" dirty="0">
                <a:solidFill>
                  <a:schemeClr val="tx1"/>
                </a:solidFill>
                <a:effectLst/>
                <a:latin typeface="+mn-lt"/>
                <a:ea typeface="+mn-ea"/>
                <a:cs typeface="+mn-cs"/>
              </a:rPr>
              <a:t>: The control unit </a:t>
            </a:r>
            <a:r>
              <a:rPr lang="en-US" sz="1200" b="1" i="0" kern="1200" dirty="0">
                <a:solidFill>
                  <a:schemeClr val="tx1"/>
                </a:solidFill>
                <a:effectLst/>
                <a:latin typeface="+mn-lt"/>
                <a:ea typeface="+mn-ea"/>
                <a:cs typeface="+mn-cs"/>
              </a:rPr>
              <a:t>fetches</a:t>
            </a:r>
            <a:r>
              <a:rPr lang="en-US" sz="1200" b="0" i="0" kern="1200" dirty="0">
                <a:solidFill>
                  <a:schemeClr val="tx1"/>
                </a:solidFill>
                <a:effectLst/>
                <a:latin typeface="+mn-lt"/>
                <a:ea typeface="+mn-ea"/>
                <a:cs typeface="+mn-cs"/>
              </a:rPr>
              <a:t> an instruction from the memory with the help of registers. An instruction to be executed is stored in one of the Computer Registers.</a:t>
            </a:r>
          </a:p>
          <a:p>
            <a:r>
              <a:rPr lang="en-US" sz="1200" b="1" i="0" kern="1200" dirty="0">
                <a:solidFill>
                  <a:schemeClr val="tx1"/>
                </a:solidFill>
                <a:effectLst/>
                <a:latin typeface="+mn-lt"/>
                <a:ea typeface="+mn-ea"/>
                <a:cs typeface="+mn-cs"/>
              </a:rPr>
              <a:t>Decoding the Instructions</a:t>
            </a:r>
            <a:r>
              <a:rPr lang="en-US" sz="1200" b="0" i="0" kern="1200" dirty="0">
                <a:solidFill>
                  <a:schemeClr val="tx1"/>
                </a:solidFill>
                <a:effectLst/>
                <a:latin typeface="+mn-lt"/>
                <a:ea typeface="+mn-ea"/>
                <a:cs typeface="+mn-cs"/>
              </a:rPr>
              <a:t>: After fetching the instruction into a register, the control unit </a:t>
            </a:r>
            <a:r>
              <a:rPr lang="en-US" sz="1200" b="1" i="0" kern="1200" dirty="0">
                <a:solidFill>
                  <a:schemeClr val="tx1"/>
                </a:solidFill>
                <a:effectLst/>
                <a:latin typeface="+mn-lt"/>
                <a:ea typeface="+mn-ea"/>
                <a:cs typeface="+mn-cs"/>
              </a:rPr>
              <a:t>decodes</a:t>
            </a:r>
            <a:r>
              <a:rPr lang="en-US" sz="1200" b="0" i="0" kern="1200" dirty="0">
                <a:solidFill>
                  <a:schemeClr val="tx1"/>
                </a:solidFill>
                <a:effectLst/>
                <a:latin typeface="+mn-lt"/>
                <a:ea typeface="+mn-ea"/>
                <a:cs typeface="+mn-cs"/>
              </a:rPr>
              <a:t> the instruction with the help of a </a:t>
            </a:r>
            <a:r>
              <a:rPr lang="en-US" sz="1200" b="1" i="0" kern="1200" dirty="0">
                <a:solidFill>
                  <a:schemeClr val="tx1"/>
                </a:solidFill>
                <a:effectLst/>
                <a:latin typeface="+mn-lt"/>
                <a:ea typeface="+mn-ea"/>
                <a:cs typeface="+mn-cs"/>
              </a:rPr>
              <a:t>decoder</a:t>
            </a:r>
            <a:r>
              <a:rPr lang="en-US" sz="1200" b="0" i="0" kern="1200" dirty="0">
                <a:solidFill>
                  <a:schemeClr val="tx1"/>
                </a:solidFill>
                <a:effectLst/>
                <a:latin typeface="+mn-lt"/>
                <a:ea typeface="+mn-ea"/>
                <a:cs typeface="+mn-cs"/>
              </a:rPr>
              <a:t> so that the CPU can understand what operation is to be performed. </a:t>
            </a:r>
          </a:p>
          <a:p>
            <a:r>
              <a:rPr lang="en-US" sz="1200" b="1" i="0" kern="1200" dirty="0">
                <a:solidFill>
                  <a:schemeClr val="tx1"/>
                </a:solidFill>
                <a:effectLst/>
                <a:latin typeface="+mn-lt"/>
                <a:ea typeface="+mn-ea"/>
                <a:cs typeface="+mn-cs"/>
              </a:rPr>
              <a:t>Executing the Instructions</a:t>
            </a:r>
            <a:r>
              <a:rPr lang="en-US" sz="1200" b="0" i="0" kern="1200" dirty="0">
                <a:solidFill>
                  <a:schemeClr val="tx1"/>
                </a:solidFill>
                <a:effectLst/>
                <a:latin typeface="+mn-lt"/>
                <a:ea typeface="+mn-ea"/>
                <a:cs typeface="+mn-cs"/>
              </a:rPr>
              <a:t>: The decoded instruction is then </a:t>
            </a:r>
            <a:r>
              <a:rPr lang="en-US" sz="1200" b="1" i="0" kern="1200" dirty="0">
                <a:solidFill>
                  <a:schemeClr val="tx1"/>
                </a:solidFill>
                <a:effectLst/>
                <a:latin typeface="+mn-lt"/>
                <a:ea typeface="+mn-ea"/>
                <a:cs typeface="+mn-cs"/>
              </a:rPr>
              <a:t>executed</a:t>
            </a:r>
            <a:r>
              <a:rPr lang="en-US" sz="1200" b="0" i="0" kern="1200" dirty="0">
                <a:solidFill>
                  <a:schemeClr val="tx1"/>
                </a:solidFill>
                <a:effectLst/>
                <a:latin typeface="+mn-lt"/>
                <a:ea typeface="+mn-ea"/>
                <a:cs typeface="+mn-cs"/>
              </a:rPr>
              <a:t> by the CPU and the results are stored in the registers.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ALU receive the right instruction via CU. and decode the instruction.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CU </a:t>
            </a:r>
            <a:r>
              <a:rPr lang="en-US" dirty="0" err="1"/>
              <a:t>excute</a:t>
            </a:r>
            <a:r>
              <a:rPr lang="en-US" dirty="0"/>
              <a:t> the command and store the result in cache.</a:t>
            </a:r>
          </a:p>
          <a:p>
            <a:endParaRPr lang="en-US" dirty="0"/>
          </a:p>
          <a:p>
            <a:r>
              <a:rPr lang="en-US" dirty="0"/>
              <a:t>Now, we know about what is CU that is for control instruction and you already have known the main memory (Cache) that is for store the data and program</a:t>
            </a:r>
          </a:p>
        </p:txBody>
      </p:sp>
      <p:sp>
        <p:nvSpPr>
          <p:cNvPr id="4" name="Slide Number Placeholder 3"/>
          <p:cNvSpPr>
            <a:spLocks noGrp="1"/>
          </p:cNvSpPr>
          <p:nvPr>
            <p:ph type="sldNum" sz="quarter" idx="10"/>
          </p:nvPr>
        </p:nvSpPr>
        <p:spPr/>
        <p:txBody>
          <a:bodyPr/>
          <a:lstStyle/>
          <a:p>
            <a:fld id="{A92BB06A-E44B-4483-A9C4-56EAE433E8E4}" type="slidenum">
              <a:rPr lang="en-US" smtClean="0"/>
              <a:t>4</a:t>
            </a:fld>
            <a:endParaRPr lang="en-US"/>
          </a:p>
        </p:txBody>
      </p:sp>
    </p:spTree>
    <p:extLst>
      <p:ext uri="{BB962C8B-B14F-4D97-AF65-F5344CB8AC3E}">
        <p14:creationId xmlns:p14="http://schemas.microsoft.com/office/powerpoint/2010/main" val="401251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BB06A-E44B-4483-A9C4-56EAE433E8E4}" type="slidenum">
              <a:rPr lang="en-US" smtClean="0"/>
              <a:t>5</a:t>
            </a:fld>
            <a:endParaRPr lang="en-US"/>
          </a:p>
        </p:txBody>
      </p:sp>
    </p:spTree>
    <p:extLst>
      <p:ext uri="{BB962C8B-B14F-4D97-AF65-F5344CB8AC3E}">
        <p14:creationId xmlns:p14="http://schemas.microsoft.com/office/powerpoint/2010/main" val="313121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BB06A-E44B-4483-A9C4-56EAE433E8E4}" type="slidenum">
              <a:rPr lang="en-US" smtClean="0"/>
              <a:t>6</a:t>
            </a:fld>
            <a:endParaRPr lang="en-US"/>
          </a:p>
        </p:txBody>
      </p:sp>
    </p:spTree>
    <p:extLst>
      <p:ext uri="{BB962C8B-B14F-4D97-AF65-F5344CB8AC3E}">
        <p14:creationId xmlns:p14="http://schemas.microsoft.com/office/powerpoint/2010/main" val="3976821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a:t>
            </a:r>
            <a:r>
              <a:rPr lang="en-US" dirty="0"/>
              <a:t>, What is the ALU?</a:t>
            </a:r>
          </a:p>
          <a:p>
            <a:endParaRPr lang="en-US" dirty="0"/>
          </a:p>
          <a:p>
            <a:r>
              <a:rPr lang="en-US" dirty="0"/>
              <a:t>The heart of every computer is an Arithmetic Logic Unit (ALU)</a:t>
            </a:r>
          </a:p>
          <a:p>
            <a:r>
              <a:rPr lang="en-US" sz="1200" b="1" i="0" kern="1200" dirty="0">
                <a:solidFill>
                  <a:schemeClr val="tx1"/>
                </a:solidFill>
                <a:effectLst/>
                <a:latin typeface="+mn-lt"/>
                <a:ea typeface="+mn-ea"/>
                <a:cs typeface="+mn-cs"/>
              </a:rPr>
              <a:t>Time and Control Section</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Purpose of this unit is to synchronize microprocessor operations as per the clock pulse and to generate the control signals that are necessary for smooth communication between microprocessors and peripherals devices.</a:t>
            </a:r>
          </a:p>
          <a:p>
            <a:r>
              <a:rPr lang="en-US" sz="1200" b="0" i="0" kern="1200" dirty="0">
                <a:solidFill>
                  <a:schemeClr val="tx1"/>
                </a:solidFill>
                <a:effectLst/>
                <a:latin typeface="+mn-lt"/>
                <a:ea typeface="+mn-ea"/>
                <a:cs typeface="+mn-cs"/>
              </a:rPr>
              <a:t> The synchronizing pulses on data bus RD and WR bar indicates that data is available or not. The purpose of control unit is to control of data between microprocessors and peripheral devices.</a:t>
            </a:r>
          </a:p>
          <a:p>
            <a:endParaRPr lang="en-US" dirty="0"/>
          </a:p>
          <a:p>
            <a:endParaRPr lang="en-US" dirty="0"/>
          </a:p>
        </p:txBody>
      </p:sp>
      <p:sp>
        <p:nvSpPr>
          <p:cNvPr id="4" name="Slide Number Placeholder 3"/>
          <p:cNvSpPr>
            <a:spLocks noGrp="1"/>
          </p:cNvSpPr>
          <p:nvPr>
            <p:ph type="sldNum" sz="quarter" idx="10"/>
          </p:nvPr>
        </p:nvSpPr>
        <p:spPr/>
        <p:txBody>
          <a:bodyPr/>
          <a:lstStyle/>
          <a:p>
            <a:fld id="{A92BB06A-E44B-4483-A9C4-56EAE433E8E4}" type="slidenum">
              <a:rPr lang="en-US" smtClean="0"/>
              <a:t>7</a:t>
            </a:fld>
            <a:endParaRPr lang="en-US"/>
          </a:p>
        </p:txBody>
      </p:sp>
    </p:spTree>
    <p:extLst>
      <p:ext uri="{BB962C8B-B14F-4D97-AF65-F5344CB8AC3E}">
        <p14:creationId xmlns:p14="http://schemas.microsoft.com/office/powerpoint/2010/main" val="77370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BB06A-E44B-4483-A9C4-56EAE433E8E4}" type="slidenum">
              <a:rPr lang="en-US" smtClean="0"/>
              <a:t>8</a:t>
            </a:fld>
            <a:endParaRPr lang="en-US"/>
          </a:p>
        </p:txBody>
      </p:sp>
    </p:spTree>
    <p:extLst>
      <p:ext uri="{BB962C8B-B14F-4D97-AF65-F5344CB8AC3E}">
        <p14:creationId xmlns:p14="http://schemas.microsoft.com/office/powerpoint/2010/main" val="399310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Flags:</a:t>
            </a:r>
            <a:r>
              <a:rPr lang="en-US" sz="1200" b="0" i="0" kern="1200" dirty="0">
                <a:solidFill>
                  <a:schemeClr val="tx1"/>
                </a:solidFill>
                <a:effectLst/>
                <a:latin typeface="+mn-lt"/>
                <a:ea typeface="+mn-ea"/>
                <a:cs typeface="+mn-cs"/>
              </a:rPr>
              <a:t> Flags are programmable that are used to store and transfer the data from the registers by using instructions. ALU use flip-flops that are used in two states either set and reset which is according to data condition in accumulator and other registers.</a:t>
            </a:r>
          </a:p>
          <a:p>
            <a:r>
              <a:rPr lang="en-US" sz="1200" b="1" i="0" kern="1200" dirty="0">
                <a:solidFill>
                  <a:schemeClr val="tx1"/>
                </a:solidFill>
                <a:effectLst/>
                <a:latin typeface="+mn-lt"/>
                <a:ea typeface="+mn-ea"/>
                <a:cs typeface="+mn-cs"/>
              </a:rPr>
              <a:t>S (sign) flag:</a:t>
            </a:r>
            <a:r>
              <a:rPr lang="en-US" sz="1200" b="0" i="0" kern="1200" dirty="0">
                <a:solidFill>
                  <a:schemeClr val="tx1"/>
                </a:solidFill>
                <a:effectLst/>
                <a:latin typeface="+mn-lt"/>
                <a:ea typeface="+mn-ea"/>
                <a:cs typeface="+mn-cs"/>
              </a:rPr>
              <a:t> if the D7 bit is set to be 1 then sign flag is set. Basically it is used to signed numbers</a:t>
            </a:r>
          </a:p>
          <a:p>
            <a:r>
              <a:rPr lang="en-US" sz="1200" b="1" i="0" kern="1200" dirty="0">
                <a:solidFill>
                  <a:schemeClr val="tx1"/>
                </a:solidFill>
                <a:effectLst/>
                <a:latin typeface="+mn-lt"/>
                <a:ea typeface="+mn-ea"/>
                <a:cs typeface="+mn-cs"/>
              </a:rPr>
              <a:t>Z (Zero) flag:</a:t>
            </a:r>
            <a:r>
              <a:rPr lang="en-US" sz="1200" b="0" i="0" kern="1200" dirty="0">
                <a:solidFill>
                  <a:schemeClr val="tx1"/>
                </a:solidFill>
                <a:effectLst/>
                <a:latin typeface="+mn-lt"/>
                <a:ea typeface="+mn-ea"/>
                <a:cs typeface="+mn-cs"/>
              </a:rPr>
              <a:t> This flag is set when ALU result is 0.</a:t>
            </a:r>
          </a:p>
          <a:p>
            <a:r>
              <a:rPr lang="en-US" sz="1200" b="1" i="0" kern="1200" dirty="0">
                <a:solidFill>
                  <a:schemeClr val="tx1"/>
                </a:solidFill>
                <a:effectLst/>
                <a:latin typeface="+mn-lt"/>
                <a:ea typeface="+mn-ea"/>
                <a:cs typeface="+mn-cs"/>
              </a:rPr>
              <a:t>AC (Auxiliary Carry) flag:</a:t>
            </a:r>
            <a:r>
              <a:rPr lang="en-US" sz="1200" b="0" i="0" kern="1200" dirty="0">
                <a:solidFill>
                  <a:schemeClr val="tx1"/>
                </a:solidFill>
                <a:effectLst/>
                <a:latin typeface="+mn-lt"/>
                <a:ea typeface="+mn-ea"/>
                <a:cs typeface="+mn-cs"/>
              </a:rPr>
              <a:t> In arithmetic operation when carry is generated then it passed to next digit then AC flag is set.</a:t>
            </a:r>
          </a:p>
          <a:p>
            <a:r>
              <a:rPr lang="en-US" sz="1200" b="1" i="0" kern="1200" dirty="0">
                <a:solidFill>
                  <a:schemeClr val="tx1"/>
                </a:solidFill>
                <a:effectLst/>
                <a:latin typeface="+mn-lt"/>
                <a:ea typeface="+mn-ea"/>
                <a:cs typeface="+mn-cs"/>
              </a:rPr>
              <a:t>P (Parity) flag:</a:t>
            </a:r>
            <a:r>
              <a:rPr lang="en-US" sz="1200" b="0" i="0" kern="1200" dirty="0">
                <a:solidFill>
                  <a:schemeClr val="tx1"/>
                </a:solidFill>
                <a:effectLst/>
                <a:latin typeface="+mn-lt"/>
                <a:ea typeface="+mn-ea"/>
                <a:cs typeface="+mn-cs"/>
              </a:rPr>
              <a:t> After the ALU operation when result has even number of 1’s the parity flag is set and if it has odd numbers then flag is reset.</a:t>
            </a:r>
          </a:p>
          <a:p>
            <a:r>
              <a:rPr lang="en-US" sz="1200" b="1" i="0" kern="1200" dirty="0">
                <a:solidFill>
                  <a:schemeClr val="tx1"/>
                </a:solidFill>
                <a:effectLst/>
                <a:latin typeface="+mn-lt"/>
                <a:ea typeface="+mn-ea"/>
                <a:cs typeface="+mn-cs"/>
              </a:rPr>
              <a:t>C (Carry) flag:</a:t>
            </a:r>
            <a:r>
              <a:rPr lang="en-US" sz="1200" b="0" i="0" kern="1200" dirty="0">
                <a:solidFill>
                  <a:schemeClr val="tx1"/>
                </a:solidFill>
                <a:effectLst/>
                <a:latin typeface="+mn-lt"/>
                <a:ea typeface="+mn-ea"/>
                <a:cs typeface="+mn-cs"/>
              </a:rPr>
              <a:t> this flag is set when arithmetic result is in a carry, otherwise the flag is reset.</a:t>
            </a:r>
          </a:p>
          <a:p>
            <a:endParaRPr lang="en-US" dirty="0"/>
          </a:p>
          <a:p>
            <a:endParaRPr lang="en-US" dirty="0"/>
          </a:p>
        </p:txBody>
      </p:sp>
      <p:sp>
        <p:nvSpPr>
          <p:cNvPr id="4" name="Slide Number Placeholder 3"/>
          <p:cNvSpPr>
            <a:spLocks noGrp="1"/>
          </p:cNvSpPr>
          <p:nvPr>
            <p:ph type="sldNum" sz="quarter" idx="10"/>
          </p:nvPr>
        </p:nvSpPr>
        <p:spPr/>
        <p:txBody>
          <a:bodyPr/>
          <a:lstStyle/>
          <a:p>
            <a:fld id="{A92BB06A-E44B-4483-A9C4-56EAE433E8E4}" type="slidenum">
              <a:rPr lang="en-US" smtClean="0"/>
              <a:t>9</a:t>
            </a:fld>
            <a:endParaRPr lang="en-US"/>
          </a:p>
        </p:txBody>
      </p:sp>
    </p:spTree>
    <p:extLst>
      <p:ext uri="{BB962C8B-B14F-4D97-AF65-F5344CB8AC3E}">
        <p14:creationId xmlns:p14="http://schemas.microsoft.com/office/powerpoint/2010/main" val="364622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BB06A-E44B-4483-A9C4-56EAE433E8E4}" type="slidenum">
              <a:rPr lang="en-US" smtClean="0"/>
              <a:t>10</a:t>
            </a:fld>
            <a:endParaRPr lang="en-US"/>
          </a:p>
        </p:txBody>
      </p:sp>
    </p:spTree>
    <p:extLst>
      <p:ext uri="{BB962C8B-B14F-4D97-AF65-F5344CB8AC3E}">
        <p14:creationId xmlns:p14="http://schemas.microsoft.com/office/powerpoint/2010/main" val="323567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74448" y="322593"/>
            <a:ext cx="6469552" cy="685482"/>
          </a:xfrm>
          <a:prstGeom prst="rect">
            <a:avLst/>
          </a:prstGeom>
        </p:spPr>
        <p:txBody>
          <a:bodyPr anchor="ctr" anchorCtr="0"/>
          <a:lstStyle>
            <a:lvl1pPr algn="ctr" defTabSz="457200" rtl="0" eaLnBrk="1" latinLnBrk="0" hangingPunct="1">
              <a:spcBef>
                <a:spcPct val="0"/>
              </a:spcBef>
              <a:buNone/>
              <a:defRPr lang="en-US" sz="3600" kern="1200" dirty="0">
                <a:solidFill>
                  <a:schemeClr val="bg1"/>
                </a:solidFill>
                <a:latin typeface="Corbel" panose="020B0503020204020204" pitchFamily="34" charset="0"/>
                <a:ea typeface="+mj-ea"/>
                <a:cs typeface="+mj-cs"/>
              </a:defRPr>
            </a:lvl1pPr>
          </a:lstStyle>
          <a:p>
            <a:r>
              <a:rPr lang="en-US" dirty="0"/>
              <a:t>headline</a:t>
            </a:r>
          </a:p>
        </p:txBody>
      </p:sp>
      <p:sp>
        <p:nvSpPr>
          <p:cNvPr id="3" name="Content Placeholder 2"/>
          <p:cNvSpPr>
            <a:spLocks noGrp="1"/>
          </p:cNvSpPr>
          <p:nvPr>
            <p:ph idx="1"/>
          </p:nvPr>
        </p:nvSpPr>
        <p:spPr>
          <a:xfrm>
            <a:off x="440012" y="1255735"/>
            <a:ext cx="8380854" cy="4525963"/>
          </a:xfrm>
          <a:prstGeom prst="rect">
            <a:avLst/>
          </a:prstGeom>
        </p:spPr>
        <p:txBody>
          <a:bodyPr/>
          <a:lstStyle>
            <a:lvl1pPr marL="171450" indent="-171450">
              <a:buFont typeface="Wingdings" panose="05000000000000000000" pitchFamily="2" charset="2"/>
              <a:buChar char="Ø"/>
              <a:defRPr/>
            </a:lvl1pPr>
            <a:lvl2pPr>
              <a:spcBef>
                <a:spcPts val="300"/>
              </a:spcBef>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253224"/>
            <a:ext cx="2133600" cy="365125"/>
          </a:xfrm>
          <a:prstGeom prst="rect">
            <a:avLst/>
          </a:prstGeom>
        </p:spPr>
        <p:txBody>
          <a:bodyPr/>
          <a:lstStyle/>
          <a:p>
            <a:fld id="{F0D6255A-5364-AC4A-BAB6-87821FC4EC2D}" type="datetimeFigureOut">
              <a:rPr lang="en-US" smtClean="0"/>
              <a:pPr/>
              <a:t>9/9/20</a:t>
            </a:fld>
            <a:endParaRPr lang="en-US"/>
          </a:p>
        </p:txBody>
      </p:sp>
      <p:sp>
        <p:nvSpPr>
          <p:cNvPr id="5" name="Footer Placeholder 4"/>
          <p:cNvSpPr>
            <a:spLocks noGrp="1"/>
          </p:cNvSpPr>
          <p:nvPr>
            <p:ph type="ftr" sz="quarter" idx="11"/>
          </p:nvPr>
        </p:nvSpPr>
        <p:spPr>
          <a:xfrm>
            <a:off x="3124200" y="625322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253224"/>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0D6255A-5364-AC4A-BAB6-87821FC4EC2D}" type="datetimeFigureOut">
              <a:rPr lang="en-US" smtClean="0"/>
              <a:pPr/>
              <a:t>9/9/20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5233E2C-E170-294A-B474-6AFED1818C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UWW_GrayPPPinside.psd"/>
          <p:cNvPicPr>
            <a:picLocks noChangeAspect="1"/>
          </p:cNvPicPr>
          <p:nvPr userDrawn="1"/>
        </p:nvPicPr>
        <p:blipFill>
          <a:blip r:embed="rId13"/>
          <a:stretch>
            <a:fillRect/>
          </a:stretch>
        </p:blipFill>
        <p:spPr>
          <a:xfrm>
            <a:off x="0" y="0"/>
            <a:ext cx="9144000" cy="6858000"/>
          </a:xfrm>
          <a:prstGeom prst="rect">
            <a:avLst/>
          </a:prstGeom>
        </p:spPr>
      </p:pic>
      <p:pic>
        <p:nvPicPr>
          <p:cNvPr id="5" name="Picture 4" descr="Horizontal2cNew.png"/>
          <p:cNvPicPr>
            <a:picLocks noChangeAspect="1"/>
          </p:cNvPicPr>
          <p:nvPr userDrawn="1"/>
        </p:nvPicPr>
        <p:blipFill>
          <a:blip r:embed="rId14"/>
          <a:stretch>
            <a:fillRect/>
          </a:stretch>
        </p:blipFill>
        <p:spPr>
          <a:xfrm>
            <a:off x="121366" y="426011"/>
            <a:ext cx="2435337" cy="5196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WW_GrayPPP.psd"/>
          <p:cNvPicPr>
            <a:picLocks noChangeAspect="1"/>
          </p:cNvPicPr>
          <p:nvPr/>
        </p:nvPicPr>
        <p:blipFill>
          <a:blip r:embed="rId2"/>
          <a:stretch>
            <a:fillRect/>
          </a:stretch>
        </p:blipFill>
        <p:spPr>
          <a:xfrm>
            <a:off x="-98854" y="0"/>
            <a:ext cx="9144000" cy="6858000"/>
          </a:xfrm>
          <a:prstGeom prst="rect">
            <a:avLst/>
          </a:prstGeom>
        </p:spPr>
      </p:pic>
      <p:pic>
        <p:nvPicPr>
          <p:cNvPr id="11" name="Picture 10" descr="Vertical2cNew.png"/>
          <p:cNvPicPr>
            <a:picLocks noChangeAspect="1"/>
          </p:cNvPicPr>
          <p:nvPr/>
        </p:nvPicPr>
        <p:blipFill>
          <a:blip r:embed="rId3"/>
          <a:stretch>
            <a:fillRect/>
          </a:stretch>
        </p:blipFill>
        <p:spPr>
          <a:xfrm>
            <a:off x="3312758" y="4798560"/>
            <a:ext cx="2323376" cy="1263402"/>
          </a:xfrm>
          <a:prstGeom prst="rect">
            <a:avLst/>
          </a:prstGeom>
        </p:spPr>
      </p:pic>
      <p:sp>
        <p:nvSpPr>
          <p:cNvPr id="4" name="TextBox 3"/>
          <p:cNvSpPr txBox="1"/>
          <p:nvPr/>
        </p:nvSpPr>
        <p:spPr>
          <a:xfrm>
            <a:off x="848178" y="1967964"/>
            <a:ext cx="7444827" cy="1200329"/>
          </a:xfrm>
          <a:prstGeom prst="rect">
            <a:avLst/>
          </a:prstGeom>
          <a:noFill/>
        </p:spPr>
        <p:txBody>
          <a:bodyPr wrap="square" rtlCol="0">
            <a:spAutoFit/>
          </a:bodyPr>
          <a:lstStyle/>
          <a:p>
            <a:pPr algn="ctr"/>
            <a:r>
              <a:rPr lang="en-US" sz="3600">
                <a:latin typeface="Trajan Pro"/>
                <a:cs typeface="Trajan Pro"/>
              </a:rPr>
              <a:t>CPU</a:t>
            </a:r>
            <a:endParaRPr lang="en-US" sz="3600" dirty="0">
              <a:latin typeface="Trajan Pro"/>
              <a:cs typeface="Trajan Pro"/>
            </a:endParaRPr>
          </a:p>
          <a:p>
            <a:pPr algn="ctr"/>
            <a:endParaRPr lang="en-US" sz="3600" dirty="0">
              <a:latin typeface="Trajan Pro"/>
              <a:cs typeface="Trajan Pro"/>
            </a:endParaRPr>
          </a:p>
        </p:txBody>
      </p:sp>
      <p:sp>
        <p:nvSpPr>
          <p:cNvPr id="5" name="TextBox 4"/>
          <p:cNvSpPr txBox="1"/>
          <p:nvPr/>
        </p:nvSpPr>
        <p:spPr>
          <a:xfrm>
            <a:off x="1699000" y="4031013"/>
            <a:ext cx="5743184" cy="646331"/>
          </a:xfrm>
          <a:prstGeom prst="rect">
            <a:avLst/>
          </a:prstGeom>
          <a:noFill/>
        </p:spPr>
        <p:txBody>
          <a:bodyPr wrap="square" rtlCol="0">
            <a:spAutoFit/>
          </a:bodyPr>
          <a:lstStyle/>
          <a:p>
            <a:pPr algn="ctr"/>
            <a:r>
              <a:rPr lang="en-US" dirty="0" err="1">
                <a:latin typeface="Corbel"/>
                <a:cs typeface="Corbel"/>
              </a:rPr>
              <a:t>Haijian</a:t>
            </a:r>
            <a:r>
              <a:rPr lang="en-US" dirty="0">
                <a:latin typeface="Corbel"/>
                <a:cs typeface="Corbel"/>
              </a:rPr>
              <a:t> Sun</a:t>
            </a:r>
          </a:p>
          <a:p>
            <a:pPr algn="ctr"/>
            <a:r>
              <a:rPr lang="en-US" dirty="0">
                <a:latin typeface="Corbel"/>
                <a:cs typeface="Corbel"/>
              </a:rPr>
              <a:t>Email: </a:t>
            </a:r>
            <a:r>
              <a:rPr lang="en-US" dirty="0" err="1">
                <a:latin typeface="Corbel"/>
                <a:cs typeface="Corbel"/>
              </a:rPr>
              <a:t>sunh@uww.edu</a:t>
            </a:r>
            <a:endParaRPr lang="en-US" dirty="0">
              <a:latin typeface="Corbel"/>
              <a:cs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A70D-8FE7-417B-ADBA-1A7AC98F56D1}"/>
              </a:ext>
            </a:extLst>
          </p:cNvPr>
          <p:cNvSpPr>
            <a:spLocks noGrp="1"/>
          </p:cNvSpPr>
          <p:nvPr>
            <p:ph type="title"/>
          </p:nvPr>
        </p:nvSpPr>
        <p:spPr/>
        <p:txBody>
          <a:bodyPr/>
          <a:lstStyle/>
          <a:p>
            <a:r>
              <a:rPr lang="en-US" dirty="0"/>
              <a:t>Learning Object </a:t>
            </a:r>
            <a:r>
              <a:rPr lang="en-US"/>
              <a:t>(Registers)</a:t>
            </a:r>
            <a:endParaRPr lang="en-US" dirty="0"/>
          </a:p>
        </p:txBody>
      </p:sp>
      <p:pic>
        <p:nvPicPr>
          <p:cNvPr id="4" name="Picture 2">
            <a:extLst>
              <a:ext uri="{FF2B5EF4-FFF2-40B4-BE49-F238E27FC236}">
                <a16:creationId xmlns:a16="http://schemas.microsoft.com/office/drawing/2014/main" id="{0B9F1F7D-C0BC-45A0-8BF2-C634F7C32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876" y="1902054"/>
            <a:ext cx="59531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F83FE459-DE60-4105-B20A-EDE56E1AEDFE}"/>
              </a:ext>
            </a:extLst>
          </p:cNvPr>
          <p:cNvSpPr/>
          <p:nvPr/>
        </p:nvSpPr>
        <p:spPr>
          <a:xfrm>
            <a:off x="1653876" y="5673954"/>
            <a:ext cx="5887233" cy="646331"/>
          </a:xfrm>
          <a:prstGeom prst="rect">
            <a:avLst/>
          </a:prstGeom>
        </p:spPr>
        <p:txBody>
          <a:bodyPr wrap="square">
            <a:spAutoFit/>
          </a:bodyPr>
          <a:lstStyle/>
          <a:p>
            <a:r>
              <a:rPr lang="en-US" altLang="en-US" dirty="0"/>
              <a:t>The organization of a simple computer with </a:t>
            </a:r>
            <a:br>
              <a:rPr lang="en-US" altLang="en-US" dirty="0"/>
            </a:br>
            <a:r>
              <a:rPr lang="en-US" altLang="en-US" dirty="0"/>
              <a:t>one CPU and two I/O devices.</a:t>
            </a:r>
            <a:endParaRPr lang="en-US" dirty="0"/>
          </a:p>
        </p:txBody>
      </p:sp>
      <p:sp>
        <p:nvSpPr>
          <p:cNvPr id="6" name="Oval 5">
            <a:extLst>
              <a:ext uri="{FF2B5EF4-FFF2-40B4-BE49-F238E27FC236}">
                <a16:creationId xmlns:a16="http://schemas.microsoft.com/office/drawing/2014/main" id="{7F0FA42E-0FDE-4D96-A104-733E17BB868B}"/>
              </a:ext>
            </a:extLst>
          </p:cNvPr>
          <p:cNvSpPr/>
          <p:nvPr/>
        </p:nvSpPr>
        <p:spPr>
          <a:xfrm>
            <a:off x="2273300" y="3837866"/>
            <a:ext cx="1092200" cy="1316025"/>
          </a:xfrm>
          <a:prstGeom prst="ellipse">
            <a:avLst/>
          </a:prstGeom>
          <a:noFill/>
          <a:ln w="28575">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053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CC3E-3A1F-4172-A8E8-4CBC9BC9D42B}"/>
              </a:ext>
            </a:extLst>
          </p:cNvPr>
          <p:cNvSpPr>
            <a:spLocks noGrp="1"/>
          </p:cNvSpPr>
          <p:nvPr>
            <p:ph type="title"/>
          </p:nvPr>
        </p:nvSpPr>
        <p:spPr/>
        <p:txBody>
          <a:bodyPr/>
          <a:lstStyle/>
          <a:p>
            <a:r>
              <a:rPr lang="en-US" dirty="0"/>
              <a:t>Register</a:t>
            </a:r>
          </a:p>
        </p:txBody>
      </p:sp>
      <p:sp>
        <p:nvSpPr>
          <p:cNvPr id="3" name="Content Placeholder 2">
            <a:extLst>
              <a:ext uri="{FF2B5EF4-FFF2-40B4-BE49-F238E27FC236}">
                <a16:creationId xmlns:a16="http://schemas.microsoft.com/office/drawing/2014/main" id="{B9C1086F-AC62-4560-BD3A-4BE98765709A}"/>
              </a:ext>
            </a:extLst>
          </p:cNvPr>
          <p:cNvSpPr>
            <a:spLocks noGrp="1"/>
          </p:cNvSpPr>
          <p:nvPr>
            <p:ph idx="1"/>
          </p:nvPr>
        </p:nvSpPr>
        <p:spPr/>
        <p:txBody>
          <a:bodyPr/>
          <a:lstStyle/>
          <a:p>
            <a:r>
              <a:rPr lang="en-US" dirty="0"/>
              <a:t>Tiny storage units on CPU</a:t>
            </a:r>
          </a:p>
          <a:p>
            <a:pPr lvl="1"/>
            <a:r>
              <a:rPr lang="en-US" dirty="0"/>
              <a:t>Temporarily</a:t>
            </a:r>
            <a:r>
              <a:rPr lang="en-US" b="1" dirty="0"/>
              <a:t> </a:t>
            </a:r>
            <a:r>
              <a:rPr lang="en-US" dirty="0"/>
              <a:t> storage to prevent bottlenecks between memory and CPU</a:t>
            </a:r>
          </a:p>
          <a:p>
            <a:pPr lvl="1"/>
            <a:r>
              <a:rPr lang="en-US" dirty="0"/>
              <a:t>Store the register</a:t>
            </a:r>
          </a:p>
          <a:p>
            <a:pPr lvl="2"/>
            <a:r>
              <a:rPr lang="en-US" dirty="0"/>
              <a:t>Fetching the instructions</a:t>
            </a:r>
          </a:p>
          <a:p>
            <a:pPr lvl="2"/>
            <a:r>
              <a:rPr lang="en-US" dirty="0"/>
              <a:t>Decoding the Instructions</a:t>
            </a:r>
          </a:p>
          <a:p>
            <a:pPr lvl="2"/>
            <a:r>
              <a:rPr lang="en-US" dirty="0"/>
              <a:t>Executing the instructions</a:t>
            </a:r>
          </a:p>
          <a:p>
            <a:pPr lvl="1"/>
            <a:r>
              <a:rPr lang="en-US" dirty="0"/>
              <a:t>Fastest in Memory</a:t>
            </a:r>
          </a:p>
        </p:txBody>
      </p:sp>
      <p:pic>
        <p:nvPicPr>
          <p:cNvPr id="1026" name="Picture 2" descr="Image result for register main memory">
            <a:extLst>
              <a:ext uri="{FF2B5EF4-FFF2-40B4-BE49-F238E27FC236}">
                <a16:creationId xmlns:a16="http://schemas.microsoft.com/office/drawing/2014/main" id="{55471B23-A557-4711-9A02-8CF4E3A9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345" y="3105727"/>
            <a:ext cx="391477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51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Three Components of CPU</a:t>
            </a:r>
          </a:p>
          <a:p>
            <a:pPr marL="514350" indent="-514350">
              <a:buFont typeface="+mj-lt"/>
              <a:buAutoNum type="arabicPeriod"/>
            </a:pPr>
            <a:r>
              <a:rPr lang="en-US" dirty="0"/>
              <a:t>Control Unit</a:t>
            </a:r>
          </a:p>
          <a:p>
            <a:pPr lvl="1">
              <a:buFont typeface="Wingdings" panose="05000000000000000000" pitchFamily="2" charset="2"/>
              <a:buChar char="Ø"/>
            </a:pPr>
            <a:r>
              <a:rPr lang="en-US" dirty="0"/>
              <a:t>Send and receive </a:t>
            </a:r>
            <a:r>
              <a:rPr lang="en-US" b="1" dirty="0">
                <a:solidFill>
                  <a:srgbClr val="FF0000"/>
                </a:solidFill>
              </a:rPr>
              <a:t>control signals</a:t>
            </a:r>
          </a:p>
          <a:p>
            <a:pPr lvl="1">
              <a:buFont typeface="Wingdings" panose="05000000000000000000" pitchFamily="2" charset="2"/>
              <a:buChar char="Ø"/>
            </a:pPr>
            <a:r>
              <a:rPr lang="en-US" dirty="0"/>
              <a:t>Resource Manage</a:t>
            </a:r>
          </a:p>
          <a:p>
            <a:pPr marL="514350" indent="-514350">
              <a:buFont typeface="+mj-lt"/>
              <a:buAutoNum type="arabicPeriod"/>
            </a:pPr>
            <a:r>
              <a:rPr lang="en-US" dirty="0"/>
              <a:t>Arithmetic Logical Unit (ALU)</a:t>
            </a:r>
          </a:p>
          <a:p>
            <a:pPr marL="1085850" lvl="1" indent="-514350">
              <a:buFont typeface="Wingdings" panose="05000000000000000000" pitchFamily="2" charset="2"/>
              <a:buChar char="Ø"/>
            </a:pPr>
            <a:r>
              <a:rPr lang="en-US" b="1" dirty="0"/>
              <a:t>Accumulator</a:t>
            </a:r>
          </a:p>
          <a:p>
            <a:pPr marL="1485900" lvl="2" indent="-514350">
              <a:buFont typeface="Wingdings" panose="05000000000000000000" pitchFamily="2" charset="2"/>
              <a:buChar char="§"/>
            </a:pPr>
            <a:r>
              <a:rPr lang="en-US" dirty="0"/>
              <a:t>Time and Control for Synchronize Clock</a:t>
            </a:r>
          </a:p>
          <a:p>
            <a:pPr marL="514350" indent="-514350">
              <a:buFont typeface="+mj-lt"/>
              <a:buAutoNum type="arabicPeriod"/>
            </a:pPr>
            <a:r>
              <a:rPr lang="en-US" dirty="0"/>
              <a:t>Register</a:t>
            </a:r>
          </a:p>
          <a:p>
            <a:pPr marL="1085850" lvl="1" indent="-514350">
              <a:buFont typeface="Wingdings" panose="05000000000000000000" pitchFamily="2" charset="2"/>
              <a:buChar char="Ø"/>
            </a:pPr>
            <a:r>
              <a:rPr lang="en-US" dirty="0"/>
              <a:t>Store the data or program </a:t>
            </a:r>
          </a:p>
          <a:p>
            <a:pPr marL="1485900" lvl="2" indent="-514350">
              <a:buFont typeface="Wingdings" panose="05000000000000000000" pitchFamily="2" charset="2"/>
              <a:buChar char="§"/>
            </a:pPr>
            <a:r>
              <a:rPr lang="en-US" dirty="0"/>
              <a:t>Result, Input value, Output Value </a:t>
            </a:r>
          </a:p>
          <a:p>
            <a:pPr marL="1085850" lvl="1" indent="-514350">
              <a:buFont typeface="+mj-lt"/>
              <a:buAutoNum type="arabicPeriod"/>
            </a:pPr>
            <a:endParaRPr lang="en-US" dirty="0"/>
          </a:p>
        </p:txBody>
      </p:sp>
    </p:spTree>
    <p:extLst>
      <p:ext uri="{BB962C8B-B14F-4D97-AF65-F5344CB8AC3E}">
        <p14:creationId xmlns:p14="http://schemas.microsoft.com/office/powerpoint/2010/main" val="263673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A70D-8FE7-417B-ADBA-1A7AC98F56D1}"/>
              </a:ext>
            </a:extLst>
          </p:cNvPr>
          <p:cNvSpPr>
            <a:spLocks noGrp="1"/>
          </p:cNvSpPr>
          <p:nvPr>
            <p:ph type="title"/>
          </p:nvPr>
        </p:nvSpPr>
        <p:spPr/>
        <p:txBody>
          <a:bodyPr/>
          <a:lstStyle/>
          <a:p>
            <a:r>
              <a:rPr lang="en-US" dirty="0"/>
              <a:t>Learning Object (CU)</a:t>
            </a:r>
          </a:p>
        </p:txBody>
      </p:sp>
      <p:pic>
        <p:nvPicPr>
          <p:cNvPr id="4" name="Picture 2">
            <a:extLst>
              <a:ext uri="{FF2B5EF4-FFF2-40B4-BE49-F238E27FC236}">
                <a16:creationId xmlns:a16="http://schemas.microsoft.com/office/drawing/2014/main" id="{0B9F1F7D-C0BC-45A0-8BF2-C634F7C32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876" y="1902054"/>
            <a:ext cx="59531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F83FE459-DE60-4105-B20A-EDE56E1AEDFE}"/>
              </a:ext>
            </a:extLst>
          </p:cNvPr>
          <p:cNvSpPr/>
          <p:nvPr/>
        </p:nvSpPr>
        <p:spPr>
          <a:xfrm>
            <a:off x="1653876" y="5673954"/>
            <a:ext cx="5887233" cy="646331"/>
          </a:xfrm>
          <a:prstGeom prst="rect">
            <a:avLst/>
          </a:prstGeom>
        </p:spPr>
        <p:txBody>
          <a:bodyPr wrap="square">
            <a:spAutoFit/>
          </a:bodyPr>
          <a:lstStyle/>
          <a:p>
            <a:r>
              <a:rPr lang="en-US" altLang="en-US" dirty="0"/>
              <a:t>The organization of a simple computer with </a:t>
            </a:r>
            <a:br>
              <a:rPr lang="en-US" altLang="en-US" dirty="0"/>
            </a:br>
            <a:r>
              <a:rPr lang="en-US" altLang="en-US" dirty="0"/>
              <a:t>one CPU and two I/O devices.</a:t>
            </a:r>
            <a:endParaRPr lang="en-US" dirty="0"/>
          </a:p>
        </p:txBody>
      </p:sp>
      <p:sp>
        <p:nvSpPr>
          <p:cNvPr id="6" name="Oval 5">
            <a:extLst>
              <a:ext uri="{FF2B5EF4-FFF2-40B4-BE49-F238E27FC236}">
                <a16:creationId xmlns:a16="http://schemas.microsoft.com/office/drawing/2014/main" id="{7F0FA42E-0FDE-4D96-A104-733E17BB868B}"/>
              </a:ext>
            </a:extLst>
          </p:cNvPr>
          <p:cNvSpPr/>
          <p:nvPr/>
        </p:nvSpPr>
        <p:spPr>
          <a:xfrm>
            <a:off x="2273300" y="2324100"/>
            <a:ext cx="1092200" cy="825500"/>
          </a:xfrm>
          <a:prstGeom prst="ellipse">
            <a:avLst/>
          </a:prstGeom>
          <a:noFill/>
          <a:ln w="28575">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44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8D1B-343D-467F-9144-AD5FD865AAE5}"/>
              </a:ext>
            </a:extLst>
          </p:cNvPr>
          <p:cNvSpPr>
            <a:spLocks noGrp="1"/>
          </p:cNvSpPr>
          <p:nvPr>
            <p:ph type="title"/>
          </p:nvPr>
        </p:nvSpPr>
        <p:spPr/>
        <p:txBody>
          <a:bodyPr/>
          <a:lstStyle/>
          <a:p>
            <a:r>
              <a:rPr lang="en-US" dirty="0"/>
              <a:t>Control Unit (CU)</a:t>
            </a:r>
          </a:p>
        </p:txBody>
      </p:sp>
      <p:sp>
        <p:nvSpPr>
          <p:cNvPr id="3" name="Content Placeholder 2">
            <a:extLst>
              <a:ext uri="{FF2B5EF4-FFF2-40B4-BE49-F238E27FC236}">
                <a16:creationId xmlns:a16="http://schemas.microsoft.com/office/drawing/2014/main" id="{ADF65818-DE55-4C52-8E0B-2C2EBA1A89E8}"/>
              </a:ext>
            </a:extLst>
          </p:cNvPr>
          <p:cNvSpPr>
            <a:spLocks noGrp="1"/>
          </p:cNvSpPr>
          <p:nvPr>
            <p:ph idx="1"/>
          </p:nvPr>
        </p:nvSpPr>
        <p:spPr/>
        <p:txBody>
          <a:bodyPr/>
          <a:lstStyle/>
          <a:p>
            <a:r>
              <a:rPr lang="en-US" dirty="0"/>
              <a:t>One of major Component of CPU</a:t>
            </a:r>
          </a:p>
          <a:p>
            <a:pPr lvl="1"/>
            <a:r>
              <a:rPr lang="en-US" dirty="0"/>
              <a:t>Direct the operation of the processor</a:t>
            </a:r>
          </a:p>
          <a:p>
            <a:pPr lvl="1"/>
            <a:r>
              <a:rPr lang="en-US" dirty="0"/>
              <a:t>How to respond to a program’s instructions among memory, arithmetic/logic unit, input/output device</a:t>
            </a:r>
          </a:p>
          <a:p>
            <a:pPr lvl="1"/>
            <a:endParaRPr lang="en-US" dirty="0"/>
          </a:p>
          <a:p>
            <a:r>
              <a:rPr lang="en-US" dirty="0"/>
              <a:t>Handles all processors control signals</a:t>
            </a:r>
          </a:p>
          <a:p>
            <a:pPr lvl="1"/>
            <a:r>
              <a:rPr lang="en-US" dirty="0"/>
              <a:t>Most computer </a:t>
            </a:r>
            <a:r>
              <a:rPr lang="en-US" b="1" dirty="0"/>
              <a:t>resources are managed </a:t>
            </a:r>
            <a:r>
              <a:rPr lang="en-US" dirty="0"/>
              <a:t>by the CU.</a:t>
            </a:r>
          </a:p>
          <a:p>
            <a:pPr lvl="1"/>
            <a:r>
              <a:rPr lang="en-US" dirty="0"/>
              <a:t>CU directs the flow of data between the CPU and the other devices.</a:t>
            </a:r>
          </a:p>
          <a:p>
            <a:endParaRPr lang="en-US" dirty="0"/>
          </a:p>
        </p:txBody>
      </p:sp>
    </p:spTree>
    <p:extLst>
      <p:ext uri="{BB962C8B-B14F-4D97-AF65-F5344CB8AC3E}">
        <p14:creationId xmlns:p14="http://schemas.microsoft.com/office/powerpoint/2010/main" val="369330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8D1B-343D-467F-9144-AD5FD865AAE5}"/>
              </a:ext>
            </a:extLst>
          </p:cNvPr>
          <p:cNvSpPr>
            <a:spLocks noGrp="1"/>
          </p:cNvSpPr>
          <p:nvPr>
            <p:ph type="title"/>
          </p:nvPr>
        </p:nvSpPr>
        <p:spPr/>
        <p:txBody>
          <a:bodyPr/>
          <a:lstStyle/>
          <a:p>
            <a:r>
              <a:rPr lang="en-US" dirty="0"/>
              <a:t>Control Unit (CU)</a:t>
            </a:r>
          </a:p>
        </p:txBody>
      </p:sp>
      <p:sp>
        <p:nvSpPr>
          <p:cNvPr id="3" name="Content Placeholder 2">
            <a:extLst>
              <a:ext uri="{FF2B5EF4-FFF2-40B4-BE49-F238E27FC236}">
                <a16:creationId xmlns:a16="http://schemas.microsoft.com/office/drawing/2014/main" id="{ADF65818-DE55-4C52-8E0B-2C2EBA1A89E8}"/>
              </a:ext>
            </a:extLst>
          </p:cNvPr>
          <p:cNvSpPr>
            <a:spLocks noGrp="1"/>
          </p:cNvSpPr>
          <p:nvPr>
            <p:ph idx="1"/>
          </p:nvPr>
        </p:nvSpPr>
        <p:spPr/>
        <p:txBody>
          <a:bodyPr/>
          <a:lstStyle/>
          <a:p>
            <a:r>
              <a:rPr lang="en-US" dirty="0"/>
              <a:t>Functions of Control Unit</a:t>
            </a:r>
          </a:p>
          <a:p>
            <a:pPr lvl="1"/>
            <a:r>
              <a:rPr lang="en-US" dirty="0"/>
              <a:t>Main function is “send and receive </a:t>
            </a:r>
            <a:r>
              <a:rPr lang="en-US" b="1" dirty="0">
                <a:solidFill>
                  <a:srgbClr val="FF0000"/>
                </a:solidFill>
              </a:rPr>
              <a:t>control signals” </a:t>
            </a:r>
            <a:r>
              <a:rPr lang="en-US" dirty="0"/>
              <a:t>from the other devices and handle related task such as fetching, decoding, execution of the instruction and store result.</a:t>
            </a:r>
          </a:p>
          <a:p>
            <a:endParaRPr lang="en-US" dirty="0"/>
          </a:p>
        </p:txBody>
      </p:sp>
      <p:pic>
        <p:nvPicPr>
          <p:cNvPr id="1026" name="Picture 2" descr="Related image">
            <a:extLst>
              <a:ext uri="{FF2B5EF4-FFF2-40B4-BE49-F238E27FC236}">
                <a16:creationId xmlns:a16="http://schemas.microsoft.com/office/drawing/2014/main" id="{587BB724-7F54-4E1E-A2EF-8D603FB90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057" y="3683091"/>
            <a:ext cx="5350308" cy="28768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1AF5C1-991D-4AC2-BE56-77DCC583900D}"/>
              </a:ext>
            </a:extLst>
          </p:cNvPr>
          <p:cNvSpPr txBox="1"/>
          <p:nvPr/>
        </p:nvSpPr>
        <p:spPr>
          <a:xfrm>
            <a:off x="3916218" y="6027371"/>
            <a:ext cx="2179782" cy="369332"/>
          </a:xfrm>
          <a:prstGeom prst="rect">
            <a:avLst/>
          </a:prstGeom>
          <a:noFill/>
        </p:spPr>
        <p:txBody>
          <a:bodyPr wrap="square" rtlCol="0">
            <a:spAutoFit/>
          </a:bodyPr>
          <a:lstStyle/>
          <a:p>
            <a:r>
              <a:rPr lang="en-US" dirty="0">
                <a:solidFill>
                  <a:srgbClr val="FF0000"/>
                </a:solidFill>
              </a:rPr>
              <a:t>(Cache, Registers)</a:t>
            </a:r>
          </a:p>
        </p:txBody>
      </p:sp>
    </p:spTree>
    <p:extLst>
      <p:ext uri="{BB962C8B-B14F-4D97-AF65-F5344CB8AC3E}">
        <p14:creationId xmlns:p14="http://schemas.microsoft.com/office/powerpoint/2010/main" val="138129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A70D-8FE7-417B-ADBA-1A7AC98F56D1}"/>
              </a:ext>
            </a:extLst>
          </p:cNvPr>
          <p:cNvSpPr>
            <a:spLocks noGrp="1"/>
          </p:cNvSpPr>
          <p:nvPr>
            <p:ph type="title"/>
          </p:nvPr>
        </p:nvSpPr>
        <p:spPr/>
        <p:txBody>
          <a:bodyPr/>
          <a:lstStyle/>
          <a:p>
            <a:r>
              <a:rPr lang="en-US" dirty="0"/>
              <a:t>Learning Object (ALU)</a:t>
            </a:r>
          </a:p>
        </p:txBody>
      </p:sp>
      <p:pic>
        <p:nvPicPr>
          <p:cNvPr id="4" name="Picture 2">
            <a:extLst>
              <a:ext uri="{FF2B5EF4-FFF2-40B4-BE49-F238E27FC236}">
                <a16:creationId xmlns:a16="http://schemas.microsoft.com/office/drawing/2014/main" id="{0B9F1F7D-C0BC-45A0-8BF2-C634F7C32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876" y="1902054"/>
            <a:ext cx="595312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F83FE459-DE60-4105-B20A-EDE56E1AEDFE}"/>
              </a:ext>
            </a:extLst>
          </p:cNvPr>
          <p:cNvSpPr/>
          <p:nvPr/>
        </p:nvSpPr>
        <p:spPr>
          <a:xfrm>
            <a:off x="1653876" y="5673954"/>
            <a:ext cx="5887233" cy="646331"/>
          </a:xfrm>
          <a:prstGeom prst="rect">
            <a:avLst/>
          </a:prstGeom>
        </p:spPr>
        <p:txBody>
          <a:bodyPr wrap="square">
            <a:spAutoFit/>
          </a:bodyPr>
          <a:lstStyle/>
          <a:p>
            <a:r>
              <a:rPr lang="en-US" altLang="en-US" dirty="0"/>
              <a:t>The organization of a simple computer with </a:t>
            </a:r>
            <a:br>
              <a:rPr lang="en-US" altLang="en-US" dirty="0"/>
            </a:br>
            <a:r>
              <a:rPr lang="en-US" altLang="en-US" dirty="0"/>
              <a:t>one CPU and two I/O devices.</a:t>
            </a:r>
            <a:endParaRPr lang="en-US" dirty="0"/>
          </a:p>
        </p:txBody>
      </p:sp>
      <p:sp>
        <p:nvSpPr>
          <p:cNvPr id="6" name="Oval 5">
            <a:extLst>
              <a:ext uri="{FF2B5EF4-FFF2-40B4-BE49-F238E27FC236}">
                <a16:creationId xmlns:a16="http://schemas.microsoft.com/office/drawing/2014/main" id="{7F0FA42E-0FDE-4D96-A104-733E17BB868B}"/>
              </a:ext>
            </a:extLst>
          </p:cNvPr>
          <p:cNvSpPr/>
          <p:nvPr/>
        </p:nvSpPr>
        <p:spPr>
          <a:xfrm>
            <a:off x="2273300" y="3066472"/>
            <a:ext cx="1092200" cy="942109"/>
          </a:xfrm>
          <a:prstGeom prst="ellipse">
            <a:avLst/>
          </a:prstGeom>
          <a:noFill/>
          <a:ln w="28575">
            <a:solidFill>
              <a:srgbClr val="C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52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C7F6-4EEE-426E-8192-5940C4777645}"/>
              </a:ext>
            </a:extLst>
          </p:cNvPr>
          <p:cNvSpPr>
            <a:spLocks noGrp="1"/>
          </p:cNvSpPr>
          <p:nvPr>
            <p:ph type="title"/>
          </p:nvPr>
        </p:nvSpPr>
        <p:spPr/>
        <p:txBody>
          <a:bodyPr/>
          <a:lstStyle/>
          <a:p>
            <a:r>
              <a:rPr lang="en-US" dirty="0"/>
              <a:t>Arithmetic Logical Unit (ALU)</a:t>
            </a:r>
          </a:p>
        </p:txBody>
      </p:sp>
      <p:sp>
        <p:nvSpPr>
          <p:cNvPr id="3" name="Content Placeholder 2">
            <a:extLst>
              <a:ext uri="{FF2B5EF4-FFF2-40B4-BE49-F238E27FC236}">
                <a16:creationId xmlns:a16="http://schemas.microsoft.com/office/drawing/2014/main" id="{263FBC84-1D0F-484D-B964-661FC5B7E2DD}"/>
              </a:ext>
            </a:extLst>
          </p:cNvPr>
          <p:cNvSpPr>
            <a:spLocks noGrp="1"/>
          </p:cNvSpPr>
          <p:nvPr>
            <p:ph idx="1"/>
          </p:nvPr>
        </p:nvSpPr>
        <p:spPr>
          <a:xfrm>
            <a:off x="384256" y="1088467"/>
            <a:ext cx="8566202" cy="4525963"/>
          </a:xfrm>
        </p:spPr>
        <p:txBody>
          <a:bodyPr/>
          <a:lstStyle/>
          <a:p>
            <a:r>
              <a:rPr lang="en-US" dirty="0"/>
              <a:t>ALU is one of the essential part of CPU</a:t>
            </a:r>
          </a:p>
          <a:p>
            <a:pPr lvl="1"/>
            <a:r>
              <a:rPr lang="en-US" dirty="0"/>
              <a:t>Perform computation on operands, computation kind of </a:t>
            </a:r>
            <a:r>
              <a:rPr lang="en-US" dirty="0">
                <a:solidFill>
                  <a:srgbClr val="FF0000"/>
                </a:solidFill>
              </a:rPr>
              <a:t>arithmetic</a:t>
            </a:r>
            <a:r>
              <a:rPr lang="en-US" dirty="0"/>
              <a:t> and logic </a:t>
            </a:r>
            <a:r>
              <a:rPr lang="en-US" dirty="0">
                <a:solidFill>
                  <a:srgbClr val="FF0000"/>
                </a:solidFill>
              </a:rPr>
              <a:t>operation </a:t>
            </a:r>
          </a:p>
          <a:p>
            <a:pPr lvl="1"/>
            <a:r>
              <a:rPr lang="en-US" dirty="0"/>
              <a:t>Use logic circuit such as Adder, Multiplexer (MUX), AND Unit, OR Unit for </a:t>
            </a:r>
            <a:r>
              <a:rPr lang="en-US" b="1" dirty="0"/>
              <a:t>Arithmetic Unit compromises </a:t>
            </a:r>
            <a:r>
              <a:rPr lang="en-US" dirty="0"/>
              <a:t>and</a:t>
            </a:r>
            <a:r>
              <a:rPr lang="en-US" b="1" dirty="0"/>
              <a:t> Logical Unit compromises </a:t>
            </a:r>
          </a:p>
        </p:txBody>
      </p:sp>
      <p:pic>
        <p:nvPicPr>
          <p:cNvPr id="9" name="Picture 2" descr="Image result for ALU êµ¬ì±">
            <a:extLst>
              <a:ext uri="{FF2B5EF4-FFF2-40B4-BE49-F238E27FC236}">
                <a16:creationId xmlns:a16="http://schemas.microsoft.com/office/drawing/2014/main" id="{69AFD2F0-97D8-4D52-A0D9-48651E367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736" y="3997833"/>
            <a:ext cx="5826512" cy="250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83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C7F6-4EEE-426E-8192-5940C4777645}"/>
              </a:ext>
            </a:extLst>
          </p:cNvPr>
          <p:cNvSpPr>
            <a:spLocks noGrp="1"/>
          </p:cNvSpPr>
          <p:nvPr>
            <p:ph type="title"/>
          </p:nvPr>
        </p:nvSpPr>
        <p:spPr/>
        <p:txBody>
          <a:bodyPr/>
          <a:lstStyle/>
          <a:p>
            <a:r>
              <a:rPr lang="en-US" dirty="0"/>
              <a:t>Block of ALU</a:t>
            </a:r>
          </a:p>
        </p:txBody>
      </p:sp>
      <p:sp>
        <p:nvSpPr>
          <p:cNvPr id="3" name="Content Placeholder 2">
            <a:extLst>
              <a:ext uri="{FF2B5EF4-FFF2-40B4-BE49-F238E27FC236}">
                <a16:creationId xmlns:a16="http://schemas.microsoft.com/office/drawing/2014/main" id="{263FBC84-1D0F-484D-B964-661FC5B7E2DD}"/>
              </a:ext>
            </a:extLst>
          </p:cNvPr>
          <p:cNvSpPr>
            <a:spLocks noGrp="1"/>
          </p:cNvSpPr>
          <p:nvPr>
            <p:ph idx="1"/>
          </p:nvPr>
        </p:nvSpPr>
        <p:spPr>
          <a:xfrm>
            <a:off x="440012" y="1255735"/>
            <a:ext cx="8566202" cy="4525963"/>
          </a:xfrm>
        </p:spPr>
        <p:txBody>
          <a:bodyPr/>
          <a:lstStyle/>
          <a:p>
            <a:r>
              <a:rPr lang="en-US" dirty="0"/>
              <a:t>ALU block</a:t>
            </a:r>
          </a:p>
          <a:p>
            <a:pPr lvl="1"/>
            <a:r>
              <a:rPr lang="en-US" dirty="0"/>
              <a:t>An </a:t>
            </a:r>
            <a:r>
              <a:rPr lang="en-US" b="1" dirty="0"/>
              <a:t>accumulator</a:t>
            </a:r>
            <a:r>
              <a:rPr lang="en-US" dirty="0"/>
              <a:t> is a register for short-term, </a:t>
            </a:r>
            <a:r>
              <a:rPr lang="en-US" b="1" dirty="0">
                <a:solidFill>
                  <a:srgbClr val="FF0000"/>
                </a:solidFill>
              </a:rPr>
              <a:t>intermediate storage </a:t>
            </a:r>
            <a:r>
              <a:rPr lang="en-US" dirty="0"/>
              <a:t>of arithmetic and logic data in a computer's CPU (central processing unit)</a:t>
            </a:r>
          </a:p>
          <a:p>
            <a:pPr lvl="1"/>
            <a:r>
              <a:rPr lang="en-US" dirty="0"/>
              <a:t>Time and Control</a:t>
            </a:r>
          </a:p>
          <a:p>
            <a:pPr lvl="2"/>
            <a:r>
              <a:rPr lang="en-US" dirty="0"/>
              <a:t>Synchronize microprocessor operations as per clock pulse</a:t>
            </a:r>
          </a:p>
          <a:p>
            <a:pPr lvl="1"/>
            <a:r>
              <a:rPr lang="en-US" dirty="0"/>
              <a:t>Get operands from </a:t>
            </a:r>
            <a:r>
              <a:rPr lang="en-US" b="1" dirty="0"/>
              <a:t>register</a:t>
            </a:r>
          </a:p>
          <a:p>
            <a:pPr lvl="2"/>
            <a:endParaRPr lang="en-US" dirty="0"/>
          </a:p>
          <a:p>
            <a:pPr lvl="1"/>
            <a:endParaRPr lang="en-US" dirty="0"/>
          </a:p>
          <a:p>
            <a:endParaRPr lang="en-US" dirty="0"/>
          </a:p>
        </p:txBody>
      </p:sp>
      <p:grpSp>
        <p:nvGrpSpPr>
          <p:cNvPr id="4" name="Group 3"/>
          <p:cNvGrpSpPr/>
          <p:nvPr/>
        </p:nvGrpSpPr>
        <p:grpSpPr>
          <a:xfrm>
            <a:off x="5909224" y="4688469"/>
            <a:ext cx="2797046" cy="2011846"/>
            <a:chOff x="3127765" y="4424168"/>
            <a:chExt cx="2797046" cy="2011846"/>
          </a:xfrm>
        </p:grpSpPr>
        <p:sp>
          <p:nvSpPr>
            <p:cNvPr id="5" name="Rectangle 4">
              <a:extLst>
                <a:ext uri="{FF2B5EF4-FFF2-40B4-BE49-F238E27FC236}">
                  <a16:creationId xmlns:a16="http://schemas.microsoft.com/office/drawing/2014/main" id="{3CB31A21-EB9A-454A-B418-25CDA669598D}"/>
                </a:ext>
              </a:extLst>
            </p:cNvPr>
            <p:cNvSpPr/>
            <p:nvPr/>
          </p:nvSpPr>
          <p:spPr>
            <a:xfrm>
              <a:off x="3127765" y="4424168"/>
              <a:ext cx="1398523" cy="1112708"/>
            </a:xfrm>
            <a:prstGeom prst="rect">
              <a:avLst/>
            </a:prstGeom>
            <a:solidFill>
              <a:schemeClr val="accent1"/>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Accumulator</a:t>
              </a:r>
            </a:p>
          </p:txBody>
        </p:sp>
        <p:sp>
          <p:nvSpPr>
            <p:cNvPr id="6" name="Rectangle 5">
              <a:extLst>
                <a:ext uri="{FF2B5EF4-FFF2-40B4-BE49-F238E27FC236}">
                  <a16:creationId xmlns:a16="http://schemas.microsoft.com/office/drawing/2014/main" id="{36403882-48BC-458B-B02F-87A4B6EF47C3}"/>
                </a:ext>
              </a:extLst>
            </p:cNvPr>
            <p:cNvSpPr/>
            <p:nvPr/>
          </p:nvSpPr>
          <p:spPr>
            <a:xfrm>
              <a:off x="4526288" y="4438903"/>
              <a:ext cx="1398523" cy="1112708"/>
            </a:xfrm>
            <a:prstGeom prst="rect">
              <a:avLst/>
            </a:prstGeom>
            <a:solidFill>
              <a:schemeClr val="accent1">
                <a:lumMod val="40000"/>
                <a:lumOff val="6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Register section</a:t>
              </a:r>
            </a:p>
            <a:p>
              <a:pPr algn="ctr"/>
              <a:r>
                <a:rPr lang="en-US"/>
                <a:t>(Memory</a:t>
              </a:r>
              <a:r>
                <a:rPr lang="en-US" dirty="0"/>
                <a:t>)</a:t>
              </a:r>
            </a:p>
          </p:txBody>
        </p:sp>
        <p:sp>
          <p:nvSpPr>
            <p:cNvPr id="7" name="Rectangle 6">
              <a:extLst>
                <a:ext uri="{FF2B5EF4-FFF2-40B4-BE49-F238E27FC236}">
                  <a16:creationId xmlns:a16="http://schemas.microsoft.com/office/drawing/2014/main" id="{149C088F-E8D0-433C-A985-59786977E936}"/>
                </a:ext>
              </a:extLst>
            </p:cNvPr>
            <p:cNvSpPr/>
            <p:nvPr/>
          </p:nvSpPr>
          <p:spPr>
            <a:xfrm>
              <a:off x="3127765" y="5504821"/>
              <a:ext cx="2797046" cy="531083"/>
            </a:xfrm>
            <a:prstGeom prst="rect">
              <a:avLst/>
            </a:prstGeom>
            <a:solidFill>
              <a:schemeClr val="accent1">
                <a:lumMod val="75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Time and Control</a:t>
              </a:r>
            </a:p>
          </p:txBody>
        </p:sp>
        <p:sp>
          <p:nvSpPr>
            <p:cNvPr id="8" name="TextBox 7">
              <a:extLst>
                <a:ext uri="{FF2B5EF4-FFF2-40B4-BE49-F238E27FC236}">
                  <a16:creationId xmlns:a16="http://schemas.microsoft.com/office/drawing/2014/main" id="{8D9B8CA1-C24E-429E-9B42-38D0593A2FB1}"/>
                </a:ext>
              </a:extLst>
            </p:cNvPr>
            <p:cNvSpPr txBox="1"/>
            <p:nvPr/>
          </p:nvSpPr>
          <p:spPr>
            <a:xfrm>
              <a:off x="3127765" y="6035904"/>
              <a:ext cx="2797046" cy="400110"/>
            </a:xfrm>
            <a:prstGeom prst="rect">
              <a:avLst/>
            </a:prstGeom>
            <a:noFill/>
          </p:spPr>
          <p:txBody>
            <a:bodyPr wrap="square" rtlCol="0">
              <a:spAutoFit/>
            </a:bodyPr>
            <a:lstStyle/>
            <a:p>
              <a:pPr algn="ctr"/>
              <a:r>
                <a:rPr lang="en-US" sz="2000" dirty="0"/>
                <a:t>ALU Block Diagram</a:t>
              </a:r>
            </a:p>
          </p:txBody>
        </p:sp>
      </p:grpSp>
      <p:pic>
        <p:nvPicPr>
          <p:cNvPr id="9" name="Picture 2" descr="Image result for ALU b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35" y="4642608"/>
            <a:ext cx="3695700" cy="21145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279324" y="5749141"/>
            <a:ext cx="1443789" cy="307777"/>
          </a:xfrm>
          <a:prstGeom prst="rect">
            <a:avLst/>
          </a:prstGeom>
          <a:noFill/>
        </p:spPr>
        <p:txBody>
          <a:bodyPr wrap="square" rtlCol="0">
            <a:spAutoFit/>
          </a:bodyPr>
          <a:lstStyle/>
          <a:p>
            <a:r>
              <a:rPr lang="en-US" sz="1400" dirty="0"/>
              <a:t>Control input</a:t>
            </a:r>
          </a:p>
        </p:txBody>
      </p:sp>
    </p:spTree>
    <p:extLst>
      <p:ext uri="{BB962C8B-B14F-4D97-AF65-F5344CB8AC3E}">
        <p14:creationId xmlns:p14="http://schemas.microsoft.com/office/powerpoint/2010/main" val="100602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C7F6-4EEE-426E-8192-5940C4777645}"/>
              </a:ext>
            </a:extLst>
          </p:cNvPr>
          <p:cNvSpPr>
            <a:spLocks noGrp="1"/>
          </p:cNvSpPr>
          <p:nvPr>
            <p:ph type="title"/>
          </p:nvPr>
        </p:nvSpPr>
        <p:spPr/>
        <p:txBody>
          <a:bodyPr/>
          <a:lstStyle/>
          <a:p>
            <a:r>
              <a:rPr lang="en-US" dirty="0"/>
              <a:t>Arithmetic and Logical Unit</a:t>
            </a:r>
          </a:p>
        </p:txBody>
      </p:sp>
      <p:sp>
        <p:nvSpPr>
          <p:cNvPr id="3" name="Content Placeholder 2">
            <a:extLst>
              <a:ext uri="{FF2B5EF4-FFF2-40B4-BE49-F238E27FC236}">
                <a16:creationId xmlns:a16="http://schemas.microsoft.com/office/drawing/2014/main" id="{263FBC84-1D0F-484D-B964-661FC5B7E2DD}"/>
              </a:ext>
            </a:extLst>
          </p:cNvPr>
          <p:cNvSpPr>
            <a:spLocks noGrp="1"/>
          </p:cNvSpPr>
          <p:nvPr>
            <p:ph idx="1"/>
          </p:nvPr>
        </p:nvSpPr>
        <p:spPr>
          <a:xfrm>
            <a:off x="392813" y="1315190"/>
            <a:ext cx="8566202" cy="4525963"/>
          </a:xfrm>
        </p:spPr>
        <p:txBody>
          <a:bodyPr/>
          <a:lstStyle/>
          <a:p>
            <a:r>
              <a:rPr lang="en-US" dirty="0"/>
              <a:t>Functions of ALU</a:t>
            </a:r>
          </a:p>
          <a:p>
            <a:pPr lvl="1"/>
            <a:r>
              <a:rPr lang="en-US" dirty="0"/>
              <a:t>The Arithmetic Unit compromises </a:t>
            </a:r>
          </a:p>
          <a:p>
            <a:pPr lvl="2"/>
            <a:r>
              <a:rPr lang="en-US" dirty="0"/>
              <a:t>Addition, Subtraction, Multiplication</a:t>
            </a:r>
          </a:p>
          <a:p>
            <a:pPr lvl="1"/>
            <a:r>
              <a:rPr lang="en-US" dirty="0"/>
              <a:t>The Logical Unit compromises </a:t>
            </a:r>
          </a:p>
          <a:p>
            <a:pPr lvl="2"/>
            <a:r>
              <a:rPr lang="en-US" dirty="0"/>
              <a:t>Bitwise AND</a:t>
            </a:r>
          </a:p>
          <a:p>
            <a:pPr lvl="2"/>
            <a:r>
              <a:rPr lang="en-US" dirty="0"/>
              <a:t>Bitwise OR</a:t>
            </a:r>
          </a:p>
          <a:p>
            <a:pPr lvl="2"/>
            <a:r>
              <a:rPr lang="en-US" dirty="0"/>
              <a:t>Bitwise NAND</a:t>
            </a:r>
          </a:p>
          <a:p>
            <a:pPr lvl="2"/>
            <a:r>
              <a:rPr lang="en-US" dirty="0"/>
              <a:t>Bitwise NOR</a:t>
            </a:r>
          </a:p>
          <a:p>
            <a:pPr lvl="2"/>
            <a:r>
              <a:rPr lang="en-US" dirty="0"/>
              <a:t>Bitwise XOR</a:t>
            </a:r>
          </a:p>
          <a:p>
            <a:endParaRPr lang="en-US" dirty="0"/>
          </a:p>
        </p:txBody>
      </p:sp>
      <p:pic>
        <p:nvPicPr>
          <p:cNvPr id="2054" name="Picture 6"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3302807"/>
            <a:ext cx="3852183" cy="41188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43500" y="6588493"/>
            <a:ext cx="3852183" cy="957714"/>
          </a:xfrm>
          <a:prstGeom prst="rect">
            <a:avLst/>
          </a:prstGeom>
          <a:solidFill>
            <a:srgbClr val="40027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46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(Accumulator)</a:t>
            </a:r>
          </a:p>
        </p:txBody>
      </p:sp>
      <p:sp>
        <p:nvSpPr>
          <p:cNvPr id="3" name="Content Placeholder 2"/>
          <p:cNvSpPr>
            <a:spLocks noGrp="1"/>
          </p:cNvSpPr>
          <p:nvPr>
            <p:ph idx="1"/>
          </p:nvPr>
        </p:nvSpPr>
        <p:spPr>
          <a:xfrm>
            <a:off x="440011" y="1255735"/>
            <a:ext cx="8547871" cy="4525963"/>
          </a:xfrm>
        </p:spPr>
        <p:txBody>
          <a:bodyPr/>
          <a:lstStyle/>
          <a:p>
            <a:r>
              <a:rPr lang="en-US" dirty="0"/>
              <a:t>8-bit register</a:t>
            </a:r>
          </a:p>
          <a:p>
            <a:pPr lvl="1"/>
            <a:r>
              <a:rPr lang="en-US" dirty="0"/>
              <a:t>Store 8 bit data and performing arithmetic and logic operation</a:t>
            </a:r>
          </a:p>
          <a:p>
            <a:pPr lvl="1"/>
            <a:r>
              <a:rPr lang="en-US" dirty="0"/>
              <a:t>The result of operation stored in accumulator</a:t>
            </a:r>
          </a:p>
          <a:p>
            <a:r>
              <a:rPr lang="en-US" dirty="0"/>
              <a:t>Five flags</a:t>
            </a:r>
          </a:p>
          <a:p>
            <a:pPr lvl="1"/>
            <a:r>
              <a:rPr lang="en-US" dirty="0"/>
              <a:t>Used to store and transfer the data from the registers by using instructions</a:t>
            </a:r>
          </a:p>
          <a:p>
            <a:pPr lvl="1"/>
            <a:r>
              <a:rPr lang="en-US" dirty="0"/>
              <a:t>Sign flag, Zero flag</a:t>
            </a:r>
          </a:p>
          <a:p>
            <a:pPr lvl="1"/>
            <a:r>
              <a:rPr lang="en-US" dirty="0"/>
              <a:t>Auxiliary Carry flag</a:t>
            </a:r>
          </a:p>
          <a:p>
            <a:pPr lvl="1"/>
            <a:r>
              <a:rPr lang="en-US" dirty="0"/>
              <a:t>Carry flag</a:t>
            </a:r>
          </a:p>
          <a:p>
            <a:pPr marL="0" indent="0">
              <a:buNone/>
            </a:pPr>
            <a:endParaRPr lang="en-US" dirty="0">
              <a:solidFill>
                <a:srgbClr val="FF0000"/>
              </a:solidFill>
            </a:endParaRPr>
          </a:p>
          <a:p>
            <a:pPr lvl="1"/>
            <a:endParaRPr lang="en-US" dirty="0"/>
          </a:p>
          <a:p>
            <a:pPr lvl="1"/>
            <a:endParaRPr lang="en-US" dirty="0"/>
          </a:p>
          <a:p>
            <a:pPr lvl="1"/>
            <a:endParaRPr lang="en-US" dirty="0"/>
          </a:p>
          <a:p>
            <a:endParaRPr lang="en-US" dirty="0"/>
          </a:p>
        </p:txBody>
      </p:sp>
      <p:pic>
        <p:nvPicPr>
          <p:cNvPr id="4" name="Picture 2" descr="ALU 8-bit register">
            <a:extLst>
              <a:ext uri="{FF2B5EF4-FFF2-40B4-BE49-F238E27FC236}">
                <a16:creationId xmlns:a16="http://schemas.microsoft.com/office/drawing/2014/main" id="{090EF858-4EC1-4B94-85C7-86C9378D0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293" y="4655992"/>
            <a:ext cx="38766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43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 dockstate="right" visibility="0" width="350"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4901B05-E254-4D2C-B134-C5D15A36B3FA}">
  <we:reference id="wa104178141" version="3.10.0.19" store="ko-KR" storeType="OMEX"/>
  <we:alternateReferences>
    <we:reference id="WA104178141" version="3.10.0.19"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414D2A8-5390-4264-9E6B-089D0A5BDE88}">
  <we:reference id="wa104380225" version="1.0.0.0" store="ko-KR" storeType="OMEX"/>
  <we:alternateReferences>
    <we:reference id="WA104380225" version="1.0.0.0" store="WA104380225"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0206478E693548BEE3688D309A3FAD" ma:contentTypeVersion="13" ma:contentTypeDescription="Create a new document." ma:contentTypeScope="" ma:versionID="c39fffe6896a2a56c8ccd14ca38dfc12">
  <xsd:schema xmlns:xsd="http://www.w3.org/2001/XMLSchema" xmlns:xs="http://www.w3.org/2001/XMLSchema" xmlns:p="http://schemas.microsoft.com/office/2006/metadata/properties" xmlns:ns3="45876fda-c432-4dd1-8f9d-3d35fabbd1c2" xmlns:ns4="8b66e23a-10a2-4659-bc8e-0f4605e65788" targetNamespace="http://schemas.microsoft.com/office/2006/metadata/properties" ma:root="true" ma:fieldsID="80ec601b659f2070188dfcb1c3ca05db" ns3:_="" ns4:_="">
    <xsd:import namespace="45876fda-c432-4dd1-8f9d-3d35fabbd1c2"/>
    <xsd:import namespace="8b66e23a-10a2-4659-bc8e-0f4605e6578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76fda-c432-4dd1-8f9d-3d35fabbd1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66e23a-10a2-4659-bc8e-0f4605e6578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917A36-0C4A-492D-A81E-7A5A87BD31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876fda-c432-4dd1-8f9d-3d35fabbd1c2"/>
    <ds:schemaRef ds:uri="8b66e23a-10a2-4659-bc8e-0f4605e657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D7FB89-E589-43BB-B935-1F277015C082}">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45876fda-c432-4dd1-8f9d-3d35fabbd1c2"/>
    <ds:schemaRef ds:uri="http://schemas.microsoft.com/office/2006/metadata/properties"/>
    <ds:schemaRef ds:uri="http://schemas.microsoft.com/office/infopath/2007/PartnerControls"/>
    <ds:schemaRef ds:uri="8b66e23a-10a2-4659-bc8e-0f4605e65788"/>
    <ds:schemaRef ds:uri="http://www.w3.org/XML/1998/namespace"/>
  </ds:schemaRefs>
</ds:datastoreItem>
</file>

<file path=customXml/itemProps3.xml><?xml version="1.0" encoding="utf-8"?>
<ds:datastoreItem xmlns:ds="http://schemas.openxmlformats.org/officeDocument/2006/customXml" ds:itemID="{7FD72D32-1234-4C4A-98F0-AC365751E0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25381</TotalTime>
  <Words>1065</Words>
  <Application>Microsoft Macintosh PowerPoint</Application>
  <PresentationFormat>On-screen Show (4:3)</PresentationFormat>
  <Paragraphs>124</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맑은 고딕</vt:lpstr>
      <vt:lpstr>Trajan Pro</vt:lpstr>
      <vt:lpstr>Arial</vt:lpstr>
      <vt:lpstr>Calibri</vt:lpstr>
      <vt:lpstr>Corbel</vt:lpstr>
      <vt:lpstr>Wingdings</vt:lpstr>
      <vt:lpstr>Office Theme</vt:lpstr>
      <vt:lpstr>PowerPoint Presentation</vt:lpstr>
      <vt:lpstr>Learning Object (CU)</vt:lpstr>
      <vt:lpstr>Control Unit (CU)</vt:lpstr>
      <vt:lpstr>Control Unit (CU)</vt:lpstr>
      <vt:lpstr>Learning Object (ALU)</vt:lpstr>
      <vt:lpstr>Arithmetic Logical Unit (ALU)</vt:lpstr>
      <vt:lpstr>Block of ALU</vt:lpstr>
      <vt:lpstr>Arithmetic and Logical Unit</vt:lpstr>
      <vt:lpstr>ALU (Accumulator)</vt:lpstr>
      <vt:lpstr>Learning Object (Registers)</vt:lpstr>
      <vt:lpstr>Register</vt:lpstr>
      <vt:lpstr>Summary</vt:lpstr>
    </vt:vector>
  </TitlesOfParts>
  <Company>UW-Whitewater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UWW Staff</dc:creator>
  <cp:lastModifiedBy>H Sun</cp:lastModifiedBy>
  <cp:revision>298</cp:revision>
  <cp:lastPrinted>2011-02-23T17:31:26Z</cp:lastPrinted>
  <dcterms:created xsi:type="dcterms:W3CDTF">2011-03-24T18:12:39Z</dcterms:created>
  <dcterms:modified xsi:type="dcterms:W3CDTF">2020-09-09T15:22:54Z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0x0101007A0206478E693548BEE3688D309A3FAD</vt:lpwstr>
  </property>
</Properties>
</file>