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436" r:id="rId6"/>
    <p:sldId id="268" r:id="rId7"/>
    <p:sldId id="278" r:id="rId8"/>
    <p:sldId id="591" r:id="rId9"/>
    <p:sldId id="280" r:id="rId10"/>
    <p:sldId id="282" r:id="rId11"/>
    <p:sldId id="592" r:id="rId12"/>
    <p:sldId id="594" r:id="rId13"/>
    <p:sldId id="595" r:id="rId14"/>
    <p:sldId id="283" r:id="rId15"/>
    <p:sldId id="596" r:id="rId16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7BE3D46-5DB0-4E5E-9052-39218CADE6E2}">
          <p14:sldIdLst>
            <p14:sldId id="256"/>
            <p14:sldId id="436"/>
            <p14:sldId id="268"/>
            <p14:sldId id="278"/>
            <p14:sldId id="591"/>
            <p14:sldId id="280"/>
            <p14:sldId id="282"/>
            <p14:sldId id="592"/>
            <p14:sldId id="594"/>
            <p14:sldId id="595"/>
            <p14:sldId id="283"/>
            <p14:sldId id="5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02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32" autoAdjust="0"/>
    <p:restoredTop sz="90301" autoAdjust="0"/>
  </p:normalViewPr>
  <p:slideViewPr>
    <p:cSldViewPr snapToGrid="0" snapToObjects="1">
      <p:cViewPr varScale="1">
        <p:scale>
          <a:sx n="170" d="100"/>
          <a:sy n="170" d="100"/>
        </p:scale>
        <p:origin x="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E37A995-261F-D647-AA41-750A47C50B49}" type="datetimeFigureOut">
              <a:rPr lang="en-US" smtClean="0"/>
              <a:pPr/>
              <a:t>9/15/20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96D7E8A-BF46-7448-BA28-4F9990997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2F9A376-35C3-4E1E-ABD7-18A727BB463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92BB06A-E44B-4483-A9C4-56EAE433E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86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http://mr-g.tistory.com/60</a:t>
            </a:r>
          </a:p>
          <a:p>
            <a:r>
              <a:rPr lang="en-US" dirty="0"/>
              <a:t>you are the great programmer who knows not only a programming language but also system programming.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BB06A-E44B-4483-A9C4-56EAE433E8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836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BB06A-E44B-4483-A9C4-56EAE433E8E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94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make </a:t>
            </a:r>
            <a:r>
              <a:rPr lang="en-US" dirty="0" err="1"/>
              <a:t>cpu</a:t>
            </a:r>
            <a:r>
              <a:rPr lang="en-US" dirty="0"/>
              <a:t> design as a programmer.</a:t>
            </a:r>
          </a:p>
          <a:p>
            <a:endParaRPr lang="en-US" dirty="0"/>
          </a:p>
          <a:p>
            <a:r>
              <a:rPr lang="en-US" dirty="0"/>
              <a:t>I will explain how to design </a:t>
            </a:r>
            <a:r>
              <a:rPr lang="en-US" dirty="0" err="1"/>
              <a:t>cpu</a:t>
            </a:r>
            <a:r>
              <a:rPr lang="en-US" dirty="0"/>
              <a:t> with simple example using  16 bits register.</a:t>
            </a:r>
          </a:p>
          <a:p>
            <a:endParaRPr lang="en-US" dirty="0"/>
          </a:p>
          <a:p>
            <a:r>
              <a:rPr lang="en-US" dirty="0"/>
              <a:t>If we set purpose of each resistor, we get higher speed and simplify the instructions.</a:t>
            </a:r>
          </a:p>
          <a:p>
            <a:endParaRPr lang="en-US" dirty="0"/>
          </a:p>
          <a:p>
            <a:r>
              <a:rPr lang="en-US" dirty="0"/>
              <a:t>R0~r3 are general purpose registers for ALU operating</a:t>
            </a:r>
          </a:p>
          <a:p>
            <a:r>
              <a:rPr lang="en-US" dirty="0"/>
              <a:t>It is for operation and calculation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BB06A-E44B-4483-A9C4-56EAE433E8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25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the Arithmetic operation is on the register (Limitation)</a:t>
            </a:r>
          </a:p>
          <a:p>
            <a:endParaRPr lang="en-US" dirty="0"/>
          </a:p>
          <a:p>
            <a:r>
              <a:rPr lang="en-US" dirty="0"/>
              <a:t>if number is bigger than16 bits,</a:t>
            </a:r>
            <a:r>
              <a:rPr lang="en-US" baseline="0" dirty="0"/>
              <a:t> </a:t>
            </a:r>
            <a:r>
              <a:rPr lang="en-US" dirty="0"/>
              <a:t>we can not save it in the register.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BB06A-E44B-4483-A9C4-56EAE433E8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21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make new binary code in operator</a:t>
            </a:r>
          </a:p>
          <a:p>
            <a:endParaRPr lang="en-US" dirty="0"/>
          </a:p>
          <a:p>
            <a:r>
              <a:rPr lang="en-US" dirty="0"/>
              <a:t>Load 0x07’s data to r3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BB06A-E44B-4483-A9C4-56EAE433E8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24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Store r2’s data into 0x08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BB06A-E44B-4483-A9C4-56EAE433E8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68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BB06A-E44B-4483-A9C4-56EAE433E8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38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BB06A-E44B-4483-A9C4-56EAE433E8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99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BB06A-E44B-4483-A9C4-56EAE433E8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90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BB06A-E44B-4483-A9C4-56EAE433E8E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87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D6255A-5364-AC4A-BAB6-87821FC4EC2D}" type="datetimeFigureOut">
              <a:rPr lang="en-US" smtClean="0"/>
              <a:pPr/>
              <a:t>9/15/20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33E2C-E170-294A-B474-6AFED1818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D6255A-5364-AC4A-BAB6-87821FC4EC2D}" type="datetimeFigureOut">
              <a:rPr lang="en-US" smtClean="0"/>
              <a:pPr/>
              <a:t>9/15/20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33E2C-E170-294A-B474-6AFED1818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D6255A-5364-AC4A-BAB6-87821FC4EC2D}" type="datetimeFigureOut">
              <a:rPr lang="en-US" smtClean="0"/>
              <a:pPr/>
              <a:t>9/15/20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33E2C-E170-294A-B474-6AFED1818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74448" y="322593"/>
            <a:ext cx="6469552" cy="685482"/>
          </a:xfrm>
          <a:prstGeom prst="rect">
            <a:avLst/>
          </a:prstGeom>
        </p:spPr>
        <p:txBody>
          <a:bodyPr anchor="ctr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3600" kern="1200" dirty="0">
                <a:solidFill>
                  <a:schemeClr val="bg1"/>
                </a:solidFill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12" y="1255735"/>
            <a:ext cx="8380854" cy="4525963"/>
          </a:xfrm>
          <a:prstGeom prst="rect">
            <a:avLst/>
          </a:prstGeom>
        </p:spPr>
        <p:txBody>
          <a:bodyPr/>
          <a:lstStyle>
            <a:lvl1pPr marL="171450" indent="-171450">
              <a:buFont typeface="Wingdings" panose="05000000000000000000" pitchFamily="2" charset="2"/>
              <a:buChar char="Ø"/>
              <a:defRPr/>
            </a:lvl1pPr>
            <a:lvl2pPr>
              <a:spcBef>
                <a:spcPts val="300"/>
              </a:spcBef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53224"/>
            <a:ext cx="2133600" cy="365125"/>
          </a:xfrm>
          <a:prstGeom prst="rect">
            <a:avLst/>
          </a:prstGeom>
        </p:spPr>
        <p:txBody>
          <a:bodyPr/>
          <a:lstStyle/>
          <a:p>
            <a:fld id="{F0D6255A-5364-AC4A-BAB6-87821FC4EC2D}" type="datetimeFigureOut">
              <a:rPr lang="en-US" smtClean="0"/>
              <a:pPr/>
              <a:t>9/15/20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5322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53224"/>
            <a:ext cx="2133600" cy="365125"/>
          </a:xfrm>
          <a:prstGeom prst="rect">
            <a:avLst/>
          </a:prstGeom>
        </p:spPr>
        <p:txBody>
          <a:bodyPr/>
          <a:lstStyle/>
          <a:p>
            <a:fld id="{75233E2C-E170-294A-B474-6AFED1818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D6255A-5364-AC4A-BAB6-87821FC4EC2D}" type="datetimeFigureOut">
              <a:rPr lang="en-US" smtClean="0"/>
              <a:pPr/>
              <a:t>9/15/20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33E2C-E170-294A-B474-6AFED1818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D6255A-5364-AC4A-BAB6-87821FC4EC2D}" type="datetimeFigureOut">
              <a:rPr lang="en-US" smtClean="0"/>
              <a:pPr/>
              <a:t>9/15/20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33E2C-E170-294A-B474-6AFED1818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D6255A-5364-AC4A-BAB6-87821FC4EC2D}" type="datetimeFigureOut">
              <a:rPr lang="en-US" smtClean="0"/>
              <a:pPr/>
              <a:t>9/15/20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33E2C-E170-294A-B474-6AFED1818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D6255A-5364-AC4A-BAB6-87821FC4EC2D}" type="datetimeFigureOut">
              <a:rPr lang="en-US" smtClean="0"/>
              <a:pPr/>
              <a:t>9/15/20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33E2C-E170-294A-B474-6AFED1818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D6255A-5364-AC4A-BAB6-87821FC4EC2D}" type="datetimeFigureOut">
              <a:rPr lang="en-US" smtClean="0"/>
              <a:pPr/>
              <a:t>9/15/20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33E2C-E170-294A-B474-6AFED1818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D6255A-5364-AC4A-BAB6-87821FC4EC2D}" type="datetimeFigureOut">
              <a:rPr lang="en-US" smtClean="0"/>
              <a:pPr/>
              <a:t>9/15/20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33E2C-E170-294A-B474-6AFED1818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D6255A-5364-AC4A-BAB6-87821FC4EC2D}" type="datetimeFigureOut">
              <a:rPr lang="en-US" smtClean="0"/>
              <a:pPr/>
              <a:t>9/15/20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33E2C-E170-294A-B474-6AFED1818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WW_GrayPPPinside.psd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 descr="Horizontal2cNew.pn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21366" y="426011"/>
            <a:ext cx="2435337" cy="51965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WW_GrayPPP.ps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Picture 10" descr="Vertical2cNew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2758" y="4798560"/>
            <a:ext cx="2323376" cy="12634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0828" y="2241597"/>
            <a:ext cx="74448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+mj-lt"/>
                <a:cs typeface="Trajan Pro"/>
              </a:rPr>
              <a:t>CPU Register Design </a:t>
            </a:r>
            <a:br>
              <a:rPr lang="en-US" sz="3600" dirty="0">
                <a:latin typeface="+mj-lt"/>
                <a:cs typeface="Trajan Pro"/>
              </a:rPr>
            </a:br>
            <a:r>
              <a:rPr lang="en-US" sz="3600" dirty="0">
                <a:latin typeface="+mj-lt"/>
                <a:cs typeface="Trajan Pro"/>
              </a:rPr>
              <a:t>(</a:t>
            </a:r>
            <a:r>
              <a:rPr lang="en-US" sz="3600" dirty="0">
                <a:latin typeface="+mj-lt"/>
              </a:rPr>
              <a:t>Load </a:t>
            </a:r>
            <a:r>
              <a:rPr lang="en-US" sz="3600">
                <a:latin typeface="+mj-lt"/>
              </a:rPr>
              <a:t>&amp; Store)</a:t>
            </a:r>
            <a:endParaRPr lang="en-US" sz="3600" dirty="0">
              <a:latin typeface="+mj-lt"/>
              <a:cs typeface="Trajan Pr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49" y="3566245"/>
            <a:ext cx="574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rbel"/>
                <a:cs typeface="Corbel"/>
              </a:rPr>
              <a:t>Haijian</a:t>
            </a:r>
            <a:r>
              <a:rPr lang="en-US" dirty="0">
                <a:latin typeface="Corbel"/>
                <a:cs typeface="Corbel"/>
              </a:rPr>
              <a:t> Sun</a:t>
            </a:r>
          </a:p>
          <a:p>
            <a:pPr algn="ctr"/>
            <a:r>
              <a:rPr lang="en-US" dirty="0" err="1">
                <a:latin typeface="Corbel"/>
                <a:cs typeface="Corbel"/>
              </a:rPr>
              <a:t>sunh@uww.edu</a:t>
            </a:r>
            <a:endParaRPr lang="en-US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program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 a = 100; //allocate 0x10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b = a - 1; //allocate 0x20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c = a*b; //allocate 0x30</a:t>
            </a:r>
          </a:p>
          <a:p>
            <a:pPr lvl="1"/>
            <a:endParaRPr lang="en-US" dirty="0"/>
          </a:p>
          <a:p>
            <a:r>
              <a:rPr lang="en-US" dirty="0"/>
              <a:t>Change to assembly</a:t>
            </a:r>
          </a:p>
          <a:p>
            <a:r>
              <a:rPr lang="en-US" dirty="0"/>
              <a:t>Change to instructions (binary code)</a:t>
            </a:r>
            <a:br>
              <a:rPr lang="en-US" dirty="0"/>
            </a:b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870522"/>
              </p:ext>
            </p:extLst>
          </p:nvPr>
        </p:nvGraphicFramePr>
        <p:xfrm>
          <a:off x="5266685" y="1216984"/>
          <a:ext cx="1889492" cy="1845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746">
                  <a:extLst>
                    <a:ext uri="{9D8B030D-6E8A-4147-A177-3AD203B41FA5}">
                      <a16:colId xmlns:a16="http://schemas.microsoft.com/office/drawing/2014/main" val="30554996"/>
                    </a:ext>
                  </a:extLst>
                </a:gridCol>
                <a:gridCol w="944746">
                  <a:extLst>
                    <a:ext uri="{9D8B030D-6E8A-4147-A177-3AD203B41FA5}">
                      <a16:colId xmlns:a16="http://schemas.microsoft.com/office/drawing/2014/main" val="3038753212"/>
                    </a:ext>
                  </a:extLst>
                </a:gridCol>
              </a:tblGrid>
              <a:tr h="3823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743604"/>
                  </a:ext>
                </a:extLst>
              </a:tr>
              <a:tr h="3557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622117"/>
                  </a:ext>
                </a:extLst>
              </a:tr>
              <a:tr h="3557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05752"/>
                  </a:ext>
                </a:extLst>
              </a:tr>
              <a:tr h="3557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269435"/>
                  </a:ext>
                </a:extLst>
              </a:tr>
              <a:tr h="3557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821981"/>
                  </a:ext>
                </a:extLst>
              </a:tr>
            </a:tbl>
          </a:graphicData>
        </a:graphic>
      </p:graphicFrame>
      <p:graphicFrame>
        <p:nvGraphicFramePr>
          <p:cNvPr id="23" name="Content Placeholder 3">
            <a:extLst>
              <a:ext uri="{FF2B5EF4-FFF2-40B4-BE49-F238E27FC236}">
                <a16:creationId xmlns:a16="http://schemas.microsoft.com/office/drawing/2014/main" id="{C9C8D74B-953A-4B08-99E1-373E76C1CF7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7156177" y="1039128"/>
          <a:ext cx="189709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549">
                  <a:extLst>
                    <a:ext uri="{9D8B030D-6E8A-4147-A177-3AD203B41FA5}">
                      <a16:colId xmlns:a16="http://schemas.microsoft.com/office/drawing/2014/main" val="1810637375"/>
                    </a:ext>
                  </a:extLst>
                </a:gridCol>
                <a:gridCol w="948549">
                  <a:extLst>
                    <a:ext uri="{9D8B030D-6E8A-4147-A177-3AD203B41FA5}">
                      <a16:colId xmlns:a16="http://schemas.microsoft.com/office/drawing/2014/main" val="1361799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894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143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28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154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573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532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981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325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B6388-A87C-460A-B1C3-DE2D80352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Flow (LOAD &amp; STORE)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A8FF241-4726-4E76-8F14-608547AA71A7}"/>
              </a:ext>
            </a:extLst>
          </p:cNvPr>
          <p:cNvSpPr/>
          <p:nvPr/>
        </p:nvSpPr>
        <p:spPr>
          <a:xfrm>
            <a:off x="252412" y="1160393"/>
            <a:ext cx="2770188" cy="15372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rtlCol="0" anchor="ctr" anchorCtr="0"/>
          <a:lstStyle/>
          <a:p>
            <a:r>
              <a:rPr lang="en-US" dirty="0" err="1"/>
              <a:t>int</a:t>
            </a:r>
            <a:r>
              <a:rPr lang="en-US" dirty="0"/>
              <a:t>  a = 30; //allocate 0x10</a:t>
            </a:r>
          </a:p>
          <a:p>
            <a:r>
              <a:rPr lang="en-US" dirty="0" err="1"/>
              <a:t>int</a:t>
            </a:r>
            <a:r>
              <a:rPr lang="en-US" dirty="0"/>
              <a:t>  b = 40; //allocate 0x20</a:t>
            </a:r>
          </a:p>
          <a:p>
            <a:r>
              <a:rPr lang="en-US" dirty="0"/>
              <a:t>int c = a + b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2ABAD1-F8CF-4B94-9A5F-57B9BC4D498E}"/>
              </a:ext>
            </a:extLst>
          </p:cNvPr>
          <p:cNvSpPr/>
          <p:nvPr/>
        </p:nvSpPr>
        <p:spPr>
          <a:xfrm>
            <a:off x="4109397" y="1168630"/>
            <a:ext cx="1855600" cy="15372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rtlCol="0" anchor="ctr" anchorCtr="0"/>
          <a:lstStyle/>
          <a:p>
            <a:r>
              <a:rPr lang="en-US" dirty="0"/>
              <a:t>LOAD r1, 0x10</a:t>
            </a:r>
          </a:p>
          <a:p>
            <a:r>
              <a:rPr lang="en-US" dirty="0"/>
              <a:t>LOAD r2, 0x20</a:t>
            </a:r>
          </a:p>
          <a:p>
            <a:r>
              <a:rPr lang="en-US" dirty="0"/>
              <a:t>ADD r3, r1, r2</a:t>
            </a:r>
          </a:p>
          <a:p>
            <a:r>
              <a:rPr lang="en-US" dirty="0"/>
              <a:t>STORE r3, 0x30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0E5A298-3E80-426F-8DFB-B88C50D0CE35}"/>
              </a:ext>
            </a:extLst>
          </p:cNvPr>
          <p:cNvGrpSpPr/>
          <p:nvPr/>
        </p:nvGrpSpPr>
        <p:grpSpPr>
          <a:xfrm>
            <a:off x="133161" y="2231988"/>
            <a:ext cx="8413680" cy="4348980"/>
            <a:chOff x="133161" y="2231988"/>
            <a:chExt cx="8413680" cy="4348980"/>
          </a:xfrm>
        </p:grpSpPr>
        <p:sp>
          <p:nvSpPr>
            <p:cNvPr id="7" name="Flowchart: Process 6">
              <a:extLst>
                <a:ext uri="{FF2B5EF4-FFF2-40B4-BE49-F238E27FC236}">
                  <a16:creationId xmlns:a16="http://schemas.microsoft.com/office/drawing/2014/main" id="{EA47D81C-2F9C-4EDA-A7A2-A9CF11F58F3B}"/>
                </a:ext>
              </a:extLst>
            </p:cNvPr>
            <p:cNvSpPr/>
            <p:nvPr/>
          </p:nvSpPr>
          <p:spPr>
            <a:xfrm>
              <a:off x="5632793" y="3134942"/>
              <a:ext cx="1683779" cy="2389557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BA1AC2-DA0C-4555-A759-E74A8C8998F7}"/>
                </a:ext>
              </a:extLst>
            </p:cNvPr>
            <p:cNvSpPr txBox="1"/>
            <p:nvPr/>
          </p:nvSpPr>
          <p:spPr>
            <a:xfrm>
              <a:off x="5369774" y="2778077"/>
              <a:ext cx="12726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Memory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694B97A-E7AF-4709-B7B4-A8DFB92375F6}"/>
                </a:ext>
              </a:extLst>
            </p:cNvPr>
            <p:cNvSpPr/>
            <p:nvPr/>
          </p:nvSpPr>
          <p:spPr>
            <a:xfrm>
              <a:off x="754235" y="2895360"/>
              <a:ext cx="3770845" cy="25054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2A1C75B-09EC-4404-9E11-2C6797438061}"/>
                </a:ext>
              </a:extLst>
            </p:cNvPr>
            <p:cNvSpPr/>
            <p:nvPr/>
          </p:nvSpPr>
          <p:spPr>
            <a:xfrm>
              <a:off x="876822" y="3446128"/>
              <a:ext cx="1005840" cy="5486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ALU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A2092F6-B123-431E-A9BF-F70BA7954519}"/>
                </a:ext>
              </a:extLst>
            </p:cNvPr>
            <p:cNvSpPr/>
            <p:nvPr/>
          </p:nvSpPr>
          <p:spPr>
            <a:xfrm>
              <a:off x="876822" y="4563876"/>
              <a:ext cx="1005840" cy="5486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Control Unit</a:t>
              </a:r>
            </a:p>
          </p:txBody>
        </p:sp>
        <p:sp>
          <p:nvSpPr>
            <p:cNvPr id="12" name="Arrow: Left-Right 11">
              <a:extLst>
                <a:ext uri="{FF2B5EF4-FFF2-40B4-BE49-F238E27FC236}">
                  <a16:creationId xmlns:a16="http://schemas.microsoft.com/office/drawing/2014/main" id="{27990FD2-D19A-40A2-909B-5B89A4B8C83D}"/>
                </a:ext>
              </a:extLst>
            </p:cNvPr>
            <p:cNvSpPr/>
            <p:nvPr/>
          </p:nvSpPr>
          <p:spPr>
            <a:xfrm>
              <a:off x="500017" y="5642250"/>
              <a:ext cx="8046824" cy="938718"/>
            </a:xfrm>
            <a:prstGeom prst="left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I/O BUS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C4EC28-8124-4E0D-AE6D-BEFE58BA48AF}"/>
                </a:ext>
              </a:extLst>
            </p:cNvPr>
            <p:cNvSpPr txBox="1"/>
            <p:nvPr/>
          </p:nvSpPr>
          <p:spPr>
            <a:xfrm>
              <a:off x="1841326" y="2905516"/>
              <a:ext cx="12789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CPU</a:t>
              </a:r>
            </a:p>
          </p:txBody>
        </p: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C516560D-CEAA-47E0-92A8-C55202F9D5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13943" y="4002387"/>
              <a:ext cx="102629" cy="2109222"/>
            </a:xfrm>
            <a:prstGeom prst="bentConnector3">
              <a:avLst>
                <a:gd name="adj1" fmla="val -505594"/>
              </a:avLst>
            </a:prstGeom>
            <a:ln w="28575">
              <a:solidFill>
                <a:schemeClr val="tx1"/>
              </a:solidFill>
              <a:prstDash val="dash"/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586DA18-148D-4729-8F6C-5F56D5EDB1DA}"/>
                </a:ext>
              </a:extLst>
            </p:cNvPr>
            <p:cNvSpPr txBox="1"/>
            <p:nvPr/>
          </p:nvSpPr>
          <p:spPr>
            <a:xfrm>
              <a:off x="2917422" y="2231988"/>
              <a:ext cx="13701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1. Compile</a:t>
              </a:r>
            </a:p>
          </p:txBody>
        </p: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7122A2DF-BA08-4B5A-8250-36E18A5AEB66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rot="16200000" flipV="1">
              <a:off x="3673727" y="5126276"/>
              <a:ext cx="1759714" cy="223962"/>
            </a:xfrm>
            <a:prstGeom prst="bentConnector2">
              <a:avLst/>
            </a:prstGeom>
            <a:ln w="28575">
              <a:solidFill>
                <a:schemeClr val="tx1"/>
              </a:solidFill>
              <a:prstDash val="dash"/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A6204C-E8F0-4193-8F92-B59B64C6A600}"/>
                </a:ext>
              </a:extLst>
            </p:cNvPr>
            <p:cNvSpPr txBox="1"/>
            <p:nvPr/>
          </p:nvSpPr>
          <p:spPr>
            <a:xfrm>
              <a:off x="133161" y="4133140"/>
              <a:ext cx="15426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5. Decode</a:t>
              </a:r>
            </a:p>
          </p:txBody>
        </p: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C112FECE-2B7D-4439-BBE0-7ACAB9722066}"/>
                </a:ext>
              </a:extLst>
            </p:cNvPr>
            <p:cNvCxnSpPr>
              <a:cxnSpLocks/>
              <a:stCxn id="28" idx="1"/>
              <a:endCxn id="11" idx="3"/>
            </p:cNvCxnSpPr>
            <p:nvPr/>
          </p:nvCxnSpPr>
          <p:spPr>
            <a:xfrm rot="10800000" flipV="1">
              <a:off x="1882662" y="4358400"/>
              <a:ext cx="880754" cy="479796"/>
            </a:xfrm>
            <a:prstGeom prst="bentConnector3">
              <a:avLst/>
            </a:prstGeom>
            <a:ln w="28575">
              <a:solidFill>
                <a:schemeClr val="tx1"/>
              </a:solidFill>
              <a:prstDash val="dash"/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C29566-A4DF-4709-825F-7AC59F32D0B8}"/>
                </a:ext>
              </a:extLst>
            </p:cNvPr>
            <p:cNvSpPr txBox="1"/>
            <p:nvPr/>
          </p:nvSpPr>
          <p:spPr>
            <a:xfrm>
              <a:off x="659198" y="3134943"/>
              <a:ext cx="15426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6. Execution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28628AF-2043-405B-AEB6-4ED493C8A335}"/>
                </a:ext>
              </a:extLst>
            </p:cNvPr>
            <p:cNvCxnSpPr>
              <a:stCxn id="11" idx="0"/>
              <a:endCxn id="10" idx="2"/>
            </p:cNvCxnSpPr>
            <p:nvPr/>
          </p:nvCxnSpPr>
          <p:spPr>
            <a:xfrm flipV="1">
              <a:off x="1379742" y="3994768"/>
              <a:ext cx="0" cy="56910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A28B7F9-B0F5-4494-AF90-D5489A64EE3C}"/>
                </a:ext>
              </a:extLst>
            </p:cNvPr>
            <p:cNvGrpSpPr/>
            <p:nvPr/>
          </p:nvGrpSpPr>
          <p:grpSpPr>
            <a:xfrm>
              <a:off x="2763416" y="3342468"/>
              <a:ext cx="1678187" cy="1806792"/>
              <a:chOff x="2763416" y="3342468"/>
              <a:chExt cx="1678187" cy="1806792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8DEBCB7-80F8-44CB-9C42-B3009D6EAF58}"/>
                  </a:ext>
                </a:extLst>
              </p:cNvPr>
              <p:cNvSpPr/>
              <p:nvPr/>
            </p:nvSpPr>
            <p:spPr>
              <a:xfrm>
                <a:off x="2763416" y="3342468"/>
                <a:ext cx="1678187" cy="231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r0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C23F492-0E5E-4440-B31A-9B3A8292DEA4}"/>
                  </a:ext>
                </a:extLst>
              </p:cNvPr>
              <p:cNvSpPr/>
              <p:nvPr/>
            </p:nvSpPr>
            <p:spPr>
              <a:xfrm>
                <a:off x="2763416" y="3567542"/>
                <a:ext cx="1678187" cy="231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r1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AAC207C-E025-41AE-AD26-2C3E25B6D831}"/>
                  </a:ext>
                </a:extLst>
              </p:cNvPr>
              <p:cNvSpPr/>
              <p:nvPr/>
            </p:nvSpPr>
            <p:spPr>
              <a:xfrm>
                <a:off x="2763416" y="3792616"/>
                <a:ext cx="1678187" cy="231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r2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A8FD34B-D57F-4C5D-ACF2-77EC8289DA81}"/>
                  </a:ext>
                </a:extLst>
              </p:cNvPr>
              <p:cNvSpPr/>
              <p:nvPr/>
            </p:nvSpPr>
            <p:spPr>
              <a:xfrm>
                <a:off x="2763416" y="4017690"/>
                <a:ext cx="1678187" cy="231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r3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BCD28B7-44D8-4DB4-A166-0C11506BEC34}"/>
                  </a:ext>
                </a:extLst>
              </p:cNvPr>
              <p:cNvSpPr/>
              <p:nvPr/>
            </p:nvSpPr>
            <p:spPr>
              <a:xfrm>
                <a:off x="2763416" y="4242764"/>
                <a:ext cx="1678187" cy="23127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r4	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ir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6A02E52-EB38-46E2-AA8A-8666498CB7E4}"/>
                  </a:ext>
                </a:extLst>
              </p:cNvPr>
              <p:cNvSpPr/>
              <p:nvPr/>
            </p:nvSpPr>
            <p:spPr>
              <a:xfrm>
                <a:off x="2763416" y="4467838"/>
                <a:ext cx="1678187" cy="231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r5	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sp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55EBFD9-B6A9-4C36-85D6-DD3ED5D87529}"/>
                  </a:ext>
                </a:extLst>
              </p:cNvPr>
              <p:cNvSpPr/>
              <p:nvPr/>
            </p:nvSpPr>
            <p:spPr>
              <a:xfrm>
                <a:off x="2763416" y="4692912"/>
                <a:ext cx="1678187" cy="231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r6	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lr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7E1D61C-2116-4D2C-B2D7-E52A5004B076}"/>
                  </a:ext>
                </a:extLst>
              </p:cNvPr>
              <p:cNvSpPr/>
              <p:nvPr/>
            </p:nvSpPr>
            <p:spPr>
              <a:xfrm>
                <a:off x="2763416" y="4917988"/>
                <a:ext cx="1678187" cy="231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r7	pc</a:t>
                </a:r>
              </a:p>
            </p:txBody>
          </p:sp>
        </p:grpSp>
      </p:grp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636BB9DD-9B6E-404E-BD17-1E5B8279C920}"/>
              </a:ext>
            </a:extLst>
          </p:cNvPr>
          <p:cNvSpPr/>
          <p:nvPr/>
        </p:nvSpPr>
        <p:spPr>
          <a:xfrm>
            <a:off x="3145913" y="1664430"/>
            <a:ext cx="840171" cy="5460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B90AD4C-DBD5-4DCA-B2DE-8763491BF024}"/>
              </a:ext>
            </a:extLst>
          </p:cNvPr>
          <p:cNvSpPr/>
          <p:nvPr/>
        </p:nvSpPr>
        <p:spPr>
          <a:xfrm>
            <a:off x="7449776" y="1363521"/>
            <a:ext cx="722407" cy="114747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rtlCol="0" anchor="ctr" anchorCtr="0"/>
          <a:lstStyle/>
          <a:p>
            <a:r>
              <a:rPr lang="en-US" dirty="0"/>
              <a:t>00…</a:t>
            </a:r>
          </a:p>
          <a:p>
            <a:r>
              <a:rPr lang="en-US" dirty="0"/>
              <a:t>00..</a:t>
            </a:r>
          </a:p>
          <a:p>
            <a:r>
              <a:rPr lang="en-US" dirty="0"/>
              <a:t>00..</a:t>
            </a:r>
          </a:p>
          <a:p>
            <a:r>
              <a:rPr lang="en-US" dirty="0"/>
              <a:t>00..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EDA0E5-948A-4A49-8DD3-1D8738537F2D}"/>
              </a:ext>
            </a:extLst>
          </p:cNvPr>
          <p:cNvSpPr txBox="1"/>
          <p:nvPr/>
        </p:nvSpPr>
        <p:spPr>
          <a:xfrm>
            <a:off x="5955380" y="2141217"/>
            <a:ext cx="1677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2. Assemble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09A27636-DDEB-4CD3-8A86-10B37C9A9755}"/>
              </a:ext>
            </a:extLst>
          </p:cNvPr>
          <p:cNvSpPr/>
          <p:nvPr/>
        </p:nvSpPr>
        <p:spPr>
          <a:xfrm>
            <a:off x="6287301" y="1653670"/>
            <a:ext cx="840171" cy="5460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78BEDAB-6139-409E-BD4F-60CF63387596}"/>
              </a:ext>
            </a:extLst>
          </p:cNvPr>
          <p:cNvCxnSpPr>
            <a:cxnSpLocks/>
            <a:stCxn id="33" idx="2"/>
            <a:endCxn id="7" idx="0"/>
          </p:cNvCxnSpPr>
          <p:nvPr/>
        </p:nvCxnSpPr>
        <p:spPr>
          <a:xfrm rot="5400000">
            <a:off x="6830857" y="2154818"/>
            <a:ext cx="623951" cy="1336297"/>
          </a:xfrm>
          <a:prstGeom prst="bentConnector3">
            <a:avLst/>
          </a:prstGeom>
          <a:ln w="28575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5CC8A78-610D-431A-B292-12712476F6DF}"/>
              </a:ext>
            </a:extLst>
          </p:cNvPr>
          <p:cNvSpPr txBox="1"/>
          <p:nvPr/>
        </p:nvSpPr>
        <p:spPr>
          <a:xfrm>
            <a:off x="7238489" y="2772599"/>
            <a:ext cx="1677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3. LOAD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6612F35-4838-4ECE-8523-E0565D61ED2F}"/>
              </a:ext>
            </a:extLst>
          </p:cNvPr>
          <p:cNvSpPr txBox="1"/>
          <p:nvPr/>
        </p:nvSpPr>
        <p:spPr>
          <a:xfrm>
            <a:off x="7843201" y="4724129"/>
            <a:ext cx="1677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4. Fetch</a:t>
            </a:r>
          </a:p>
        </p:txBody>
      </p: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C21A156C-190B-4608-9487-B04D66F0A930}"/>
              </a:ext>
            </a:extLst>
          </p:cNvPr>
          <p:cNvSpPr/>
          <p:nvPr/>
        </p:nvSpPr>
        <p:spPr>
          <a:xfrm>
            <a:off x="5632793" y="3567542"/>
            <a:ext cx="1683779" cy="340710"/>
          </a:xfrm>
          <a:prstGeom prst="flowChartProcess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CED6EA2F-9DCD-4B9D-8126-E167ADC2FBC4}"/>
              </a:ext>
            </a:extLst>
          </p:cNvPr>
          <p:cNvSpPr/>
          <p:nvPr/>
        </p:nvSpPr>
        <p:spPr>
          <a:xfrm>
            <a:off x="5632793" y="4254392"/>
            <a:ext cx="1683779" cy="340710"/>
          </a:xfrm>
          <a:prstGeom prst="flowChartProcess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B0E1B1A7-E1CA-4DC9-A4CA-38A34EB40E2F}"/>
              </a:ext>
            </a:extLst>
          </p:cNvPr>
          <p:cNvSpPr/>
          <p:nvPr/>
        </p:nvSpPr>
        <p:spPr>
          <a:xfrm>
            <a:off x="5645074" y="4902582"/>
            <a:ext cx="1683779" cy="340710"/>
          </a:xfrm>
          <a:prstGeom prst="flowChartProcess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DF0213-A5DD-44BB-B01A-21C11FFF4D8A}"/>
              </a:ext>
            </a:extLst>
          </p:cNvPr>
          <p:cNvSpPr txBox="1"/>
          <p:nvPr/>
        </p:nvSpPr>
        <p:spPr>
          <a:xfrm>
            <a:off x="6287301" y="3197031"/>
            <a:ext cx="35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04F6EE6-BE02-44F2-A195-C3C8B69D55B8}"/>
              </a:ext>
            </a:extLst>
          </p:cNvPr>
          <p:cNvSpPr txBox="1"/>
          <p:nvPr/>
        </p:nvSpPr>
        <p:spPr>
          <a:xfrm>
            <a:off x="6309416" y="3893168"/>
            <a:ext cx="35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7A70379-0CC0-4D13-93B5-70195DB76BF5}"/>
              </a:ext>
            </a:extLst>
          </p:cNvPr>
          <p:cNvSpPr txBox="1"/>
          <p:nvPr/>
        </p:nvSpPr>
        <p:spPr>
          <a:xfrm>
            <a:off x="6309416" y="4533250"/>
            <a:ext cx="35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DEC21B-E761-4589-BA1C-282DB2F1A74B}"/>
              </a:ext>
            </a:extLst>
          </p:cNvPr>
          <p:cNvSpPr txBox="1"/>
          <p:nvPr/>
        </p:nvSpPr>
        <p:spPr>
          <a:xfrm>
            <a:off x="6309416" y="5162695"/>
            <a:ext cx="35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4C854E0-B21B-49A3-B8F8-8EB3D3C1E584}"/>
              </a:ext>
            </a:extLst>
          </p:cNvPr>
          <p:cNvSpPr/>
          <p:nvPr/>
        </p:nvSpPr>
        <p:spPr>
          <a:xfrm>
            <a:off x="3952106" y="3492305"/>
            <a:ext cx="361202" cy="35485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718C68D-3FBE-4B24-B1DE-7AFD5B1611F4}"/>
              </a:ext>
            </a:extLst>
          </p:cNvPr>
          <p:cNvSpPr/>
          <p:nvPr/>
        </p:nvSpPr>
        <p:spPr>
          <a:xfrm>
            <a:off x="3639996" y="3720448"/>
            <a:ext cx="361202" cy="35485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228A4C7-21E3-4554-A96B-70481D3DA31C}"/>
              </a:ext>
            </a:extLst>
          </p:cNvPr>
          <p:cNvSpPr/>
          <p:nvPr/>
        </p:nvSpPr>
        <p:spPr>
          <a:xfrm>
            <a:off x="3327886" y="3950230"/>
            <a:ext cx="361202" cy="35485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8BCCB4A-1A11-42F6-A212-D5C7AE9EFD45}"/>
              </a:ext>
            </a:extLst>
          </p:cNvPr>
          <p:cNvSpPr/>
          <p:nvPr/>
        </p:nvSpPr>
        <p:spPr>
          <a:xfrm>
            <a:off x="6719534" y="4877074"/>
            <a:ext cx="361202" cy="35485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7A618E0-6154-493A-89EA-0B4E5751598D}"/>
              </a:ext>
            </a:extLst>
          </p:cNvPr>
          <p:cNvSpPr/>
          <p:nvPr/>
        </p:nvSpPr>
        <p:spPr>
          <a:xfrm>
            <a:off x="6338393" y="5704188"/>
            <a:ext cx="361202" cy="35485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A9DA6EB-7569-4CAB-AF50-CE4A8A58EB91}"/>
              </a:ext>
            </a:extLst>
          </p:cNvPr>
          <p:cNvSpPr/>
          <p:nvPr/>
        </p:nvSpPr>
        <p:spPr>
          <a:xfrm>
            <a:off x="6026283" y="5932331"/>
            <a:ext cx="361202" cy="35485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0E15564-1080-4E63-A630-EE5599913461}"/>
              </a:ext>
            </a:extLst>
          </p:cNvPr>
          <p:cNvSpPr/>
          <p:nvPr/>
        </p:nvSpPr>
        <p:spPr>
          <a:xfrm>
            <a:off x="5714173" y="6162113"/>
            <a:ext cx="361202" cy="35485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3C9FC3B2-B732-45CA-954A-F109D94C0659}"/>
              </a:ext>
            </a:extLst>
          </p:cNvPr>
          <p:cNvCxnSpPr>
            <a:stCxn id="49" idx="6"/>
            <a:endCxn id="53" idx="2"/>
          </p:cNvCxnSpPr>
          <p:nvPr/>
        </p:nvCxnSpPr>
        <p:spPr>
          <a:xfrm>
            <a:off x="4313308" y="3669732"/>
            <a:ext cx="2025085" cy="2211883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00D0522A-9AFB-4AB4-81F7-30CA1A206789}"/>
              </a:ext>
            </a:extLst>
          </p:cNvPr>
          <p:cNvCxnSpPr>
            <a:cxnSpLocks/>
            <a:stCxn id="50" idx="6"/>
            <a:endCxn id="54" idx="2"/>
          </p:cNvCxnSpPr>
          <p:nvPr/>
        </p:nvCxnSpPr>
        <p:spPr>
          <a:xfrm>
            <a:off x="4001198" y="3897875"/>
            <a:ext cx="2025085" cy="2211883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AC597E0D-1B71-44B8-B255-1D2CC6A92F73}"/>
              </a:ext>
            </a:extLst>
          </p:cNvPr>
          <p:cNvCxnSpPr>
            <a:cxnSpLocks/>
            <a:stCxn id="51" idx="6"/>
            <a:endCxn id="55" idx="2"/>
          </p:cNvCxnSpPr>
          <p:nvPr/>
        </p:nvCxnSpPr>
        <p:spPr>
          <a:xfrm>
            <a:off x="3689088" y="4127657"/>
            <a:ext cx="2025085" cy="2211883"/>
          </a:xfrm>
          <a:prstGeom prst="bentConnector3">
            <a:avLst>
              <a:gd name="adj1" fmla="val 55017"/>
            </a:avLst>
          </a:prstGeom>
          <a:ln w="28575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139E1F6F-0812-4399-8940-A79B0A6E5A2D}"/>
              </a:ext>
            </a:extLst>
          </p:cNvPr>
          <p:cNvCxnSpPr>
            <a:cxnSpLocks/>
            <a:stCxn id="53" idx="6"/>
            <a:endCxn id="42" idx="3"/>
          </p:cNvCxnSpPr>
          <p:nvPr/>
        </p:nvCxnSpPr>
        <p:spPr>
          <a:xfrm flipV="1">
            <a:off x="6699595" y="3737897"/>
            <a:ext cx="616977" cy="2143718"/>
          </a:xfrm>
          <a:prstGeom prst="bentConnector3">
            <a:avLst>
              <a:gd name="adj1" fmla="val 137052"/>
            </a:avLst>
          </a:prstGeom>
          <a:ln w="28575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00701150-7B80-4314-8FE8-AFD24CA10E5A}"/>
              </a:ext>
            </a:extLst>
          </p:cNvPr>
          <p:cNvCxnSpPr>
            <a:cxnSpLocks/>
            <a:stCxn id="54" idx="6"/>
            <a:endCxn id="43" idx="3"/>
          </p:cNvCxnSpPr>
          <p:nvPr/>
        </p:nvCxnSpPr>
        <p:spPr>
          <a:xfrm flipV="1">
            <a:off x="6387485" y="4424747"/>
            <a:ext cx="929087" cy="1685011"/>
          </a:xfrm>
          <a:prstGeom prst="bentConnector3">
            <a:avLst>
              <a:gd name="adj1" fmla="val 124605"/>
            </a:avLst>
          </a:prstGeom>
          <a:ln w="28575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A5EFAFEE-9153-4713-BCE4-0AAEF6A5A37E}"/>
              </a:ext>
            </a:extLst>
          </p:cNvPr>
          <p:cNvCxnSpPr>
            <a:cxnSpLocks/>
            <a:stCxn id="55" idx="6"/>
            <a:endCxn id="52" idx="4"/>
          </p:cNvCxnSpPr>
          <p:nvPr/>
        </p:nvCxnSpPr>
        <p:spPr>
          <a:xfrm flipV="1">
            <a:off x="6075375" y="5231927"/>
            <a:ext cx="824760" cy="1107613"/>
          </a:xfrm>
          <a:prstGeom prst="bentConnector2">
            <a:avLst/>
          </a:prstGeom>
          <a:ln w="28575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DC24E82-086C-4B65-A7E1-E201C9758AB1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1866900" y="3669732"/>
            <a:ext cx="2085206" cy="56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E606D76-05E4-492A-BA3B-B999DC78CB1E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1882661" y="3897875"/>
            <a:ext cx="1757335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2DEEA83F-EF4A-411A-803D-7AD9FDB05797}"/>
              </a:ext>
            </a:extLst>
          </p:cNvPr>
          <p:cNvCxnSpPr>
            <a:cxnSpLocks/>
            <a:stCxn id="10" idx="1"/>
            <a:endCxn id="51" idx="2"/>
          </p:cNvCxnSpPr>
          <p:nvPr/>
        </p:nvCxnSpPr>
        <p:spPr>
          <a:xfrm rot="10800000" flipH="1" flipV="1">
            <a:off x="876822" y="3720447"/>
            <a:ext cx="2451064" cy="407209"/>
          </a:xfrm>
          <a:prstGeom prst="bentConnector3">
            <a:avLst>
              <a:gd name="adj1" fmla="val -9327"/>
            </a:avLst>
          </a:prstGeom>
          <a:ln w="28575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C768D02-F8E2-485A-89D1-EB7180BC05C9}"/>
              </a:ext>
            </a:extLst>
          </p:cNvPr>
          <p:cNvGrpSpPr/>
          <p:nvPr/>
        </p:nvGrpSpPr>
        <p:grpSpPr>
          <a:xfrm>
            <a:off x="1511218" y="986049"/>
            <a:ext cx="2749852" cy="1344840"/>
            <a:chOff x="1511218" y="986049"/>
            <a:chExt cx="2749852" cy="1344840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F562313F-321E-4D18-AC1E-871B8D075FCB}"/>
                </a:ext>
              </a:extLst>
            </p:cNvPr>
            <p:cNvSpPr/>
            <p:nvPr/>
          </p:nvSpPr>
          <p:spPr>
            <a:xfrm>
              <a:off x="1511218" y="1185503"/>
              <a:ext cx="1411209" cy="1145386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말풍선: 타원형 13">
              <a:extLst>
                <a:ext uri="{FF2B5EF4-FFF2-40B4-BE49-F238E27FC236}">
                  <a16:creationId xmlns:a16="http://schemas.microsoft.com/office/drawing/2014/main" id="{890F52DC-0AC4-4B19-8379-4321F05232FA}"/>
                </a:ext>
              </a:extLst>
            </p:cNvPr>
            <p:cNvSpPr/>
            <p:nvPr/>
          </p:nvSpPr>
          <p:spPr>
            <a:xfrm>
              <a:off x="2849861" y="986049"/>
              <a:ext cx="1411209" cy="672781"/>
            </a:xfrm>
            <a:prstGeom prst="wedgeEllipseCallout">
              <a:avLst>
                <a:gd name="adj1" fmla="val -67006"/>
                <a:gd name="adj2" fmla="val -408"/>
              </a:avLst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4"/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Memory Address</a:t>
              </a:r>
            </a:p>
          </p:txBody>
        </p:sp>
      </p:grpSp>
      <p:sp>
        <p:nvSpPr>
          <p:cNvPr id="63" name="말풍선: 타원형 13">
            <a:extLst>
              <a:ext uri="{FF2B5EF4-FFF2-40B4-BE49-F238E27FC236}">
                <a16:creationId xmlns:a16="http://schemas.microsoft.com/office/drawing/2014/main" id="{890F52DC-0AC4-4B19-8379-4321F05232FA}"/>
              </a:ext>
            </a:extLst>
          </p:cNvPr>
          <p:cNvSpPr/>
          <p:nvPr/>
        </p:nvSpPr>
        <p:spPr>
          <a:xfrm>
            <a:off x="6312278" y="6167981"/>
            <a:ext cx="1411209" cy="672781"/>
          </a:xfrm>
          <a:prstGeom prst="wedgeEllipseCallout">
            <a:avLst>
              <a:gd name="adj1" fmla="val -67006"/>
              <a:gd name="adj2" fmla="val -408"/>
            </a:avLst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100000">
                <a:schemeClr val="accent4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Memory Address</a:t>
            </a:r>
          </a:p>
        </p:txBody>
      </p:sp>
      <p:sp>
        <p:nvSpPr>
          <p:cNvPr id="64" name="말풍선: 타원형 13">
            <a:extLst>
              <a:ext uri="{FF2B5EF4-FFF2-40B4-BE49-F238E27FC236}">
                <a16:creationId xmlns:a16="http://schemas.microsoft.com/office/drawing/2014/main" id="{890F52DC-0AC4-4B19-8379-4321F05232FA}"/>
              </a:ext>
            </a:extLst>
          </p:cNvPr>
          <p:cNvSpPr/>
          <p:nvPr/>
        </p:nvSpPr>
        <p:spPr>
          <a:xfrm>
            <a:off x="7226102" y="3397213"/>
            <a:ext cx="1411209" cy="672781"/>
          </a:xfrm>
          <a:prstGeom prst="wedgeEllipseCallout">
            <a:avLst>
              <a:gd name="adj1" fmla="val -67006"/>
              <a:gd name="adj2" fmla="val -408"/>
            </a:avLst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5" name="말풍선: 타원형 13">
            <a:extLst>
              <a:ext uri="{FF2B5EF4-FFF2-40B4-BE49-F238E27FC236}">
                <a16:creationId xmlns:a16="http://schemas.microsoft.com/office/drawing/2014/main" id="{890F52DC-0AC4-4B19-8379-4321F05232FA}"/>
              </a:ext>
            </a:extLst>
          </p:cNvPr>
          <p:cNvSpPr/>
          <p:nvPr/>
        </p:nvSpPr>
        <p:spPr>
          <a:xfrm>
            <a:off x="7209334" y="3383139"/>
            <a:ext cx="1411209" cy="672781"/>
          </a:xfrm>
          <a:prstGeom prst="wedgeEllipseCallout">
            <a:avLst>
              <a:gd name="adj1" fmla="val -81732"/>
              <a:gd name="adj2" fmla="val 96379"/>
            </a:avLst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73827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&amp; STORE instruction Design</a:t>
            </a:r>
          </a:p>
          <a:p>
            <a:pPr lvl="1"/>
            <a:r>
              <a:rPr lang="en-US" dirty="0"/>
              <a:t>To store value in main memory address</a:t>
            </a:r>
          </a:p>
          <a:p>
            <a:r>
              <a:rPr lang="en-US" dirty="0"/>
              <a:t>Load instruction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STORE instruction</a:t>
            </a:r>
          </a:p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9C8D74B-953A-4B08-99E1-373E76C1CF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3955041"/>
              </p:ext>
            </p:extLst>
          </p:nvPr>
        </p:nvGraphicFramePr>
        <p:xfrm>
          <a:off x="6625683" y="2408500"/>
          <a:ext cx="234498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494">
                  <a:extLst>
                    <a:ext uri="{9D8B030D-6E8A-4147-A177-3AD203B41FA5}">
                      <a16:colId xmlns:a16="http://schemas.microsoft.com/office/drawing/2014/main" val="1810637375"/>
                    </a:ext>
                  </a:extLst>
                </a:gridCol>
                <a:gridCol w="1172494">
                  <a:extLst>
                    <a:ext uri="{9D8B030D-6E8A-4147-A177-3AD203B41FA5}">
                      <a16:colId xmlns:a16="http://schemas.microsoft.com/office/drawing/2014/main" val="1361799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894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532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98134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C6123FC-9A5C-4F64-9BDC-A7CD17480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34" y="2964760"/>
            <a:ext cx="5340096" cy="857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422DCC-C6DC-4EC6-869B-323A10467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207" y="4815215"/>
            <a:ext cx="5349041" cy="865149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>
          <a:xfrm>
            <a:off x="2417618" y="6029358"/>
            <a:ext cx="1911927" cy="690097"/>
          </a:xfrm>
          <a:prstGeom prst="wedgeRoundRectCallout">
            <a:avLst>
              <a:gd name="adj1" fmla="val -17210"/>
              <a:gd name="adj2" fmla="val -11015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 Address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6177230" y="4222506"/>
            <a:ext cx="2814370" cy="690097"/>
          </a:xfrm>
          <a:prstGeom prst="wedgeRoundRectCallout">
            <a:avLst>
              <a:gd name="adj1" fmla="val -96221"/>
              <a:gd name="adj2" fmla="val 4443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Memory Address</a:t>
            </a:r>
          </a:p>
        </p:txBody>
      </p:sp>
    </p:spTree>
    <p:extLst>
      <p:ext uri="{BB962C8B-B14F-4D97-AF65-F5344CB8AC3E}">
        <p14:creationId xmlns:p14="http://schemas.microsoft.com/office/powerpoint/2010/main" val="3376007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A4F4F-76C9-4908-A82E-082199038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A2D202-0052-40F0-B7DA-AC8C510C8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 Register Design </a:t>
            </a:r>
            <a:br>
              <a:rPr lang="en-US" dirty="0"/>
            </a:br>
            <a:r>
              <a:rPr lang="en-US" dirty="0"/>
              <a:t>(Programmer’s Perspective)</a:t>
            </a:r>
          </a:p>
          <a:p>
            <a:pPr lvl="1"/>
            <a:r>
              <a:rPr lang="en-US" dirty="0"/>
              <a:t>CPU Register Design</a:t>
            </a:r>
          </a:p>
          <a:p>
            <a:pPr lvl="2"/>
            <a:r>
              <a:rPr lang="en-US" dirty="0"/>
              <a:t> Load &amp; Store 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673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C2CC9-CB3B-480A-89E3-7CA5909BA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Register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161A2-3423-4EC8-8C27-7871C925D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Programmer’s Perspective</a:t>
            </a:r>
          </a:p>
          <a:p>
            <a:pPr lvl="1"/>
            <a:r>
              <a:rPr lang="en-US" dirty="0"/>
              <a:t>Resistor design and instruction Design</a:t>
            </a:r>
          </a:p>
          <a:p>
            <a:r>
              <a:rPr lang="en-US" dirty="0"/>
              <a:t>Register Design</a:t>
            </a:r>
          </a:p>
          <a:p>
            <a:pPr lvl="1"/>
            <a:r>
              <a:rPr lang="en-US" dirty="0"/>
              <a:t>Number of resistor</a:t>
            </a:r>
          </a:p>
          <a:p>
            <a:pPr lvl="2"/>
            <a:r>
              <a:rPr lang="en-US" dirty="0"/>
              <a:t>Let 8 resistors</a:t>
            </a:r>
          </a:p>
          <a:p>
            <a:pPr lvl="1"/>
            <a:r>
              <a:rPr lang="en-US" dirty="0"/>
              <a:t>Number of bits </a:t>
            </a:r>
          </a:p>
          <a:p>
            <a:pPr lvl="2"/>
            <a:r>
              <a:rPr lang="en-US" dirty="0"/>
              <a:t>Let 16-bit register</a:t>
            </a:r>
          </a:p>
          <a:p>
            <a:pPr lvl="1"/>
            <a:r>
              <a:rPr lang="en-US" dirty="0"/>
              <a:t>Purpose of each resistor</a:t>
            </a:r>
          </a:p>
          <a:p>
            <a:pPr lvl="2"/>
            <a:r>
              <a:rPr lang="en-US" dirty="0"/>
              <a:t>Get higher speed</a:t>
            </a:r>
          </a:p>
          <a:p>
            <a:pPr lvl="2"/>
            <a:r>
              <a:rPr lang="en-US" dirty="0"/>
              <a:t>Simplify the instructions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DEBF9D-350C-444F-B670-39014AA08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610" y="2890837"/>
            <a:ext cx="3989390" cy="32909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479276-F6DA-43F8-B060-CB8253B90E95}"/>
              </a:ext>
            </a:extLst>
          </p:cNvPr>
          <p:cNvSpPr txBox="1"/>
          <p:nvPr/>
        </p:nvSpPr>
        <p:spPr>
          <a:xfrm>
            <a:off x="7149305" y="3179981"/>
            <a:ext cx="1962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Structure of Register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8566924-0978-4F1D-9E8B-BDC846708B7F}"/>
              </a:ext>
            </a:extLst>
          </p:cNvPr>
          <p:cNvSpPr/>
          <p:nvPr/>
        </p:nvSpPr>
        <p:spPr>
          <a:xfrm>
            <a:off x="5676900" y="3179981"/>
            <a:ext cx="232324" cy="1182469"/>
          </a:xfrm>
          <a:prstGeom prst="rightBrace">
            <a:avLst/>
          </a:prstGeom>
          <a:ln w="28575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C779C-A8E7-444F-A362-ECB4E71E24A6}"/>
              </a:ext>
            </a:extLst>
          </p:cNvPr>
          <p:cNvSpPr txBox="1"/>
          <p:nvPr/>
        </p:nvSpPr>
        <p:spPr>
          <a:xfrm>
            <a:off x="5827516" y="3384681"/>
            <a:ext cx="1080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purpose</a:t>
            </a:r>
          </a:p>
        </p:txBody>
      </p:sp>
      <p:sp>
        <p:nvSpPr>
          <p:cNvPr id="8" name="왼쪽 중괄호 7">
            <a:extLst>
              <a:ext uri="{FF2B5EF4-FFF2-40B4-BE49-F238E27FC236}">
                <a16:creationId xmlns:a16="http://schemas.microsoft.com/office/drawing/2014/main" id="{AC393AEC-1598-43B5-B633-3BC8A8C1836D}"/>
              </a:ext>
            </a:extLst>
          </p:cNvPr>
          <p:cNvSpPr/>
          <p:nvPr/>
        </p:nvSpPr>
        <p:spPr>
          <a:xfrm rot="16200000">
            <a:off x="6002144" y="5248708"/>
            <a:ext cx="219456" cy="1766576"/>
          </a:xfrm>
          <a:prstGeom prst="leftBrace">
            <a:avLst/>
          </a:prstGeom>
          <a:ln w="28575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7EB1514-7DF8-4433-A1BA-7E57545254C2}"/>
              </a:ext>
            </a:extLst>
          </p:cNvPr>
          <p:cNvSpPr/>
          <p:nvPr/>
        </p:nvSpPr>
        <p:spPr>
          <a:xfrm>
            <a:off x="5507317" y="6237651"/>
            <a:ext cx="1487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16 bit register</a:t>
            </a:r>
          </a:p>
        </p:txBody>
      </p:sp>
    </p:spTree>
    <p:extLst>
      <p:ext uri="{BB962C8B-B14F-4D97-AF65-F5344CB8AC3E}">
        <p14:creationId xmlns:p14="http://schemas.microsoft.com/office/powerpoint/2010/main" val="30460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FA951428-EB7E-4579-B9ED-486701507D17}"/>
              </a:ext>
            </a:extLst>
          </p:cNvPr>
          <p:cNvSpPr/>
          <p:nvPr/>
        </p:nvSpPr>
        <p:spPr>
          <a:xfrm>
            <a:off x="682648" y="4909285"/>
            <a:ext cx="1991800" cy="1636658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E54266-62A5-45DA-842C-E22D5FFBB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&amp; STORE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634CF-DE65-4968-8F0B-260A999C4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573" y="1022345"/>
            <a:ext cx="8380854" cy="4525963"/>
          </a:xfrm>
        </p:spPr>
        <p:txBody>
          <a:bodyPr/>
          <a:lstStyle/>
          <a:p>
            <a:r>
              <a:rPr lang="en-US" dirty="0"/>
              <a:t>Limitation of Arithmetic instruction</a:t>
            </a:r>
          </a:p>
          <a:p>
            <a:pPr lvl="1"/>
            <a:r>
              <a:rPr lang="en-US" dirty="0"/>
              <a:t>operand – only store number or instruction address</a:t>
            </a:r>
          </a:p>
          <a:p>
            <a:pPr lvl="2"/>
            <a:r>
              <a:rPr lang="en-US" dirty="0"/>
              <a:t>Can we store main memory address on Operand? No. </a:t>
            </a:r>
          </a:p>
          <a:p>
            <a:pPr lvl="1"/>
            <a:r>
              <a:rPr lang="en-US" dirty="0"/>
              <a:t>Arithmetic instruction can not operate :</a:t>
            </a:r>
          </a:p>
          <a:p>
            <a:pPr lvl="2"/>
            <a:r>
              <a:rPr lang="en-US" dirty="0" err="1"/>
              <a:t>int</a:t>
            </a:r>
            <a:r>
              <a:rPr lang="en-US" dirty="0"/>
              <a:t> a = 10; // Allocate 0x30 address</a:t>
            </a:r>
          </a:p>
          <a:p>
            <a:pPr lvl="1"/>
            <a:r>
              <a:rPr lang="en-US" dirty="0"/>
              <a:t>Solution: New instruction to store/load </a:t>
            </a:r>
            <a:r>
              <a:rPr lang="en-US" b="1" dirty="0"/>
              <a:t>data</a:t>
            </a:r>
          </a:p>
          <a:p>
            <a:r>
              <a:rPr lang="en-US" dirty="0"/>
              <a:t>LOAD &amp; STORE instruction Design</a:t>
            </a:r>
          </a:p>
          <a:p>
            <a:pPr lvl="1"/>
            <a:r>
              <a:rPr lang="en-US" dirty="0"/>
              <a:t>To store value in main memory address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F1BA4-5C01-42BC-BA5D-BA0FFA04D7D6}"/>
              </a:ext>
            </a:extLst>
          </p:cNvPr>
          <p:cNvSpPr/>
          <p:nvPr/>
        </p:nvSpPr>
        <p:spPr>
          <a:xfrm>
            <a:off x="939242" y="5091962"/>
            <a:ext cx="1421593" cy="231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r0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C3A594-8817-4368-A166-872FF872288B}"/>
              </a:ext>
            </a:extLst>
          </p:cNvPr>
          <p:cNvSpPr/>
          <p:nvPr/>
        </p:nvSpPr>
        <p:spPr>
          <a:xfrm>
            <a:off x="939242" y="5317036"/>
            <a:ext cx="1421593" cy="231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1881A7-A259-45C1-AA46-6CBF1DA5834B}"/>
              </a:ext>
            </a:extLst>
          </p:cNvPr>
          <p:cNvSpPr/>
          <p:nvPr/>
        </p:nvSpPr>
        <p:spPr>
          <a:xfrm>
            <a:off x="939242" y="5542110"/>
            <a:ext cx="1421593" cy="231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r2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DC9729-C77C-4C58-84CB-4B15006590BE}"/>
              </a:ext>
            </a:extLst>
          </p:cNvPr>
          <p:cNvSpPr/>
          <p:nvPr/>
        </p:nvSpPr>
        <p:spPr>
          <a:xfrm>
            <a:off x="939242" y="5767184"/>
            <a:ext cx="1421593" cy="231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160D26-83F7-49D9-A4C7-9B90B6FB3A2E}"/>
              </a:ext>
            </a:extLst>
          </p:cNvPr>
          <p:cNvSpPr txBox="1"/>
          <p:nvPr/>
        </p:nvSpPr>
        <p:spPr>
          <a:xfrm>
            <a:off x="939242" y="6139543"/>
            <a:ext cx="14215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Register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A397E89C-B232-40D9-AE3D-659DEDB2543B}"/>
              </a:ext>
            </a:extLst>
          </p:cNvPr>
          <p:cNvSpPr/>
          <p:nvPr/>
        </p:nvSpPr>
        <p:spPr>
          <a:xfrm>
            <a:off x="3898518" y="4899202"/>
            <a:ext cx="1608126" cy="1636658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Main Memory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50C90E-5516-4062-A7A0-745AA9E5334F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360835" y="5432672"/>
            <a:ext cx="1709111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6343064-4A5D-4E79-BD0B-2D19AEB29373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2360835" y="5657746"/>
            <a:ext cx="1694284" cy="204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E0F80C1-762E-4B8F-836A-12B9D136C9AD}"/>
              </a:ext>
            </a:extLst>
          </p:cNvPr>
          <p:cNvSpPr txBox="1"/>
          <p:nvPr/>
        </p:nvSpPr>
        <p:spPr>
          <a:xfrm>
            <a:off x="2937519" y="4989286"/>
            <a:ext cx="111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Store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CC2EC8-8831-4E7A-91AF-0301DCED192E}"/>
              </a:ext>
            </a:extLst>
          </p:cNvPr>
          <p:cNvSpPr txBox="1"/>
          <p:nvPr/>
        </p:nvSpPr>
        <p:spPr>
          <a:xfrm>
            <a:off x="2952346" y="5775425"/>
            <a:ext cx="111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Load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CB0E60C-F930-41B9-8439-79E9F4E45066}"/>
              </a:ext>
            </a:extLst>
          </p:cNvPr>
          <p:cNvSpPr/>
          <p:nvPr/>
        </p:nvSpPr>
        <p:spPr>
          <a:xfrm>
            <a:off x="6050678" y="4899202"/>
            <a:ext cx="2770188" cy="15372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rtlCol="0" anchor="ctr" anchorCtr="0"/>
          <a:lstStyle/>
          <a:p>
            <a:r>
              <a:rPr lang="en-US" dirty="0" err="1"/>
              <a:t>int</a:t>
            </a:r>
            <a:r>
              <a:rPr lang="en-US" dirty="0"/>
              <a:t>  a = 10; //allocate 0x10</a:t>
            </a:r>
          </a:p>
          <a:p>
            <a:r>
              <a:rPr lang="en-US" dirty="0" err="1"/>
              <a:t>int</a:t>
            </a:r>
            <a:r>
              <a:rPr lang="en-US" dirty="0"/>
              <a:t>  b = 20; //allocate 0x20</a:t>
            </a:r>
          </a:p>
          <a:p>
            <a:r>
              <a:rPr lang="en-US" dirty="0" err="1"/>
              <a:t>int</a:t>
            </a:r>
            <a:r>
              <a:rPr lang="en-US" dirty="0"/>
              <a:t>  c = 0; //allocate 0x30</a:t>
            </a:r>
          </a:p>
          <a:p>
            <a:r>
              <a:rPr lang="en-US" dirty="0"/>
              <a:t>c = a + b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D955CBC-A006-4BD2-B4BA-8D354155CF69}"/>
              </a:ext>
            </a:extLst>
          </p:cNvPr>
          <p:cNvCxnSpPr>
            <a:cxnSpLocks/>
          </p:cNvCxnSpPr>
          <p:nvPr/>
        </p:nvCxnSpPr>
        <p:spPr>
          <a:xfrm>
            <a:off x="6050678" y="3191256"/>
            <a:ext cx="2541779" cy="1707946"/>
          </a:xfrm>
          <a:prstGeom prst="bentConnector3">
            <a:avLst>
              <a:gd name="adj1" fmla="val 97127"/>
            </a:avLst>
          </a:prstGeom>
          <a:ln w="28575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240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18560-1025-4E6F-B4DB-123552A6F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4448" y="322593"/>
            <a:ext cx="6469552" cy="685482"/>
          </a:xfrm>
        </p:spPr>
        <p:txBody>
          <a:bodyPr/>
          <a:lstStyle/>
          <a:p>
            <a:r>
              <a:rPr lang="en-US" dirty="0"/>
              <a:t>LOAD &amp; STORE Design – cont.</a:t>
            </a:r>
          </a:p>
        </p:txBody>
      </p:sp>
      <p:pic>
        <p:nvPicPr>
          <p:cNvPr id="1026" name="Picture 2" descr="Image result for hardware engineering">
            <a:extLst>
              <a:ext uri="{FF2B5EF4-FFF2-40B4-BE49-F238E27FC236}">
                <a16:creationId xmlns:a16="http://schemas.microsoft.com/office/drawing/2014/main" id="{3D2A13AB-8063-4267-B7FF-794B65B38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121" y="2876921"/>
            <a:ext cx="2663320" cy="1521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oftware developer">
            <a:extLst>
              <a:ext uri="{FF2B5EF4-FFF2-40B4-BE49-F238E27FC236}">
                <a16:creationId xmlns:a16="http://schemas.microsoft.com/office/drawing/2014/main" id="{0B2C94DC-CD28-4F0D-B0E3-EA0B0EBD9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55" y="2876922"/>
            <a:ext cx="2717674" cy="1521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49BBE9-BB74-4F87-87DE-E78CA5311E60}"/>
              </a:ext>
            </a:extLst>
          </p:cNvPr>
          <p:cNvSpPr txBox="1"/>
          <p:nvPr/>
        </p:nvSpPr>
        <p:spPr>
          <a:xfrm>
            <a:off x="794327" y="4398819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 Developer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036D96-DC4D-4FF0-AF78-DE80DD3EFF41}"/>
              </a:ext>
            </a:extLst>
          </p:cNvPr>
          <p:cNvSpPr txBox="1"/>
          <p:nvPr/>
        </p:nvSpPr>
        <p:spPr>
          <a:xfrm>
            <a:off x="6590145" y="4398819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Hardware Engineer</a:t>
            </a:r>
          </a:p>
        </p:txBody>
      </p:sp>
      <p:sp>
        <p:nvSpPr>
          <p:cNvPr id="14" name="화살표: 아래로 구부러짐 13">
            <a:extLst>
              <a:ext uri="{FF2B5EF4-FFF2-40B4-BE49-F238E27FC236}">
                <a16:creationId xmlns:a16="http://schemas.microsoft.com/office/drawing/2014/main" id="{C07DB9E4-9EF7-4DA3-AFE4-1F32C290F462}"/>
              </a:ext>
            </a:extLst>
          </p:cNvPr>
          <p:cNvSpPr/>
          <p:nvPr/>
        </p:nvSpPr>
        <p:spPr>
          <a:xfrm rot="10800000">
            <a:off x="1584037" y="5010932"/>
            <a:ext cx="6022108" cy="923637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B5694A06-24C3-4D05-82A1-26158BAFF139}"/>
              </a:ext>
            </a:extLst>
          </p:cNvPr>
          <p:cNvSpPr/>
          <p:nvPr/>
        </p:nvSpPr>
        <p:spPr>
          <a:xfrm>
            <a:off x="349891" y="1070626"/>
            <a:ext cx="3049091" cy="1413163"/>
          </a:xfrm>
          <a:prstGeom prst="wedgeRectCallout">
            <a:avLst>
              <a:gd name="adj1" fmla="val -4516"/>
              <a:gd name="adj2" fmla="val 636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want to use Main Memory (Bigger size of Memory) to store more program and bigger number</a:t>
            </a:r>
          </a:p>
        </p:txBody>
      </p: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84C19581-589D-41D9-989F-E595EF0CE801}"/>
              </a:ext>
            </a:extLst>
          </p:cNvPr>
          <p:cNvSpPr/>
          <p:nvPr/>
        </p:nvSpPr>
        <p:spPr>
          <a:xfrm>
            <a:off x="7287491" y="1250856"/>
            <a:ext cx="1477818" cy="822036"/>
          </a:xfrm>
          <a:prstGeom prst="wedgeRectCallout">
            <a:avLst>
              <a:gd name="adj1" fmla="val 1042"/>
              <a:gd name="adj2" fmla="val 11980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Okay</a:t>
            </a:r>
          </a:p>
        </p:txBody>
      </p:sp>
      <p:sp>
        <p:nvSpPr>
          <p:cNvPr id="17" name="말풍선: 사각형 16">
            <a:extLst>
              <a:ext uri="{FF2B5EF4-FFF2-40B4-BE49-F238E27FC236}">
                <a16:creationId xmlns:a16="http://schemas.microsoft.com/office/drawing/2014/main" id="{5023F10D-A114-41FD-81C4-9FFAD55F9DFB}"/>
              </a:ext>
            </a:extLst>
          </p:cNvPr>
          <p:cNvSpPr/>
          <p:nvPr/>
        </p:nvSpPr>
        <p:spPr>
          <a:xfrm>
            <a:off x="3756529" y="4445525"/>
            <a:ext cx="2663320" cy="822036"/>
          </a:xfrm>
          <a:prstGeom prst="wedgeRectCallout">
            <a:avLst>
              <a:gd name="adj1" fmla="val 70417"/>
              <a:gd name="adj2" fmla="val -4311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main memory </a:t>
            </a:r>
            <a:br>
              <a:rPr lang="en-US" dirty="0"/>
            </a:br>
            <a:r>
              <a:rPr lang="en-US" dirty="0"/>
              <a:t>(8 bits address </a:t>
            </a:r>
          </a:p>
          <a:p>
            <a:pPr algn="ctr"/>
            <a:r>
              <a:rPr lang="en-US" dirty="0"/>
              <a:t>0x00 ~ 0xFF)</a:t>
            </a:r>
          </a:p>
        </p:txBody>
      </p:sp>
      <p:sp>
        <p:nvSpPr>
          <p:cNvPr id="18" name="말풍선: 사각형 17">
            <a:extLst>
              <a:ext uri="{FF2B5EF4-FFF2-40B4-BE49-F238E27FC236}">
                <a16:creationId xmlns:a16="http://schemas.microsoft.com/office/drawing/2014/main" id="{AEE90B33-CE31-4F21-BDA9-77E87621DC59}"/>
              </a:ext>
            </a:extLst>
          </p:cNvPr>
          <p:cNvSpPr/>
          <p:nvPr/>
        </p:nvSpPr>
        <p:spPr>
          <a:xfrm>
            <a:off x="287122" y="5677941"/>
            <a:ext cx="1768546" cy="822036"/>
          </a:xfrm>
          <a:prstGeom prst="wedgeRectCallout">
            <a:avLst>
              <a:gd name="adj1" fmla="val -2699"/>
              <a:gd name="adj2" fmla="val -15772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 LOAD &amp; STORE to use main memory</a:t>
            </a:r>
          </a:p>
        </p:txBody>
      </p:sp>
      <p:sp>
        <p:nvSpPr>
          <p:cNvPr id="11" name="화살표: 아래로 구부러짐 10">
            <a:extLst>
              <a:ext uri="{FF2B5EF4-FFF2-40B4-BE49-F238E27FC236}">
                <a16:creationId xmlns:a16="http://schemas.microsoft.com/office/drawing/2014/main" id="{D80DD2BD-1A1B-4079-BF01-D7C56C94E82C}"/>
              </a:ext>
            </a:extLst>
          </p:cNvPr>
          <p:cNvSpPr/>
          <p:nvPr/>
        </p:nvSpPr>
        <p:spPr>
          <a:xfrm>
            <a:off x="1708728" y="2072892"/>
            <a:ext cx="6022108" cy="688780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20236114-671D-4711-B959-0512B5F69C63}"/>
              </a:ext>
            </a:extLst>
          </p:cNvPr>
          <p:cNvSpPr/>
          <p:nvPr/>
        </p:nvSpPr>
        <p:spPr>
          <a:xfrm>
            <a:off x="3306618" y="2530496"/>
            <a:ext cx="1976582" cy="843289"/>
          </a:xfrm>
          <a:prstGeom prst="wedgeRectCallout">
            <a:avLst>
              <a:gd name="adj1" fmla="val -54490"/>
              <a:gd name="adj2" fmla="val 8091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only save 16 bits number (65536)</a:t>
            </a:r>
          </a:p>
        </p:txBody>
      </p:sp>
    </p:spTree>
    <p:extLst>
      <p:ext uri="{BB962C8B-B14F-4D97-AF65-F5344CB8AC3E}">
        <p14:creationId xmlns:p14="http://schemas.microsoft.com/office/powerpoint/2010/main" val="161088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8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64F50-DA0A-4B67-9F54-C31BE0E8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8157" y="322593"/>
            <a:ext cx="6862134" cy="685482"/>
          </a:xfrm>
        </p:spPr>
        <p:txBody>
          <a:bodyPr/>
          <a:lstStyle/>
          <a:p>
            <a:r>
              <a:rPr lang="en-US" dirty="0"/>
              <a:t>LOAD Instruction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EEF48-D3B6-4CA1-90A8-39E8539F7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134" y="1166018"/>
            <a:ext cx="8380854" cy="452596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Operator (3 bits)- LOAD (110) </a:t>
            </a:r>
          </a:p>
          <a:p>
            <a:pPr lvl="1"/>
            <a:r>
              <a:rPr lang="en-US" dirty="0"/>
              <a:t>Make new binary code in operator</a:t>
            </a:r>
          </a:p>
          <a:p>
            <a:pPr lvl="1"/>
            <a:r>
              <a:rPr lang="en-US" dirty="0"/>
              <a:t>Change the format of instruction</a:t>
            </a:r>
          </a:p>
          <a:p>
            <a:r>
              <a:rPr lang="en-US" dirty="0"/>
              <a:t>Destination  </a:t>
            </a:r>
          </a:p>
          <a:p>
            <a:pPr lvl="1"/>
            <a:r>
              <a:rPr lang="en-US" dirty="0"/>
              <a:t>Register address (3 bits) to load data</a:t>
            </a:r>
          </a:p>
          <a:p>
            <a:r>
              <a:rPr lang="en-US" dirty="0"/>
              <a:t>Source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Main memory address</a:t>
            </a:r>
            <a:r>
              <a:rPr lang="en-US" dirty="0"/>
              <a:t> (8 bits) to read data</a:t>
            </a:r>
          </a:p>
          <a:p>
            <a:pPr lvl="1"/>
            <a:r>
              <a:rPr lang="en-US" dirty="0"/>
              <a:t>E.g. LOAD r3, 0x07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6123FC-9A5C-4F64-9BDC-A7CD17480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904" y="5879048"/>
            <a:ext cx="5340096" cy="85725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5907048-F62D-4CC4-9725-57190E1403FA}"/>
              </a:ext>
            </a:extLst>
          </p:cNvPr>
          <p:cNvGrpSpPr/>
          <p:nvPr/>
        </p:nvGrpSpPr>
        <p:grpSpPr>
          <a:xfrm>
            <a:off x="908282" y="1034579"/>
            <a:ext cx="7912584" cy="1325948"/>
            <a:chOff x="608564" y="1864902"/>
            <a:chExt cx="7912584" cy="132594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FFD2F70-E423-48EF-A59D-81C89FC59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564" y="2234234"/>
              <a:ext cx="7912584" cy="95661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2DC875-9E4F-49E2-89AA-43998EC46E90}"/>
                </a:ext>
              </a:extLst>
            </p:cNvPr>
            <p:cNvSpPr txBox="1"/>
            <p:nvPr/>
          </p:nvSpPr>
          <p:spPr>
            <a:xfrm>
              <a:off x="608564" y="1864902"/>
              <a:ext cx="1338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Reservation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C368C7-75E8-439D-B63A-E3E74D86D86A}"/>
                </a:ext>
              </a:extLst>
            </p:cNvPr>
            <p:cNvSpPr txBox="1"/>
            <p:nvPr/>
          </p:nvSpPr>
          <p:spPr>
            <a:xfrm>
              <a:off x="1808922" y="1864902"/>
              <a:ext cx="1338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LOAD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CBD8FC8-71B2-47A1-A5A2-F76266DBF0DC}"/>
                </a:ext>
              </a:extLst>
            </p:cNvPr>
            <p:cNvSpPr txBox="1"/>
            <p:nvPr/>
          </p:nvSpPr>
          <p:spPr>
            <a:xfrm>
              <a:off x="3147391" y="1864902"/>
              <a:ext cx="1338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Destination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CED314-4192-4415-AD43-D5DDCCAC5D32}"/>
                </a:ext>
              </a:extLst>
            </p:cNvPr>
            <p:cNvSpPr txBox="1"/>
            <p:nvPr/>
          </p:nvSpPr>
          <p:spPr>
            <a:xfrm>
              <a:off x="5834628" y="1864902"/>
              <a:ext cx="1338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</a:t>
              </a:r>
            </a:p>
          </p:txBody>
        </p:sp>
      </p:grpSp>
      <p:graphicFrame>
        <p:nvGraphicFramePr>
          <p:cNvPr id="18" name="Content Placeholder 3">
            <a:extLst>
              <a:ext uri="{FF2B5EF4-FFF2-40B4-BE49-F238E27FC236}">
                <a16:creationId xmlns:a16="http://schemas.microsoft.com/office/drawing/2014/main" id="{C9C8D74B-953A-4B08-99E1-373E76C1CF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5694652"/>
              </p:ext>
            </p:extLst>
          </p:nvPr>
        </p:nvGraphicFramePr>
        <p:xfrm>
          <a:off x="6629399" y="2491966"/>
          <a:ext cx="241747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736">
                  <a:extLst>
                    <a:ext uri="{9D8B030D-6E8A-4147-A177-3AD203B41FA5}">
                      <a16:colId xmlns:a16="http://schemas.microsoft.com/office/drawing/2014/main" val="1810637375"/>
                    </a:ext>
                  </a:extLst>
                </a:gridCol>
                <a:gridCol w="1208736">
                  <a:extLst>
                    <a:ext uri="{9D8B030D-6E8A-4147-A177-3AD203B41FA5}">
                      <a16:colId xmlns:a16="http://schemas.microsoft.com/office/drawing/2014/main" val="1361799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894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143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28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154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573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532096"/>
                  </a:ext>
                </a:extLst>
              </a:tr>
            </a:tbl>
          </a:graphicData>
        </a:graphic>
      </p:graphicFrame>
      <p:sp>
        <p:nvSpPr>
          <p:cNvPr id="4" name="Left Arrow Callout 3"/>
          <p:cNvSpPr/>
          <p:nvPr/>
        </p:nvSpPr>
        <p:spPr>
          <a:xfrm>
            <a:off x="5926873" y="1594624"/>
            <a:ext cx="2469995" cy="719254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739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Format</a:t>
            </a:r>
          </a:p>
        </p:txBody>
      </p:sp>
    </p:spTree>
    <p:extLst>
      <p:ext uri="{BB962C8B-B14F-4D97-AF65-F5344CB8AC3E}">
        <p14:creationId xmlns:p14="http://schemas.microsoft.com/office/powerpoint/2010/main" val="3690176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64F50-DA0A-4B67-9F54-C31BE0E8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8157" y="322593"/>
            <a:ext cx="6862134" cy="685482"/>
          </a:xfrm>
        </p:spPr>
        <p:txBody>
          <a:bodyPr/>
          <a:lstStyle/>
          <a:p>
            <a:r>
              <a:rPr lang="en-US" dirty="0"/>
              <a:t>STORE Instruction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EEF48-D3B6-4CA1-90A8-39E8539F7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012" y="1140258"/>
            <a:ext cx="8380854" cy="452596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Operator (3 bits)- STORE (111)</a:t>
            </a:r>
          </a:p>
          <a:p>
            <a:pPr lvl="1"/>
            <a:r>
              <a:rPr lang="en-US" dirty="0"/>
              <a:t>Make new binary code in operator</a:t>
            </a:r>
          </a:p>
          <a:p>
            <a:pPr lvl="1"/>
            <a:r>
              <a:rPr lang="en-US" dirty="0"/>
              <a:t>Change the format of instruction</a:t>
            </a:r>
          </a:p>
          <a:p>
            <a:r>
              <a:rPr lang="en-US" dirty="0"/>
              <a:t>Source  </a:t>
            </a:r>
          </a:p>
          <a:p>
            <a:pPr lvl="1"/>
            <a:r>
              <a:rPr lang="en-US" dirty="0"/>
              <a:t>Register address (3 bits) to read data</a:t>
            </a:r>
          </a:p>
          <a:p>
            <a:r>
              <a:rPr lang="en-US" dirty="0"/>
              <a:t>Destination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Main memory address</a:t>
            </a:r>
            <a:r>
              <a:rPr lang="en-US" dirty="0"/>
              <a:t> (8 bits) to store data</a:t>
            </a:r>
          </a:p>
          <a:p>
            <a:pPr lvl="1"/>
            <a:r>
              <a:rPr lang="en-US" dirty="0"/>
              <a:t>E.g. STORE r2, 0x08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EE44DD5-492A-42B5-96FF-AFF8D8C42F42}"/>
              </a:ext>
            </a:extLst>
          </p:cNvPr>
          <p:cNvGrpSpPr/>
          <p:nvPr/>
        </p:nvGrpSpPr>
        <p:grpSpPr>
          <a:xfrm>
            <a:off x="908282" y="1004940"/>
            <a:ext cx="7626118" cy="1283141"/>
            <a:chOff x="908282" y="1803967"/>
            <a:chExt cx="7626118" cy="1283141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EF0392E-28CC-47A0-80A0-99AED961B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8282" y="2176434"/>
              <a:ext cx="7626118" cy="910674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3A8AE4-8C06-4260-82D3-490A129D9A6B}"/>
                </a:ext>
              </a:extLst>
            </p:cNvPr>
            <p:cNvSpPr txBox="1"/>
            <p:nvPr/>
          </p:nvSpPr>
          <p:spPr>
            <a:xfrm>
              <a:off x="908282" y="1803967"/>
              <a:ext cx="1338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Reservation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A7C8CF5-929B-468A-9290-468FC4D2F2C2}"/>
                </a:ext>
              </a:extLst>
            </p:cNvPr>
            <p:cNvSpPr txBox="1"/>
            <p:nvPr/>
          </p:nvSpPr>
          <p:spPr>
            <a:xfrm>
              <a:off x="2177696" y="1807102"/>
              <a:ext cx="1338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STORE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B25436-78CC-4994-B5C2-EBF27C3B52BF}"/>
                </a:ext>
              </a:extLst>
            </p:cNvPr>
            <p:cNvSpPr txBox="1"/>
            <p:nvPr/>
          </p:nvSpPr>
          <p:spPr>
            <a:xfrm>
              <a:off x="3447109" y="1803967"/>
              <a:ext cx="1338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C1DE13B-CCF6-4F86-8980-C755DAC536B0}"/>
                </a:ext>
              </a:extLst>
            </p:cNvPr>
            <p:cNvSpPr txBox="1"/>
            <p:nvPr/>
          </p:nvSpPr>
          <p:spPr>
            <a:xfrm>
              <a:off x="6134346" y="1803967"/>
              <a:ext cx="1338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Destination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B422DCC-C6DC-4EC6-869B-323A10467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2816" y="5801968"/>
            <a:ext cx="4901184" cy="792713"/>
          </a:xfrm>
          <a:prstGeom prst="rect">
            <a:avLst/>
          </a:prstGeom>
        </p:spPr>
      </p:pic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C9C8D74B-953A-4B08-99E1-373E76C1CF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5324014"/>
              </p:ext>
            </p:extLst>
          </p:nvPr>
        </p:nvGraphicFramePr>
        <p:xfrm>
          <a:off x="6701883" y="2491966"/>
          <a:ext cx="234498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494">
                  <a:extLst>
                    <a:ext uri="{9D8B030D-6E8A-4147-A177-3AD203B41FA5}">
                      <a16:colId xmlns:a16="http://schemas.microsoft.com/office/drawing/2014/main" val="1810637375"/>
                    </a:ext>
                  </a:extLst>
                </a:gridCol>
                <a:gridCol w="1172494">
                  <a:extLst>
                    <a:ext uri="{9D8B030D-6E8A-4147-A177-3AD203B41FA5}">
                      <a16:colId xmlns:a16="http://schemas.microsoft.com/office/drawing/2014/main" val="1361799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894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143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28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154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573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532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981340"/>
                  </a:ext>
                </a:extLst>
              </a:tr>
            </a:tbl>
          </a:graphicData>
        </a:graphic>
      </p:graphicFrame>
      <p:sp>
        <p:nvSpPr>
          <p:cNvPr id="13" name="Left Arrow Callout 12"/>
          <p:cNvSpPr/>
          <p:nvPr/>
        </p:nvSpPr>
        <p:spPr>
          <a:xfrm>
            <a:off x="5926873" y="1594624"/>
            <a:ext cx="2469995" cy="719254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739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Format</a:t>
            </a:r>
          </a:p>
        </p:txBody>
      </p:sp>
    </p:spTree>
    <p:extLst>
      <p:ext uri="{BB962C8B-B14F-4D97-AF65-F5344CB8AC3E}">
        <p14:creationId xmlns:p14="http://schemas.microsoft.com/office/powerpoint/2010/main" val="1885639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program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 a = 30; //allocate 0x10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 b = 40; //allocate 0x20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c = a + b; //allocate 0x30</a:t>
            </a:r>
          </a:p>
          <a:p>
            <a:r>
              <a:rPr lang="en-US" dirty="0"/>
              <a:t>Change to Assembly</a:t>
            </a:r>
          </a:p>
          <a:p>
            <a:pPr lvl="1"/>
            <a:r>
              <a:rPr lang="en-US" dirty="0"/>
              <a:t>LOAD r1, 0x10</a:t>
            </a:r>
          </a:p>
          <a:p>
            <a:pPr lvl="1"/>
            <a:r>
              <a:rPr lang="en-US" dirty="0"/>
              <a:t>LOAD r2, 0x20</a:t>
            </a:r>
          </a:p>
          <a:p>
            <a:pPr lvl="1"/>
            <a:r>
              <a:rPr lang="en-US" dirty="0"/>
              <a:t>ADD r3, r1, r2</a:t>
            </a:r>
          </a:p>
          <a:p>
            <a:pPr lvl="1"/>
            <a:r>
              <a:rPr lang="en-US" dirty="0"/>
              <a:t>STORE r3, 0x30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442137" y="3724049"/>
            <a:ext cx="5378729" cy="592109"/>
            <a:chOff x="624326" y="2441659"/>
            <a:chExt cx="5378729" cy="592109"/>
          </a:xfrm>
        </p:grpSpPr>
        <p:sp>
          <p:nvSpPr>
            <p:cNvPr id="6" name="Rounded Rectangle 5"/>
            <p:cNvSpPr/>
            <p:nvPr/>
          </p:nvSpPr>
          <p:spPr>
            <a:xfrm>
              <a:off x="624326" y="2441659"/>
              <a:ext cx="314126" cy="592109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961966" y="2441659"/>
              <a:ext cx="314126" cy="592109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299606" y="2441659"/>
              <a:ext cx="314126" cy="592109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637246" y="2441659"/>
              <a:ext cx="314126" cy="592109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974886" y="2441659"/>
              <a:ext cx="314126" cy="592109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312526" y="2441659"/>
              <a:ext cx="314126" cy="592109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650166" y="2441659"/>
              <a:ext cx="314126" cy="592109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987806" y="2441659"/>
              <a:ext cx="314126" cy="592109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325446" y="2441659"/>
              <a:ext cx="314126" cy="592109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663086" y="2441659"/>
              <a:ext cx="314126" cy="592109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000726" y="2441659"/>
              <a:ext cx="314126" cy="592109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338366" y="2441659"/>
              <a:ext cx="314126" cy="592109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676006" y="2441659"/>
              <a:ext cx="314126" cy="592109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013646" y="2441659"/>
              <a:ext cx="314126" cy="592109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351286" y="2441659"/>
              <a:ext cx="314126" cy="592109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688929" y="2441659"/>
              <a:ext cx="314126" cy="592109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</p:grp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90274"/>
              </p:ext>
            </p:extLst>
          </p:nvPr>
        </p:nvGraphicFramePr>
        <p:xfrm>
          <a:off x="5202683" y="1216984"/>
          <a:ext cx="1889492" cy="1845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746">
                  <a:extLst>
                    <a:ext uri="{9D8B030D-6E8A-4147-A177-3AD203B41FA5}">
                      <a16:colId xmlns:a16="http://schemas.microsoft.com/office/drawing/2014/main" val="30554996"/>
                    </a:ext>
                  </a:extLst>
                </a:gridCol>
                <a:gridCol w="944746">
                  <a:extLst>
                    <a:ext uri="{9D8B030D-6E8A-4147-A177-3AD203B41FA5}">
                      <a16:colId xmlns:a16="http://schemas.microsoft.com/office/drawing/2014/main" val="3038753212"/>
                    </a:ext>
                  </a:extLst>
                </a:gridCol>
              </a:tblGrid>
              <a:tr h="3823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743604"/>
                  </a:ext>
                </a:extLst>
              </a:tr>
              <a:tr h="3557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622117"/>
                  </a:ext>
                </a:extLst>
              </a:tr>
              <a:tr h="3557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05752"/>
                  </a:ext>
                </a:extLst>
              </a:tr>
              <a:tr h="3557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269435"/>
                  </a:ext>
                </a:extLst>
              </a:tr>
              <a:tr h="3557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821981"/>
                  </a:ext>
                </a:extLst>
              </a:tr>
            </a:tbl>
          </a:graphicData>
        </a:graphic>
      </p:graphicFrame>
      <p:graphicFrame>
        <p:nvGraphicFramePr>
          <p:cNvPr id="23" name="Content Placeholder 3">
            <a:extLst>
              <a:ext uri="{FF2B5EF4-FFF2-40B4-BE49-F238E27FC236}">
                <a16:creationId xmlns:a16="http://schemas.microsoft.com/office/drawing/2014/main" id="{C9C8D74B-953A-4B08-99E1-373E76C1CF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7553478"/>
              </p:ext>
            </p:extLst>
          </p:nvPr>
        </p:nvGraphicFramePr>
        <p:xfrm>
          <a:off x="7156177" y="1039128"/>
          <a:ext cx="189709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549">
                  <a:extLst>
                    <a:ext uri="{9D8B030D-6E8A-4147-A177-3AD203B41FA5}">
                      <a16:colId xmlns:a16="http://schemas.microsoft.com/office/drawing/2014/main" val="1810637375"/>
                    </a:ext>
                  </a:extLst>
                </a:gridCol>
                <a:gridCol w="948549">
                  <a:extLst>
                    <a:ext uri="{9D8B030D-6E8A-4147-A177-3AD203B41FA5}">
                      <a16:colId xmlns:a16="http://schemas.microsoft.com/office/drawing/2014/main" val="1361799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894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143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28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154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573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532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981340"/>
                  </a:ext>
                </a:extLst>
              </a:tr>
            </a:tbl>
          </a:graphicData>
        </a:graphic>
      </p:graphicFrame>
      <p:grpSp>
        <p:nvGrpSpPr>
          <p:cNvPr id="24" name="Group 23"/>
          <p:cNvGrpSpPr/>
          <p:nvPr/>
        </p:nvGrpSpPr>
        <p:grpSpPr>
          <a:xfrm>
            <a:off x="3558341" y="4236710"/>
            <a:ext cx="5378729" cy="592109"/>
            <a:chOff x="624326" y="2441659"/>
            <a:chExt cx="5378729" cy="592109"/>
          </a:xfrm>
        </p:grpSpPr>
        <p:sp>
          <p:nvSpPr>
            <p:cNvPr id="25" name="Rounded Rectangle 24"/>
            <p:cNvSpPr/>
            <p:nvPr/>
          </p:nvSpPr>
          <p:spPr>
            <a:xfrm>
              <a:off x="624326" y="2441659"/>
              <a:ext cx="314126" cy="592109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961966" y="2441659"/>
              <a:ext cx="314126" cy="592109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299606" y="2441659"/>
              <a:ext cx="314126" cy="592109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637246" y="2441659"/>
              <a:ext cx="314126" cy="592109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1974886" y="2441659"/>
              <a:ext cx="314126" cy="592109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312526" y="2441659"/>
              <a:ext cx="314126" cy="592109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650166" y="2441659"/>
              <a:ext cx="314126" cy="592109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987806" y="2441659"/>
              <a:ext cx="314126" cy="592109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325446" y="2441659"/>
              <a:ext cx="314126" cy="592109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3663086" y="2441659"/>
              <a:ext cx="314126" cy="592109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4000726" y="2441659"/>
              <a:ext cx="314126" cy="592109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4338366" y="2441659"/>
              <a:ext cx="314126" cy="592109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676006" y="2441659"/>
              <a:ext cx="314126" cy="592109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5013646" y="2441659"/>
              <a:ext cx="314126" cy="592109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5351286" y="2441659"/>
              <a:ext cx="314126" cy="592109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5688929" y="2441659"/>
              <a:ext cx="314126" cy="592109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651327" y="4734839"/>
            <a:ext cx="5378729" cy="592109"/>
            <a:chOff x="624326" y="2441659"/>
            <a:chExt cx="5378729" cy="592109"/>
          </a:xfrm>
        </p:grpSpPr>
        <p:sp>
          <p:nvSpPr>
            <p:cNvPr id="42" name="Rounded Rectangle 41"/>
            <p:cNvSpPr/>
            <p:nvPr/>
          </p:nvSpPr>
          <p:spPr>
            <a:xfrm>
              <a:off x="624326" y="2441659"/>
              <a:ext cx="314126" cy="592109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961966" y="2441659"/>
              <a:ext cx="314126" cy="592109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1299606" y="2441659"/>
              <a:ext cx="314126" cy="592109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1637246" y="2441659"/>
              <a:ext cx="314126" cy="592109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1974886" y="2441659"/>
              <a:ext cx="314126" cy="592109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2312526" y="2441659"/>
              <a:ext cx="314126" cy="592109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650166" y="2441659"/>
              <a:ext cx="314126" cy="592109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2987806" y="2441659"/>
              <a:ext cx="314126" cy="592109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3325446" y="2441659"/>
              <a:ext cx="314126" cy="592109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3663086" y="2441659"/>
              <a:ext cx="314126" cy="592109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4000726" y="2441659"/>
              <a:ext cx="314126" cy="592109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4338366" y="2441659"/>
              <a:ext cx="314126" cy="592109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4676006" y="2441659"/>
              <a:ext cx="314126" cy="592109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5013646" y="2441659"/>
              <a:ext cx="314126" cy="592109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5351286" y="2441659"/>
              <a:ext cx="314126" cy="592109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5688929" y="2441659"/>
              <a:ext cx="314126" cy="592109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084965" y="5820449"/>
            <a:ext cx="5378729" cy="592109"/>
            <a:chOff x="624326" y="2441659"/>
            <a:chExt cx="5378729" cy="592109"/>
          </a:xfrm>
        </p:grpSpPr>
        <p:sp>
          <p:nvSpPr>
            <p:cNvPr id="59" name="Rounded Rectangle 58"/>
            <p:cNvSpPr/>
            <p:nvPr/>
          </p:nvSpPr>
          <p:spPr>
            <a:xfrm>
              <a:off x="624326" y="2441659"/>
              <a:ext cx="314126" cy="592109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961966" y="2441659"/>
              <a:ext cx="314126" cy="592109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1299606" y="2441659"/>
              <a:ext cx="314126" cy="592109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1637246" y="2441659"/>
              <a:ext cx="314126" cy="592109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1974886" y="2441659"/>
              <a:ext cx="314126" cy="592109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2312526" y="2441659"/>
              <a:ext cx="314126" cy="592109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2650166" y="2441659"/>
              <a:ext cx="314126" cy="592109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2987806" y="2441659"/>
              <a:ext cx="314126" cy="592109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3325446" y="2441659"/>
              <a:ext cx="314126" cy="592109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3663086" y="2441659"/>
              <a:ext cx="314126" cy="592109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4000726" y="2441659"/>
              <a:ext cx="314126" cy="592109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4338366" y="2441659"/>
              <a:ext cx="314126" cy="592109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4676006" y="2441659"/>
              <a:ext cx="314126" cy="592109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5013646" y="2441659"/>
              <a:ext cx="314126" cy="592109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5351286" y="2441659"/>
              <a:ext cx="314126" cy="592109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5688929" y="2441659"/>
              <a:ext cx="314126" cy="592109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1048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program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 a = 100; //allocate 0x20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b = a - 1; //allocate 0x30</a:t>
            </a:r>
            <a:br>
              <a:rPr lang="en-US" dirty="0"/>
            </a:br>
            <a:endParaRPr lang="en-US" dirty="0"/>
          </a:p>
          <a:p>
            <a:r>
              <a:rPr lang="en-US" dirty="0"/>
              <a:t>Change to Assembly</a:t>
            </a:r>
          </a:p>
          <a:p>
            <a:pPr lvl="1"/>
            <a:r>
              <a:rPr lang="en-US" dirty="0"/>
              <a:t>LOAD r3, 0x20</a:t>
            </a:r>
          </a:p>
          <a:p>
            <a:pPr lvl="1"/>
            <a:r>
              <a:rPr lang="en-US" dirty="0"/>
              <a:t>SUB r0, r3, 1</a:t>
            </a:r>
          </a:p>
          <a:p>
            <a:pPr lvl="1"/>
            <a:r>
              <a:rPr lang="en-US" dirty="0"/>
              <a:t>STORE r0, 0x30</a:t>
            </a:r>
          </a:p>
          <a:p>
            <a:r>
              <a:rPr lang="en-US" dirty="0"/>
              <a:t>Fill in the blank =&gt;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442137" y="3724049"/>
            <a:ext cx="5378729" cy="592109"/>
            <a:chOff x="624326" y="2441659"/>
            <a:chExt cx="5378729" cy="592109"/>
          </a:xfrm>
        </p:grpSpPr>
        <p:sp>
          <p:nvSpPr>
            <p:cNvPr id="6" name="Rounded Rectangle 5"/>
            <p:cNvSpPr/>
            <p:nvPr/>
          </p:nvSpPr>
          <p:spPr>
            <a:xfrm>
              <a:off x="624326" y="2441659"/>
              <a:ext cx="314126" cy="592109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961966" y="2441659"/>
              <a:ext cx="314126" cy="592109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299606" y="2441659"/>
              <a:ext cx="314126" cy="592109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637246" y="2441659"/>
              <a:ext cx="314126" cy="592109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974886" y="2441659"/>
              <a:ext cx="314126" cy="592109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312526" y="2441659"/>
              <a:ext cx="314126" cy="592109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650166" y="2441659"/>
              <a:ext cx="314126" cy="592109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987806" y="2441659"/>
              <a:ext cx="314126" cy="592109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325446" y="2441659"/>
              <a:ext cx="314126" cy="592109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663086" y="2441659"/>
              <a:ext cx="314126" cy="592109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000726" y="2441659"/>
              <a:ext cx="314126" cy="592109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338366" y="2441659"/>
              <a:ext cx="314126" cy="592109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676006" y="2441659"/>
              <a:ext cx="314126" cy="592109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013646" y="2441659"/>
              <a:ext cx="314126" cy="592109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351286" y="2441659"/>
              <a:ext cx="314126" cy="592109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688929" y="2441659"/>
              <a:ext cx="314126" cy="592109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</p:grp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202683" y="1216984"/>
          <a:ext cx="1889492" cy="1845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746">
                  <a:extLst>
                    <a:ext uri="{9D8B030D-6E8A-4147-A177-3AD203B41FA5}">
                      <a16:colId xmlns:a16="http://schemas.microsoft.com/office/drawing/2014/main" val="30554996"/>
                    </a:ext>
                  </a:extLst>
                </a:gridCol>
                <a:gridCol w="944746">
                  <a:extLst>
                    <a:ext uri="{9D8B030D-6E8A-4147-A177-3AD203B41FA5}">
                      <a16:colId xmlns:a16="http://schemas.microsoft.com/office/drawing/2014/main" val="3038753212"/>
                    </a:ext>
                  </a:extLst>
                </a:gridCol>
              </a:tblGrid>
              <a:tr h="3823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743604"/>
                  </a:ext>
                </a:extLst>
              </a:tr>
              <a:tr h="3557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622117"/>
                  </a:ext>
                </a:extLst>
              </a:tr>
              <a:tr h="3557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05752"/>
                  </a:ext>
                </a:extLst>
              </a:tr>
              <a:tr h="3557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269435"/>
                  </a:ext>
                </a:extLst>
              </a:tr>
              <a:tr h="3557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821981"/>
                  </a:ext>
                </a:extLst>
              </a:tr>
            </a:tbl>
          </a:graphicData>
        </a:graphic>
      </p:graphicFrame>
      <p:graphicFrame>
        <p:nvGraphicFramePr>
          <p:cNvPr id="23" name="Content Placeholder 3">
            <a:extLst>
              <a:ext uri="{FF2B5EF4-FFF2-40B4-BE49-F238E27FC236}">
                <a16:creationId xmlns:a16="http://schemas.microsoft.com/office/drawing/2014/main" id="{C9C8D74B-953A-4B08-99E1-373E76C1CF7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7156177" y="1039128"/>
          <a:ext cx="189709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549">
                  <a:extLst>
                    <a:ext uri="{9D8B030D-6E8A-4147-A177-3AD203B41FA5}">
                      <a16:colId xmlns:a16="http://schemas.microsoft.com/office/drawing/2014/main" val="1810637375"/>
                    </a:ext>
                  </a:extLst>
                </a:gridCol>
                <a:gridCol w="948549">
                  <a:extLst>
                    <a:ext uri="{9D8B030D-6E8A-4147-A177-3AD203B41FA5}">
                      <a16:colId xmlns:a16="http://schemas.microsoft.com/office/drawing/2014/main" val="1361799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894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143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28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154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573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532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981340"/>
                  </a:ext>
                </a:extLst>
              </a:tr>
            </a:tbl>
          </a:graphicData>
        </a:graphic>
      </p:graphicFrame>
      <p:grpSp>
        <p:nvGrpSpPr>
          <p:cNvPr id="41" name="Group 40"/>
          <p:cNvGrpSpPr/>
          <p:nvPr/>
        </p:nvGrpSpPr>
        <p:grpSpPr>
          <a:xfrm>
            <a:off x="3558341" y="4296716"/>
            <a:ext cx="5378729" cy="592109"/>
            <a:chOff x="624326" y="2441659"/>
            <a:chExt cx="5378729" cy="592109"/>
          </a:xfrm>
        </p:grpSpPr>
        <p:sp>
          <p:nvSpPr>
            <p:cNvPr id="42" name="Rounded Rectangle 41"/>
            <p:cNvSpPr/>
            <p:nvPr/>
          </p:nvSpPr>
          <p:spPr>
            <a:xfrm>
              <a:off x="624326" y="2441659"/>
              <a:ext cx="314126" cy="592109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961966" y="2441659"/>
              <a:ext cx="314126" cy="592109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1299606" y="2441659"/>
              <a:ext cx="314126" cy="592109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1637246" y="2441659"/>
              <a:ext cx="314126" cy="592109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1974886" y="2441659"/>
              <a:ext cx="314126" cy="592109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2312526" y="2441659"/>
              <a:ext cx="314126" cy="592109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650166" y="2441659"/>
              <a:ext cx="314126" cy="592109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2987806" y="2441659"/>
              <a:ext cx="314126" cy="592109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3325446" y="2441659"/>
              <a:ext cx="314126" cy="592109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3663086" y="2441659"/>
              <a:ext cx="314126" cy="592109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4000726" y="2441659"/>
              <a:ext cx="314126" cy="592109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4338366" y="2441659"/>
              <a:ext cx="314126" cy="592109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4676006" y="2441659"/>
              <a:ext cx="314126" cy="592109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5013646" y="2441659"/>
              <a:ext cx="314126" cy="592109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5351286" y="2441659"/>
              <a:ext cx="314126" cy="592109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5688929" y="2441659"/>
              <a:ext cx="314126" cy="592109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389519" y="5820449"/>
            <a:ext cx="5378729" cy="592109"/>
            <a:chOff x="624326" y="2441659"/>
            <a:chExt cx="5378729" cy="592109"/>
          </a:xfrm>
        </p:grpSpPr>
        <p:sp>
          <p:nvSpPr>
            <p:cNvPr id="59" name="Rounded Rectangle 58"/>
            <p:cNvSpPr/>
            <p:nvPr/>
          </p:nvSpPr>
          <p:spPr>
            <a:xfrm>
              <a:off x="624326" y="2441659"/>
              <a:ext cx="314126" cy="592109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961966" y="2441659"/>
              <a:ext cx="314126" cy="592109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1299606" y="2441659"/>
              <a:ext cx="314126" cy="592109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1637246" y="2441659"/>
              <a:ext cx="314126" cy="592109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1974886" y="2441659"/>
              <a:ext cx="314126" cy="592109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2312526" y="2441659"/>
              <a:ext cx="314126" cy="592109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2650166" y="2441659"/>
              <a:ext cx="314126" cy="592109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2987806" y="2441659"/>
              <a:ext cx="314126" cy="592109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3325446" y="2441659"/>
              <a:ext cx="314126" cy="592109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3663086" y="2441659"/>
              <a:ext cx="314126" cy="592109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4000726" y="2441659"/>
              <a:ext cx="314126" cy="592109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4338366" y="2441659"/>
              <a:ext cx="314126" cy="592109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4676006" y="2441659"/>
              <a:ext cx="314126" cy="592109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5013646" y="2441659"/>
              <a:ext cx="314126" cy="592109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5351286" y="2441659"/>
              <a:ext cx="314126" cy="592109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5688929" y="2441659"/>
              <a:ext cx="314126" cy="592109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7478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prstDash val="dash"/>
          <a:headEnd type="none"/>
          <a:tailEnd type="triangle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8">
    <wetp:webextensionref xmlns:r="http://schemas.openxmlformats.org/officeDocument/2006/relationships" r:id="rId1"/>
  </wetp:taskpane>
  <wetp:taskpane dockstate="right" visibility="0" width="350" row="7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64901B05-E254-4D2C-B134-C5D15A36B3FA}">
  <we:reference id="wa104178141" version="3.10.0.19" store="ko-KR" storeType="OMEX"/>
  <we:alternateReferences>
    <we:reference id="WA104178141" version="3.10.0.19" store="WA104178141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3414D2A8-5390-4264-9E6B-089D0A5BDE88}">
  <we:reference id="wa104380225" version="1.0.0.0" store="ko-KR" storeType="OMEX"/>
  <we:alternateReferences>
    <we:reference id="WA104380225" version="1.0.0.0" store="WA104380225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0206478E693548BEE3688D309A3FAD" ma:contentTypeVersion="13" ma:contentTypeDescription="Create a new document." ma:contentTypeScope="" ma:versionID="c39fffe6896a2a56c8ccd14ca38dfc12">
  <xsd:schema xmlns:xsd="http://www.w3.org/2001/XMLSchema" xmlns:xs="http://www.w3.org/2001/XMLSchema" xmlns:p="http://schemas.microsoft.com/office/2006/metadata/properties" xmlns:ns3="45876fda-c432-4dd1-8f9d-3d35fabbd1c2" xmlns:ns4="8b66e23a-10a2-4659-bc8e-0f4605e65788" targetNamespace="http://schemas.microsoft.com/office/2006/metadata/properties" ma:root="true" ma:fieldsID="80ec601b659f2070188dfcb1c3ca05db" ns3:_="" ns4:_="">
    <xsd:import namespace="45876fda-c432-4dd1-8f9d-3d35fabbd1c2"/>
    <xsd:import namespace="8b66e23a-10a2-4659-bc8e-0f4605e6578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876fda-c432-4dd1-8f9d-3d35fabbd1c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66e23a-10a2-4659-bc8e-0f4605e657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08F64A5-8632-4742-8778-6AFBEF645E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876fda-c432-4dd1-8f9d-3d35fabbd1c2"/>
    <ds:schemaRef ds:uri="8b66e23a-10a2-4659-bc8e-0f4605e657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C7B27C-CE91-4E33-BDEC-441E9ED432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B332C4-E28D-44C5-8C25-113623790823}">
  <ds:schemaRefs>
    <ds:schemaRef ds:uri="45876fda-c432-4dd1-8f9d-3d35fabbd1c2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8b66e23a-10a2-4659-bc8e-0f4605e65788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27051</TotalTime>
  <Words>958</Words>
  <Application>Microsoft Macintosh PowerPoint</Application>
  <PresentationFormat>On-screen Show (4:3)</PresentationFormat>
  <Paragraphs>601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맑은 고딕</vt:lpstr>
      <vt:lpstr>Trajan Pro</vt:lpstr>
      <vt:lpstr>Arial</vt:lpstr>
      <vt:lpstr>Calibri</vt:lpstr>
      <vt:lpstr>Corbel</vt:lpstr>
      <vt:lpstr>Wingdings</vt:lpstr>
      <vt:lpstr>Office Theme</vt:lpstr>
      <vt:lpstr>PowerPoint Presentation</vt:lpstr>
      <vt:lpstr>Learning Object</vt:lpstr>
      <vt:lpstr>CPU Register Design</vt:lpstr>
      <vt:lpstr>LOAD &amp; STORE Design</vt:lpstr>
      <vt:lpstr>LOAD &amp; STORE Design – cont.</vt:lpstr>
      <vt:lpstr>LOAD Instruction Design</vt:lpstr>
      <vt:lpstr>STORE Instruction Design</vt:lpstr>
      <vt:lpstr>Example</vt:lpstr>
      <vt:lpstr>Practice 1</vt:lpstr>
      <vt:lpstr>Practice 2</vt:lpstr>
      <vt:lpstr>Program Flow (LOAD &amp; STORE)</vt:lpstr>
      <vt:lpstr>Summary</vt:lpstr>
    </vt:vector>
  </TitlesOfParts>
  <Company>UW-Whitewater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UWW Staff</dc:creator>
  <cp:lastModifiedBy>H Sun</cp:lastModifiedBy>
  <cp:revision>368</cp:revision>
  <cp:lastPrinted>2019-09-15T22:38:06Z</cp:lastPrinted>
  <dcterms:created xsi:type="dcterms:W3CDTF">2011-03-24T18:12:39Z</dcterms:created>
  <dcterms:modified xsi:type="dcterms:W3CDTF">2020-09-17T01:38:24Z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0x0101007A0206478E693548BEE3688D309A3FAD</vt:lpwstr>
  </property>
</Properties>
</file>