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36" r:id="rId6"/>
    <p:sldId id="591" r:id="rId7"/>
    <p:sldId id="593" r:id="rId8"/>
    <p:sldId id="594" r:id="rId9"/>
    <p:sldId id="286" r:id="rId10"/>
    <p:sldId id="287" r:id="rId11"/>
    <p:sldId id="288" r:id="rId12"/>
    <p:sldId id="289" r:id="rId13"/>
    <p:sldId id="595" r:id="rId14"/>
    <p:sldId id="291" r:id="rId15"/>
    <p:sldId id="290" r:id="rId16"/>
    <p:sldId id="596" r:id="rId17"/>
    <p:sldId id="597" r:id="rId18"/>
    <p:sldId id="59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7BE3D46-5DB0-4E5E-9052-39218CADE6E2}">
          <p14:sldIdLst>
            <p14:sldId id="256"/>
            <p14:sldId id="436"/>
            <p14:sldId id="591"/>
            <p14:sldId id="593"/>
            <p14:sldId id="594"/>
            <p14:sldId id="286"/>
            <p14:sldId id="287"/>
            <p14:sldId id="288"/>
            <p14:sldId id="289"/>
            <p14:sldId id="595"/>
            <p14:sldId id="291"/>
            <p14:sldId id="290"/>
            <p14:sldId id="596"/>
            <p14:sldId id="597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9" autoAdjust="0"/>
    <p:restoredTop sz="67750" autoAdjust="0"/>
  </p:normalViewPr>
  <p:slideViewPr>
    <p:cSldViewPr snapToGrid="0" snapToObjects="1">
      <p:cViewPr varScale="1">
        <p:scale>
          <a:sx n="125" d="100"/>
          <a:sy n="125" d="100"/>
        </p:scale>
        <p:origin x="2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http://mr-g.tistory.com/60</a:t>
            </a:r>
          </a:p>
          <a:p>
            <a:r>
              <a:rPr lang="en-US" dirty="0"/>
              <a:t>you are the great programmer who knows not only a programming language but also system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Bracket, the indirect address is displayed.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distinguish the modes.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0000"/>
                </a:solidFill>
              </a:rPr>
              <a:t>LOAD r1, 0x10 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r0, 4, 4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r2, r0, r0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r0, r2, 2</a:t>
            </a:r>
          </a:p>
          <a:p>
            <a:pPr marL="0" lvl="1"/>
            <a:endParaRPr lang="en-US" sz="1600" b="1" dirty="0">
              <a:solidFill>
                <a:srgbClr val="FF0000"/>
              </a:solidFill>
            </a:endParaRP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STORE r0 0x0020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STORE r2 0x0030</a:t>
            </a:r>
          </a:p>
          <a:p>
            <a:pPr marL="0" lvl="1"/>
            <a:endParaRPr lang="en-US" sz="1600" b="1" dirty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LOAD r2, [0x0020]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DIV r3, r1, r2</a:t>
            </a:r>
          </a:p>
          <a:p>
            <a:pPr marL="0" lvl="1"/>
            <a:endParaRPr lang="en-US" sz="1600" b="1" dirty="0">
              <a:solidFill>
                <a:srgbClr val="FF0000"/>
              </a:solidFill>
            </a:endParaRP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STORE r3, [0x0030]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Bracket, the indirect address is displayed.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and Store instruction can only access between 00 and ff.</a:t>
            </a:r>
          </a:p>
          <a:p>
            <a:r>
              <a:rPr lang="en-US" dirty="0"/>
              <a:t>bracket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  <a:cs typeface="Trajan Pro"/>
              </a:rPr>
              <a:t>CPU Register Design </a:t>
            </a:r>
            <a:br>
              <a:rPr lang="en-US" sz="3600" dirty="0">
                <a:latin typeface="+mj-lt"/>
                <a:cs typeface="Trajan Pro"/>
              </a:rPr>
            </a:br>
            <a:r>
              <a:rPr lang="en-US" sz="3600" dirty="0">
                <a:latin typeface="+mj-lt"/>
                <a:cs typeface="Trajan Pro"/>
              </a:rPr>
              <a:t>(</a:t>
            </a:r>
            <a:r>
              <a:rPr lang="en-US" sz="3600" dirty="0">
                <a:latin typeface="+mj-lt"/>
              </a:rPr>
              <a:t>Direct &amp; Indirect)</a:t>
            </a:r>
            <a:endParaRPr lang="en-US" sz="3600" dirty="0">
              <a:latin typeface="+mj-lt"/>
              <a:cs typeface="Traja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>
                <a:latin typeface="Corbel"/>
                <a:cs typeface="Corbel"/>
              </a:rPr>
              <a:t>sunh@</a:t>
            </a:r>
            <a:r>
              <a:rPr lang="en-US" dirty="0" err="1">
                <a:latin typeface="Corbel"/>
                <a:cs typeface="Corbel"/>
              </a:rPr>
              <a:t>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pPr lvl="1"/>
            <a:r>
              <a:rPr lang="en-US" dirty="0"/>
              <a:t>int  b = 20; //allocate 0x0200 (512)</a:t>
            </a:r>
          </a:p>
          <a:p>
            <a:pPr lvl="1"/>
            <a:r>
              <a:rPr lang="en-US" dirty="0"/>
              <a:t>int  c = 0; //allocate 0x0100 (256)</a:t>
            </a:r>
          </a:p>
          <a:p>
            <a:pPr lvl="1"/>
            <a:r>
              <a:rPr lang="en-US" dirty="0"/>
              <a:t>c = a / b;</a:t>
            </a:r>
          </a:p>
          <a:p>
            <a:r>
              <a:rPr lang="en-US" dirty="0"/>
              <a:t>Assembly Code:</a:t>
            </a:r>
          </a:p>
          <a:p>
            <a:pPr lvl="1"/>
            <a:r>
              <a:rPr lang="en-US" dirty="0"/>
              <a:t>Need to save 0x0200 address between 0x00 and 0xff</a:t>
            </a:r>
          </a:p>
          <a:p>
            <a:r>
              <a:rPr lang="en-US" dirty="0"/>
              <a:t>Let’s make binary code:</a:t>
            </a:r>
          </a:p>
        </p:txBody>
      </p:sp>
      <p:pic>
        <p:nvPicPr>
          <p:cNvPr id="4" name="Picture 60">
            <a:extLst>
              <a:ext uri="{FF2B5EF4-FFF2-40B4-BE49-F238E27FC236}">
                <a16:creationId xmlns:a16="http://schemas.microsoft.com/office/drawing/2014/main" id="{5553919B-BA68-4DD8-A5BD-8F20DE6F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017704"/>
            <a:ext cx="2647950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BA76D-FC72-4AAB-82FF-F700E974E76C}"/>
              </a:ext>
            </a:extLst>
          </p:cNvPr>
          <p:cNvSpPr txBox="1"/>
          <p:nvPr/>
        </p:nvSpPr>
        <p:spPr>
          <a:xfrm>
            <a:off x="8363605" y="2954129"/>
            <a:ext cx="106692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0x0200</a:t>
            </a:r>
          </a:p>
        </p:txBody>
      </p:sp>
      <p:sp>
        <p:nvSpPr>
          <p:cNvPr id="7" name="Rectangle 64">
            <a:extLst>
              <a:ext uri="{FF2B5EF4-FFF2-40B4-BE49-F238E27FC236}">
                <a16:creationId xmlns:a16="http://schemas.microsoft.com/office/drawing/2014/main" id="{B1391202-70CC-48F1-9543-AE2691814AA7}"/>
              </a:ext>
            </a:extLst>
          </p:cNvPr>
          <p:cNvSpPr/>
          <p:nvPr/>
        </p:nvSpPr>
        <p:spPr>
          <a:xfrm>
            <a:off x="6533371" y="2056939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0x0200</a:t>
            </a:r>
          </a:p>
        </p:txBody>
      </p:sp>
      <p:sp>
        <p:nvSpPr>
          <p:cNvPr id="8" name="Rectangle 64">
            <a:extLst>
              <a:ext uri="{FF2B5EF4-FFF2-40B4-BE49-F238E27FC236}">
                <a16:creationId xmlns:a16="http://schemas.microsoft.com/office/drawing/2014/main" id="{B1391202-70CC-48F1-9543-AE2691814AA7}"/>
              </a:ext>
            </a:extLst>
          </p:cNvPr>
          <p:cNvSpPr/>
          <p:nvPr/>
        </p:nvSpPr>
        <p:spPr>
          <a:xfrm>
            <a:off x="6545091" y="2431729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BA76D-FC72-4AAB-82FF-F700E974E76C}"/>
              </a:ext>
            </a:extLst>
          </p:cNvPr>
          <p:cNvSpPr txBox="1"/>
          <p:nvPr/>
        </p:nvSpPr>
        <p:spPr>
          <a:xfrm>
            <a:off x="8287405" y="2369389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0x0030</a:t>
            </a:r>
          </a:p>
        </p:txBody>
      </p:sp>
      <p:sp>
        <p:nvSpPr>
          <p:cNvPr id="10" name="Rectangle 64">
            <a:extLst>
              <a:ext uri="{FF2B5EF4-FFF2-40B4-BE49-F238E27FC236}">
                <a16:creationId xmlns:a16="http://schemas.microsoft.com/office/drawing/2014/main" id="{59E6F571-2759-45C9-BD40-88989F863579}"/>
              </a:ext>
            </a:extLst>
          </p:cNvPr>
          <p:cNvSpPr/>
          <p:nvPr/>
        </p:nvSpPr>
        <p:spPr>
          <a:xfrm>
            <a:off x="6545091" y="2732215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BAFA0-04D2-4D3E-AA08-93F41A3CC605}"/>
              </a:ext>
            </a:extLst>
          </p:cNvPr>
          <p:cNvSpPr txBox="1"/>
          <p:nvPr/>
        </p:nvSpPr>
        <p:spPr>
          <a:xfrm>
            <a:off x="8287405" y="2650448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0x0100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C7DC1FF-6D8C-40A8-B644-164D4531CA9B}"/>
              </a:ext>
            </a:extLst>
          </p:cNvPr>
          <p:cNvSpPr/>
          <p:nvPr/>
        </p:nvSpPr>
        <p:spPr>
          <a:xfrm>
            <a:off x="4707685" y="1255735"/>
            <a:ext cx="1079582" cy="455078"/>
          </a:xfrm>
          <a:prstGeom prst="wedgeRoundRectCallout">
            <a:avLst>
              <a:gd name="adj1" fmla="val 113593"/>
              <a:gd name="adj2" fmla="val 1428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it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5FFAB51-485F-4AF8-990D-F24CADB0A830}"/>
              </a:ext>
            </a:extLst>
          </p:cNvPr>
          <p:cNvSpPr/>
          <p:nvPr/>
        </p:nvSpPr>
        <p:spPr>
          <a:xfrm>
            <a:off x="4707685" y="1255735"/>
            <a:ext cx="1079582" cy="455078"/>
          </a:xfrm>
          <a:prstGeom prst="wedgeRoundRectCallout">
            <a:avLst>
              <a:gd name="adj1" fmla="val 116325"/>
              <a:gd name="adj2" fmla="val 2167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it</a:t>
            </a:r>
          </a:p>
        </p:txBody>
      </p:sp>
    </p:spTree>
    <p:extLst>
      <p:ext uri="{BB962C8B-B14F-4D97-AF65-F5344CB8AC3E}">
        <p14:creationId xmlns:p14="http://schemas.microsoft.com/office/powerpoint/2010/main" val="129261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87355" y="3897903"/>
            <a:ext cx="329217" cy="1346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EAA4B8E-F9FC-49FA-962B-239D29E2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28" y="3360582"/>
            <a:ext cx="2647950" cy="277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4B726-22ED-40B1-AF11-124E9BDD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with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4A427-B97D-447A-BFF8-C4EE415BC174}"/>
              </a:ext>
            </a:extLst>
          </p:cNvPr>
          <p:cNvSpPr/>
          <p:nvPr/>
        </p:nvSpPr>
        <p:spPr>
          <a:xfrm>
            <a:off x="145143" y="1160393"/>
            <a:ext cx="2975115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r>
              <a:rPr lang="en-US" dirty="0" err="1"/>
              <a:t>int</a:t>
            </a:r>
            <a:r>
              <a:rPr lang="en-US" dirty="0"/>
              <a:t>  b = 20; //</a:t>
            </a:r>
            <a:r>
              <a:rPr lang="en-US" dirty="0">
                <a:solidFill>
                  <a:srgbClr val="FF0000"/>
                </a:solidFill>
              </a:rPr>
              <a:t>allocate 0x0100</a:t>
            </a:r>
          </a:p>
          <a:p>
            <a:r>
              <a:rPr lang="en-US" dirty="0"/>
              <a:t>int c = a + b //allocate 0x0020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21181-A572-4CC1-A136-89610CE837D3}"/>
              </a:ext>
            </a:extLst>
          </p:cNvPr>
          <p:cNvSpPr/>
          <p:nvPr/>
        </p:nvSpPr>
        <p:spPr>
          <a:xfrm>
            <a:off x="4109397" y="1008075"/>
            <a:ext cx="2063776" cy="1962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sz="1600" b="1" dirty="0">
                <a:solidFill>
                  <a:schemeClr val="bg1"/>
                </a:solidFill>
              </a:rPr>
              <a:t>LOAD r1, 0x10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r0, 4, 4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r2, 4, 4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MUL r3, r0, r2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STORE r3, 0x0030</a:t>
            </a:r>
          </a:p>
          <a:p>
            <a:pPr marL="0" lvl="1"/>
            <a:r>
              <a:rPr lang="en-US" sz="1600" dirty="0"/>
              <a:t>LOAD r2, [0x0030]</a:t>
            </a:r>
          </a:p>
          <a:p>
            <a:pPr marL="0" lvl="1"/>
            <a:r>
              <a:rPr lang="en-US" sz="1600" dirty="0"/>
              <a:t>ADD r3, r1, r2</a:t>
            </a:r>
          </a:p>
          <a:p>
            <a:pPr marL="0" lvl="1"/>
            <a:r>
              <a:rPr lang="en-US" sz="1600" dirty="0"/>
              <a:t>STORE r3, 0x20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626A8D-7E10-4F8B-A1DA-77F86D100ED3}"/>
              </a:ext>
            </a:extLst>
          </p:cNvPr>
          <p:cNvGrpSpPr/>
          <p:nvPr/>
        </p:nvGrpSpPr>
        <p:grpSpPr>
          <a:xfrm>
            <a:off x="500017" y="2436670"/>
            <a:ext cx="8046824" cy="4507148"/>
            <a:chOff x="500017" y="2073820"/>
            <a:chExt cx="8046824" cy="45071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25CFD-234D-40CE-ABBD-5011F44CA97F}"/>
                </a:ext>
              </a:extLst>
            </p:cNvPr>
            <p:cNvSpPr txBox="1"/>
            <p:nvPr/>
          </p:nvSpPr>
          <p:spPr>
            <a:xfrm>
              <a:off x="5801585" y="2516613"/>
              <a:ext cx="1272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B6B2D1-99C2-4467-82F8-913B43BB788F}"/>
                </a:ext>
              </a:extLst>
            </p:cNvPr>
            <p:cNvSpPr/>
            <p:nvPr/>
          </p:nvSpPr>
          <p:spPr>
            <a:xfrm>
              <a:off x="726509" y="2905516"/>
              <a:ext cx="3770845" cy="2505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48829D-1772-4A09-B7C2-B0673EB2788D}"/>
                </a:ext>
              </a:extLst>
            </p:cNvPr>
            <p:cNvSpPr/>
            <p:nvPr/>
          </p:nvSpPr>
          <p:spPr>
            <a:xfrm>
              <a:off x="876822" y="344612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37FE8D-C73A-4C1D-88BC-ABD8FBF50680}"/>
                </a:ext>
              </a:extLst>
            </p:cNvPr>
            <p:cNvSpPr/>
            <p:nvPr/>
          </p:nvSpPr>
          <p:spPr>
            <a:xfrm>
              <a:off x="876822" y="4563876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9065994C-6356-4042-9AC5-B593448DC6E5}"/>
                </a:ext>
              </a:extLst>
            </p:cNvPr>
            <p:cNvSpPr/>
            <p:nvPr/>
          </p:nvSpPr>
          <p:spPr>
            <a:xfrm>
              <a:off x="500017" y="5642250"/>
              <a:ext cx="8046824" cy="9387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I/O BUS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B42E32-3B5A-454C-B47D-F9ED64625C37}"/>
                </a:ext>
              </a:extLst>
            </p:cNvPr>
            <p:cNvSpPr txBox="1"/>
            <p:nvPr/>
          </p:nvSpPr>
          <p:spPr>
            <a:xfrm>
              <a:off x="1841326" y="2905516"/>
              <a:ext cx="127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CPU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C047994-C3B4-430D-B27C-0760997B4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943" y="4002387"/>
              <a:ext cx="102629" cy="2109222"/>
            </a:xfrm>
            <a:prstGeom prst="bentConnector3">
              <a:avLst>
                <a:gd name="adj1" fmla="val -505594"/>
              </a:avLst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F7FA23-E1F8-4C5F-BBB2-34D7C655289B}"/>
                </a:ext>
              </a:extLst>
            </p:cNvPr>
            <p:cNvSpPr txBox="1"/>
            <p:nvPr/>
          </p:nvSpPr>
          <p:spPr>
            <a:xfrm>
              <a:off x="2823400" y="2073820"/>
              <a:ext cx="1370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1. Compile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F2E9F87-4EC8-4B04-A259-AB3E6C5D86B2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rot="16200000" flipV="1">
              <a:off x="3673727" y="5126276"/>
              <a:ext cx="1759714" cy="22396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E281A3-1A62-4866-BFB1-B2408A60F527}"/>
                </a:ext>
              </a:extLst>
            </p:cNvPr>
            <p:cNvSpPr txBox="1"/>
            <p:nvPr/>
          </p:nvSpPr>
          <p:spPr>
            <a:xfrm>
              <a:off x="930942" y="5102727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5. Decode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10DC470-CAD7-417E-906D-A9BC27DCCA4F}"/>
                </a:ext>
              </a:extLst>
            </p:cNvPr>
            <p:cNvCxnSpPr>
              <a:cxnSpLocks/>
              <a:stCxn id="26" idx="1"/>
              <a:endCxn id="11" idx="3"/>
            </p:cNvCxnSpPr>
            <p:nvPr/>
          </p:nvCxnSpPr>
          <p:spPr>
            <a:xfrm rot="10800000" flipV="1">
              <a:off x="1882662" y="4358400"/>
              <a:ext cx="880754" cy="479796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27C95B-DC26-4BFC-9816-98CF96381B1C}"/>
                </a:ext>
              </a:extLst>
            </p:cNvPr>
            <p:cNvSpPr txBox="1"/>
            <p:nvPr/>
          </p:nvSpPr>
          <p:spPr>
            <a:xfrm>
              <a:off x="659198" y="3134943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6. Execution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A2752-A03E-4824-A3FB-630FF08698CB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1379742" y="3994768"/>
              <a:ext cx="0" cy="5691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76A8B1-2F95-411E-9E68-C7D4E87AF207}"/>
                </a:ext>
              </a:extLst>
            </p:cNvPr>
            <p:cNvGrpSpPr/>
            <p:nvPr/>
          </p:nvGrpSpPr>
          <p:grpSpPr>
            <a:xfrm>
              <a:off x="2763416" y="3342468"/>
              <a:ext cx="1678187" cy="1806792"/>
              <a:chOff x="2763416" y="3342468"/>
              <a:chExt cx="1678187" cy="1806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80688C-66E1-483E-B2A9-5EDE89D3A8EC}"/>
                  </a:ext>
                </a:extLst>
              </p:cNvPr>
              <p:cNvSpPr/>
              <p:nvPr/>
            </p:nvSpPr>
            <p:spPr>
              <a:xfrm>
                <a:off x="2763416" y="334246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CD185F-6EF1-4A74-AD08-4A87474DD97C}"/>
                  </a:ext>
                </a:extLst>
              </p:cNvPr>
              <p:cNvSpPr/>
              <p:nvPr/>
            </p:nvSpPr>
            <p:spPr>
              <a:xfrm>
                <a:off x="2763416" y="356754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F49F6F-7682-4FCE-A155-D980094E13F2}"/>
                  </a:ext>
                </a:extLst>
              </p:cNvPr>
              <p:cNvSpPr/>
              <p:nvPr/>
            </p:nvSpPr>
            <p:spPr>
              <a:xfrm>
                <a:off x="2763416" y="3792616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AB6A4B0-B109-46C8-93A9-FF84B8CB34AE}"/>
                  </a:ext>
                </a:extLst>
              </p:cNvPr>
              <p:cNvSpPr/>
              <p:nvPr/>
            </p:nvSpPr>
            <p:spPr>
              <a:xfrm>
                <a:off x="2763416" y="4017690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4E22F0-0E4B-49E4-9055-124688EAB957}"/>
                  </a:ext>
                </a:extLst>
              </p:cNvPr>
              <p:cNvSpPr/>
              <p:nvPr/>
            </p:nvSpPr>
            <p:spPr>
              <a:xfrm>
                <a:off x="2763416" y="4242764"/>
                <a:ext cx="1678187" cy="231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r4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EB94-656F-494B-9BBE-8AC3B2B90495}"/>
                  </a:ext>
                </a:extLst>
              </p:cNvPr>
              <p:cNvSpPr/>
              <p:nvPr/>
            </p:nvSpPr>
            <p:spPr>
              <a:xfrm>
                <a:off x="2763416" y="446783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r5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sp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E7B62E-7489-499E-A9E3-E91E409DCC87}"/>
                  </a:ext>
                </a:extLst>
              </p:cNvPr>
              <p:cNvSpPr/>
              <p:nvPr/>
            </p:nvSpPr>
            <p:spPr>
              <a:xfrm>
                <a:off x="2763416" y="469291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r6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EB5646-8B90-4CE6-B18B-03E5FB044F53}"/>
                  </a:ext>
                </a:extLst>
              </p:cNvPr>
              <p:cNvSpPr/>
              <p:nvPr/>
            </p:nvSpPr>
            <p:spPr>
              <a:xfrm>
                <a:off x="2763416" y="491798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r7	pc</a:t>
                </a:r>
              </a:p>
            </p:txBody>
          </p:sp>
        </p:grp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871055F-8CAD-44FD-BBFA-F58D5CFC4CA4}"/>
              </a:ext>
            </a:extLst>
          </p:cNvPr>
          <p:cNvSpPr/>
          <p:nvPr/>
        </p:nvSpPr>
        <p:spPr>
          <a:xfrm>
            <a:off x="3145913" y="166443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E7930A-1A54-4AEF-94E2-AC7C408F4081}"/>
              </a:ext>
            </a:extLst>
          </p:cNvPr>
          <p:cNvSpPr/>
          <p:nvPr/>
        </p:nvSpPr>
        <p:spPr>
          <a:xfrm>
            <a:off x="7449776" y="1008075"/>
            <a:ext cx="722407" cy="1865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00…</a:t>
            </a:r>
          </a:p>
          <a:p>
            <a:r>
              <a:rPr lang="en-US" dirty="0">
                <a:solidFill>
                  <a:srgbClr val="FF0000"/>
                </a:solidFill>
              </a:rPr>
              <a:t>00..</a:t>
            </a:r>
          </a:p>
          <a:p>
            <a:r>
              <a:rPr lang="en-US" dirty="0">
                <a:solidFill>
                  <a:srgbClr val="FF0000"/>
                </a:solidFill>
              </a:rPr>
              <a:t>00..</a:t>
            </a:r>
          </a:p>
          <a:p>
            <a:r>
              <a:rPr lang="en-US" dirty="0">
                <a:solidFill>
                  <a:srgbClr val="FF0000"/>
                </a:solidFill>
              </a:rPr>
              <a:t>00..</a:t>
            </a:r>
          </a:p>
          <a:p>
            <a:r>
              <a:rPr lang="en-US" dirty="0">
                <a:solidFill>
                  <a:srgbClr val="FF0000"/>
                </a:solidFill>
              </a:rPr>
              <a:t>00 …</a:t>
            </a:r>
          </a:p>
          <a:p>
            <a:r>
              <a:rPr lang="en-US" dirty="0"/>
              <a:t>11…</a:t>
            </a:r>
          </a:p>
          <a:p>
            <a:r>
              <a:rPr lang="en-US" dirty="0"/>
              <a:t>00 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21A3F-2B1D-4EBE-8AF4-52BFCB833041}"/>
              </a:ext>
            </a:extLst>
          </p:cNvPr>
          <p:cNvSpPr txBox="1"/>
          <p:nvPr/>
        </p:nvSpPr>
        <p:spPr>
          <a:xfrm>
            <a:off x="6061434" y="2168952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Assemble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EC994F5-9CF2-4461-BB6A-554461865158}"/>
              </a:ext>
            </a:extLst>
          </p:cNvPr>
          <p:cNvSpPr/>
          <p:nvPr/>
        </p:nvSpPr>
        <p:spPr>
          <a:xfrm>
            <a:off x="6287301" y="165367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16809A-6CF8-4997-A24D-26CFA4D49267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 rot="5400000">
            <a:off x="7111472" y="2661073"/>
            <a:ext cx="486741" cy="91227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73B49F3-7738-43E7-BEA7-5BC9F27981BF}"/>
              </a:ext>
            </a:extLst>
          </p:cNvPr>
          <p:cNvSpPr/>
          <p:nvPr/>
        </p:nvSpPr>
        <p:spPr>
          <a:xfrm>
            <a:off x="3952106" y="3855155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31E169-5ABE-456B-AB80-3C6DF9E7F103}"/>
              </a:ext>
            </a:extLst>
          </p:cNvPr>
          <p:cNvSpPr/>
          <p:nvPr/>
        </p:nvSpPr>
        <p:spPr>
          <a:xfrm>
            <a:off x="3598908" y="4325297"/>
            <a:ext cx="890672" cy="4135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C25783-06D6-4C67-A2ED-9995F6C0630D}"/>
              </a:ext>
            </a:extLst>
          </p:cNvPr>
          <p:cNvSpPr/>
          <p:nvPr/>
        </p:nvSpPr>
        <p:spPr>
          <a:xfrm>
            <a:off x="6338393" y="6067038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8441B2-665F-45D2-95BA-E6981D6EB7C7}"/>
              </a:ext>
            </a:extLst>
          </p:cNvPr>
          <p:cNvSpPr/>
          <p:nvPr/>
        </p:nvSpPr>
        <p:spPr>
          <a:xfrm>
            <a:off x="5673436" y="6295181"/>
            <a:ext cx="886691" cy="3871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0x100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67DE55-B3ED-4D28-8FFB-B65CABF118EE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>
            <a:off x="4313308" y="4032582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036652D-D18F-4F44-A2DE-20CC91275050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489580" y="4532063"/>
            <a:ext cx="1183856" cy="1956675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AB6DD31-D561-435C-80B2-6A6826294A9D}"/>
              </a:ext>
            </a:extLst>
          </p:cNvPr>
          <p:cNvCxnSpPr>
            <a:cxnSpLocks/>
            <a:stCxn id="46" idx="6"/>
            <a:endCxn id="7" idx="3"/>
          </p:cNvCxnSpPr>
          <p:nvPr/>
        </p:nvCxnSpPr>
        <p:spPr>
          <a:xfrm flipV="1">
            <a:off x="6699595" y="3965243"/>
            <a:ext cx="616977" cy="2279222"/>
          </a:xfrm>
          <a:prstGeom prst="bentConnector3">
            <a:avLst>
              <a:gd name="adj1" fmla="val 137052"/>
            </a:avLst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A94E4F-EA31-4553-9C98-CE4BA2CB2686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6560127" y="5061962"/>
            <a:ext cx="514078" cy="1426776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DB0695-C7BD-412E-BEE3-BAB2E9D5A14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866900" y="4032582"/>
            <a:ext cx="2085206" cy="5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D5D434-6D6E-4150-8B22-F6095D6DD69F}"/>
              </a:ext>
            </a:extLst>
          </p:cNvPr>
          <p:cNvCxnSpPr>
            <a:cxnSpLocks/>
            <a:stCxn id="43" idx="2"/>
            <a:endCxn id="10" idx="3"/>
          </p:cNvCxnSpPr>
          <p:nvPr/>
        </p:nvCxnSpPr>
        <p:spPr>
          <a:xfrm flipH="1" flipV="1">
            <a:off x="1882662" y="4083298"/>
            <a:ext cx="1716246" cy="4487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AD7282-0FB2-4976-8655-E88EFFFD81F9}"/>
              </a:ext>
            </a:extLst>
          </p:cNvPr>
          <p:cNvSpPr txBox="1"/>
          <p:nvPr/>
        </p:nvSpPr>
        <p:spPr>
          <a:xfrm>
            <a:off x="7843201" y="5000991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Fetch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01F108-1131-428F-84DB-5DA118A5DC71}"/>
              </a:ext>
            </a:extLst>
          </p:cNvPr>
          <p:cNvSpPr/>
          <p:nvPr/>
        </p:nvSpPr>
        <p:spPr>
          <a:xfrm>
            <a:off x="5623769" y="4860305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7094E-3650-4EBB-BD2A-A199CDA747B8}"/>
              </a:ext>
            </a:extLst>
          </p:cNvPr>
          <p:cNvSpPr txBox="1"/>
          <p:nvPr/>
        </p:nvSpPr>
        <p:spPr>
          <a:xfrm>
            <a:off x="7297459" y="4809177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0x0030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2CD574-D690-48BA-AB3C-506574FE8550}"/>
              </a:ext>
            </a:extLst>
          </p:cNvPr>
          <p:cNvCxnSpPr/>
          <p:nvPr/>
        </p:nvCxnSpPr>
        <p:spPr>
          <a:xfrm>
            <a:off x="6026283" y="4961148"/>
            <a:ext cx="0" cy="539518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921830-1DB9-4CCE-8920-747D2F75A5EA}"/>
              </a:ext>
            </a:extLst>
          </p:cNvPr>
          <p:cNvSpPr txBox="1"/>
          <p:nvPr/>
        </p:nvSpPr>
        <p:spPr>
          <a:xfrm>
            <a:off x="4564665" y="4140631"/>
            <a:ext cx="7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029AF6-C33B-4138-ADAB-05FA369E2468}"/>
              </a:ext>
            </a:extLst>
          </p:cNvPr>
          <p:cNvSpPr txBox="1"/>
          <p:nvPr/>
        </p:nvSpPr>
        <p:spPr>
          <a:xfrm>
            <a:off x="6021055" y="5029112"/>
            <a:ext cx="96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232716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3EAA4B8E-F9FC-49FA-962B-239D29E2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28" y="3360582"/>
            <a:ext cx="2647950" cy="277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4B726-22ED-40B1-AF11-124E9BDD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 with Mode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4A427-B97D-447A-BFF8-C4EE415BC174}"/>
              </a:ext>
            </a:extLst>
          </p:cNvPr>
          <p:cNvSpPr/>
          <p:nvPr/>
        </p:nvSpPr>
        <p:spPr>
          <a:xfrm>
            <a:off x="145143" y="1160393"/>
            <a:ext cx="2975115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r>
              <a:rPr lang="en-US" dirty="0" err="1"/>
              <a:t>int</a:t>
            </a:r>
            <a:r>
              <a:rPr lang="en-US" dirty="0"/>
              <a:t>  b = 20; //allocate 0x0100</a:t>
            </a:r>
          </a:p>
          <a:p>
            <a:r>
              <a:rPr lang="en-US" dirty="0"/>
              <a:t>int c = a + b //allocate 0x0020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21181-A572-4CC1-A136-89610CE837D3}"/>
              </a:ext>
            </a:extLst>
          </p:cNvPr>
          <p:cNvSpPr/>
          <p:nvPr/>
        </p:nvSpPr>
        <p:spPr>
          <a:xfrm>
            <a:off x="4109397" y="1008075"/>
            <a:ext cx="2063776" cy="1962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sz="1600" dirty="0"/>
              <a:t>LOAD r1, 0x10</a:t>
            </a:r>
          </a:p>
          <a:p>
            <a:pPr marL="0" lvl="1"/>
            <a:r>
              <a:rPr lang="en-US" sz="1600" dirty="0"/>
              <a:t>MUL r0, 4, 4</a:t>
            </a:r>
          </a:p>
          <a:p>
            <a:pPr marL="0" lvl="1"/>
            <a:r>
              <a:rPr lang="en-US" sz="1600" dirty="0"/>
              <a:t>MUL r2, 4, 4</a:t>
            </a:r>
          </a:p>
          <a:p>
            <a:pPr marL="0" lvl="1"/>
            <a:r>
              <a:rPr lang="en-US" sz="1600" dirty="0"/>
              <a:t>MUL r3, r0, r2</a:t>
            </a:r>
          </a:p>
          <a:p>
            <a:pPr marL="0" lvl="1"/>
            <a:r>
              <a:rPr lang="en-US" sz="1600" dirty="0"/>
              <a:t>STORE r3, 0x0030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LOAD r2, [0x0030]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ADD r3, r1, r2</a:t>
            </a:r>
          </a:p>
          <a:p>
            <a:pPr marL="0" lvl="1"/>
            <a:r>
              <a:rPr lang="en-US" sz="1600" dirty="0"/>
              <a:t>STORE r3, 0x0020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626A8D-7E10-4F8B-A1DA-77F86D100ED3}"/>
              </a:ext>
            </a:extLst>
          </p:cNvPr>
          <p:cNvGrpSpPr/>
          <p:nvPr/>
        </p:nvGrpSpPr>
        <p:grpSpPr>
          <a:xfrm>
            <a:off x="500017" y="2436670"/>
            <a:ext cx="8046824" cy="4507148"/>
            <a:chOff x="500017" y="2073820"/>
            <a:chExt cx="8046824" cy="45071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25CFD-234D-40CE-ABBD-5011F44CA97F}"/>
                </a:ext>
              </a:extLst>
            </p:cNvPr>
            <p:cNvSpPr txBox="1"/>
            <p:nvPr/>
          </p:nvSpPr>
          <p:spPr>
            <a:xfrm>
              <a:off x="5801585" y="2516613"/>
              <a:ext cx="1272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B6B2D1-99C2-4467-82F8-913B43BB788F}"/>
                </a:ext>
              </a:extLst>
            </p:cNvPr>
            <p:cNvSpPr/>
            <p:nvPr/>
          </p:nvSpPr>
          <p:spPr>
            <a:xfrm>
              <a:off x="726509" y="2905516"/>
              <a:ext cx="3770845" cy="2505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48829D-1772-4A09-B7C2-B0673EB2788D}"/>
                </a:ext>
              </a:extLst>
            </p:cNvPr>
            <p:cNvSpPr/>
            <p:nvPr/>
          </p:nvSpPr>
          <p:spPr>
            <a:xfrm>
              <a:off x="876822" y="344612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37FE8D-C73A-4C1D-88BC-ABD8FBF50680}"/>
                </a:ext>
              </a:extLst>
            </p:cNvPr>
            <p:cNvSpPr/>
            <p:nvPr/>
          </p:nvSpPr>
          <p:spPr>
            <a:xfrm>
              <a:off x="876822" y="4563876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9065994C-6356-4042-9AC5-B593448DC6E5}"/>
                </a:ext>
              </a:extLst>
            </p:cNvPr>
            <p:cNvSpPr/>
            <p:nvPr/>
          </p:nvSpPr>
          <p:spPr>
            <a:xfrm>
              <a:off x="500017" y="5642250"/>
              <a:ext cx="8046824" cy="9387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I/O BUS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B42E32-3B5A-454C-B47D-F9ED64625C37}"/>
                </a:ext>
              </a:extLst>
            </p:cNvPr>
            <p:cNvSpPr txBox="1"/>
            <p:nvPr/>
          </p:nvSpPr>
          <p:spPr>
            <a:xfrm>
              <a:off x="1841326" y="2905516"/>
              <a:ext cx="127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CPU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C047994-C3B4-430D-B27C-0760997B4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943" y="4002387"/>
              <a:ext cx="102629" cy="2109222"/>
            </a:xfrm>
            <a:prstGeom prst="bentConnector3">
              <a:avLst>
                <a:gd name="adj1" fmla="val -505594"/>
              </a:avLst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F7FA23-E1F8-4C5F-BBB2-34D7C655289B}"/>
                </a:ext>
              </a:extLst>
            </p:cNvPr>
            <p:cNvSpPr txBox="1"/>
            <p:nvPr/>
          </p:nvSpPr>
          <p:spPr>
            <a:xfrm>
              <a:off x="2823400" y="2073820"/>
              <a:ext cx="1370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1. Compile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F2E9F87-4EC8-4B04-A259-AB3E6C5D86B2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rot="16200000" flipV="1">
              <a:off x="3673727" y="5126276"/>
              <a:ext cx="1759714" cy="22396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E281A3-1A62-4866-BFB1-B2408A60F527}"/>
                </a:ext>
              </a:extLst>
            </p:cNvPr>
            <p:cNvSpPr txBox="1"/>
            <p:nvPr/>
          </p:nvSpPr>
          <p:spPr>
            <a:xfrm>
              <a:off x="930942" y="5102727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5. Decode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10DC470-CAD7-417E-906D-A9BC27DCCA4F}"/>
                </a:ext>
              </a:extLst>
            </p:cNvPr>
            <p:cNvCxnSpPr>
              <a:cxnSpLocks/>
              <a:stCxn id="26" idx="1"/>
              <a:endCxn id="11" idx="3"/>
            </p:cNvCxnSpPr>
            <p:nvPr/>
          </p:nvCxnSpPr>
          <p:spPr>
            <a:xfrm rot="10800000" flipV="1">
              <a:off x="1882662" y="4358400"/>
              <a:ext cx="880754" cy="479796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27C95B-DC26-4BFC-9816-98CF96381B1C}"/>
                </a:ext>
              </a:extLst>
            </p:cNvPr>
            <p:cNvSpPr txBox="1"/>
            <p:nvPr/>
          </p:nvSpPr>
          <p:spPr>
            <a:xfrm>
              <a:off x="659198" y="3134943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6. Execution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A2752-A03E-4824-A3FB-630FF08698CB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1379742" y="3994768"/>
              <a:ext cx="0" cy="5691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76A8B1-2F95-411E-9E68-C7D4E87AF207}"/>
                </a:ext>
              </a:extLst>
            </p:cNvPr>
            <p:cNvGrpSpPr/>
            <p:nvPr/>
          </p:nvGrpSpPr>
          <p:grpSpPr>
            <a:xfrm>
              <a:off x="2763416" y="3342468"/>
              <a:ext cx="1678187" cy="1806792"/>
              <a:chOff x="2763416" y="3342468"/>
              <a:chExt cx="1678187" cy="1806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80688C-66E1-483E-B2A9-5EDE89D3A8EC}"/>
                  </a:ext>
                </a:extLst>
              </p:cNvPr>
              <p:cNvSpPr/>
              <p:nvPr/>
            </p:nvSpPr>
            <p:spPr>
              <a:xfrm>
                <a:off x="2763416" y="334246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CD185F-6EF1-4A74-AD08-4A87474DD97C}"/>
                  </a:ext>
                </a:extLst>
              </p:cNvPr>
              <p:cNvSpPr/>
              <p:nvPr/>
            </p:nvSpPr>
            <p:spPr>
              <a:xfrm>
                <a:off x="2763416" y="356754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F49F6F-7682-4FCE-A155-D980094E13F2}"/>
                  </a:ext>
                </a:extLst>
              </p:cNvPr>
              <p:cNvSpPr/>
              <p:nvPr/>
            </p:nvSpPr>
            <p:spPr>
              <a:xfrm>
                <a:off x="2763416" y="3792616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AB6A4B0-B109-46C8-93A9-FF84B8CB34AE}"/>
                  </a:ext>
                </a:extLst>
              </p:cNvPr>
              <p:cNvSpPr/>
              <p:nvPr/>
            </p:nvSpPr>
            <p:spPr>
              <a:xfrm>
                <a:off x="2763416" y="4017690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4E22F0-0E4B-49E4-9055-124688EAB957}"/>
                  </a:ext>
                </a:extLst>
              </p:cNvPr>
              <p:cNvSpPr/>
              <p:nvPr/>
            </p:nvSpPr>
            <p:spPr>
              <a:xfrm>
                <a:off x="2763416" y="4242764"/>
                <a:ext cx="1678187" cy="231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r4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EB94-656F-494B-9BBE-8AC3B2B90495}"/>
                  </a:ext>
                </a:extLst>
              </p:cNvPr>
              <p:cNvSpPr/>
              <p:nvPr/>
            </p:nvSpPr>
            <p:spPr>
              <a:xfrm>
                <a:off x="2763416" y="446783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r5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sp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E7B62E-7489-499E-A9E3-E91E409DCC87}"/>
                  </a:ext>
                </a:extLst>
              </p:cNvPr>
              <p:cNvSpPr/>
              <p:nvPr/>
            </p:nvSpPr>
            <p:spPr>
              <a:xfrm>
                <a:off x="2763416" y="469291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r6	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lr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EB5646-8B90-4CE6-B18B-03E5FB044F53}"/>
                  </a:ext>
                </a:extLst>
              </p:cNvPr>
              <p:cNvSpPr/>
              <p:nvPr/>
            </p:nvSpPr>
            <p:spPr>
              <a:xfrm>
                <a:off x="2763416" y="491798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r7	pc</a:t>
                </a:r>
              </a:p>
            </p:txBody>
          </p:sp>
        </p:grp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871055F-8CAD-44FD-BBFA-F58D5CFC4CA4}"/>
              </a:ext>
            </a:extLst>
          </p:cNvPr>
          <p:cNvSpPr/>
          <p:nvPr/>
        </p:nvSpPr>
        <p:spPr>
          <a:xfrm>
            <a:off x="3145913" y="166443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E7930A-1A54-4AEF-94E2-AC7C408F4081}"/>
              </a:ext>
            </a:extLst>
          </p:cNvPr>
          <p:cNvSpPr/>
          <p:nvPr/>
        </p:nvSpPr>
        <p:spPr>
          <a:xfrm>
            <a:off x="7449776" y="1008075"/>
            <a:ext cx="722407" cy="1865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/>
              <a:t>00…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01 …</a:t>
            </a:r>
          </a:p>
          <a:p>
            <a:r>
              <a:rPr lang="en-US" dirty="0"/>
              <a:t>11…</a:t>
            </a:r>
          </a:p>
          <a:p>
            <a:r>
              <a:rPr lang="en-US" dirty="0"/>
              <a:t>00 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21A3F-2B1D-4EBE-8AF4-52BFCB833041}"/>
              </a:ext>
            </a:extLst>
          </p:cNvPr>
          <p:cNvSpPr txBox="1"/>
          <p:nvPr/>
        </p:nvSpPr>
        <p:spPr>
          <a:xfrm>
            <a:off x="6061434" y="2168952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Assemble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EC994F5-9CF2-4461-BB6A-554461865158}"/>
              </a:ext>
            </a:extLst>
          </p:cNvPr>
          <p:cNvSpPr/>
          <p:nvPr/>
        </p:nvSpPr>
        <p:spPr>
          <a:xfrm>
            <a:off x="6287301" y="165367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16809A-6CF8-4997-A24D-26CFA4D49267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 rot="5400000">
            <a:off x="7111472" y="2661073"/>
            <a:ext cx="486741" cy="91227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73B49F3-7738-43E7-BEA7-5BC9F27981BF}"/>
              </a:ext>
            </a:extLst>
          </p:cNvPr>
          <p:cNvSpPr/>
          <p:nvPr/>
        </p:nvSpPr>
        <p:spPr>
          <a:xfrm>
            <a:off x="3952106" y="3855155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31E169-5ABE-456B-AB80-3C6DF9E7F103}"/>
              </a:ext>
            </a:extLst>
          </p:cNvPr>
          <p:cNvSpPr/>
          <p:nvPr/>
        </p:nvSpPr>
        <p:spPr>
          <a:xfrm>
            <a:off x="3639996" y="4083298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38D99E-42D0-43A8-AD21-7B4D9CB1721A}"/>
              </a:ext>
            </a:extLst>
          </p:cNvPr>
          <p:cNvSpPr/>
          <p:nvPr/>
        </p:nvSpPr>
        <p:spPr>
          <a:xfrm>
            <a:off x="3327886" y="4313080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C25783-06D6-4C67-A2ED-9995F6C0630D}"/>
              </a:ext>
            </a:extLst>
          </p:cNvPr>
          <p:cNvSpPr/>
          <p:nvPr/>
        </p:nvSpPr>
        <p:spPr>
          <a:xfrm>
            <a:off x="6338393" y="6067038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8441B2-665F-45D2-95BA-E6981D6EB7C7}"/>
              </a:ext>
            </a:extLst>
          </p:cNvPr>
          <p:cNvSpPr/>
          <p:nvPr/>
        </p:nvSpPr>
        <p:spPr>
          <a:xfrm>
            <a:off x="6026283" y="6295181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3BE505-1EBD-48A9-8792-18A40D574802}"/>
              </a:ext>
            </a:extLst>
          </p:cNvPr>
          <p:cNvSpPr/>
          <p:nvPr/>
        </p:nvSpPr>
        <p:spPr>
          <a:xfrm>
            <a:off x="5714173" y="6524963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67DE55-B3ED-4D28-8FFB-B65CABF118EE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>
            <a:off x="4313308" y="4032582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036652D-D18F-4F44-A2DE-20CC91275050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001198" y="4260725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B88CF76-6C85-44F5-A395-3319956B4B03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3689088" y="4490507"/>
            <a:ext cx="2025085" cy="2211883"/>
          </a:xfrm>
          <a:prstGeom prst="bentConnector3">
            <a:avLst>
              <a:gd name="adj1" fmla="val 5501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AB6DD31-D561-435C-80B2-6A6826294A9D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6699595" y="4100747"/>
            <a:ext cx="616977" cy="2143718"/>
          </a:xfrm>
          <a:prstGeom prst="bentConnector3">
            <a:avLst>
              <a:gd name="adj1" fmla="val 137052"/>
            </a:avLst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A94E4F-EA31-4553-9C98-CE4BA2CB2686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6387485" y="5512110"/>
            <a:ext cx="826458" cy="960498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B83863F-D4C2-4D1F-A311-2D13DED31B44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6075375" y="4490507"/>
            <a:ext cx="886534" cy="2211883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DB0695-C7BD-412E-BEE3-BAB2E9D5A14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866900" y="4032582"/>
            <a:ext cx="2085206" cy="5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D5D434-6D6E-4150-8B22-F6095D6DD69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882661" y="4260725"/>
            <a:ext cx="175733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0016F7-766E-4DF4-B4EB-939FE0473554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rot="10800000" flipH="1" flipV="1">
            <a:off x="876822" y="4083297"/>
            <a:ext cx="2451064" cy="407209"/>
          </a:xfrm>
          <a:prstGeom prst="bentConnector3">
            <a:avLst>
              <a:gd name="adj1" fmla="val -932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AD7282-0FB2-4976-8655-E88EFFFD81F9}"/>
              </a:ext>
            </a:extLst>
          </p:cNvPr>
          <p:cNvSpPr txBox="1"/>
          <p:nvPr/>
        </p:nvSpPr>
        <p:spPr>
          <a:xfrm>
            <a:off x="7843201" y="5000991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Fetch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01F108-1131-428F-84DB-5DA118A5DC71}"/>
              </a:ext>
            </a:extLst>
          </p:cNvPr>
          <p:cNvSpPr/>
          <p:nvPr/>
        </p:nvSpPr>
        <p:spPr>
          <a:xfrm>
            <a:off x="5623769" y="4860305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7094E-3650-4EBB-BD2A-A199CDA747B8}"/>
              </a:ext>
            </a:extLst>
          </p:cNvPr>
          <p:cNvSpPr txBox="1"/>
          <p:nvPr/>
        </p:nvSpPr>
        <p:spPr>
          <a:xfrm>
            <a:off x="7297459" y="4809177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0x0030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2CD574-D690-48BA-AB3C-506574FE8550}"/>
              </a:ext>
            </a:extLst>
          </p:cNvPr>
          <p:cNvCxnSpPr/>
          <p:nvPr/>
        </p:nvCxnSpPr>
        <p:spPr>
          <a:xfrm>
            <a:off x="6026283" y="4961148"/>
            <a:ext cx="0" cy="539518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253C71-D841-4DC1-91A8-3B6758EF17BB}"/>
              </a:ext>
            </a:extLst>
          </p:cNvPr>
          <p:cNvSpPr txBox="1"/>
          <p:nvPr/>
        </p:nvSpPr>
        <p:spPr>
          <a:xfrm>
            <a:off x="4571560" y="3992741"/>
            <a:ext cx="9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403207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0A8F-9062-47EC-8356-4489BEC7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CC87-9BA9-45C2-8F23-60472A2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32004"/>
            <a:ext cx="8380854" cy="4525963"/>
          </a:xfrm>
        </p:spPr>
        <p:txBody>
          <a:bodyPr/>
          <a:lstStyle/>
          <a:p>
            <a:r>
              <a:rPr lang="en-US" dirty="0"/>
              <a:t>Indirect Mode (11)</a:t>
            </a:r>
          </a:p>
          <a:p>
            <a:pPr lvl="1"/>
            <a:r>
              <a:rPr lang="en-US" dirty="0"/>
              <a:t>Reference the address in main memory</a:t>
            </a:r>
          </a:p>
          <a:p>
            <a:pPr lvl="1"/>
            <a:r>
              <a:rPr lang="en-US" dirty="0"/>
              <a:t>E.g. LOAD r1,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0x10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F2BE7-3219-421C-BABC-0702747E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3" y="3713797"/>
            <a:ext cx="4162425" cy="275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AB969-DD73-4550-883F-6F268EB657F9}"/>
              </a:ext>
            </a:extLst>
          </p:cNvPr>
          <p:cNvSpPr txBox="1"/>
          <p:nvPr/>
        </p:nvSpPr>
        <p:spPr>
          <a:xfrm>
            <a:off x="440012" y="5781698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Addressing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AD5590-64F3-4EB4-B23C-F2BF68C1315B}"/>
              </a:ext>
            </a:extLst>
          </p:cNvPr>
          <p:cNvGrpSpPr/>
          <p:nvPr/>
        </p:nvGrpSpPr>
        <p:grpSpPr>
          <a:xfrm>
            <a:off x="4537710" y="3762217"/>
            <a:ext cx="3790950" cy="2733675"/>
            <a:chOff x="5243655" y="3732847"/>
            <a:chExt cx="3790950" cy="2733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2C5D33-0BBA-4808-81D5-D60F9323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655" y="3732847"/>
              <a:ext cx="3790950" cy="27336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28E0B8-4A9F-46AF-A5CD-00B9920F0F0D}"/>
                </a:ext>
              </a:extLst>
            </p:cNvPr>
            <p:cNvSpPr txBox="1"/>
            <p:nvPr/>
          </p:nvSpPr>
          <p:spPr>
            <a:xfrm>
              <a:off x="5591132" y="5820191"/>
              <a:ext cx="1693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Indirect Addressing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586BB4B-4EF0-48BB-BC8C-8CDDD310E5E6}"/>
              </a:ext>
            </a:extLst>
          </p:cNvPr>
          <p:cNvSpPr txBox="1"/>
          <p:nvPr/>
        </p:nvSpPr>
        <p:spPr>
          <a:xfrm>
            <a:off x="1089660" y="3363515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r1, 0x10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F3BF0-4410-40A6-8547-5C775014AA41}"/>
              </a:ext>
            </a:extLst>
          </p:cNvPr>
          <p:cNvSpPr txBox="1"/>
          <p:nvPr/>
        </p:nvSpPr>
        <p:spPr>
          <a:xfrm>
            <a:off x="6240780" y="3344465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r1, [0x10]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940484C-DD49-4FB7-9980-8F9F4A0B3EEC}"/>
              </a:ext>
            </a:extLst>
          </p:cNvPr>
          <p:cNvSpPr/>
          <p:nvPr/>
        </p:nvSpPr>
        <p:spPr>
          <a:xfrm>
            <a:off x="6991926" y="1311207"/>
            <a:ext cx="1828939" cy="921571"/>
          </a:xfrm>
          <a:prstGeom prst="wedgeRectCallout">
            <a:avLst>
              <a:gd name="adj1" fmla="val -7092"/>
              <a:gd name="adj2" fmla="val 1041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Don’t know what is in there.</a:t>
            </a:r>
          </a:p>
          <a:p>
            <a:pPr algn="ctr"/>
            <a:r>
              <a:rPr lang="en-US" dirty="0"/>
              <a:t>(number or </a:t>
            </a:r>
            <a:r>
              <a:rPr lang="en-US" dirty="0" err="1"/>
              <a:t>addr</a:t>
            </a:r>
            <a:r>
              <a:rPr lang="en-US" dirty="0"/>
              <a:t>)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CED6D3A-4FFD-4FCB-80D4-8F8584CD3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381" y="3675696"/>
            <a:ext cx="428625" cy="2828925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F7292160-9148-4A8E-87CF-A11C6B918EF4}"/>
              </a:ext>
            </a:extLst>
          </p:cNvPr>
          <p:cNvSpPr/>
          <p:nvPr/>
        </p:nvSpPr>
        <p:spPr>
          <a:xfrm>
            <a:off x="5832271" y="5961099"/>
            <a:ext cx="2283969" cy="621586"/>
          </a:xfrm>
          <a:prstGeom prst="wedgeRectCallout">
            <a:avLst>
              <a:gd name="adj1" fmla="val 51630"/>
              <a:gd name="adj2" fmla="val -635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CPU: I got the data from the address.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EC541F2-6FD5-4606-9F89-82323CCEA959}"/>
              </a:ext>
            </a:extLst>
          </p:cNvPr>
          <p:cNvGrpSpPr/>
          <p:nvPr/>
        </p:nvGrpSpPr>
        <p:grpSpPr>
          <a:xfrm>
            <a:off x="2569511" y="2625705"/>
            <a:ext cx="6453054" cy="1071404"/>
            <a:chOff x="2569511" y="2625705"/>
            <a:chExt cx="6453054" cy="1071404"/>
          </a:xfrm>
        </p:grpSpPr>
        <p:pic>
          <p:nvPicPr>
            <p:cNvPr id="11" name="Content Placeholder 3">
              <a:extLst>
                <a:ext uri="{FF2B5EF4-FFF2-40B4-BE49-F238E27FC236}">
                  <a16:creationId xmlns:a16="http://schemas.microsoft.com/office/drawing/2014/main" id="{D39D85C2-2A88-4CB8-9153-44B082A1A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9511" y="2625705"/>
              <a:ext cx="6453054" cy="107140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294AF45-48A3-43B1-85E6-427C9A97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12889" y="2996069"/>
              <a:ext cx="419100" cy="6096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1A5F4DE-592E-462D-8793-49EF8DA3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3108" y="3014478"/>
              <a:ext cx="1965456" cy="5686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87FA62-D04C-4E62-9CD2-342C57CCC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33095" y="3016441"/>
              <a:ext cx="828675" cy="581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8232643-3850-4FF4-AE48-EDF701D27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85945" y="3021940"/>
              <a:ext cx="438150" cy="590550"/>
            </a:xfrm>
            <a:prstGeom prst="rect">
              <a:avLst/>
            </a:prstGeom>
          </p:spPr>
        </p:pic>
      </p:grp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9F4A9E5-9133-4A6F-8354-C66763F7891A}"/>
              </a:ext>
            </a:extLst>
          </p:cNvPr>
          <p:cNvSpPr/>
          <p:nvPr/>
        </p:nvSpPr>
        <p:spPr>
          <a:xfrm>
            <a:off x="6318837" y="2778200"/>
            <a:ext cx="2283969" cy="1337871"/>
          </a:xfrm>
          <a:prstGeom prst="wedgeRectCallout">
            <a:avLst>
              <a:gd name="adj1" fmla="val 10786"/>
              <a:gd name="adj2" fmla="val 671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CPU: Oh! first two bits is 11. So, it is not a number (data). Let move to the address.</a:t>
            </a:r>
          </a:p>
        </p:txBody>
      </p:sp>
    </p:spTree>
    <p:extLst>
      <p:ext uri="{BB962C8B-B14F-4D97-AF65-F5344CB8AC3E}">
        <p14:creationId xmlns:p14="http://schemas.microsoft.com/office/powerpoint/2010/main" val="288370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8C2D0-9C11-4324-8DCC-A256CEAD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cont.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034D7-32C4-4800-AB23-D0282911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8" y="3580012"/>
            <a:ext cx="8697772" cy="2552747"/>
          </a:xfrm>
        </p:spPr>
        <p:txBody>
          <a:bodyPr/>
          <a:lstStyle/>
          <a:p>
            <a:r>
              <a:rPr lang="pt-BR" sz="2400" dirty="0"/>
              <a:t>First, let’s make 0x0100</a:t>
            </a:r>
          </a:p>
          <a:p>
            <a:pPr marL="571500" lvl="1" indent="0">
              <a:buNone/>
            </a:pPr>
            <a:r>
              <a:rPr lang="pt-BR" sz="2000" dirty="0"/>
              <a:t>MUL r0, 4, 4			4 * 4 = 16    ( r0 has 16 bits – it can store)</a:t>
            </a:r>
          </a:p>
          <a:p>
            <a:pPr marL="571500" lvl="1" indent="0">
              <a:buNone/>
            </a:pPr>
            <a:r>
              <a:rPr lang="pt-BR" sz="2000" dirty="0"/>
              <a:t>MUL r2, 4, 4			4* 4 =  16    ( r2 has 16 bits – it can store)</a:t>
            </a:r>
          </a:p>
          <a:p>
            <a:pPr marL="571500" lvl="1" indent="0">
              <a:buNone/>
            </a:pPr>
            <a:r>
              <a:rPr lang="pt-BR" sz="2000" dirty="0"/>
              <a:t>MUL r3, r0, r2			r0 * r2 = 256 ( r3 store the 256 (256)</a:t>
            </a:r>
            <a:r>
              <a:rPr lang="pt-BR" sz="2000" baseline="-25000" dirty="0"/>
              <a:t>10 </a:t>
            </a:r>
            <a:r>
              <a:rPr lang="pt-BR" sz="2000" dirty="0"/>
              <a:t>= (100)</a:t>
            </a:r>
            <a:r>
              <a:rPr lang="pt-BR" sz="2000" baseline="-25000" dirty="0"/>
              <a:t>16</a:t>
            </a:r>
            <a:r>
              <a:rPr lang="pt-BR" sz="2000" dirty="0"/>
              <a:t>)</a:t>
            </a:r>
          </a:p>
          <a:p>
            <a:r>
              <a:rPr lang="pt-BR" sz="2400" dirty="0"/>
              <a:t>Store the r3 value one of address between 0x00 and 0xff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000" dirty="0"/>
              <a:t>STORE r3, 0x0030		&lt;= 100 is saved at 0x0030 address</a:t>
            </a:r>
          </a:p>
          <a:p>
            <a:r>
              <a:rPr lang="pt-BR" sz="2400" dirty="0"/>
              <a:t>To use the value =&gt; </a:t>
            </a:r>
            <a:r>
              <a:rPr lang="pt-BR" sz="2000" dirty="0"/>
              <a:t>LOAD r2, </a:t>
            </a:r>
            <a:r>
              <a:rPr lang="pt-BR" sz="2000" dirty="0">
                <a:solidFill>
                  <a:srgbClr val="FF0000"/>
                </a:solidFill>
              </a:rPr>
              <a:t>[</a:t>
            </a:r>
            <a:r>
              <a:rPr lang="pt-BR" sz="2000" dirty="0"/>
              <a:t>0x0030</a:t>
            </a:r>
            <a:r>
              <a:rPr lang="pt-BR" sz="2000" dirty="0">
                <a:solidFill>
                  <a:srgbClr val="FF0000"/>
                </a:solidFill>
              </a:rPr>
              <a:t>]   </a:t>
            </a:r>
          </a:p>
          <a:p>
            <a:pPr marL="573088" lvl="1"/>
            <a:r>
              <a:rPr lang="pt-BR" sz="1800" dirty="0">
                <a:solidFill>
                  <a:srgbClr val="FF0000"/>
                </a:solidFill>
              </a:rPr>
              <a:t>Use bracket give information: the 0x0030 has another memory address, not number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39C39-B0EC-4739-B603-A18EEAE5FDF4}"/>
              </a:ext>
            </a:extLst>
          </p:cNvPr>
          <p:cNvSpPr/>
          <p:nvPr/>
        </p:nvSpPr>
        <p:spPr>
          <a:xfrm>
            <a:off x="5929830" y="1415091"/>
            <a:ext cx="2975115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r>
              <a:rPr lang="en-US" dirty="0" err="1"/>
              <a:t>int</a:t>
            </a:r>
            <a:r>
              <a:rPr lang="en-US" dirty="0"/>
              <a:t>  b = 20; //allocate 0x0100</a:t>
            </a:r>
          </a:p>
          <a:p>
            <a:r>
              <a:rPr lang="en-US" dirty="0" err="1"/>
              <a:t>int</a:t>
            </a:r>
            <a:r>
              <a:rPr lang="en-US" dirty="0"/>
              <a:t>  c = 0; //allocate 0x0020</a:t>
            </a:r>
          </a:p>
          <a:p>
            <a:r>
              <a:rPr lang="en-US" dirty="0"/>
              <a:t>c = a + b</a:t>
            </a:r>
          </a:p>
        </p:txBody>
      </p:sp>
      <p:pic>
        <p:nvPicPr>
          <p:cNvPr id="5" name="Picture 4" descr="Image result for software developer">
            <a:extLst>
              <a:ext uri="{FF2B5EF4-FFF2-40B4-BE49-F238E27FC236}">
                <a16:creationId xmlns:a16="http://schemas.microsoft.com/office/drawing/2014/main" id="{A6EEB3DE-2B7F-4098-8D67-966353CD1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55" y="2013097"/>
            <a:ext cx="2717674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FB4F3E7-47CF-42A5-9C7A-DAB94F8B25B0}"/>
              </a:ext>
            </a:extLst>
          </p:cNvPr>
          <p:cNvSpPr/>
          <p:nvPr/>
        </p:nvSpPr>
        <p:spPr>
          <a:xfrm>
            <a:off x="239056" y="1108189"/>
            <a:ext cx="2717673" cy="863601"/>
          </a:xfrm>
          <a:prstGeom prst="wedgeRectCallout">
            <a:avLst>
              <a:gd name="adj1" fmla="val -4516"/>
              <a:gd name="adj2" fmla="val 63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Oh, my ‘b’ variable is stored at 0x0100 in main memory.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3F114CB-FC02-411D-B09E-F79928106160}"/>
              </a:ext>
            </a:extLst>
          </p:cNvPr>
          <p:cNvSpPr/>
          <p:nvPr/>
        </p:nvSpPr>
        <p:spPr>
          <a:xfrm>
            <a:off x="3084441" y="1291594"/>
            <a:ext cx="2717673" cy="1784246"/>
          </a:xfrm>
          <a:prstGeom prst="wedgeRectCallout">
            <a:avLst>
              <a:gd name="adj1" fmla="val -54476"/>
              <a:gd name="adj2" fmla="val 611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store the 0x100 in one of address between 0x00 and 0xff in main memory, because, STORE and LOAD have only 8 bits for main address. </a:t>
            </a:r>
          </a:p>
        </p:txBody>
      </p:sp>
    </p:spTree>
    <p:extLst>
      <p:ext uri="{BB962C8B-B14F-4D97-AF65-F5344CB8AC3E}">
        <p14:creationId xmlns:p14="http://schemas.microsoft.com/office/powerpoint/2010/main" val="30057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3EAA4B8E-F9FC-49FA-962B-239D29E2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28" y="3434470"/>
            <a:ext cx="2647950" cy="2771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4B726-22ED-40B1-AF11-124E9BDD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/>
              <a:t>and Review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4A427-B97D-447A-BFF8-C4EE415BC174}"/>
              </a:ext>
            </a:extLst>
          </p:cNvPr>
          <p:cNvSpPr/>
          <p:nvPr/>
        </p:nvSpPr>
        <p:spPr>
          <a:xfrm>
            <a:off x="145143" y="1160393"/>
            <a:ext cx="2975115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0" rIns="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r>
              <a:rPr lang="en-US" dirty="0" err="1"/>
              <a:t>int</a:t>
            </a:r>
            <a:r>
              <a:rPr lang="en-US" dirty="0"/>
              <a:t>  b = 20; //allocate 0x0100</a:t>
            </a:r>
          </a:p>
          <a:p>
            <a:r>
              <a:rPr lang="en-US" dirty="0"/>
              <a:t>int c = a + b //allocate 0x0020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121181-A572-4CC1-A136-89610CE837D3}"/>
              </a:ext>
            </a:extLst>
          </p:cNvPr>
          <p:cNvSpPr/>
          <p:nvPr/>
        </p:nvSpPr>
        <p:spPr>
          <a:xfrm>
            <a:off x="4109397" y="1008075"/>
            <a:ext cx="2063776" cy="1962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sz="1600" dirty="0"/>
              <a:t>LOAD r1, 0x10</a:t>
            </a:r>
          </a:p>
          <a:p>
            <a:pPr marL="0" lvl="1"/>
            <a:r>
              <a:rPr lang="en-US" sz="1600" dirty="0"/>
              <a:t>MUL r0, 4, 4</a:t>
            </a:r>
          </a:p>
          <a:p>
            <a:pPr marL="0" lvl="1"/>
            <a:r>
              <a:rPr lang="en-US" sz="1600" dirty="0"/>
              <a:t>MUL r2, 4, 4</a:t>
            </a:r>
          </a:p>
          <a:p>
            <a:pPr marL="0" lvl="1"/>
            <a:r>
              <a:rPr lang="en-US" sz="1600" dirty="0"/>
              <a:t>MUL r3, r0, r2</a:t>
            </a:r>
          </a:p>
          <a:p>
            <a:pPr marL="0" lvl="1"/>
            <a:r>
              <a:rPr lang="en-US" sz="1600" dirty="0"/>
              <a:t>STORE r3, 0x0030</a:t>
            </a:r>
          </a:p>
          <a:p>
            <a:pPr marL="0" lvl="1"/>
            <a:r>
              <a:rPr lang="en-US" sz="1600" b="1" dirty="0">
                <a:solidFill>
                  <a:srgbClr val="FF0000"/>
                </a:solidFill>
              </a:rPr>
              <a:t>LOAD r2, [0x0030]</a:t>
            </a:r>
          </a:p>
          <a:p>
            <a:pPr marL="0" lvl="1"/>
            <a:r>
              <a:rPr lang="en-US" sz="1600" dirty="0"/>
              <a:t>ADD r3, r1, r2</a:t>
            </a:r>
          </a:p>
          <a:p>
            <a:pPr marL="0" lvl="1"/>
            <a:r>
              <a:rPr lang="en-US" sz="1600" dirty="0"/>
              <a:t>STORE r3, 0x0020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626A8D-7E10-4F8B-A1DA-77F86D100ED3}"/>
              </a:ext>
            </a:extLst>
          </p:cNvPr>
          <p:cNvGrpSpPr/>
          <p:nvPr/>
        </p:nvGrpSpPr>
        <p:grpSpPr>
          <a:xfrm>
            <a:off x="500017" y="2436670"/>
            <a:ext cx="8046824" cy="4507148"/>
            <a:chOff x="500017" y="2073820"/>
            <a:chExt cx="8046824" cy="45071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125CFD-234D-40CE-ABBD-5011F44CA97F}"/>
                </a:ext>
              </a:extLst>
            </p:cNvPr>
            <p:cNvSpPr txBox="1"/>
            <p:nvPr/>
          </p:nvSpPr>
          <p:spPr>
            <a:xfrm>
              <a:off x="5801585" y="2516613"/>
              <a:ext cx="1272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B6B2D1-99C2-4467-82F8-913B43BB788F}"/>
                </a:ext>
              </a:extLst>
            </p:cNvPr>
            <p:cNvSpPr/>
            <p:nvPr/>
          </p:nvSpPr>
          <p:spPr>
            <a:xfrm>
              <a:off x="726509" y="2905516"/>
              <a:ext cx="3770845" cy="25054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148829D-1772-4A09-B7C2-B0673EB2788D}"/>
                </a:ext>
              </a:extLst>
            </p:cNvPr>
            <p:cNvSpPr/>
            <p:nvPr/>
          </p:nvSpPr>
          <p:spPr>
            <a:xfrm>
              <a:off x="876822" y="3446128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37FE8D-C73A-4C1D-88BC-ABD8FBF50680}"/>
                </a:ext>
              </a:extLst>
            </p:cNvPr>
            <p:cNvSpPr/>
            <p:nvPr/>
          </p:nvSpPr>
          <p:spPr>
            <a:xfrm>
              <a:off x="876822" y="4563876"/>
              <a:ext cx="1005840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Control Unit</a:t>
              </a:r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9065994C-6356-4042-9AC5-B593448DC6E5}"/>
                </a:ext>
              </a:extLst>
            </p:cNvPr>
            <p:cNvSpPr/>
            <p:nvPr/>
          </p:nvSpPr>
          <p:spPr>
            <a:xfrm>
              <a:off x="500017" y="5642250"/>
              <a:ext cx="8046824" cy="938718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I/O BUS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B42E32-3B5A-454C-B47D-F9ED64625C37}"/>
                </a:ext>
              </a:extLst>
            </p:cNvPr>
            <p:cNvSpPr txBox="1"/>
            <p:nvPr/>
          </p:nvSpPr>
          <p:spPr>
            <a:xfrm>
              <a:off x="1841326" y="2905516"/>
              <a:ext cx="1278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CPU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C047994-C3B4-430D-B27C-0760997B4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943" y="4002387"/>
              <a:ext cx="102629" cy="2109222"/>
            </a:xfrm>
            <a:prstGeom prst="bentConnector3">
              <a:avLst>
                <a:gd name="adj1" fmla="val -505594"/>
              </a:avLst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F7FA23-E1F8-4C5F-BBB2-34D7C655289B}"/>
                </a:ext>
              </a:extLst>
            </p:cNvPr>
            <p:cNvSpPr txBox="1"/>
            <p:nvPr/>
          </p:nvSpPr>
          <p:spPr>
            <a:xfrm>
              <a:off x="2823400" y="2073820"/>
              <a:ext cx="1370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1. Compile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F2E9F87-4EC8-4B04-A259-AB3E6C5D86B2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rot="16200000" flipV="1">
              <a:off x="3673727" y="5126276"/>
              <a:ext cx="1759714" cy="223962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E281A3-1A62-4866-BFB1-B2408A60F527}"/>
                </a:ext>
              </a:extLst>
            </p:cNvPr>
            <p:cNvSpPr txBox="1"/>
            <p:nvPr/>
          </p:nvSpPr>
          <p:spPr>
            <a:xfrm>
              <a:off x="930942" y="5102727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5. Decode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10DC470-CAD7-417E-906D-A9BC27DCCA4F}"/>
                </a:ext>
              </a:extLst>
            </p:cNvPr>
            <p:cNvCxnSpPr>
              <a:cxnSpLocks/>
              <a:stCxn id="26" idx="1"/>
              <a:endCxn id="11" idx="3"/>
            </p:cNvCxnSpPr>
            <p:nvPr/>
          </p:nvCxnSpPr>
          <p:spPr>
            <a:xfrm rot="10800000" flipV="1">
              <a:off x="1882662" y="4358400"/>
              <a:ext cx="880754" cy="479796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27C95B-DC26-4BFC-9816-98CF96381B1C}"/>
                </a:ext>
              </a:extLst>
            </p:cNvPr>
            <p:cNvSpPr txBox="1"/>
            <p:nvPr/>
          </p:nvSpPr>
          <p:spPr>
            <a:xfrm>
              <a:off x="659198" y="3134943"/>
              <a:ext cx="154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6. Execution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A2752-A03E-4824-A3FB-630FF08698CB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1379742" y="3994768"/>
              <a:ext cx="0" cy="5691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C76A8B1-2F95-411E-9E68-C7D4E87AF207}"/>
                </a:ext>
              </a:extLst>
            </p:cNvPr>
            <p:cNvGrpSpPr/>
            <p:nvPr/>
          </p:nvGrpSpPr>
          <p:grpSpPr>
            <a:xfrm>
              <a:off x="2763416" y="3342468"/>
              <a:ext cx="1678187" cy="1806792"/>
              <a:chOff x="2763416" y="3342468"/>
              <a:chExt cx="1678187" cy="1806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80688C-66E1-483E-B2A9-5EDE89D3A8EC}"/>
                  </a:ext>
                </a:extLst>
              </p:cNvPr>
              <p:cNvSpPr/>
              <p:nvPr/>
            </p:nvSpPr>
            <p:spPr>
              <a:xfrm>
                <a:off x="2763416" y="334246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r0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4CD185F-6EF1-4A74-AD08-4A87474DD97C}"/>
                  </a:ext>
                </a:extLst>
              </p:cNvPr>
              <p:cNvSpPr/>
              <p:nvPr/>
            </p:nvSpPr>
            <p:spPr>
              <a:xfrm>
                <a:off x="2763416" y="356754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F49F6F-7682-4FCE-A155-D980094E13F2}"/>
                  </a:ext>
                </a:extLst>
              </p:cNvPr>
              <p:cNvSpPr/>
              <p:nvPr/>
            </p:nvSpPr>
            <p:spPr>
              <a:xfrm>
                <a:off x="2763416" y="3792616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AB6A4B0-B109-46C8-93A9-FF84B8CB34AE}"/>
                  </a:ext>
                </a:extLst>
              </p:cNvPr>
              <p:cNvSpPr/>
              <p:nvPr/>
            </p:nvSpPr>
            <p:spPr>
              <a:xfrm>
                <a:off x="2763416" y="4017690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4E22F0-0E4B-49E4-9055-124688EAB957}"/>
                  </a:ext>
                </a:extLst>
              </p:cNvPr>
              <p:cNvSpPr/>
              <p:nvPr/>
            </p:nvSpPr>
            <p:spPr>
              <a:xfrm>
                <a:off x="2763416" y="4242764"/>
                <a:ext cx="1678187" cy="231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r4	ir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EDEB94-656F-494B-9BBE-8AC3B2B90495}"/>
                  </a:ext>
                </a:extLst>
              </p:cNvPr>
              <p:cNvSpPr/>
              <p:nvPr/>
            </p:nvSpPr>
            <p:spPr>
              <a:xfrm>
                <a:off x="2763416" y="446783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r5	sp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E7B62E-7489-499E-A9E3-E91E409DCC87}"/>
                  </a:ext>
                </a:extLst>
              </p:cNvPr>
              <p:cNvSpPr/>
              <p:nvPr/>
            </p:nvSpPr>
            <p:spPr>
              <a:xfrm>
                <a:off x="2763416" y="4692912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r6	lr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EB5646-8B90-4CE6-B18B-03E5FB044F53}"/>
                  </a:ext>
                </a:extLst>
              </p:cNvPr>
              <p:cNvSpPr/>
              <p:nvPr/>
            </p:nvSpPr>
            <p:spPr>
              <a:xfrm>
                <a:off x="2763416" y="4917988"/>
                <a:ext cx="1678187" cy="231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r7	pc</a:t>
                </a:r>
              </a:p>
            </p:txBody>
          </p:sp>
        </p:grp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871055F-8CAD-44FD-BBFA-F58D5CFC4CA4}"/>
              </a:ext>
            </a:extLst>
          </p:cNvPr>
          <p:cNvSpPr/>
          <p:nvPr/>
        </p:nvSpPr>
        <p:spPr>
          <a:xfrm>
            <a:off x="3145913" y="166443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E7930A-1A54-4AEF-94E2-AC7C408F4081}"/>
              </a:ext>
            </a:extLst>
          </p:cNvPr>
          <p:cNvSpPr/>
          <p:nvPr/>
        </p:nvSpPr>
        <p:spPr>
          <a:xfrm>
            <a:off x="7449776" y="1008075"/>
            <a:ext cx="722407" cy="1865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/>
              <a:t>00…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00..</a:t>
            </a:r>
          </a:p>
          <a:p>
            <a:r>
              <a:rPr lang="en-US" dirty="0"/>
              <a:t>00 …</a:t>
            </a:r>
          </a:p>
          <a:p>
            <a:r>
              <a:rPr lang="en-US" dirty="0"/>
              <a:t>11…</a:t>
            </a:r>
          </a:p>
          <a:p>
            <a:r>
              <a:rPr lang="en-US" dirty="0"/>
              <a:t>00 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21A3F-2B1D-4EBE-8AF4-52BFCB833041}"/>
              </a:ext>
            </a:extLst>
          </p:cNvPr>
          <p:cNvSpPr txBox="1"/>
          <p:nvPr/>
        </p:nvSpPr>
        <p:spPr>
          <a:xfrm>
            <a:off x="6061434" y="2168952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Assemble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EC994F5-9CF2-4461-BB6A-554461865158}"/>
              </a:ext>
            </a:extLst>
          </p:cNvPr>
          <p:cNvSpPr/>
          <p:nvPr/>
        </p:nvSpPr>
        <p:spPr>
          <a:xfrm>
            <a:off x="6287301" y="1653670"/>
            <a:ext cx="840171" cy="54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16809A-6CF8-4997-A24D-26CFA4D49267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 rot="5400000">
            <a:off x="7074528" y="2698017"/>
            <a:ext cx="560629" cy="912277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73B49F3-7738-43E7-BEA7-5BC9F27981BF}"/>
              </a:ext>
            </a:extLst>
          </p:cNvPr>
          <p:cNvSpPr/>
          <p:nvPr/>
        </p:nvSpPr>
        <p:spPr>
          <a:xfrm>
            <a:off x="3952106" y="3855155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31E169-5ABE-456B-AB80-3C6DF9E7F103}"/>
              </a:ext>
            </a:extLst>
          </p:cNvPr>
          <p:cNvSpPr/>
          <p:nvPr/>
        </p:nvSpPr>
        <p:spPr>
          <a:xfrm>
            <a:off x="3639996" y="4083298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38D99E-42D0-43A8-AD21-7B4D9CB1721A}"/>
              </a:ext>
            </a:extLst>
          </p:cNvPr>
          <p:cNvSpPr/>
          <p:nvPr/>
        </p:nvSpPr>
        <p:spPr>
          <a:xfrm>
            <a:off x="3327886" y="4313080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C25783-06D6-4C67-A2ED-9995F6C0630D}"/>
              </a:ext>
            </a:extLst>
          </p:cNvPr>
          <p:cNvSpPr/>
          <p:nvPr/>
        </p:nvSpPr>
        <p:spPr>
          <a:xfrm>
            <a:off x="6338393" y="6067038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8441B2-665F-45D2-95BA-E6981D6EB7C7}"/>
              </a:ext>
            </a:extLst>
          </p:cNvPr>
          <p:cNvSpPr/>
          <p:nvPr/>
        </p:nvSpPr>
        <p:spPr>
          <a:xfrm>
            <a:off x="6026283" y="6295181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3BE505-1EBD-48A9-8792-18A40D574802}"/>
              </a:ext>
            </a:extLst>
          </p:cNvPr>
          <p:cNvSpPr/>
          <p:nvPr/>
        </p:nvSpPr>
        <p:spPr>
          <a:xfrm>
            <a:off x="5714173" y="6524963"/>
            <a:ext cx="361202" cy="3548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567DE55-B3ED-4D28-8FFB-B65CABF118EE}"/>
              </a:ext>
            </a:extLst>
          </p:cNvPr>
          <p:cNvCxnSpPr>
            <a:stCxn id="42" idx="6"/>
            <a:endCxn id="46" idx="2"/>
          </p:cNvCxnSpPr>
          <p:nvPr/>
        </p:nvCxnSpPr>
        <p:spPr>
          <a:xfrm>
            <a:off x="4313308" y="4032582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036652D-D18F-4F44-A2DE-20CC91275050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001198" y="4260725"/>
            <a:ext cx="2025085" cy="22118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B88CF76-6C85-44F5-A395-3319956B4B03}"/>
              </a:ext>
            </a:extLst>
          </p:cNvPr>
          <p:cNvCxnSpPr>
            <a:cxnSpLocks/>
            <a:stCxn id="44" idx="6"/>
            <a:endCxn id="48" idx="2"/>
          </p:cNvCxnSpPr>
          <p:nvPr/>
        </p:nvCxnSpPr>
        <p:spPr>
          <a:xfrm>
            <a:off x="3689088" y="4490507"/>
            <a:ext cx="2025085" cy="2211883"/>
          </a:xfrm>
          <a:prstGeom prst="bentConnector3">
            <a:avLst>
              <a:gd name="adj1" fmla="val 5501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AB6DD31-D561-435C-80B2-6A6826294A9D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6699595" y="4100747"/>
            <a:ext cx="616977" cy="2143718"/>
          </a:xfrm>
          <a:prstGeom prst="bentConnector3">
            <a:avLst>
              <a:gd name="adj1" fmla="val 137052"/>
            </a:avLst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A94E4F-EA31-4553-9C98-CE4BA2CB2686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6387485" y="5512110"/>
            <a:ext cx="826458" cy="960498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B83863F-D4C2-4D1F-A311-2D13DED31B44}"/>
              </a:ext>
            </a:extLst>
          </p:cNvPr>
          <p:cNvCxnSpPr>
            <a:cxnSpLocks/>
            <a:stCxn id="48" idx="6"/>
          </p:cNvCxnSpPr>
          <p:nvPr/>
        </p:nvCxnSpPr>
        <p:spPr>
          <a:xfrm flipV="1">
            <a:off x="6075375" y="5475366"/>
            <a:ext cx="755936" cy="1227024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DB0695-C7BD-412E-BEE3-BAB2E9D5A14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1866900" y="4032582"/>
            <a:ext cx="2085206" cy="5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D5D434-6D6E-4150-8B22-F6095D6DD69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882661" y="4260725"/>
            <a:ext cx="175733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0016F7-766E-4DF4-B4EB-939FE0473554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rot="10800000" flipH="1" flipV="1">
            <a:off x="876822" y="4083297"/>
            <a:ext cx="2451064" cy="407209"/>
          </a:xfrm>
          <a:prstGeom prst="bentConnector3">
            <a:avLst>
              <a:gd name="adj1" fmla="val -9327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AD7282-0FB2-4976-8655-E88EFFFD81F9}"/>
              </a:ext>
            </a:extLst>
          </p:cNvPr>
          <p:cNvSpPr txBox="1"/>
          <p:nvPr/>
        </p:nvSpPr>
        <p:spPr>
          <a:xfrm>
            <a:off x="7843201" y="5000991"/>
            <a:ext cx="1677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Fetch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01F108-1131-428F-84DB-5DA118A5DC71}"/>
              </a:ext>
            </a:extLst>
          </p:cNvPr>
          <p:cNvSpPr/>
          <p:nvPr/>
        </p:nvSpPr>
        <p:spPr>
          <a:xfrm>
            <a:off x="5623769" y="4860305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A7094E-3650-4EBB-BD2A-A199CDA747B8}"/>
              </a:ext>
            </a:extLst>
          </p:cNvPr>
          <p:cNvSpPr txBox="1"/>
          <p:nvPr/>
        </p:nvSpPr>
        <p:spPr>
          <a:xfrm>
            <a:off x="7297459" y="4809177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0x0030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2CD574-D690-48BA-AB3C-506574FE8550}"/>
              </a:ext>
            </a:extLst>
          </p:cNvPr>
          <p:cNvCxnSpPr/>
          <p:nvPr/>
        </p:nvCxnSpPr>
        <p:spPr>
          <a:xfrm>
            <a:off x="6026283" y="4961148"/>
            <a:ext cx="0" cy="539518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F253C71-D841-4DC1-91A8-3B6758EF17BB}"/>
              </a:ext>
            </a:extLst>
          </p:cNvPr>
          <p:cNvSpPr txBox="1"/>
          <p:nvPr/>
        </p:nvSpPr>
        <p:spPr>
          <a:xfrm>
            <a:off x="4571560" y="3992741"/>
            <a:ext cx="9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69384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F4F-76C9-4908-A82E-08219903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2D202-0052-40F0-B7DA-AC8C510C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Register Design </a:t>
            </a:r>
            <a:br>
              <a:rPr lang="en-US" dirty="0"/>
            </a:br>
            <a:r>
              <a:rPr lang="en-US" dirty="0"/>
              <a:t>(Programmer’s Perspective)</a:t>
            </a:r>
          </a:p>
          <a:p>
            <a:pPr lvl="1"/>
            <a:r>
              <a:rPr lang="en-US" dirty="0"/>
              <a:t>CPU Register Design</a:t>
            </a:r>
          </a:p>
          <a:p>
            <a:pPr lvl="2"/>
            <a:r>
              <a:rPr lang="en-US" dirty="0"/>
              <a:t> Direct &amp; Indirect Mode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7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Load &amp;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storage  (Issues on Direct Mode)</a:t>
            </a:r>
          </a:p>
          <a:p>
            <a:pPr lvl="1"/>
            <a:r>
              <a:rPr lang="en-US" dirty="0"/>
              <a:t>Instruction can describe only between </a:t>
            </a:r>
            <a:r>
              <a:rPr lang="en-US" b="1" dirty="0"/>
              <a:t>0x0000 and 0x00ff in main memory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ff</a:t>
            </a:r>
            <a:r>
              <a:rPr lang="en-US" dirty="0"/>
              <a:t>)</a:t>
            </a:r>
            <a:r>
              <a:rPr lang="en-US" baseline="-25000" dirty="0"/>
              <a:t>16 </a:t>
            </a:r>
            <a:r>
              <a:rPr lang="en-US" dirty="0"/>
              <a:t>= (1111 1111)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Can not describe over 0x0100 in main memory address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8C90E2-8513-4C1E-8164-85990B9AF727}"/>
              </a:ext>
            </a:extLst>
          </p:cNvPr>
          <p:cNvGrpSpPr/>
          <p:nvPr/>
        </p:nvGrpSpPr>
        <p:grpSpPr>
          <a:xfrm>
            <a:off x="869838" y="4141301"/>
            <a:ext cx="7912584" cy="1325948"/>
            <a:chOff x="608564" y="1864902"/>
            <a:chExt cx="7912584" cy="1325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89E55C-118D-4D99-A8C1-1E7A61F8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564" y="2234234"/>
              <a:ext cx="7912584" cy="9566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5E527-320B-4033-8A0F-854E5608D34D}"/>
                </a:ext>
              </a:extLst>
            </p:cNvPr>
            <p:cNvSpPr txBox="1"/>
            <p:nvPr/>
          </p:nvSpPr>
          <p:spPr>
            <a:xfrm>
              <a:off x="608564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C06320-F371-485C-A978-FF1B6EAAB7F0}"/>
                </a:ext>
              </a:extLst>
            </p:cNvPr>
            <p:cNvSpPr txBox="1"/>
            <p:nvPr/>
          </p:nvSpPr>
          <p:spPr>
            <a:xfrm>
              <a:off x="1808922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499A2-0767-4F44-B36F-AFF1E3E4DDD4}"/>
                </a:ext>
              </a:extLst>
            </p:cNvPr>
            <p:cNvSpPr txBox="1"/>
            <p:nvPr/>
          </p:nvSpPr>
          <p:spPr>
            <a:xfrm>
              <a:off x="3147391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27ADD-EDEB-4F6A-B834-E50A93EB8857}"/>
                </a:ext>
              </a:extLst>
            </p:cNvPr>
            <p:cNvSpPr txBox="1"/>
            <p:nvPr/>
          </p:nvSpPr>
          <p:spPr>
            <a:xfrm>
              <a:off x="5834628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ED959D05-5027-489D-A2F5-14651F30CB08}"/>
              </a:ext>
            </a:extLst>
          </p:cNvPr>
          <p:cNvSpPr/>
          <p:nvPr/>
        </p:nvSpPr>
        <p:spPr>
          <a:xfrm rot="16200000">
            <a:off x="6441011" y="3896612"/>
            <a:ext cx="802888" cy="3879938"/>
          </a:xfrm>
          <a:prstGeom prst="leftBrace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E6BCA-3B51-42D7-96D4-C0A49DCDB44D}"/>
              </a:ext>
            </a:extLst>
          </p:cNvPr>
          <p:cNvSpPr txBox="1"/>
          <p:nvPr/>
        </p:nvSpPr>
        <p:spPr>
          <a:xfrm>
            <a:off x="6095902" y="6238025"/>
            <a:ext cx="234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bits for main memory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ED970-BAD6-447C-937B-752F22109D76}"/>
              </a:ext>
            </a:extLst>
          </p:cNvPr>
          <p:cNvSpPr txBox="1"/>
          <p:nvPr/>
        </p:nvSpPr>
        <p:spPr>
          <a:xfrm>
            <a:off x="902021" y="558353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instruction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879" y="4741046"/>
            <a:ext cx="98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338332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18560-1025-4E6F-B4DB-123552A6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48" y="322593"/>
            <a:ext cx="6469552" cy="685482"/>
          </a:xfrm>
        </p:spPr>
        <p:txBody>
          <a:bodyPr/>
          <a:lstStyle/>
          <a:p>
            <a:r>
              <a:rPr lang="en-US" dirty="0"/>
              <a:t>CPU Register Design</a:t>
            </a:r>
          </a:p>
        </p:txBody>
      </p:sp>
      <p:pic>
        <p:nvPicPr>
          <p:cNvPr id="1026" name="Picture 2" descr="Image result for hardware engineering">
            <a:extLst>
              <a:ext uri="{FF2B5EF4-FFF2-40B4-BE49-F238E27FC236}">
                <a16:creationId xmlns:a16="http://schemas.microsoft.com/office/drawing/2014/main" id="{3D2A13AB-8063-4267-B7FF-794B65B3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21" y="2876921"/>
            <a:ext cx="2663320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oftware developer">
            <a:extLst>
              <a:ext uri="{FF2B5EF4-FFF2-40B4-BE49-F238E27FC236}">
                <a16:creationId xmlns:a16="http://schemas.microsoft.com/office/drawing/2014/main" id="{0B2C94DC-CD28-4F0D-B0E3-EA0B0EBD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5" y="2876922"/>
            <a:ext cx="2717674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9BBE9-BB74-4F87-87DE-E78CA5311E60}"/>
              </a:ext>
            </a:extLst>
          </p:cNvPr>
          <p:cNvSpPr txBox="1"/>
          <p:nvPr/>
        </p:nvSpPr>
        <p:spPr>
          <a:xfrm>
            <a:off x="794327" y="43988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36D96-DC4D-4FF0-AF78-DE80DD3EFF41}"/>
              </a:ext>
            </a:extLst>
          </p:cNvPr>
          <p:cNvSpPr txBox="1"/>
          <p:nvPr/>
        </p:nvSpPr>
        <p:spPr>
          <a:xfrm>
            <a:off x="6590145" y="439881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Engineer</a:t>
            </a: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07DB9E4-9EF7-4DA3-AFE4-1F32C290F462}"/>
              </a:ext>
            </a:extLst>
          </p:cNvPr>
          <p:cNvSpPr/>
          <p:nvPr/>
        </p:nvSpPr>
        <p:spPr>
          <a:xfrm rot="10800000">
            <a:off x="1584037" y="5010932"/>
            <a:ext cx="6022108" cy="92363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5694A06-24C3-4D05-82A1-26158BAFF139}"/>
              </a:ext>
            </a:extLst>
          </p:cNvPr>
          <p:cNvSpPr/>
          <p:nvPr/>
        </p:nvSpPr>
        <p:spPr>
          <a:xfrm>
            <a:off x="349892" y="1620188"/>
            <a:ext cx="1913018" cy="863601"/>
          </a:xfrm>
          <a:prstGeom prst="wedgeRectCallout">
            <a:avLst>
              <a:gd name="adj1" fmla="val -4516"/>
              <a:gd name="adj2" fmla="val 636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Okay, now I want to use more memory. 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4C19581-589D-41D9-989F-E595EF0CE801}"/>
              </a:ext>
            </a:extLst>
          </p:cNvPr>
          <p:cNvSpPr/>
          <p:nvPr/>
        </p:nvSpPr>
        <p:spPr>
          <a:xfrm>
            <a:off x="7287491" y="1250856"/>
            <a:ext cx="1477818" cy="822036"/>
          </a:xfrm>
          <a:prstGeom prst="wedgeRectCallout">
            <a:avLst>
              <a:gd name="adj1" fmla="val 1042"/>
              <a:gd name="adj2" fmla="val 1198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023F10D-A114-41FD-81C4-9FFAD55F9DFB}"/>
              </a:ext>
            </a:extLst>
          </p:cNvPr>
          <p:cNvSpPr/>
          <p:nvPr/>
        </p:nvSpPr>
        <p:spPr>
          <a:xfrm>
            <a:off x="5053912" y="4768151"/>
            <a:ext cx="1827178" cy="822036"/>
          </a:xfrm>
          <a:prstGeom prst="wedgeRectCallout">
            <a:avLst>
              <a:gd name="adj1" fmla="val 70417"/>
              <a:gd name="adj2" fmla="val -43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size of main memory </a:t>
            </a:r>
          </a:p>
          <a:p>
            <a:pPr algn="ctr"/>
            <a:r>
              <a:rPr lang="en-US" dirty="0"/>
              <a:t>(&gt; 0x0100)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AEE90B33-CE31-4F21-BDA9-77E87621DC59}"/>
              </a:ext>
            </a:extLst>
          </p:cNvPr>
          <p:cNvSpPr/>
          <p:nvPr/>
        </p:nvSpPr>
        <p:spPr>
          <a:xfrm>
            <a:off x="147782" y="5677941"/>
            <a:ext cx="3091747" cy="822036"/>
          </a:xfrm>
          <a:prstGeom prst="wedgeRectCallout">
            <a:avLst>
              <a:gd name="adj1" fmla="val -2699"/>
              <a:gd name="adj2" fmla="val -1577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Register only manages 0x00 ~ 0xFF address.</a:t>
            </a:r>
          </a:p>
          <a:p>
            <a:pPr algn="ctr"/>
            <a:r>
              <a:rPr lang="en-US" dirty="0"/>
              <a:t>Need another instructions.</a:t>
            </a: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D80DD2BD-1A1B-4079-BF01-D7C56C94E82C}"/>
              </a:ext>
            </a:extLst>
          </p:cNvPr>
          <p:cNvSpPr/>
          <p:nvPr/>
        </p:nvSpPr>
        <p:spPr>
          <a:xfrm>
            <a:off x="1708728" y="2072892"/>
            <a:ext cx="6022108" cy="68878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26949EBE-A011-4FEC-A492-6583487815C7}"/>
              </a:ext>
            </a:extLst>
          </p:cNvPr>
          <p:cNvSpPr/>
          <p:nvPr/>
        </p:nvSpPr>
        <p:spPr>
          <a:xfrm>
            <a:off x="2278948" y="5118822"/>
            <a:ext cx="2616895" cy="316338"/>
          </a:xfrm>
          <a:prstGeom prst="wedgeRectCallout">
            <a:avLst>
              <a:gd name="adj1" fmla="val -45053"/>
              <a:gd name="adj2" fmla="val -2540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use reservation bit</a:t>
            </a:r>
          </a:p>
        </p:txBody>
      </p:sp>
    </p:spTree>
    <p:extLst>
      <p:ext uri="{BB962C8B-B14F-4D97-AF65-F5344CB8AC3E}">
        <p14:creationId xmlns:p14="http://schemas.microsoft.com/office/powerpoint/2010/main" val="14849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Memory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CPU know what main memory contains</a:t>
            </a:r>
          </a:p>
          <a:p>
            <a:pPr lvl="1"/>
            <a:r>
              <a:rPr lang="en-US" dirty="0"/>
              <a:t>Store address between </a:t>
            </a:r>
            <a:r>
              <a:rPr lang="en-US" b="1" dirty="0"/>
              <a:t>0x00 and 0xff</a:t>
            </a:r>
          </a:p>
          <a:p>
            <a:endParaRPr lang="en-US" dirty="0"/>
          </a:p>
          <a:p>
            <a:pPr marL="3200400" lvl="7" indent="0">
              <a:buNone/>
            </a:pPr>
            <a:r>
              <a:rPr lang="en-US" dirty="0"/>
              <a:t>	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8C90E2-8513-4C1E-8164-85990B9AF727}"/>
              </a:ext>
            </a:extLst>
          </p:cNvPr>
          <p:cNvGrpSpPr/>
          <p:nvPr/>
        </p:nvGrpSpPr>
        <p:grpSpPr>
          <a:xfrm>
            <a:off x="829286" y="3681310"/>
            <a:ext cx="7912584" cy="1325948"/>
            <a:chOff x="608564" y="1864902"/>
            <a:chExt cx="7912584" cy="1325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89E55C-118D-4D99-A8C1-1E7A61F8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564" y="2234234"/>
              <a:ext cx="7912584" cy="9566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5E527-320B-4033-8A0F-854E5608D34D}"/>
                </a:ext>
              </a:extLst>
            </p:cNvPr>
            <p:cNvSpPr txBox="1"/>
            <p:nvPr/>
          </p:nvSpPr>
          <p:spPr>
            <a:xfrm>
              <a:off x="608564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Reservation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C06320-F371-485C-A978-FF1B6EAAB7F0}"/>
                </a:ext>
              </a:extLst>
            </p:cNvPr>
            <p:cNvSpPr txBox="1"/>
            <p:nvPr/>
          </p:nvSpPr>
          <p:spPr>
            <a:xfrm>
              <a:off x="1808922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6499A2-0767-4F44-B36F-AFF1E3E4DDD4}"/>
                </a:ext>
              </a:extLst>
            </p:cNvPr>
            <p:cNvSpPr txBox="1"/>
            <p:nvPr/>
          </p:nvSpPr>
          <p:spPr>
            <a:xfrm>
              <a:off x="3147391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Destination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27ADD-EDEB-4F6A-B834-E50A93EB8857}"/>
                </a:ext>
              </a:extLst>
            </p:cNvPr>
            <p:cNvSpPr txBox="1"/>
            <p:nvPr/>
          </p:nvSpPr>
          <p:spPr>
            <a:xfrm>
              <a:off x="5834628" y="1864902"/>
              <a:ext cx="133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</a:t>
              </a:r>
            </a:p>
          </p:txBody>
        </p: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ED959D05-5027-489D-A2F5-14651F30CB08}"/>
              </a:ext>
            </a:extLst>
          </p:cNvPr>
          <p:cNvSpPr/>
          <p:nvPr/>
        </p:nvSpPr>
        <p:spPr>
          <a:xfrm rot="16200000">
            <a:off x="6400459" y="3436621"/>
            <a:ext cx="802888" cy="3879938"/>
          </a:xfrm>
          <a:prstGeom prst="leftBrace">
            <a:avLst/>
          </a:prstGeom>
          <a:ln w="28575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E6BCA-3B51-42D7-96D4-C0A49DCDB44D}"/>
              </a:ext>
            </a:extLst>
          </p:cNvPr>
          <p:cNvSpPr txBox="1"/>
          <p:nvPr/>
        </p:nvSpPr>
        <p:spPr>
          <a:xfrm>
            <a:off x="6055350" y="5778034"/>
            <a:ext cx="234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bits for main memory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ED970-BAD6-447C-937B-752F22109D76}"/>
              </a:ext>
            </a:extLst>
          </p:cNvPr>
          <p:cNvSpPr txBox="1"/>
          <p:nvPr/>
        </p:nvSpPr>
        <p:spPr>
          <a:xfrm>
            <a:off x="861469" y="5123541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instruction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60E6A1ED-E48E-4932-9B37-10629C5BFEE9}"/>
              </a:ext>
            </a:extLst>
          </p:cNvPr>
          <p:cNvSpPr/>
          <p:nvPr/>
        </p:nvSpPr>
        <p:spPr>
          <a:xfrm>
            <a:off x="674255" y="5778034"/>
            <a:ext cx="4507345" cy="757373"/>
          </a:xfrm>
          <a:prstGeom prst="wedgeRectCallout">
            <a:avLst>
              <a:gd name="adj1" fmla="val -36638"/>
              <a:gd name="adj2" fmla="val -1338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Reservation bit to let CPU know what is in the memory (number or address) in the Source address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89388" y="2388059"/>
            <a:ext cx="2356731" cy="7092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0709" y="3158836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Memory (Direct)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05970" y="2516169"/>
            <a:ext cx="2356731" cy="5811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0x100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8019" y="3158836"/>
            <a:ext cx="216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Memory (Indirect)</a:t>
            </a:r>
          </a:p>
        </p:txBody>
      </p:sp>
    </p:spTree>
    <p:extLst>
      <p:ext uri="{BB962C8B-B14F-4D97-AF65-F5344CB8AC3E}">
        <p14:creationId xmlns:p14="http://schemas.microsoft.com/office/powerpoint/2010/main" val="10273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0A8F-9062-47EC-8356-4489BEC7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CC87-9BA9-45C2-8F23-60472A23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Mode</a:t>
            </a:r>
          </a:p>
          <a:p>
            <a:pPr lvl="1"/>
            <a:r>
              <a:rPr lang="en-US" dirty="0"/>
              <a:t>Reference the address in main memory</a:t>
            </a:r>
          </a:p>
          <a:p>
            <a:pPr lvl="1"/>
            <a:r>
              <a:rPr lang="en-US" dirty="0"/>
              <a:t>Solve the issue of direct addressing mode</a:t>
            </a:r>
          </a:p>
          <a:p>
            <a:pPr lvl="1"/>
            <a:r>
              <a:rPr lang="en-US" dirty="0"/>
              <a:t>E.g. LOAD r1,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0x10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F2BE7-3219-421C-BABC-0702747E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3" y="3713797"/>
            <a:ext cx="4162425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C5D33-0BBA-4808-81D5-D60F9323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55" y="3732847"/>
            <a:ext cx="3790950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2AB969-DD73-4550-883F-6F268EB657F9}"/>
              </a:ext>
            </a:extLst>
          </p:cNvPr>
          <p:cNvSpPr txBox="1"/>
          <p:nvPr/>
        </p:nvSpPr>
        <p:spPr>
          <a:xfrm>
            <a:off x="440012" y="5781698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Addressing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8E0B8-4A9F-46AF-A5CD-00B9920F0F0D}"/>
              </a:ext>
            </a:extLst>
          </p:cNvPr>
          <p:cNvSpPr txBox="1"/>
          <p:nvPr/>
        </p:nvSpPr>
        <p:spPr>
          <a:xfrm>
            <a:off x="5591132" y="5820191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Addressing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6BB4B-4EF0-48BB-BC8C-8CDDD310E5E6}"/>
              </a:ext>
            </a:extLst>
          </p:cNvPr>
          <p:cNvSpPr txBox="1"/>
          <p:nvPr/>
        </p:nvSpPr>
        <p:spPr>
          <a:xfrm>
            <a:off x="1089660" y="3363515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r1, 0x10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F3BF0-4410-40A6-8547-5C775014AA41}"/>
              </a:ext>
            </a:extLst>
          </p:cNvPr>
          <p:cNvSpPr txBox="1"/>
          <p:nvPr/>
        </p:nvSpPr>
        <p:spPr>
          <a:xfrm>
            <a:off x="6240780" y="3344465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r1, [0x10]</a:t>
            </a:r>
          </a:p>
        </p:txBody>
      </p:sp>
    </p:spTree>
    <p:extLst>
      <p:ext uri="{BB962C8B-B14F-4D97-AF65-F5344CB8AC3E}">
        <p14:creationId xmlns:p14="http://schemas.microsoft.com/office/powerpoint/2010/main" val="15973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C1D9-6C83-4A1A-B88A-22175EE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Distinguish Modes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6CFEE-43BE-45C3-9DA1-ABBAFD534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0120" y="2784316"/>
            <a:ext cx="6453054" cy="1071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CC25F-BF8F-4ADA-B61D-CAAF9387BBF7}"/>
              </a:ext>
            </a:extLst>
          </p:cNvPr>
          <p:cNvSpPr txBox="1"/>
          <p:nvPr/>
        </p:nvSpPr>
        <p:spPr>
          <a:xfrm>
            <a:off x="1160120" y="3855720"/>
            <a:ext cx="24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Reserved bit for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4E95B-036A-4F52-9A7B-4D1C40588DA4}"/>
              </a:ext>
            </a:extLst>
          </p:cNvPr>
          <p:cNvSpPr txBox="1">
            <a:spLocks/>
          </p:cNvSpPr>
          <p:nvPr/>
        </p:nvSpPr>
        <p:spPr>
          <a:xfrm>
            <a:off x="440012" y="1255735"/>
            <a:ext cx="8240525" cy="4525963"/>
          </a:xfrm>
          <a:prstGeom prst="rect">
            <a:avLst/>
          </a:prstGeom>
        </p:spPr>
        <p:txBody>
          <a:bodyPr/>
          <a:lstStyle>
            <a:lvl1pPr marL="171450" indent="-1714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3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Reserved bits (2 bits)</a:t>
            </a:r>
          </a:p>
          <a:p>
            <a:pPr lvl="1"/>
            <a:r>
              <a:rPr lang="en-US" dirty="0"/>
              <a:t>Let 11 on reservation for Indirect Mode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F168E5D9-DE36-4943-B180-DE9684EE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55" y="3855720"/>
            <a:ext cx="3790950" cy="2733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5A173-FC4B-46F2-9188-14EA11D5EB21}"/>
              </a:ext>
            </a:extLst>
          </p:cNvPr>
          <p:cNvSpPr txBox="1"/>
          <p:nvPr/>
        </p:nvSpPr>
        <p:spPr>
          <a:xfrm>
            <a:off x="5591132" y="5820191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Addressing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474A-AD14-443B-8C91-863F167E3B0D}"/>
              </a:ext>
            </a:extLst>
          </p:cNvPr>
          <p:cNvSpPr txBox="1"/>
          <p:nvPr/>
        </p:nvSpPr>
        <p:spPr>
          <a:xfrm>
            <a:off x="3329514" y="6029358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r1, [0x07]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C37AB50-260F-42A6-8C6D-9B8B21072066}"/>
              </a:ext>
            </a:extLst>
          </p:cNvPr>
          <p:cNvSpPr/>
          <p:nvPr/>
        </p:nvSpPr>
        <p:spPr>
          <a:xfrm>
            <a:off x="1325880" y="4225052"/>
            <a:ext cx="484632" cy="685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7D4B42-97C3-4BAD-B384-FE76C1722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10" y="5055762"/>
            <a:ext cx="828675" cy="581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D2D844-FD68-4BC5-A6BB-3DDC15A69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498" y="3154680"/>
            <a:ext cx="41910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8D53E2-A51B-498F-8C7F-B48E5E88C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1132" y="3164206"/>
            <a:ext cx="1965456" cy="5686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0520D6-3CDD-4ED1-A993-113B8F867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794" y="3164206"/>
            <a:ext cx="8286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4811-54C0-419F-97CA-F80AFF5E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Indirect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0AD4-172F-4666-9200-E70ACD1B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992070"/>
            <a:ext cx="8380854" cy="4525963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 = 10</a:t>
            </a:r>
          </a:p>
          <a:p>
            <a:pPr lvl="1"/>
            <a:r>
              <a:rPr lang="en-US" b="1" dirty="0"/>
              <a:t>LOAD r1, 0x0010</a:t>
            </a:r>
          </a:p>
          <a:p>
            <a:pPr lvl="1"/>
            <a:r>
              <a:rPr lang="en-US" dirty="0"/>
              <a:t>Only control register </a:t>
            </a:r>
          </a:p>
          <a:p>
            <a:r>
              <a:rPr lang="en-US" dirty="0" err="1"/>
              <a:t>Int</a:t>
            </a:r>
            <a:r>
              <a:rPr lang="en-US" dirty="0"/>
              <a:t> b = 20 (Making Indirect)</a:t>
            </a:r>
          </a:p>
          <a:p>
            <a:pPr lvl="1"/>
            <a:r>
              <a:rPr lang="en-US" dirty="0"/>
              <a:t>Need to put 0x0100 (256)</a:t>
            </a:r>
            <a:br>
              <a:rPr lang="en-US" dirty="0"/>
            </a:br>
            <a:r>
              <a:rPr lang="en-US" dirty="0"/>
              <a:t> between 0x00 and 0xff</a:t>
            </a:r>
          </a:p>
          <a:p>
            <a:pPr lvl="1"/>
            <a:r>
              <a:rPr lang="en-US" b="1" dirty="0"/>
              <a:t>MUL r0, 4, 4</a:t>
            </a:r>
          </a:p>
          <a:p>
            <a:pPr lvl="2"/>
            <a:r>
              <a:rPr lang="en-US" dirty="0"/>
              <a:t>r0 = 4 x 4</a:t>
            </a:r>
          </a:p>
          <a:p>
            <a:pPr lvl="1"/>
            <a:r>
              <a:rPr lang="en-US" b="1" dirty="0"/>
              <a:t>MUL r2, 4, 4</a:t>
            </a:r>
          </a:p>
          <a:p>
            <a:pPr lvl="2"/>
            <a:r>
              <a:rPr lang="en-US" dirty="0"/>
              <a:t>r2 = 4 x 4</a:t>
            </a:r>
          </a:p>
          <a:p>
            <a:pPr lvl="1"/>
            <a:r>
              <a:rPr lang="en-US" b="1" dirty="0"/>
              <a:t>MUL r3, r0, r2</a:t>
            </a:r>
          </a:p>
          <a:p>
            <a:pPr lvl="2"/>
            <a:r>
              <a:rPr lang="en-US" dirty="0"/>
              <a:t>r3 = r0 x r2 //  Get 0x0100 (256)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646F0E-A890-43E8-A706-213D632883EA}"/>
              </a:ext>
            </a:extLst>
          </p:cNvPr>
          <p:cNvSpPr/>
          <p:nvPr/>
        </p:nvSpPr>
        <p:spPr>
          <a:xfrm>
            <a:off x="5522358" y="1275375"/>
            <a:ext cx="3298508" cy="15372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r>
              <a:rPr lang="en-US" dirty="0" err="1"/>
              <a:t>int</a:t>
            </a:r>
            <a:r>
              <a:rPr lang="en-US" dirty="0"/>
              <a:t>  a = 10; //allocate 0x0010</a:t>
            </a:r>
          </a:p>
          <a:p>
            <a:r>
              <a:rPr lang="en-US" dirty="0" err="1"/>
              <a:t>int</a:t>
            </a:r>
            <a:r>
              <a:rPr lang="en-US" dirty="0"/>
              <a:t>  b = 20; //allocate 0x0100</a:t>
            </a:r>
          </a:p>
          <a:p>
            <a:r>
              <a:rPr lang="en-US" dirty="0" err="1"/>
              <a:t>int</a:t>
            </a:r>
            <a:r>
              <a:rPr lang="en-US" dirty="0"/>
              <a:t>  c = 0; //allocate 0x0020</a:t>
            </a:r>
          </a:p>
          <a:p>
            <a:r>
              <a:rPr lang="en-US" dirty="0"/>
              <a:t>c = a +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A41D0-8068-4632-81F8-1EC8F8A70111}"/>
              </a:ext>
            </a:extLst>
          </p:cNvPr>
          <p:cNvSpPr/>
          <p:nvPr/>
        </p:nvSpPr>
        <p:spPr>
          <a:xfrm>
            <a:off x="6587836" y="1503380"/>
            <a:ext cx="2043545" cy="1022105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3272F-07F7-4D59-B258-2AA027C4C06E}"/>
              </a:ext>
            </a:extLst>
          </p:cNvPr>
          <p:cNvSpPr txBox="1"/>
          <p:nvPr/>
        </p:nvSpPr>
        <p:spPr>
          <a:xfrm>
            <a:off x="5645532" y="2832268"/>
            <a:ext cx="1542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the code is already on Memory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368C8-A7E5-445F-B378-6828F1AB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24" y="3697475"/>
            <a:ext cx="2647950" cy="2771775"/>
          </a:xfrm>
          <a:prstGeom prst="rect">
            <a:avLst/>
          </a:prstGeom>
        </p:spPr>
      </p:pic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C1102BB8-C11E-4D6F-84BA-C4572B186B28}"/>
              </a:ext>
            </a:extLst>
          </p:cNvPr>
          <p:cNvSpPr/>
          <p:nvPr/>
        </p:nvSpPr>
        <p:spPr>
          <a:xfrm rot="5400000">
            <a:off x="7233199" y="2525485"/>
            <a:ext cx="1098001" cy="1171990"/>
          </a:xfrm>
          <a:prstGeom prst="striped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7187839" y="6172200"/>
            <a:ext cx="1699852" cy="401782"/>
          </a:xfrm>
          <a:prstGeom prst="wedgeRoundRectCallout">
            <a:avLst>
              <a:gd name="adj1" fmla="val -1679"/>
              <a:gd name="adj2" fmla="val -880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access?</a:t>
            </a:r>
          </a:p>
        </p:txBody>
      </p:sp>
    </p:spTree>
    <p:extLst>
      <p:ext uri="{BB962C8B-B14F-4D97-AF65-F5344CB8AC3E}">
        <p14:creationId xmlns:p14="http://schemas.microsoft.com/office/powerpoint/2010/main" val="165594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4811-54C0-419F-97CA-F80AFF5E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Indirect Mode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0AD4-172F-4666-9200-E70ACD1B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Indirect Mode</a:t>
            </a:r>
          </a:p>
          <a:p>
            <a:pPr lvl="1"/>
            <a:r>
              <a:rPr lang="en-US" dirty="0"/>
              <a:t>First we need store the address on memory</a:t>
            </a:r>
          </a:p>
          <a:p>
            <a:pPr lvl="1"/>
            <a:r>
              <a:rPr lang="en-US" b="1" dirty="0"/>
              <a:t>STORE r3, 0x0030 </a:t>
            </a:r>
          </a:p>
          <a:p>
            <a:pPr lvl="2"/>
            <a:r>
              <a:rPr lang="en-US" dirty="0"/>
              <a:t>-&gt; 0x0100 (main memory address)</a:t>
            </a:r>
          </a:p>
          <a:p>
            <a:pPr lvl="1"/>
            <a:r>
              <a:rPr lang="en-US" dirty="0"/>
              <a:t>Load the data using Indirect Mode</a:t>
            </a:r>
          </a:p>
          <a:p>
            <a:pPr lvl="1"/>
            <a:r>
              <a:rPr lang="en-US" b="1" dirty="0"/>
              <a:t>LOAD r2,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/>
              <a:t>0x0030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c = a + b</a:t>
            </a:r>
          </a:p>
          <a:p>
            <a:pPr lvl="1"/>
            <a:r>
              <a:rPr lang="en-US" b="1" dirty="0"/>
              <a:t>ADD r3, r1, r2</a:t>
            </a:r>
          </a:p>
          <a:p>
            <a:pPr lvl="1"/>
            <a:r>
              <a:rPr lang="en-US" b="1" dirty="0"/>
              <a:t>Store r3 0x0020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934E8B-15CA-4965-A443-CAEBE438BB5D}"/>
              </a:ext>
            </a:extLst>
          </p:cNvPr>
          <p:cNvGrpSpPr/>
          <p:nvPr/>
        </p:nvGrpSpPr>
        <p:grpSpPr>
          <a:xfrm>
            <a:off x="5683925" y="5123871"/>
            <a:ext cx="3298508" cy="1537253"/>
            <a:chOff x="5522358" y="4492105"/>
            <a:chExt cx="3298508" cy="153725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646F0E-A890-43E8-A706-213D632883EA}"/>
                </a:ext>
              </a:extLst>
            </p:cNvPr>
            <p:cNvSpPr/>
            <p:nvPr/>
          </p:nvSpPr>
          <p:spPr>
            <a:xfrm>
              <a:off x="5522358" y="4492105"/>
              <a:ext cx="3298508" cy="153725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r>
                <a:rPr lang="en-US" dirty="0" err="1"/>
                <a:t>int</a:t>
              </a:r>
              <a:r>
                <a:rPr lang="en-US" dirty="0"/>
                <a:t>  a = 10; //allocate 0x0010</a:t>
              </a:r>
            </a:p>
            <a:p>
              <a:r>
                <a:rPr lang="en-US" dirty="0" err="1"/>
                <a:t>int</a:t>
              </a:r>
              <a:r>
                <a:rPr lang="en-US" dirty="0"/>
                <a:t>  b = 20; //allocate 0x0100</a:t>
              </a:r>
            </a:p>
            <a:p>
              <a:r>
                <a:rPr lang="en-US" dirty="0" err="1"/>
                <a:t>int</a:t>
              </a:r>
              <a:r>
                <a:rPr lang="en-US" dirty="0"/>
                <a:t>  c = 0; //allocate 0x0020</a:t>
              </a:r>
            </a:p>
            <a:p>
              <a:r>
                <a:rPr lang="en-US" dirty="0"/>
                <a:t>c = a + 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5B552-3E10-4B4B-8CFC-F88A86EFDAA9}"/>
                </a:ext>
              </a:extLst>
            </p:cNvPr>
            <p:cNvSpPr/>
            <p:nvPr/>
          </p:nvSpPr>
          <p:spPr>
            <a:xfrm>
              <a:off x="5623958" y="5607526"/>
              <a:ext cx="1197756" cy="348343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0">
            <a:extLst>
              <a:ext uri="{FF2B5EF4-FFF2-40B4-BE49-F238E27FC236}">
                <a16:creationId xmlns:a16="http://schemas.microsoft.com/office/drawing/2014/main" id="{5553919B-BA68-4DD8-A5BD-8F20DE6F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352096"/>
            <a:ext cx="2647950" cy="2771775"/>
          </a:xfrm>
          <a:prstGeom prst="rect">
            <a:avLst/>
          </a:prstGeom>
        </p:spPr>
      </p:pic>
      <p:sp>
        <p:nvSpPr>
          <p:cNvPr id="7" name="Rectangle 64">
            <a:extLst>
              <a:ext uri="{FF2B5EF4-FFF2-40B4-BE49-F238E27FC236}">
                <a16:creationId xmlns:a16="http://schemas.microsoft.com/office/drawing/2014/main" id="{B1391202-70CC-48F1-9543-AE2691814AA7}"/>
              </a:ext>
            </a:extLst>
          </p:cNvPr>
          <p:cNvSpPr/>
          <p:nvPr/>
        </p:nvSpPr>
        <p:spPr>
          <a:xfrm>
            <a:off x="6545091" y="3851819"/>
            <a:ext cx="1767888" cy="244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BA76D-FC72-4AAB-82FF-F700E974E76C}"/>
              </a:ext>
            </a:extLst>
          </p:cNvPr>
          <p:cNvSpPr txBox="1"/>
          <p:nvPr/>
        </p:nvSpPr>
        <p:spPr>
          <a:xfrm>
            <a:off x="8287405" y="3789479"/>
            <a:ext cx="10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0x0030</a:t>
            </a:r>
          </a:p>
        </p:txBody>
      </p:sp>
    </p:spTree>
    <p:extLst>
      <p:ext uri="{BB962C8B-B14F-4D97-AF65-F5344CB8AC3E}">
        <p14:creationId xmlns:p14="http://schemas.microsoft.com/office/powerpoint/2010/main" val="136616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prstDash val="dash"/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C7B27C-CE91-4E33-BDEC-441E9ED432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332C4-E28D-44C5-8C25-113623790823}">
  <ds:schemaRefs>
    <ds:schemaRef ds:uri="45876fda-c432-4dd1-8f9d-3d35fabbd1c2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b66e23a-10a2-4659-bc8e-0f4605e657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8F64A5-8632-4742-8778-6AFBEF645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25389</TotalTime>
  <Words>1348</Words>
  <Application>Microsoft Macintosh PowerPoint</Application>
  <PresentationFormat>On-screen Show (4:3)</PresentationFormat>
  <Paragraphs>307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Limitation of Load &amp; Store</vt:lpstr>
      <vt:lpstr>CPU Register Design</vt:lpstr>
      <vt:lpstr>Solution for Memory Limitation</vt:lpstr>
      <vt:lpstr>Indirect Addressing Mode</vt:lpstr>
      <vt:lpstr>How to Distinguish Modes</vt:lpstr>
      <vt:lpstr>Example Indirect Mode</vt:lpstr>
      <vt:lpstr>Example Indirect Mode (cont.)</vt:lpstr>
      <vt:lpstr>Practices</vt:lpstr>
      <vt:lpstr>Program Flow with Mode</vt:lpstr>
      <vt:lpstr>Program Flow with Mode</vt:lpstr>
      <vt:lpstr>Summary</vt:lpstr>
      <vt:lpstr>Summary – cont.</vt:lpstr>
      <vt:lpstr>Summary and Review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384</cp:revision>
  <cp:lastPrinted>2011-02-23T17:31:26Z</cp:lastPrinted>
  <dcterms:created xsi:type="dcterms:W3CDTF">2011-03-24T18:12:39Z</dcterms:created>
  <dcterms:modified xsi:type="dcterms:W3CDTF">2020-09-16T00:38:33Z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