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0" r:id="rId6"/>
    <p:sldId id="279" r:id="rId7"/>
    <p:sldId id="298" r:id="rId8"/>
    <p:sldId id="257" r:id="rId9"/>
    <p:sldId id="300" r:id="rId10"/>
    <p:sldId id="301" r:id="rId11"/>
    <p:sldId id="258" r:id="rId12"/>
    <p:sldId id="303" r:id="rId13"/>
    <p:sldId id="315" r:id="rId14"/>
    <p:sldId id="307" r:id="rId15"/>
    <p:sldId id="308" r:id="rId16"/>
    <p:sldId id="309" r:id="rId17"/>
    <p:sldId id="310" r:id="rId18"/>
    <p:sldId id="312" r:id="rId19"/>
    <p:sldId id="338" r:id="rId20"/>
    <p:sldId id="33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5" id="{07BE3D46-5DB0-4E5E-9052-39218CADE6E2}">
          <p14:sldIdLst>
            <p14:sldId id="256"/>
            <p14:sldId id="290"/>
            <p14:sldId id="279"/>
            <p14:sldId id="298"/>
            <p14:sldId id="257"/>
            <p14:sldId id="300"/>
            <p14:sldId id="301"/>
            <p14:sldId id="258"/>
            <p14:sldId id="303"/>
            <p14:sldId id="315"/>
            <p14:sldId id="307"/>
            <p14:sldId id="308"/>
            <p14:sldId id="309"/>
            <p14:sldId id="310"/>
            <p14:sldId id="312"/>
            <p14:sldId id="338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459"/>
    <a:srgbClr val="400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863" autoAdjust="0"/>
  </p:normalViewPr>
  <p:slideViewPr>
    <p:cSldViewPr snapToGrid="0" snapToObjects="1">
      <p:cViewPr varScale="1">
        <p:scale>
          <a:sx n="155" d="100"/>
          <a:sy n="155" d="100"/>
        </p:scale>
        <p:origin x="16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A995-261F-D647-AA41-750A47C50B49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D7E8A-BF46-7448-BA28-4F9990997A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A376-35C3-4E1E-ABD7-18A727BB463A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BB06A-E44B-4483-A9C4-56EAE433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HW: Circuit Design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local variable in main memory we need to know the three components.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8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03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BB06A-E44B-4483-A9C4-56EAE433E8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74448" y="322593"/>
            <a:ext cx="6469552" cy="685482"/>
          </a:xfrm>
          <a:prstGeom prst="rect">
            <a:avLst/>
          </a:prstGeom>
        </p:spPr>
        <p:txBody>
          <a:bodyPr anchor="ctr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chemeClr val="bg1"/>
                </a:solidFill>
                <a:latin typeface="Corbel" panose="020B0503020204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anose="05000000000000000000" pitchFamily="2" charset="2"/>
              <a:buChar char="Ø"/>
              <a:defRPr/>
            </a:lvl1pPr>
            <a:lvl2pPr>
              <a:spcBef>
                <a:spcPts val="3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53224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53224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D6255A-5364-AC4A-BAB6-87821FC4EC2D}" type="datetimeFigureOut">
              <a:rPr lang="en-US" smtClean="0"/>
              <a:pPr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233E2C-E170-294A-B474-6AFED1818C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WW_GrayPPPinside.ps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 descr="Horizontal2cNew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21366" y="426011"/>
            <a:ext cx="2435337" cy="519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WW_GrayPPP.ps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Vertical2cN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758" y="4798560"/>
            <a:ext cx="2323376" cy="1263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0828" y="2241597"/>
            <a:ext cx="74448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ajan Pro"/>
                <a:cs typeface="Trajan Pro"/>
              </a:rPr>
              <a:t>Procedure Call Stack </a:t>
            </a:r>
            <a:br>
              <a:rPr lang="en-US" sz="3600" dirty="0">
                <a:latin typeface="Trajan Pro"/>
                <a:cs typeface="Trajan Pro"/>
              </a:rPr>
            </a:br>
            <a:r>
              <a:rPr lang="en-US" sz="3600" dirty="0">
                <a:latin typeface="Trajan Pro"/>
                <a:cs typeface="Trajan Pro"/>
              </a:rPr>
              <a:t>(SP Register)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91649" y="3566245"/>
            <a:ext cx="5743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rbel"/>
                <a:cs typeface="Corbel"/>
              </a:rPr>
              <a:t>Haijian</a:t>
            </a:r>
            <a:r>
              <a:rPr lang="en-US" dirty="0">
                <a:latin typeface="Corbel"/>
                <a:cs typeface="Corbel"/>
              </a:rPr>
              <a:t> Sun</a:t>
            </a:r>
          </a:p>
          <a:p>
            <a:pPr algn="ctr"/>
            <a:r>
              <a:rPr lang="en-US" dirty="0" err="1">
                <a:latin typeface="Corbel"/>
                <a:cs typeface="Corbel"/>
              </a:rPr>
              <a:t>sunh@uww.edu</a:t>
            </a:r>
            <a:endParaRPr lang="en-US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Stack Pointer 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point next address</a:t>
            </a:r>
          </a:p>
          <a:p>
            <a:endParaRPr 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a =1;</a:t>
            </a:r>
          </a:p>
          <a:p>
            <a:r>
              <a:rPr lang="en-US" sz="1400" dirty="0"/>
              <a:t>	int b =2;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c =3;</a:t>
            </a:r>
          </a:p>
          <a:p>
            <a:r>
              <a:rPr lang="en-US" sz="1400" dirty="0"/>
              <a:t>	int d =4;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e =6;</a:t>
            </a:r>
          </a:p>
          <a:p>
            <a:r>
              <a:rPr lang="en-US" sz="1400" dirty="0"/>
              <a:t>	int f =5;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1602853">
            <a:off x="5470124" y="4932483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386570" y="4586482"/>
            <a:ext cx="1156396" cy="707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9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Stack Pointer 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main function</a:t>
            </a:r>
          </a:p>
          <a:p>
            <a:pPr lvl="1"/>
            <a:r>
              <a:rPr lang="en-US" dirty="0"/>
              <a:t>Stack variable a and b  </a:t>
            </a:r>
          </a:p>
          <a:p>
            <a:endParaRPr 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a = 1;</a:t>
            </a:r>
          </a:p>
          <a:p>
            <a:r>
              <a:rPr lang="en-US" sz="1400" dirty="0"/>
              <a:t>	int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c = 3;</a:t>
            </a:r>
          </a:p>
          <a:p>
            <a:r>
              <a:rPr lang="en-US" sz="1400" dirty="0"/>
              <a:t>	int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e = 5;</a:t>
            </a:r>
          </a:p>
          <a:p>
            <a:r>
              <a:rPr lang="en-US" sz="1400" dirty="0"/>
              <a:t>	int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A45B96AC-7075-4BC2-90AA-57A811C21C5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386570" y="4586482"/>
            <a:ext cx="1156396" cy="417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921592-7744-4999-B491-B462486E036F}"/>
              </a:ext>
            </a:extLst>
          </p:cNvPr>
          <p:cNvSpPr txBox="1"/>
          <p:nvPr/>
        </p:nvSpPr>
        <p:spPr>
          <a:xfrm rot="658160">
            <a:off x="5470126" y="4795450"/>
            <a:ext cx="123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</p:spTree>
    <p:extLst>
      <p:ext uri="{BB962C8B-B14F-4D97-AF65-F5344CB8AC3E}">
        <p14:creationId xmlns:p14="http://schemas.microsoft.com/office/powerpoint/2010/main" val="231015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6F5AA-8778-4CC1-9874-2E3462202203}"/>
              </a:ext>
            </a:extLst>
          </p:cNvPr>
          <p:cNvSpPr/>
          <p:nvPr/>
        </p:nvSpPr>
        <p:spPr>
          <a:xfrm>
            <a:off x="1913540" y="3296280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Stack Pointer 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fc1 function from main function</a:t>
            </a:r>
          </a:p>
          <a:p>
            <a:pPr lvl="1"/>
            <a:r>
              <a:rPr lang="en-US" dirty="0"/>
              <a:t>Stack variable c</a:t>
            </a:r>
          </a:p>
          <a:p>
            <a:endParaRPr 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a = 1;</a:t>
            </a:r>
          </a:p>
          <a:p>
            <a:r>
              <a:rPr lang="en-US" sz="1400" dirty="0"/>
              <a:t>	int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c = 3;</a:t>
            </a:r>
          </a:p>
          <a:p>
            <a:r>
              <a:rPr lang="en-US" sz="1400" dirty="0"/>
              <a:t>	int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e = 5;</a:t>
            </a:r>
          </a:p>
          <a:p>
            <a:r>
              <a:rPr lang="en-US" sz="1400" dirty="0"/>
              <a:t>	int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A45B96AC-7075-4BC2-90AA-57A811C21C5C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386570" y="4586482"/>
            <a:ext cx="1156396" cy="126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921592-7744-4999-B491-B462486E036F}"/>
              </a:ext>
            </a:extLst>
          </p:cNvPr>
          <p:cNvSpPr txBox="1"/>
          <p:nvPr/>
        </p:nvSpPr>
        <p:spPr>
          <a:xfrm>
            <a:off x="5393708" y="4612174"/>
            <a:ext cx="1187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ABA8519-9F07-4E79-9E1C-57C7B3627A3C}"/>
              </a:ext>
            </a:extLst>
          </p:cNvPr>
          <p:cNvCxnSpPr>
            <a:stCxn id="32" idx="3"/>
          </p:cNvCxnSpPr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5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6F5AA-8778-4CC1-9874-2E3462202203}"/>
              </a:ext>
            </a:extLst>
          </p:cNvPr>
          <p:cNvSpPr/>
          <p:nvPr/>
        </p:nvSpPr>
        <p:spPr>
          <a:xfrm>
            <a:off x="1913540" y="3296280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Stack Pointer 4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fc1 function from main function</a:t>
            </a:r>
          </a:p>
          <a:p>
            <a:pPr lvl="1"/>
            <a:r>
              <a:rPr lang="en-US" dirty="0"/>
              <a:t>Stack variable d</a:t>
            </a:r>
          </a:p>
          <a:p>
            <a:endParaRPr 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a = 1;</a:t>
            </a:r>
          </a:p>
          <a:p>
            <a:r>
              <a:rPr lang="en-US" sz="1400" dirty="0"/>
              <a:t>	int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c = 3;</a:t>
            </a:r>
          </a:p>
          <a:p>
            <a:r>
              <a:rPr lang="en-US" sz="1400" dirty="0"/>
              <a:t>	int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e = 5;</a:t>
            </a:r>
          </a:p>
          <a:p>
            <a:r>
              <a:rPr lang="en-US" sz="1400" dirty="0"/>
              <a:t>	int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d = 4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A45B96AC-7075-4BC2-90AA-57A811C21C5C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5386570" y="4417648"/>
            <a:ext cx="1156396" cy="168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921592-7744-4999-B491-B462486E036F}"/>
              </a:ext>
            </a:extLst>
          </p:cNvPr>
          <p:cNvSpPr txBox="1"/>
          <p:nvPr/>
        </p:nvSpPr>
        <p:spPr>
          <a:xfrm rot="20717920">
            <a:off x="5495919" y="4545137"/>
            <a:ext cx="101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ABA8519-9F07-4E79-9E1C-57C7B3627A3C}"/>
              </a:ext>
            </a:extLst>
          </p:cNvPr>
          <p:cNvCxnSpPr>
            <a:stCxn id="32" idx="3"/>
          </p:cNvCxnSpPr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3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E62371-1AA0-4F25-BC7B-9F6564725C34}"/>
              </a:ext>
            </a:extLst>
          </p:cNvPr>
          <p:cNvSpPr/>
          <p:nvPr/>
        </p:nvSpPr>
        <p:spPr>
          <a:xfrm>
            <a:off x="1913540" y="4857675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6F5AA-8778-4CC1-9874-2E3462202203}"/>
              </a:ext>
            </a:extLst>
          </p:cNvPr>
          <p:cNvSpPr/>
          <p:nvPr/>
        </p:nvSpPr>
        <p:spPr>
          <a:xfrm>
            <a:off x="1913540" y="3296280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Stack Pointer 5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255735"/>
            <a:ext cx="8380854" cy="4525963"/>
          </a:xfrm>
        </p:spPr>
        <p:txBody>
          <a:bodyPr/>
          <a:lstStyle/>
          <a:p>
            <a:r>
              <a:rPr lang="en-US" dirty="0"/>
              <a:t>Call fc2 function from fc1 function</a:t>
            </a:r>
          </a:p>
          <a:p>
            <a:pPr lvl="1"/>
            <a:r>
              <a:rPr lang="en-US" dirty="0"/>
              <a:t>Stack variable d</a:t>
            </a:r>
          </a:p>
          <a:p>
            <a:endParaRPr 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a = 1;</a:t>
            </a:r>
          </a:p>
          <a:p>
            <a:r>
              <a:rPr lang="en-US" sz="1400" dirty="0"/>
              <a:t>	int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c = 3;</a:t>
            </a:r>
          </a:p>
          <a:p>
            <a:r>
              <a:rPr lang="en-US" sz="1400" dirty="0"/>
              <a:t>	int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e = 5;</a:t>
            </a:r>
          </a:p>
          <a:p>
            <a:r>
              <a:rPr lang="en-US" sz="1400" dirty="0"/>
              <a:t>	int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e = 5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A45B96AC-7075-4BC2-90AA-57A811C21C5C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5386570" y="4122195"/>
            <a:ext cx="1156396" cy="464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921592-7744-4999-B491-B462486E036F}"/>
              </a:ext>
            </a:extLst>
          </p:cNvPr>
          <p:cNvSpPr txBox="1"/>
          <p:nvPr/>
        </p:nvSpPr>
        <p:spPr>
          <a:xfrm rot="19966235">
            <a:off x="5530364" y="4324870"/>
            <a:ext cx="101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increase sp value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ABA8519-9F07-4E79-9E1C-57C7B3627A3C}"/>
              </a:ext>
            </a:extLst>
          </p:cNvPr>
          <p:cNvCxnSpPr>
            <a:stCxn id="32" idx="3"/>
          </p:cNvCxnSpPr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B61D44-B7FE-4526-9549-55A79C534D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9169" y="5134289"/>
            <a:ext cx="1092536" cy="698629"/>
          </a:xfrm>
          <a:prstGeom prst="bentConnector4">
            <a:avLst>
              <a:gd name="adj1" fmla="val -1170"/>
              <a:gd name="adj2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4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E62371-1AA0-4F25-BC7B-9F6564725C34}"/>
              </a:ext>
            </a:extLst>
          </p:cNvPr>
          <p:cNvSpPr/>
          <p:nvPr/>
        </p:nvSpPr>
        <p:spPr>
          <a:xfrm>
            <a:off x="1913540" y="4857675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DC6F5AA-8778-4CC1-9874-2E3462202203}"/>
              </a:ext>
            </a:extLst>
          </p:cNvPr>
          <p:cNvSpPr/>
          <p:nvPr/>
        </p:nvSpPr>
        <p:spPr>
          <a:xfrm>
            <a:off x="1913540" y="3296280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Stack Pointer 6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fc2 function from fc1 function</a:t>
            </a:r>
          </a:p>
          <a:p>
            <a:pPr lvl="1"/>
            <a:r>
              <a:rPr lang="en-US" dirty="0"/>
              <a:t>Stack variable d</a:t>
            </a:r>
          </a:p>
          <a:p>
            <a:endParaRPr 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a = 1;</a:t>
            </a:r>
          </a:p>
          <a:p>
            <a:r>
              <a:rPr lang="en-US" sz="1400" dirty="0"/>
              <a:t>	int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c = 3;</a:t>
            </a:r>
          </a:p>
          <a:p>
            <a:r>
              <a:rPr lang="en-US" sz="1400" dirty="0"/>
              <a:t>	int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e = 5;</a:t>
            </a:r>
          </a:p>
          <a:p>
            <a:r>
              <a:rPr lang="en-US" sz="1400" dirty="0"/>
              <a:t>	int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 = 6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e = 5</a:t>
              </a: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d = 4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/>
                <a:t>c = 3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b = 2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 =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cxnSp>
        <p:nvCxnSpPr>
          <p:cNvPr id="49" name="Straight Arrow Connector 19">
            <a:extLst>
              <a:ext uri="{FF2B5EF4-FFF2-40B4-BE49-F238E27FC236}">
                <a16:creationId xmlns:a16="http://schemas.microsoft.com/office/drawing/2014/main" id="{A45B96AC-7075-4BC2-90AA-57A811C21C5C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5386570" y="3821630"/>
            <a:ext cx="1156396" cy="764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921592-7744-4999-B491-B462486E036F}"/>
              </a:ext>
            </a:extLst>
          </p:cNvPr>
          <p:cNvSpPr txBox="1"/>
          <p:nvPr/>
        </p:nvSpPr>
        <p:spPr>
          <a:xfrm rot="19174733">
            <a:off x="5611386" y="4114120"/>
            <a:ext cx="1015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SP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ABA8519-9F07-4E79-9E1C-57C7B3627A3C}"/>
              </a:ext>
            </a:extLst>
          </p:cNvPr>
          <p:cNvCxnSpPr>
            <a:stCxn id="32" idx="3"/>
          </p:cNvCxnSpPr>
          <p:nvPr/>
        </p:nvCxnSpPr>
        <p:spPr>
          <a:xfrm>
            <a:off x="2366122" y="3375944"/>
            <a:ext cx="698630" cy="1258162"/>
          </a:xfrm>
          <a:prstGeom prst="bentConnector3">
            <a:avLst>
              <a:gd name="adj1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B3B61D44-B7FE-4526-9549-55A79C534D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69169" y="5134289"/>
            <a:ext cx="1092536" cy="698629"/>
          </a:xfrm>
          <a:prstGeom prst="bentConnector4">
            <a:avLst>
              <a:gd name="adj1" fmla="val -1170"/>
              <a:gd name="adj2" fmla="val 13272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6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out the (green) main memory</a:t>
            </a:r>
          </a:p>
          <a:p>
            <a:pPr lvl="1"/>
            <a:r>
              <a:rPr lang="en-US" dirty="0"/>
              <a:t>Show the arrow of </a:t>
            </a:r>
            <a:r>
              <a:rPr lang="en-US" dirty="0" err="1"/>
              <a:t>sp</a:t>
            </a:r>
            <a:r>
              <a:rPr lang="en-US" dirty="0"/>
              <a:t> register</a:t>
            </a:r>
          </a:p>
        </p:txBody>
      </p:sp>
      <p:grpSp>
        <p:nvGrpSpPr>
          <p:cNvPr id="4" name="그룹 9">
            <a:extLst>
              <a:ext uri="{FF2B5EF4-FFF2-40B4-BE49-F238E27FC236}">
                <a16:creationId xmlns:a16="http://schemas.microsoft.com/office/drawing/2014/main" id="{9F7E3344-00BD-4DFE-B362-902E65DE81FE}"/>
              </a:ext>
            </a:extLst>
          </p:cNvPr>
          <p:cNvGrpSpPr/>
          <p:nvPr/>
        </p:nvGrpSpPr>
        <p:grpSpPr>
          <a:xfrm>
            <a:off x="2107995" y="2518293"/>
            <a:ext cx="5044888" cy="4014312"/>
            <a:chOff x="1401547" y="2285257"/>
            <a:chExt cx="6185128" cy="4669111"/>
          </a:xfrm>
        </p:grpSpPr>
        <p:sp>
          <p:nvSpPr>
            <p:cNvPr id="5" name="직사각형 33">
              <a:extLst>
                <a:ext uri="{FF2B5EF4-FFF2-40B4-BE49-F238E27FC236}">
                  <a16:creationId xmlns:a16="http://schemas.microsoft.com/office/drawing/2014/main" id="{10E62371-1AA0-4F25-BC7B-9F6564725C34}"/>
                </a:ext>
              </a:extLst>
            </p:cNvPr>
            <p:cNvSpPr/>
            <p:nvPr/>
          </p:nvSpPr>
          <p:spPr>
            <a:xfrm>
              <a:off x="1913540" y="4857675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직사각형 31">
              <a:extLst>
                <a:ext uri="{FF2B5EF4-FFF2-40B4-BE49-F238E27FC236}">
                  <a16:creationId xmlns:a16="http://schemas.microsoft.com/office/drawing/2014/main" id="{DDC6F5AA-8778-4CC1-9874-2E3462202203}"/>
                </a:ext>
              </a:extLst>
            </p:cNvPr>
            <p:cNvSpPr/>
            <p:nvPr/>
          </p:nvSpPr>
          <p:spPr>
            <a:xfrm>
              <a:off x="1913540" y="3296280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직사각형 44">
              <a:extLst>
                <a:ext uri="{FF2B5EF4-FFF2-40B4-BE49-F238E27FC236}">
                  <a16:creationId xmlns:a16="http://schemas.microsoft.com/office/drawing/2014/main" id="{EC02C0DB-5C9F-4952-B812-BB2679002C2E}"/>
                </a:ext>
              </a:extLst>
            </p:cNvPr>
            <p:cNvSpPr/>
            <p:nvPr/>
          </p:nvSpPr>
          <p:spPr>
            <a:xfrm>
              <a:off x="1903644" y="3269673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직사각형 45">
              <a:extLst>
                <a:ext uri="{FF2B5EF4-FFF2-40B4-BE49-F238E27FC236}">
                  <a16:creationId xmlns:a16="http://schemas.microsoft.com/office/drawing/2014/main" id="{066B6E4C-A82F-4A30-9D8D-10A14131B982}"/>
                </a:ext>
              </a:extLst>
            </p:cNvPr>
            <p:cNvSpPr/>
            <p:nvPr/>
          </p:nvSpPr>
          <p:spPr>
            <a:xfrm>
              <a:off x="1903644" y="4844326"/>
              <a:ext cx="452582" cy="159327"/>
            </a:xfrm>
            <a:prstGeom prst="rect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직사각형 41">
              <a:extLst>
                <a:ext uri="{FF2B5EF4-FFF2-40B4-BE49-F238E27FC236}">
                  <a16:creationId xmlns:a16="http://schemas.microsoft.com/office/drawing/2014/main" id="{9839BC84-B104-4EAF-805F-3A7892D1F2FE}"/>
                </a:ext>
              </a:extLst>
            </p:cNvPr>
            <p:cNvSpPr/>
            <p:nvPr/>
          </p:nvSpPr>
          <p:spPr>
            <a:xfrm>
              <a:off x="1401547" y="2285257"/>
              <a:ext cx="1653309" cy="1446139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int main(void)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int a = 1;</a:t>
              </a:r>
            </a:p>
            <a:p>
              <a:r>
                <a:rPr lang="en-US" sz="1400" dirty="0"/>
                <a:t>	int b = 2;</a:t>
              </a:r>
            </a:p>
            <a:p>
              <a:r>
                <a:rPr lang="en-US" sz="1400" dirty="0"/>
                <a:t>	fc2();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10" name="직사각형 42">
              <a:extLst>
                <a:ext uri="{FF2B5EF4-FFF2-40B4-BE49-F238E27FC236}">
                  <a16:creationId xmlns:a16="http://schemas.microsoft.com/office/drawing/2014/main" id="{841169C2-5438-44F0-B1A2-DDA0687928D1}"/>
                </a:ext>
              </a:extLst>
            </p:cNvPr>
            <p:cNvSpPr/>
            <p:nvPr/>
          </p:nvSpPr>
          <p:spPr>
            <a:xfrm>
              <a:off x="1401547" y="3847686"/>
              <a:ext cx="1653309" cy="1446139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int fc1(void)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int c = 3;</a:t>
              </a:r>
            </a:p>
            <a:p>
              <a:r>
                <a:rPr lang="en-US" sz="1400" dirty="0"/>
                <a:t>	</a:t>
              </a:r>
              <a:r>
                <a:rPr lang="en-US" sz="1400" dirty="0" err="1"/>
                <a:t>int</a:t>
              </a:r>
              <a:r>
                <a:rPr lang="en-US" sz="1400" dirty="0"/>
                <a:t> d = 4;</a:t>
              </a:r>
            </a:p>
            <a:p>
              <a:r>
                <a:rPr lang="en-US" sz="1400" dirty="0"/>
                <a:t>}</a:t>
              </a:r>
            </a:p>
          </p:txBody>
        </p:sp>
        <p:sp>
          <p:nvSpPr>
            <p:cNvPr id="11" name="직사각형 43">
              <a:extLst>
                <a:ext uri="{FF2B5EF4-FFF2-40B4-BE49-F238E27FC236}">
                  <a16:creationId xmlns:a16="http://schemas.microsoft.com/office/drawing/2014/main" id="{1F12B0AC-DDC5-4D17-91EA-F2E6259A3158}"/>
                </a:ext>
              </a:extLst>
            </p:cNvPr>
            <p:cNvSpPr/>
            <p:nvPr/>
          </p:nvSpPr>
          <p:spPr>
            <a:xfrm>
              <a:off x="1401547" y="5378718"/>
              <a:ext cx="1653309" cy="1575650"/>
            </a:xfrm>
            <a:prstGeom prst="rect">
              <a:avLst/>
            </a:prstGeom>
            <a:ln>
              <a:tailEnd type="non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400" dirty="0"/>
                <a:t>int fc2(void)</a:t>
              </a:r>
            </a:p>
            <a:p>
              <a:r>
                <a:rPr lang="en-US" sz="1400" dirty="0"/>
                <a:t>{</a:t>
              </a:r>
            </a:p>
            <a:p>
              <a:r>
                <a:rPr lang="en-US" sz="1400" dirty="0"/>
                <a:t>	int e = 5;</a:t>
              </a:r>
            </a:p>
            <a:p>
              <a:r>
                <a:rPr lang="en-US" sz="1400" dirty="0"/>
                <a:t>	int f = 6;</a:t>
              </a:r>
            </a:p>
            <a:p>
              <a:r>
                <a:rPr lang="en-US" sz="1400" dirty="0"/>
                <a:t>	 fc1();</a:t>
              </a:r>
            </a:p>
            <a:p>
              <a:r>
                <a:rPr lang="en-US" sz="1400" dirty="0"/>
                <a:t>}</a:t>
              </a:r>
            </a:p>
          </p:txBody>
        </p:sp>
        <p:grpSp>
          <p:nvGrpSpPr>
            <p:cNvPr id="12" name="그룹 71">
              <a:extLst>
                <a:ext uri="{FF2B5EF4-FFF2-40B4-BE49-F238E27FC236}">
                  <a16:creationId xmlns:a16="http://schemas.microsoft.com/office/drawing/2014/main" id="{11F19736-4161-4BAF-8482-0B54E73581A9}"/>
                </a:ext>
              </a:extLst>
            </p:cNvPr>
            <p:cNvGrpSpPr/>
            <p:nvPr/>
          </p:nvGrpSpPr>
          <p:grpSpPr>
            <a:xfrm>
              <a:off x="4342861" y="2961160"/>
              <a:ext cx="1043709" cy="2364119"/>
              <a:chOff x="3899804" y="2687782"/>
              <a:chExt cx="1043709" cy="2364119"/>
            </a:xfrm>
          </p:grpSpPr>
          <p:sp>
            <p:nvSpPr>
              <p:cNvPr id="34" name="직사각형 52">
                <a:extLst>
                  <a:ext uri="{FF2B5EF4-FFF2-40B4-BE49-F238E27FC236}">
                    <a16:creationId xmlns:a16="http://schemas.microsoft.com/office/drawing/2014/main" id="{DC5D7F8C-50C1-47C4-87DA-BF0DFF20A5F0}"/>
                  </a:ext>
                </a:extLst>
              </p:cNvPr>
              <p:cNvSpPr/>
              <p:nvPr/>
            </p:nvSpPr>
            <p:spPr>
              <a:xfrm>
                <a:off x="3899804" y="2687782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r0</a:t>
                </a:r>
              </a:p>
            </p:txBody>
          </p:sp>
          <p:sp>
            <p:nvSpPr>
              <p:cNvPr id="35" name="직사각형 53">
                <a:extLst>
                  <a:ext uri="{FF2B5EF4-FFF2-40B4-BE49-F238E27FC236}">
                    <a16:creationId xmlns:a16="http://schemas.microsoft.com/office/drawing/2014/main" id="{7DED92FC-7172-4F93-A66F-115A3F6443D6}"/>
                  </a:ext>
                </a:extLst>
              </p:cNvPr>
              <p:cNvSpPr/>
              <p:nvPr/>
            </p:nvSpPr>
            <p:spPr>
              <a:xfrm>
                <a:off x="3899804" y="2983290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r1</a:t>
                </a:r>
              </a:p>
            </p:txBody>
          </p:sp>
          <p:sp>
            <p:nvSpPr>
              <p:cNvPr id="36" name="직사각형 54">
                <a:extLst>
                  <a:ext uri="{FF2B5EF4-FFF2-40B4-BE49-F238E27FC236}">
                    <a16:creationId xmlns:a16="http://schemas.microsoft.com/office/drawing/2014/main" id="{E97F4C07-A50E-4D8E-962C-DD6879CE93A6}"/>
                  </a:ext>
                </a:extLst>
              </p:cNvPr>
              <p:cNvSpPr/>
              <p:nvPr/>
            </p:nvSpPr>
            <p:spPr>
              <a:xfrm>
                <a:off x="3899804" y="3278798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r2</a:t>
                </a:r>
              </a:p>
            </p:txBody>
          </p:sp>
          <p:sp>
            <p:nvSpPr>
              <p:cNvPr id="37" name="직사각형 55">
                <a:extLst>
                  <a:ext uri="{FF2B5EF4-FFF2-40B4-BE49-F238E27FC236}">
                    <a16:creationId xmlns:a16="http://schemas.microsoft.com/office/drawing/2014/main" id="{0D25D966-0B22-4B43-ACAE-88819DA7D5CD}"/>
                  </a:ext>
                </a:extLst>
              </p:cNvPr>
              <p:cNvSpPr/>
              <p:nvPr/>
            </p:nvSpPr>
            <p:spPr>
              <a:xfrm>
                <a:off x="3899804" y="3574306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r3</a:t>
                </a:r>
              </a:p>
            </p:txBody>
          </p:sp>
          <p:sp>
            <p:nvSpPr>
              <p:cNvPr id="38" name="직사각형 56">
                <a:extLst>
                  <a:ext uri="{FF2B5EF4-FFF2-40B4-BE49-F238E27FC236}">
                    <a16:creationId xmlns:a16="http://schemas.microsoft.com/office/drawing/2014/main" id="{5EB91A04-B98D-4F31-A486-7DF0508261B0}"/>
                  </a:ext>
                </a:extLst>
              </p:cNvPr>
              <p:cNvSpPr/>
              <p:nvPr/>
            </p:nvSpPr>
            <p:spPr>
              <a:xfrm>
                <a:off x="3899804" y="3869814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r4 ir</a:t>
                </a:r>
              </a:p>
            </p:txBody>
          </p:sp>
          <p:sp>
            <p:nvSpPr>
              <p:cNvPr id="39" name="직사각형 57">
                <a:extLst>
                  <a:ext uri="{FF2B5EF4-FFF2-40B4-BE49-F238E27FC236}">
                    <a16:creationId xmlns:a16="http://schemas.microsoft.com/office/drawing/2014/main" id="{29408F6D-0FD4-4115-9044-F6F0CD0BC825}"/>
                  </a:ext>
                </a:extLst>
              </p:cNvPr>
              <p:cNvSpPr/>
              <p:nvPr/>
            </p:nvSpPr>
            <p:spPr>
              <a:xfrm>
                <a:off x="3899804" y="4165322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r5 sp</a:t>
                </a:r>
              </a:p>
            </p:txBody>
          </p:sp>
          <p:sp>
            <p:nvSpPr>
              <p:cNvPr id="40" name="직사각형 58">
                <a:extLst>
                  <a:ext uri="{FF2B5EF4-FFF2-40B4-BE49-F238E27FC236}">
                    <a16:creationId xmlns:a16="http://schemas.microsoft.com/office/drawing/2014/main" id="{DF0299FB-70F7-4607-9F84-1852C7AA9194}"/>
                  </a:ext>
                </a:extLst>
              </p:cNvPr>
              <p:cNvSpPr/>
              <p:nvPr/>
            </p:nvSpPr>
            <p:spPr>
              <a:xfrm>
                <a:off x="3899804" y="4460830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r6 lr</a:t>
                </a:r>
              </a:p>
            </p:txBody>
          </p:sp>
          <p:sp>
            <p:nvSpPr>
              <p:cNvPr id="41" name="직사각형 59">
                <a:extLst>
                  <a:ext uri="{FF2B5EF4-FFF2-40B4-BE49-F238E27FC236}">
                    <a16:creationId xmlns:a16="http://schemas.microsoft.com/office/drawing/2014/main" id="{8500A168-78D8-47A6-8689-69D78DA46370}"/>
                  </a:ext>
                </a:extLst>
              </p:cNvPr>
              <p:cNvSpPr/>
              <p:nvPr/>
            </p:nvSpPr>
            <p:spPr>
              <a:xfrm>
                <a:off x="3899804" y="4756338"/>
                <a:ext cx="1043709" cy="29556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/>
                  <a:t>r7 pc</a:t>
                </a:r>
              </a:p>
            </p:txBody>
          </p:sp>
        </p:grpSp>
        <p:grpSp>
          <p:nvGrpSpPr>
            <p:cNvPr id="13" name="그룹 70">
              <a:extLst>
                <a:ext uri="{FF2B5EF4-FFF2-40B4-BE49-F238E27FC236}">
                  <a16:creationId xmlns:a16="http://schemas.microsoft.com/office/drawing/2014/main" id="{F62FCEDA-537C-4648-A6DB-410E77FF21EC}"/>
                </a:ext>
              </a:extLst>
            </p:cNvPr>
            <p:cNvGrpSpPr/>
            <p:nvPr/>
          </p:nvGrpSpPr>
          <p:grpSpPr>
            <a:xfrm>
              <a:off x="6542966" y="2644703"/>
              <a:ext cx="1043709" cy="2955032"/>
              <a:chOff x="5581431" y="2644703"/>
              <a:chExt cx="1043709" cy="2955032"/>
            </a:xfrm>
          </p:grpSpPr>
          <p:sp>
            <p:nvSpPr>
              <p:cNvPr id="24" name="직사각형 60">
                <a:extLst>
                  <a:ext uri="{FF2B5EF4-FFF2-40B4-BE49-F238E27FC236}">
                    <a16:creationId xmlns:a16="http://schemas.microsoft.com/office/drawing/2014/main" id="{493901B3-E617-466D-B66F-5C561F838891}"/>
                  </a:ext>
                </a:extLst>
              </p:cNvPr>
              <p:cNvSpPr/>
              <p:nvPr/>
            </p:nvSpPr>
            <p:spPr>
              <a:xfrm>
                <a:off x="5581431" y="323561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직사각형 61">
                <a:extLst>
                  <a:ext uri="{FF2B5EF4-FFF2-40B4-BE49-F238E27FC236}">
                    <a16:creationId xmlns:a16="http://schemas.microsoft.com/office/drawing/2014/main" id="{B8D36053-D859-4E21-9F8E-A505B1AA002C}"/>
                  </a:ext>
                </a:extLst>
              </p:cNvPr>
              <p:cNvSpPr/>
              <p:nvPr/>
            </p:nvSpPr>
            <p:spPr>
              <a:xfrm>
                <a:off x="5581431" y="3531124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직사각형 62">
                <a:extLst>
                  <a:ext uri="{FF2B5EF4-FFF2-40B4-BE49-F238E27FC236}">
                    <a16:creationId xmlns:a16="http://schemas.microsoft.com/office/drawing/2014/main" id="{425823ED-1B1D-4708-A9C3-FF2DE99D7D77}"/>
                  </a:ext>
                </a:extLst>
              </p:cNvPr>
              <p:cNvSpPr/>
              <p:nvPr/>
            </p:nvSpPr>
            <p:spPr>
              <a:xfrm>
                <a:off x="5581431" y="3826632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직사각형 63">
                <a:extLst>
                  <a:ext uri="{FF2B5EF4-FFF2-40B4-BE49-F238E27FC236}">
                    <a16:creationId xmlns:a16="http://schemas.microsoft.com/office/drawing/2014/main" id="{86A30523-37AD-44C4-9F72-B118E9312DA4}"/>
                  </a:ext>
                </a:extLst>
              </p:cNvPr>
              <p:cNvSpPr/>
              <p:nvPr/>
            </p:nvSpPr>
            <p:spPr>
              <a:xfrm>
                <a:off x="5581431" y="4122140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직사각형 64">
                <a:extLst>
                  <a:ext uri="{FF2B5EF4-FFF2-40B4-BE49-F238E27FC236}">
                    <a16:creationId xmlns:a16="http://schemas.microsoft.com/office/drawing/2014/main" id="{9A6F62C0-1CA2-4E1F-8C01-82DB3AFDB605}"/>
                  </a:ext>
                </a:extLst>
              </p:cNvPr>
              <p:cNvSpPr/>
              <p:nvPr/>
            </p:nvSpPr>
            <p:spPr>
              <a:xfrm>
                <a:off x="5581431" y="4417648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dirty="0"/>
                  <a:t>	</a:t>
                </a:r>
              </a:p>
            </p:txBody>
          </p:sp>
          <p:sp>
            <p:nvSpPr>
              <p:cNvPr id="29" name="직사각형 65">
                <a:extLst>
                  <a:ext uri="{FF2B5EF4-FFF2-40B4-BE49-F238E27FC236}">
                    <a16:creationId xmlns:a16="http://schemas.microsoft.com/office/drawing/2014/main" id="{8C90AFE3-51C5-4964-A058-5225C5A095C0}"/>
                  </a:ext>
                </a:extLst>
              </p:cNvPr>
              <p:cNvSpPr/>
              <p:nvPr/>
            </p:nvSpPr>
            <p:spPr>
              <a:xfrm>
                <a:off x="5581431" y="471315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b="1" dirty="0"/>
              </a:p>
            </p:txBody>
          </p:sp>
          <p:sp>
            <p:nvSpPr>
              <p:cNvPr id="30" name="직사각형 66">
                <a:extLst>
                  <a:ext uri="{FF2B5EF4-FFF2-40B4-BE49-F238E27FC236}">
                    <a16:creationId xmlns:a16="http://schemas.microsoft.com/office/drawing/2014/main" id="{49F45CA6-F721-4046-BD9B-FFEE331D34DD}"/>
                  </a:ext>
                </a:extLst>
              </p:cNvPr>
              <p:cNvSpPr/>
              <p:nvPr/>
            </p:nvSpPr>
            <p:spPr>
              <a:xfrm>
                <a:off x="5581431" y="5008664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직사각형 67">
                <a:extLst>
                  <a:ext uri="{FF2B5EF4-FFF2-40B4-BE49-F238E27FC236}">
                    <a16:creationId xmlns:a16="http://schemas.microsoft.com/office/drawing/2014/main" id="{C711E428-564D-45B2-97DE-9EC13A319BD5}"/>
                  </a:ext>
                </a:extLst>
              </p:cNvPr>
              <p:cNvSpPr/>
              <p:nvPr/>
            </p:nvSpPr>
            <p:spPr>
              <a:xfrm>
                <a:off x="5581431" y="5304172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직사각형 68">
                <a:extLst>
                  <a:ext uri="{FF2B5EF4-FFF2-40B4-BE49-F238E27FC236}">
                    <a16:creationId xmlns:a16="http://schemas.microsoft.com/office/drawing/2014/main" id="{D9351D28-6924-49C0-951F-157230B76035}"/>
                  </a:ext>
                </a:extLst>
              </p:cNvPr>
              <p:cNvSpPr/>
              <p:nvPr/>
            </p:nvSpPr>
            <p:spPr>
              <a:xfrm>
                <a:off x="5581431" y="2940026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직사각형 69">
                <a:extLst>
                  <a:ext uri="{FF2B5EF4-FFF2-40B4-BE49-F238E27FC236}">
                    <a16:creationId xmlns:a16="http://schemas.microsoft.com/office/drawing/2014/main" id="{D78D4632-53FF-405D-8E50-776EA4AF4672}"/>
                  </a:ext>
                </a:extLst>
              </p:cNvPr>
              <p:cNvSpPr/>
              <p:nvPr/>
            </p:nvSpPr>
            <p:spPr>
              <a:xfrm>
                <a:off x="5581431" y="2644703"/>
                <a:ext cx="1043709" cy="29556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  <a:prstDash val="soli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00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0CEE-3191-4CAE-B618-3DFDD4D1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7A0A-C84F-4C1F-98A3-7AF47E0DE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2" y="1255735"/>
            <a:ext cx="8588374" cy="4525963"/>
          </a:xfrm>
        </p:spPr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Increasing value when allocated variable (point next address)</a:t>
            </a:r>
          </a:p>
          <a:p>
            <a:r>
              <a:rPr lang="en-US" dirty="0"/>
              <a:t>return </a:t>
            </a:r>
          </a:p>
          <a:p>
            <a:pPr lvl="1"/>
            <a:r>
              <a:rPr lang="en-US" dirty="0"/>
              <a:t>Decreasing value</a:t>
            </a:r>
            <a:br>
              <a:rPr lang="en-US" dirty="0"/>
            </a:br>
            <a:r>
              <a:rPr lang="en-US" dirty="0"/>
              <a:t>when function is</a:t>
            </a:r>
            <a:br>
              <a:rPr lang="en-US" dirty="0"/>
            </a:br>
            <a:r>
              <a:rPr lang="en-US" dirty="0"/>
              <a:t>finished</a:t>
            </a:r>
          </a:p>
          <a:p>
            <a:pPr lvl="2"/>
            <a:r>
              <a:rPr lang="en-US" b="1" dirty="0"/>
              <a:t>How to know</a:t>
            </a:r>
            <a:br>
              <a:rPr lang="en-US" b="1" dirty="0"/>
            </a:br>
            <a:r>
              <a:rPr lang="en-US" b="1" dirty="0"/>
              <a:t>the amount </a:t>
            </a:r>
            <a:br>
              <a:rPr lang="en-US" b="1" dirty="0"/>
            </a:br>
            <a:r>
              <a:rPr lang="en-US" b="1" dirty="0"/>
              <a:t>memory that is </a:t>
            </a:r>
            <a:br>
              <a:rPr lang="en-US" b="1" dirty="0"/>
            </a:br>
            <a:r>
              <a:rPr lang="en-US" b="1" dirty="0"/>
              <a:t>released when</a:t>
            </a:r>
            <a:br>
              <a:rPr lang="en-US" b="1" dirty="0"/>
            </a:br>
            <a:r>
              <a:rPr lang="en-US" b="1" dirty="0"/>
              <a:t>return function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90A7DFB-5D9E-4AB2-940E-543B486BDB86}"/>
              </a:ext>
            </a:extLst>
          </p:cNvPr>
          <p:cNvGrpSpPr/>
          <p:nvPr/>
        </p:nvGrpSpPr>
        <p:grpSpPr>
          <a:xfrm>
            <a:off x="3806457" y="2293786"/>
            <a:ext cx="5602672" cy="4104600"/>
            <a:chOff x="3806457" y="2293786"/>
            <a:chExt cx="5602672" cy="41046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18A46D8-E5EA-49F6-93EF-E3736668F4D0}"/>
                </a:ext>
              </a:extLst>
            </p:cNvPr>
            <p:cNvGrpSpPr/>
            <p:nvPr/>
          </p:nvGrpSpPr>
          <p:grpSpPr>
            <a:xfrm>
              <a:off x="3806457" y="2293786"/>
              <a:ext cx="5221929" cy="4104600"/>
              <a:chOff x="3806457" y="2293786"/>
              <a:chExt cx="5221929" cy="41046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1940EA-42A8-4F9C-A9B5-2326D0002379}"/>
                  </a:ext>
                </a:extLst>
              </p:cNvPr>
              <p:cNvSpPr/>
              <p:nvPr/>
            </p:nvSpPr>
            <p:spPr>
              <a:xfrm>
                <a:off x="3806457" y="2293786"/>
                <a:ext cx="5221929" cy="4104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F267416-91DF-447C-B381-B50866D93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6457" y="2293786"/>
                <a:ext cx="1505020" cy="41046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7394AF8-2707-420C-9B82-3047A6108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7687" y="3777208"/>
                <a:ext cx="999838" cy="1694462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0C6F34D-7A31-45C8-84EE-AA295ADFB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1312" y="3178175"/>
                <a:ext cx="981075" cy="2686050"/>
              </a:xfrm>
              <a:prstGeom prst="rect">
                <a:avLst/>
              </a:prstGeom>
            </p:spPr>
          </p:pic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01953ED-75A5-4C60-A375-A4511BEC3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2200" y="4053840"/>
              <a:ext cx="1485900" cy="8356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E8AEF1-A742-4803-B518-9933D6ED6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3000" y="4565650"/>
              <a:ext cx="1435100" cy="323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E5A9B5-3A27-4AEF-BC59-D143EFF00B73}"/>
                </a:ext>
              </a:extLst>
            </p:cNvPr>
            <p:cNvCxnSpPr>
              <a:cxnSpLocks/>
            </p:cNvCxnSpPr>
            <p:nvPr/>
          </p:nvCxnSpPr>
          <p:spPr>
            <a:xfrm>
              <a:off x="6172119" y="4882590"/>
              <a:ext cx="1485981" cy="17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0FB6E1-8E7E-454C-8846-0A9F5363AB74}"/>
                </a:ext>
              </a:extLst>
            </p:cNvPr>
            <p:cNvCxnSpPr>
              <a:cxnSpLocks/>
            </p:cNvCxnSpPr>
            <p:nvPr/>
          </p:nvCxnSpPr>
          <p:spPr>
            <a:xfrm>
              <a:off x="6172200" y="4889500"/>
              <a:ext cx="1539335" cy="6874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8820FE-C28A-4695-BDFE-CE28903D5E3C}"/>
                </a:ext>
              </a:extLst>
            </p:cNvPr>
            <p:cNvSpPr txBox="1"/>
            <p:nvPr/>
          </p:nvSpPr>
          <p:spPr>
            <a:xfrm>
              <a:off x="8139234" y="4163893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Return fc2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6F0CB5-EDCC-4E5F-A985-9D19864255D7}"/>
                </a:ext>
              </a:extLst>
            </p:cNvPr>
            <p:cNvSpPr txBox="1"/>
            <p:nvPr/>
          </p:nvSpPr>
          <p:spPr>
            <a:xfrm>
              <a:off x="8171090" y="4652441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Return fc1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F1E4CC-3E83-4209-9715-632FEC43763F}"/>
                </a:ext>
              </a:extLst>
            </p:cNvPr>
            <p:cNvSpPr txBox="1"/>
            <p:nvPr/>
          </p:nvSpPr>
          <p:spPr>
            <a:xfrm rot="19845333">
              <a:off x="6477696" y="4096492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Final sp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FDE4FA-EB6B-4CCF-9721-0AB67288C58C}"/>
                </a:ext>
              </a:extLst>
            </p:cNvPr>
            <p:cNvSpPr txBox="1"/>
            <p:nvPr/>
          </p:nvSpPr>
          <p:spPr>
            <a:xfrm rot="20657529">
              <a:off x="6488916" y="4425631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Before  call fc2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DB8371-5FB6-472D-A9F1-546AC7BAF65D}"/>
                </a:ext>
              </a:extLst>
            </p:cNvPr>
            <p:cNvSpPr txBox="1"/>
            <p:nvPr/>
          </p:nvSpPr>
          <p:spPr>
            <a:xfrm rot="342731">
              <a:off x="6365837" y="4891185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Before  call fc1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9C53A4-984D-4C98-8AAD-44916A7D5D2E}"/>
                </a:ext>
              </a:extLst>
            </p:cNvPr>
            <p:cNvSpPr txBox="1"/>
            <p:nvPr/>
          </p:nvSpPr>
          <p:spPr>
            <a:xfrm rot="1348171">
              <a:off x="6408240" y="5309923"/>
              <a:ext cx="12380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Start sp</a:t>
              </a:r>
            </a:p>
          </p:txBody>
        </p:sp>
      </p:grpSp>
      <p:grpSp>
        <p:nvGrpSpPr>
          <p:cNvPr id="21" name="그룹 7">
            <a:extLst>
              <a:ext uri="{FF2B5EF4-FFF2-40B4-BE49-F238E27FC236}">
                <a16:creationId xmlns:a16="http://schemas.microsoft.com/office/drawing/2014/main" id="{500C1F86-E210-4D52-9069-DFD3C7C62FFB}"/>
              </a:ext>
            </a:extLst>
          </p:cNvPr>
          <p:cNvGrpSpPr/>
          <p:nvPr/>
        </p:nvGrpSpPr>
        <p:grpSpPr>
          <a:xfrm>
            <a:off x="52659" y="4784333"/>
            <a:ext cx="1477394" cy="1820020"/>
            <a:chOff x="8552138" y="4268379"/>
            <a:chExt cx="1809750" cy="2161772"/>
          </a:xfrm>
        </p:grpSpPr>
        <p:pic>
          <p:nvPicPr>
            <p:cNvPr id="22" name="Picture 2" descr="Image result for ê¸°ìµíë¤">
              <a:extLst>
                <a:ext uri="{FF2B5EF4-FFF2-40B4-BE49-F238E27FC236}">
                  <a16:creationId xmlns:a16="http://schemas.microsoft.com/office/drawing/2014/main" id="{C7BC8CD6-F8A4-4D3F-AC88-124DF3B13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138" y="4268379"/>
              <a:ext cx="18097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직사각형 81">
              <a:extLst>
                <a:ext uri="{FF2B5EF4-FFF2-40B4-BE49-F238E27FC236}">
                  <a16:creationId xmlns:a16="http://schemas.microsoft.com/office/drawing/2014/main" id="{61C66998-DCC6-447A-AD90-D7C9C8A86B9D}"/>
                </a:ext>
              </a:extLst>
            </p:cNvPr>
            <p:cNvSpPr/>
            <p:nvPr/>
          </p:nvSpPr>
          <p:spPr>
            <a:xfrm>
              <a:off x="8552138" y="6078129"/>
              <a:ext cx="1809750" cy="352022"/>
            </a:xfrm>
            <a:prstGeom prst="rect">
              <a:avLst/>
            </a:prstGeom>
            <a:solidFill>
              <a:srgbClr val="00B0F0"/>
            </a:solidFill>
            <a:ln>
              <a:noFill/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SP Register</a:t>
              </a:r>
            </a:p>
          </p:txBody>
        </p:sp>
      </p:grpSp>
      <p:sp>
        <p:nvSpPr>
          <p:cNvPr id="30" name="말풍선: 타원형 82">
            <a:extLst>
              <a:ext uri="{FF2B5EF4-FFF2-40B4-BE49-F238E27FC236}">
                <a16:creationId xmlns:a16="http://schemas.microsoft.com/office/drawing/2014/main" id="{B04C464F-2C1C-490D-9C51-DD19B9BBB7E2}"/>
              </a:ext>
            </a:extLst>
          </p:cNvPr>
          <p:cNvSpPr/>
          <p:nvPr/>
        </p:nvSpPr>
        <p:spPr>
          <a:xfrm>
            <a:off x="1496062" y="6270723"/>
            <a:ext cx="6215473" cy="655255"/>
          </a:xfrm>
          <a:prstGeom prst="wedgeEllipseCallout">
            <a:avLst>
              <a:gd name="adj1" fmla="val -52103"/>
              <a:gd name="adj2" fmla="val -34359"/>
            </a:avLst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 need backup a register for return memory.</a:t>
            </a:r>
          </a:p>
        </p:txBody>
      </p:sp>
      <p:sp>
        <p:nvSpPr>
          <p:cNvPr id="31" name="말풍선: 타원형 82">
            <a:extLst>
              <a:ext uri="{FF2B5EF4-FFF2-40B4-BE49-F238E27FC236}">
                <a16:creationId xmlns:a16="http://schemas.microsoft.com/office/drawing/2014/main" id="{B04C464F-2C1C-490D-9C51-DD19B9BBB7E2}"/>
              </a:ext>
            </a:extLst>
          </p:cNvPr>
          <p:cNvSpPr/>
          <p:nvPr/>
        </p:nvSpPr>
        <p:spPr>
          <a:xfrm>
            <a:off x="1496061" y="6289629"/>
            <a:ext cx="6215473" cy="655255"/>
          </a:xfrm>
          <a:prstGeom prst="wedgeEllipseCallout">
            <a:avLst>
              <a:gd name="adj1" fmla="val 56664"/>
              <a:gd name="adj2" fmla="val -148820"/>
            </a:avLst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 need backup a register for return address.</a:t>
            </a:r>
          </a:p>
        </p:txBody>
      </p:sp>
    </p:spTree>
    <p:extLst>
      <p:ext uri="{BB962C8B-B14F-4D97-AF65-F5344CB8AC3E}">
        <p14:creationId xmlns:p14="http://schemas.microsoft.com/office/powerpoint/2010/main" val="5806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34061-AE88-4AD3-9069-7B83390E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3B7A299-3EA2-4749-9B5E-B00C593AF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5127" y="1255712"/>
            <a:ext cx="7453745" cy="5237767"/>
          </a:xfrm>
        </p:spPr>
      </p:pic>
      <p:sp>
        <p:nvSpPr>
          <p:cNvPr id="3" name="Oval Callout 2"/>
          <p:cNvSpPr/>
          <p:nvPr/>
        </p:nvSpPr>
        <p:spPr>
          <a:xfrm>
            <a:off x="6280935" y="4808306"/>
            <a:ext cx="1982912" cy="667820"/>
          </a:xfrm>
          <a:prstGeom prst="wedgeEllipseCallout">
            <a:avLst>
              <a:gd name="adj1" fmla="val -71092"/>
              <a:gd name="adj2" fmla="val 33269"/>
            </a:avLst>
          </a:prstGeom>
          <a:solidFill>
            <a:srgbClr val="F6E459"/>
          </a:solidFill>
          <a:ln>
            <a:noFill/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/>
              <a:t>Use More Main Memory</a:t>
            </a:r>
          </a:p>
        </p:txBody>
      </p:sp>
    </p:spTree>
    <p:extLst>
      <p:ext uri="{BB962C8B-B14F-4D97-AF65-F5344CB8AC3E}">
        <p14:creationId xmlns:p14="http://schemas.microsoft.com/office/powerpoint/2010/main" val="241124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4917B-552D-479D-B5AD-60428CEA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B850D-201D-4FF3-9280-DD618609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(Preserved) Register</a:t>
            </a:r>
          </a:p>
          <a:p>
            <a:pPr lvl="1"/>
            <a:r>
              <a:rPr lang="en-US" dirty="0"/>
              <a:t>ir (instruction register): next instruction which will execute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 (stack pointer): point current stack location</a:t>
            </a:r>
          </a:p>
          <a:p>
            <a:pPr lvl="1"/>
            <a:r>
              <a:rPr lang="en-US" dirty="0"/>
              <a:t>lr (link register): return location after finishing sub function.</a:t>
            </a:r>
          </a:p>
          <a:p>
            <a:pPr lvl="1"/>
            <a:r>
              <a:rPr lang="en-US" dirty="0"/>
              <a:t>pc (program counter): current program/code address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719B08-80CC-47A3-8985-39B4F482E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669977"/>
              </p:ext>
            </p:extLst>
          </p:nvPr>
        </p:nvGraphicFramePr>
        <p:xfrm>
          <a:off x="6511636" y="4572731"/>
          <a:ext cx="2410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415">
                  <a:extLst>
                    <a:ext uri="{9D8B030D-6E8A-4147-A177-3AD203B41FA5}">
                      <a16:colId xmlns:a16="http://schemas.microsoft.com/office/drawing/2014/main" val="2886462714"/>
                    </a:ext>
                  </a:extLst>
                </a:gridCol>
                <a:gridCol w="1205415">
                  <a:extLst>
                    <a:ext uri="{9D8B030D-6E8A-4147-A177-3AD203B41FA5}">
                      <a16:colId xmlns:a16="http://schemas.microsoft.com/office/drawing/2014/main" val="425955309"/>
                    </a:ext>
                  </a:extLst>
                </a:gridCol>
              </a:tblGrid>
              <a:tr h="342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503239"/>
                  </a:ext>
                </a:extLst>
              </a:tr>
              <a:tr h="342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r4,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58196"/>
                  </a:ext>
                </a:extLst>
              </a:tr>
              <a:tr h="342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r5, 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50082"/>
                  </a:ext>
                </a:extLst>
              </a:tr>
              <a:tr h="342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r6, 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187314"/>
                  </a:ext>
                </a:extLst>
              </a:tr>
              <a:tr h="342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r7,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8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3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57EC8-4197-4125-B6BF-6E13DD792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Your Computer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FBB6-548D-4720-954E-73E1BF08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73" y="2937164"/>
            <a:ext cx="8380854" cy="3509818"/>
          </a:xfrm>
        </p:spPr>
        <p:txBody>
          <a:bodyPr/>
          <a:lstStyle/>
          <a:p>
            <a:r>
              <a:rPr lang="en-US" dirty="0"/>
              <a:t>Basic Calculator</a:t>
            </a:r>
          </a:p>
          <a:p>
            <a:pPr lvl="1"/>
            <a:r>
              <a:rPr lang="en-US" dirty="0"/>
              <a:t>+,-,/,*</a:t>
            </a:r>
          </a:p>
          <a:p>
            <a:pPr lvl="1"/>
            <a:r>
              <a:rPr lang="en-US" dirty="0"/>
              <a:t>Store and Load variable on the main memory</a:t>
            </a:r>
          </a:p>
          <a:p>
            <a:pPr lvl="1"/>
            <a:r>
              <a:rPr lang="en-US" dirty="0"/>
              <a:t>Large number</a:t>
            </a:r>
          </a:p>
          <a:p>
            <a:r>
              <a:rPr lang="en-US" dirty="0"/>
              <a:t>Now, we want to more function</a:t>
            </a:r>
          </a:p>
          <a:p>
            <a:pPr lvl="1"/>
            <a:r>
              <a:rPr lang="en-US" dirty="0"/>
              <a:t>Call Function</a:t>
            </a:r>
          </a:p>
          <a:p>
            <a:pPr lvl="2"/>
            <a:r>
              <a:rPr lang="en-US" dirty="0"/>
              <a:t>Parameter, variables, return</a:t>
            </a:r>
          </a:p>
          <a:p>
            <a:pPr lvl="2"/>
            <a:endParaRPr lang="en-US" dirty="0"/>
          </a:p>
        </p:txBody>
      </p:sp>
      <p:pic>
        <p:nvPicPr>
          <p:cNvPr id="4" name="Picture 4" descr="Image result for software developer">
            <a:extLst>
              <a:ext uri="{FF2B5EF4-FFF2-40B4-BE49-F238E27FC236}">
                <a16:creationId xmlns:a16="http://schemas.microsoft.com/office/drawing/2014/main" id="{90459D18-9235-41D5-A54E-BC3CD10CD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4" y="1255735"/>
            <a:ext cx="2717674" cy="15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62442FC5-F0F5-4F68-95FB-83B14931C247}"/>
              </a:ext>
            </a:extLst>
          </p:cNvPr>
          <p:cNvSpPr/>
          <p:nvPr/>
        </p:nvSpPr>
        <p:spPr>
          <a:xfrm>
            <a:off x="3805382" y="1468582"/>
            <a:ext cx="2297812" cy="1182254"/>
          </a:xfrm>
          <a:prstGeom prst="wedgeRectCallout">
            <a:avLst>
              <a:gd name="adj1" fmla="val -75902"/>
              <a:gd name="adj2" fmla="val 4740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more function in the limited resource.</a:t>
            </a:r>
          </a:p>
          <a:p>
            <a:pPr algn="ctr"/>
            <a:r>
              <a:rPr lang="en-US" dirty="0"/>
              <a:t>Let’s use special purpose 4 registers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0396FF36-7613-49EE-8B76-DBF226DCD560}"/>
              </a:ext>
            </a:extLst>
          </p:cNvPr>
          <p:cNvSpPr/>
          <p:nvPr/>
        </p:nvSpPr>
        <p:spPr>
          <a:xfrm>
            <a:off x="6867769" y="2395580"/>
            <a:ext cx="1953098" cy="923636"/>
          </a:xfrm>
          <a:prstGeom prst="wedgeRectCallout">
            <a:avLst>
              <a:gd name="adj1" fmla="val 21378"/>
              <a:gd name="adj2" fmla="val 155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Like, Basic Programming Language</a:t>
            </a:r>
          </a:p>
        </p:txBody>
      </p:sp>
      <p:sp>
        <p:nvSpPr>
          <p:cNvPr id="7" name="양쪽 중괄호 6">
            <a:extLst>
              <a:ext uri="{FF2B5EF4-FFF2-40B4-BE49-F238E27FC236}">
                <a16:creationId xmlns:a16="http://schemas.microsoft.com/office/drawing/2014/main" id="{5700A073-97B3-4624-B91D-037F8F6CA6BD}"/>
              </a:ext>
            </a:extLst>
          </p:cNvPr>
          <p:cNvSpPr/>
          <p:nvPr/>
        </p:nvSpPr>
        <p:spPr>
          <a:xfrm>
            <a:off x="517236" y="3592945"/>
            <a:ext cx="7675419" cy="1311564"/>
          </a:xfrm>
          <a:prstGeom prst="bracePair">
            <a:avLst/>
          </a:prstGeom>
          <a:ln>
            <a:solidFill>
              <a:srgbClr val="00B0F0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7FA8E27-0BAB-44EE-B94A-E1DF7125C78E}"/>
              </a:ext>
            </a:extLst>
          </p:cNvPr>
          <p:cNvSpPr/>
          <p:nvPr/>
        </p:nvSpPr>
        <p:spPr>
          <a:xfrm>
            <a:off x="6595297" y="5446093"/>
            <a:ext cx="1953098" cy="923636"/>
          </a:xfrm>
          <a:prstGeom prst="wedgeRectCallout">
            <a:avLst>
              <a:gd name="adj1" fmla="val -209402"/>
              <a:gd name="adj2" fmla="val -21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More, Advanced Programming </a:t>
            </a:r>
            <a:r>
              <a:rPr lang="en-US" dirty="0" err="1"/>
              <a:t>Languge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6EEE-7B68-4917-BC94-3A1CAFD6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CA0D-F30F-49BC-A744-1C81C832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function</a:t>
            </a:r>
          </a:p>
          <a:p>
            <a:pPr lvl="1"/>
            <a:r>
              <a:rPr lang="en-US" dirty="0"/>
              <a:t>Use Variables such as local variable, global variable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Local variable is saved</a:t>
            </a:r>
            <a:br>
              <a:rPr lang="en-US" dirty="0"/>
            </a:br>
            <a:r>
              <a:rPr lang="en-US" dirty="0"/>
              <a:t> in stack</a:t>
            </a:r>
          </a:p>
          <a:p>
            <a:r>
              <a:rPr lang="en-US" dirty="0"/>
              <a:t>Stack Frame</a:t>
            </a:r>
          </a:p>
          <a:p>
            <a:pPr lvl="1"/>
            <a:r>
              <a:rPr lang="en-US" dirty="0"/>
              <a:t>Memory space for </a:t>
            </a:r>
            <a:br>
              <a:rPr lang="en-US" dirty="0"/>
            </a:br>
            <a:r>
              <a:rPr lang="en-US" b="1" dirty="0"/>
              <a:t>local variables on a function</a:t>
            </a:r>
          </a:p>
          <a:p>
            <a:r>
              <a:rPr lang="en-US" dirty="0"/>
              <a:t>Stack Point (sp) register</a:t>
            </a:r>
          </a:p>
          <a:p>
            <a:pPr lvl="1"/>
            <a:r>
              <a:rPr lang="en-US" dirty="0"/>
              <a:t>Point </a:t>
            </a:r>
            <a:r>
              <a:rPr lang="en-US" b="1" dirty="0"/>
              <a:t>the current location </a:t>
            </a:r>
            <a:br>
              <a:rPr lang="en-US" b="1" dirty="0"/>
            </a:br>
            <a:r>
              <a:rPr lang="en-US" dirty="0"/>
              <a:t>on stack</a:t>
            </a:r>
          </a:p>
          <a:p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67CBA-8C17-48A0-B46B-9D89A237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388" y="2332037"/>
            <a:ext cx="3406297" cy="452596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7339173" y="4866526"/>
            <a:ext cx="554805" cy="13767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7143964" y="6267236"/>
            <a:ext cx="698643" cy="22603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</a:t>
            </a:r>
          </a:p>
        </p:txBody>
      </p:sp>
    </p:spTree>
    <p:extLst>
      <p:ext uri="{BB962C8B-B14F-4D97-AF65-F5344CB8AC3E}">
        <p14:creationId xmlns:p14="http://schemas.microsoft.com/office/powerpoint/2010/main" val="111238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70A8A-D23C-48B2-96D1-733867D2F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BEA3A-F926-44DC-B7C0-D58351F3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1026137"/>
            <a:ext cx="8626764" cy="4525963"/>
          </a:xfrm>
        </p:spPr>
        <p:txBody>
          <a:bodyPr/>
          <a:lstStyle/>
          <a:p>
            <a:r>
              <a:rPr lang="en-US" dirty="0"/>
              <a:t>Stack (Last In, Frist Out) </a:t>
            </a:r>
          </a:p>
          <a:p>
            <a:pPr lvl="1"/>
            <a:r>
              <a:rPr lang="en-US" dirty="0"/>
              <a:t>Memory space for </a:t>
            </a:r>
            <a:r>
              <a:rPr lang="en-US" b="1" kern="1100" dirty="0"/>
              <a:t>local</a:t>
            </a:r>
            <a:r>
              <a:rPr lang="en-US" b="1" dirty="0"/>
              <a:t> variable</a:t>
            </a:r>
            <a:endParaRPr lang="en-US" dirty="0"/>
          </a:p>
          <a:p>
            <a:r>
              <a:rPr lang="en-US" dirty="0"/>
              <a:t>In computer science, a stack is an abstract data type that serves as a collection of elements (data), with two principal operations:</a:t>
            </a:r>
          </a:p>
          <a:p>
            <a:pPr lvl="1"/>
            <a:r>
              <a:rPr lang="en-US" dirty="0"/>
              <a:t>Push (write): add an element/data to the collection</a:t>
            </a:r>
          </a:p>
          <a:p>
            <a:pPr lvl="1"/>
            <a:r>
              <a:rPr lang="en-US" dirty="0"/>
              <a:t>Pop (read): removes the most recently added element/data that was not yet removed in memory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8EE091-1924-4911-AD05-D56B62E9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39" y="4929039"/>
            <a:ext cx="4524375" cy="15811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B5231A-D16F-491A-9F72-70D3B4EFE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0" y="4909989"/>
            <a:ext cx="45339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9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E102-AEAA-4D44-86E5-EED3A5D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D5DB-38FE-4068-A2C1-CF19AAC3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1" y="1008075"/>
            <a:ext cx="8593819" cy="4525963"/>
          </a:xfrm>
        </p:spPr>
        <p:txBody>
          <a:bodyPr/>
          <a:lstStyle/>
          <a:p>
            <a:r>
              <a:rPr lang="en-US" dirty="0"/>
              <a:t>Stack Frame (SF)</a:t>
            </a:r>
          </a:p>
          <a:p>
            <a:pPr lvl="1"/>
            <a:r>
              <a:rPr lang="en-US" dirty="0"/>
              <a:t>Memory block which is </a:t>
            </a:r>
            <a:br>
              <a:rPr lang="en-US" dirty="0"/>
            </a:br>
            <a:r>
              <a:rPr lang="en-US" dirty="0"/>
              <a:t>allocated memory for</a:t>
            </a:r>
            <a:br>
              <a:rPr lang="en-US" dirty="0"/>
            </a:br>
            <a:r>
              <a:rPr lang="en-US" dirty="0"/>
              <a:t>local variable.</a:t>
            </a:r>
          </a:p>
          <a:p>
            <a:pPr lvl="1"/>
            <a:r>
              <a:rPr lang="en-US" dirty="0"/>
              <a:t>Main function’s SF</a:t>
            </a:r>
          </a:p>
          <a:p>
            <a:pPr lvl="2"/>
            <a:r>
              <a:rPr lang="en-US" dirty="0"/>
              <a:t>a=1, b=2 in memory.</a:t>
            </a:r>
          </a:p>
          <a:p>
            <a:pPr lvl="1"/>
            <a:r>
              <a:rPr lang="en-US" dirty="0"/>
              <a:t>fc1 function’s SF</a:t>
            </a:r>
          </a:p>
          <a:p>
            <a:pPr lvl="2"/>
            <a:r>
              <a:rPr lang="en-US" dirty="0"/>
              <a:t>c=3, d=4 in memory.</a:t>
            </a:r>
          </a:p>
          <a:p>
            <a:pPr lvl="1"/>
            <a:r>
              <a:rPr lang="en-US" dirty="0"/>
              <a:t>fc2 function’s SF</a:t>
            </a:r>
          </a:p>
          <a:p>
            <a:pPr lvl="2"/>
            <a:r>
              <a:rPr lang="en-US" dirty="0"/>
              <a:t>e=5, h=6 in memory.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67CBA-8C17-48A0-B46B-9D89A237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82" y="1008075"/>
            <a:ext cx="4163418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9030C-82C7-4C8A-86FC-B1955CACF4C6}"/>
              </a:ext>
            </a:extLst>
          </p:cNvPr>
          <p:cNvSpPr txBox="1"/>
          <p:nvPr/>
        </p:nvSpPr>
        <p:spPr>
          <a:xfrm>
            <a:off x="6581553" y="1382233"/>
            <a:ext cx="205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Frame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8F3C3D-DF69-4C3F-83E4-A42DC451C466}"/>
              </a:ext>
            </a:extLst>
          </p:cNvPr>
          <p:cNvGrpSpPr/>
          <p:nvPr/>
        </p:nvGrpSpPr>
        <p:grpSpPr>
          <a:xfrm>
            <a:off x="6003636" y="1382233"/>
            <a:ext cx="2700353" cy="3152822"/>
            <a:chOff x="6003636" y="1382233"/>
            <a:chExt cx="2700353" cy="3152822"/>
          </a:xfrm>
        </p:grpSpPr>
        <p:sp>
          <p:nvSpPr>
            <p:cNvPr id="6" name="오른쪽 중괄호 5">
              <a:extLst>
                <a:ext uri="{FF2B5EF4-FFF2-40B4-BE49-F238E27FC236}">
                  <a16:creationId xmlns:a16="http://schemas.microsoft.com/office/drawing/2014/main" id="{2C5438CC-02E1-46A5-9057-E02DEDDA75BC}"/>
                </a:ext>
              </a:extLst>
            </p:cNvPr>
            <p:cNvSpPr/>
            <p:nvPr/>
          </p:nvSpPr>
          <p:spPr>
            <a:xfrm>
              <a:off x="6003636" y="1382233"/>
              <a:ext cx="467747" cy="492749"/>
            </a:xfrm>
            <a:prstGeom prst="rightBrace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2C60077-1C07-43C9-8A4A-C563280BAB4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6471383" y="1628608"/>
              <a:ext cx="1185562" cy="2610883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양쪽 중괄호 8">
              <a:extLst>
                <a:ext uri="{FF2B5EF4-FFF2-40B4-BE49-F238E27FC236}">
                  <a16:creationId xmlns:a16="http://schemas.microsoft.com/office/drawing/2014/main" id="{6CA09FAB-969C-445F-A895-6E7163F3C46A}"/>
                </a:ext>
              </a:extLst>
            </p:cNvPr>
            <p:cNvSpPr/>
            <p:nvPr/>
          </p:nvSpPr>
          <p:spPr>
            <a:xfrm>
              <a:off x="7656945" y="3962400"/>
              <a:ext cx="1047044" cy="572655"/>
            </a:xfrm>
            <a:prstGeom prst="bracePair">
              <a:avLst/>
            </a:prstGeom>
            <a:ln>
              <a:solidFill>
                <a:schemeClr val="accent1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554ED6F-41C6-4B41-88EE-CF30109CC2B3}"/>
              </a:ext>
            </a:extLst>
          </p:cNvPr>
          <p:cNvGrpSpPr/>
          <p:nvPr/>
        </p:nvGrpSpPr>
        <p:grpSpPr>
          <a:xfrm>
            <a:off x="6003636" y="2958644"/>
            <a:ext cx="2671593" cy="1008219"/>
            <a:chOff x="6003636" y="2958644"/>
            <a:chExt cx="2671593" cy="1008219"/>
          </a:xfrm>
        </p:grpSpPr>
        <p:sp>
          <p:nvSpPr>
            <p:cNvPr id="12" name="오른쪽 중괄호 11">
              <a:extLst>
                <a:ext uri="{FF2B5EF4-FFF2-40B4-BE49-F238E27FC236}">
                  <a16:creationId xmlns:a16="http://schemas.microsoft.com/office/drawing/2014/main" id="{C851EB77-7A77-4798-818C-520BF146C97A}"/>
                </a:ext>
              </a:extLst>
            </p:cNvPr>
            <p:cNvSpPr/>
            <p:nvPr/>
          </p:nvSpPr>
          <p:spPr>
            <a:xfrm>
              <a:off x="6003636" y="2958644"/>
              <a:ext cx="397395" cy="492749"/>
            </a:xfrm>
            <a:prstGeom prst="rightBrace">
              <a:avLst/>
            </a:prstGeom>
            <a:ln>
              <a:solidFill>
                <a:schemeClr val="accent3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AE29995-F217-47BF-BB19-95FD1D49EA0A}"/>
                </a:ext>
              </a:extLst>
            </p:cNvPr>
            <p:cNvCxnSpPr>
              <a:cxnSpLocks/>
              <a:stCxn id="12" idx="1"/>
              <a:endCxn id="14" idx="1"/>
            </p:cNvCxnSpPr>
            <p:nvPr/>
          </p:nvCxnSpPr>
          <p:spPr>
            <a:xfrm>
              <a:off x="6401031" y="3205019"/>
              <a:ext cx="1227154" cy="475517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양쪽 중괄호 13">
              <a:extLst>
                <a:ext uri="{FF2B5EF4-FFF2-40B4-BE49-F238E27FC236}">
                  <a16:creationId xmlns:a16="http://schemas.microsoft.com/office/drawing/2014/main" id="{140377A0-4448-4264-97A8-F1E1855901A9}"/>
                </a:ext>
              </a:extLst>
            </p:cNvPr>
            <p:cNvSpPr/>
            <p:nvPr/>
          </p:nvSpPr>
          <p:spPr>
            <a:xfrm>
              <a:off x="7628185" y="3394208"/>
              <a:ext cx="1047044" cy="572655"/>
            </a:xfrm>
            <a:prstGeom prst="bracePair">
              <a:avLst/>
            </a:prstGeom>
            <a:ln>
              <a:solidFill>
                <a:schemeClr val="accent3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D56C39-10DF-43B3-80F6-CCDACA741A13}"/>
              </a:ext>
            </a:extLst>
          </p:cNvPr>
          <p:cNvGrpSpPr/>
          <p:nvPr/>
        </p:nvGrpSpPr>
        <p:grpSpPr>
          <a:xfrm>
            <a:off x="5962044" y="3016508"/>
            <a:ext cx="2768270" cy="1957644"/>
            <a:chOff x="6003636" y="1493749"/>
            <a:chExt cx="2768270" cy="1957644"/>
          </a:xfrm>
        </p:grpSpPr>
        <p:sp>
          <p:nvSpPr>
            <p:cNvPr id="21" name="오른쪽 중괄호 20">
              <a:extLst>
                <a:ext uri="{FF2B5EF4-FFF2-40B4-BE49-F238E27FC236}">
                  <a16:creationId xmlns:a16="http://schemas.microsoft.com/office/drawing/2014/main" id="{8E31A796-0372-48CA-B2E6-80AC819A84F5}"/>
                </a:ext>
              </a:extLst>
            </p:cNvPr>
            <p:cNvSpPr/>
            <p:nvPr/>
          </p:nvSpPr>
          <p:spPr>
            <a:xfrm>
              <a:off x="6003636" y="2958644"/>
              <a:ext cx="397395" cy="492749"/>
            </a:xfrm>
            <a:prstGeom prst="rightBrace">
              <a:avLst/>
            </a:prstGeom>
            <a:ln>
              <a:solidFill>
                <a:schemeClr val="accent4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9250FA8-FB54-45F3-A6A8-8C2B338E0037}"/>
                </a:ext>
              </a:extLst>
            </p:cNvPr>
            <p:cNvCxnSpPr>
              <a:cxnSpLocks/>
              <a:stCxn id="21" idx="1"/>
              <a:endCxn id="23" idx="1"/>
            </p:cNvCxnSpPr>
            <p:nvPr/>
          </p:nvCxnSpPr>
          <p:spPr>
            <a:xfrm flipV="1">
              <a:off x="6401031" y="1780077"/>
              <a:ext cx="1323831" cy="1424942"/>
            </a:xfrm>
            <a:prstGeom prst="straightConnector1">
              <a:avLst/>
            </a:prstGeom>
            <a:ln>
              <a:solidFill>
                <a:schemeClr val="accent4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양쪽 중괄호 22">
              <a:extLst>
                <a:ext uri="{FF2B5EF4-FFF2-40B4-BE49-F238E27FC236}">
                  <a16:creationId xmlns:a16="http://schemas.microsoft.com/office/drawing/2014/main" id="{084443E9-9F6E-4166-B04F-3361909BF2A3}"/>
                </a:ext>
              </a:extLst>
            </p:cNvPr>
            <p:cNvSpPr/>
            <p:nvPr/>
          </p:nvSpPr>
          <p:spPr>
            <a:xfrm>
              <a:off x="7724862" y="1493749"/>
              <a:ext cx="1047044" cy="572655"/>
            </a:xfrm>
            <a:prstGeom prst="bracePair">
              <a:avLst/>
            </a:prstGeom>
            <a:ln>
              <a:solidFill>
                <a:schemeClr val="accent4"/>
              </a:solidFill>
              <a:prstDash val="dash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E102-AEAA-4D44-86E5-EED3A5D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8D5DB-38FE-4068-A2C1-CF19AAC3C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11" y="1008075"/>
            <a:ext cx="8593819" cy="4525963"/>
          </a:xfrm>
        </p:spPr>
        <p:txBody>
          <a:bodyPr/>
          <a:lstStyle/>
          <a:p>
            <a:r>
              <a:rPr lang="en-US" dirty="0"/>
              <a:t>Computer stack the element/data in memory</a:t>
            </a:r>
          </a:p>
          <a:p>
            <a:pPr lvl="1"/>
            <a:r>
              <a:rPr lang="en-US" dirty="0"/>
              <a:t>How did the CPU get to know where the next location?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67CBA-8C17-48A0-B46B-9D89A237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448" y="2213584"/>
            <a:ext cx="4163418" cy="4525963"/>
          </a:xfrm>
          <a:prstGeom prst="rect">
            <a:avLst/>
          </a:prstGeom>
        </p:spPr>
      </p:pic>
      <p:pic>
        <p:nvPicPr>
          <p:cNvPr id="7170" name="Picture 2" descr="Image result for ê¸°ìµíë¤">
            <a:extLst>
              <a:ext uri="{FF2B5EF4-FFF2-40B4-BE49-F238E27FC236}">
                <a16:creationId xmlns:a16="http://schemas.microsoft.com/office/drawing/2014/main" id="{6F25581F-5375-4769-9A4B-6CCFA9582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73" y="4243627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985D4D-4F89-4420-A8EC-532F7990026E}"/>
              </a:ext>
            </a:extLst>
          </p:cNvPr>
          <p:cNvCxnSpPr>
            <a:cxnSpLocks/>
          </p:cNvCxnSpPr>
          <p:nvPr/>
        </p:nvCxnSpPr>
        <p:spPr>
          <a:xfrm flipH="1" flipV="1">
            <a:off x="6336147" y="4313383"/>
            <a:ext cx="1128646" cy="91439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F6F93FAD-79C5-495A-A7A1-04EB39B0A665}"/>
              </a:ext>
            </a:extLst>
          </p:cNvPr>
          <p:cNvSpPr/>
          <p:nvPr/>
        </p:nvSpPr>
        <p:spPr>
          <a:xfrm>
            <a:off x="6772355" y="3084945"/>
            <a:ext cx="2186918" cy="922182"/>
          </a:xfrm>
          <a:prstGeom prst="wedgeEllipseCallout">
            <a:avLst>
              <a:gd name="adj1" fmla="val -10343"/>
              <a:gd name="adj2" fmla="val 69511"/>
            </a:avLst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Save the top of stack’s address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7D8179-ABB9-40C7-8C64-EFE7A1665308}"/>
              </a:ext>
            </a:extLst>
          </p:cNvPr>
          <p:cNvSpPr/>
          <p:nvPr/>
        </p:nvSpPr>
        <p:spPr>
          <a:xfrm>
            <a:off x="7030973" y="6053377"/>
            <a:ext cx="1809750" cy="352022"/>
          </a:xfrm>
          <a:prstGeom prst="rect">
            <a:avLst/>
          </a:prstGeom>
          <a:solidFill>
            <a:srgbClr val="00B0F0"/>
          </a:solidFill>
          <a:ln>
            <a:noFill/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 Register</a:t>
            </a:r>
          </a:p>
        </p:txBody>
      </p:sp>
    </p:spTree>
    <p:extLst>
      <p:ext uri="{BB962C8B-B14F-4D97-AF65-F5344CB8AC3E}">
        <p14:creationId xmlns:p14="http://schemas.microsoft.com/office/powerpoint/2010/main" val="237751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EC02C0DB-5C9F-4952-B812-BB2679002C2E}"/>
              </a:ext>
            </a:extLst>
          </p:cNvPr>
          <p:cNvSpPr/>
          <p:nvPr/>
        </p:nvSpPr>
        <p:spPr>
          <a:xfrm>
            <a:off x="1903644" y="3269673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66B6E4C-A82F-4A30-9D8D-10A14131B982}"/>
              </a:ext>
            </a:extLst>
          </p:cNvPr>
          <p:cNvSpPr/>
          <p:nvPr/>
        </p:nvSpPr>
        <p:spPr>
          <a:xfrm>
            <a:off x="1903644" y="4844326"/>
            <a:ext cx="452582" cy="159327"/>
          </a:xfrm>
          <a:prstGeom prst="rect">
            <a:avLst/>
          </a:prstGeom>
          <a:ln>
            <a:solidFill>
              <a:schemeClr val="accent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E09F1-9D5F-4A93-A7D0-16E2DFC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Stack Pointer 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B543-A0B1-44A1-89BB-E59792037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Pointer (SP) register</a:t>
            </a:r>
          </a:p>
          <a:p>
            <a:pPr lvl="1"/>
            <a:r>
              <a:rPr lang="en-US" dirty="0"/>
              <a:t>Point </a:t>
            </a:r>
            <a:r>
              <a:rPr lang="en-US" b="1" dirty="0"/>
              <a:t>next</a:t>
            </a:r>
            <a:r>
              <a:rPr lang="en-US" dirty="0"/>
              <a:t> address</a:t>
            </a:r>
          </a:p>
          <a:p>
            <a:endParaRPr 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39BC84-B104-4EAF-805F-3A7892D1F2FE}"/>
              </a:ext>
            </a:extLst>
          </p:cNvPr>
          <p:cNvSpPr/>
          <p:nvPr/>
        </p:nvSpPr>
        <p:spPr>
          <a:xfrm>
            <a:off x="1401547" y="2358745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main(void)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a = 1;</a:t>
            </a:r>
          </a:p>
          <a:p>
            <a:r>
              <a:rPr lang="en-US" sz="1400" dirty="0"/>
              <a:t>	int b = 2;</a:t>
            </a:r>
          </a:p>
          <a:p>
            <a:r>
              <a:rPr lang="en-US" sz="1400" dirty="0"/>
              <a:t>	fc1();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41169C2-5438-44F0-B1A2-DDA0687928D1}"/>
              </a:ext>
            </a:extLst>
          </p:cNvPr>
          <p:cNvSpPr/>
          <p:nvPr/>
        </p:nvSpPr>
        <p:spPr>
          <a:xfrm>
            <a:off x="1401547" y="3921174"/>
            <a:ext cx="1653309" cy="1372650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fc1(void)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c = 3;</a:t>
            </a:r>
          </a:p>
          <a:p>
            <a:r>
              <a:rPr lang="en-US" sz="1400" dirty="0"/>
              <a:t>	int d = 4;</a:t>
            </a:r>
          </a:p>
          <a:p>
            <a:r>
              <a:rPr lang="en-US" sz="1400" dirty="0"/>
              <a:t>	fc2();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12B0AC-DDC5-4D17-91EA-F2E6259A3158}"/>
              </a:ext>
            </a:extLst>
          </p:cNvPr>
          <p:cNvSpPr/>
          <p:nvPr/>
        </p:nvSpPr>
        <p:spPr>
          <a:xfrm>
            <a:off x="1401547" y="5378717"/>
            <a:ext cx="1653309" cy="1275612"/>
          </a:xfrm>
          <a:prstGeom prst="rect">
            <a:avLst/>
          </a:prstGeom>
          <a:ln>
            <a:tailEnd type="none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int fc2(void)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	int e = 5;</a:t>
            </a:r>
          </a:p>
          <a:p>
            <a:r>
              <a:rPr lang="en-US" sz="1400" dirty="0"/>
              <a:t>	int f = 6;</a:t>
            </a:r>
          </a:p>
          <a:p>
            <a:r>
              <a:rPr lang="en-US" sz="1400" dirty="0"/>
              <a:t>}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1F19736-4161-4BAF-8482-0B54E73581A9}"/>
              </a:ext>
            </a:extLst>
          </p:cNvPr>
          <p:cNvGrpSpPr/>
          <p:nvPr/>
        </p:nvGrpSpPr>
        <p:grpSpPr>
          <a:xfrm>
            <a:off x="4342861" y="2961160"/>
            <a:ext cx="1043709" cy="2364119"/>
            <a:chOff x="3899804" y="2687782"/>
            <a:chExt cx="1043709" cy="2364119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C5D7F8C-50C1-47C4-87DA-BF0DFF20A5F0}"/>
                </a:ext>
              </a:extLst>
            </p:cNvPr>
            <p:cNvSpPr/>
            <p:nvPr/>
          </p:nvSpPr>
          <p:spPr>
            <a:xfrm>
              <a:off x="3899804" y="268778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r0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DED92FC-7172-4F93-A66F-115A3F6443D6}"/>
                </a:ext>
              </a:extLst>
            </p:cNvPr>
            <p:cNvSpPr/>
            <p:nvPr/>
          </p:nvSpPr>
          <p:spPr>
            <a:xfrm>
              <a:off x="3899804" y="298329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r1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97F4C07-A50E-4D8E-962C-DD6879CE93A6}"/>
                </a:ext>
              </a:extLst>
            </p:cNvPr>
            <p:cNvSpPr/>
            <p:nvPr/>
          </p:nvSpPr>
          <p:spPr>
            <a:xfrm>
              <a:off x="3899804" y="327879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5D966-0B22-4B43-ACAE-88819DA7D5CD}"/>
                </a:ext>
              </a:extLst>
            </p:cNvPr>
            <p:cNvSpPr/>
            <p:nvPr/>
          </p:nvSpPr>
          <p:spPr>
            <a:xfrm>
              <a:off x="3899804" y="3574306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r3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B91A04-B98D-4F31-A486-7DF0508261B0}"/>
                </a:ext>
              </a:extLst>
            </p:cNvPr>
            <p:cNvSpPr/>
            <p:nvPr/>
          </p:nvSpPr>
          <p:spPr>
            <a:xfrm>
              <a:off x="3899804" y="3869814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r4	ir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9408F6D-0FD4-4115-9044-F6F0CD0BC825}"/>
                </a:ext>
              </a:extLst>
            </p:cNvPr>
            <p:cNvSpPr/>
            <p:nvPr/>
          </p:nvSpPr>
          <p:spPr>
            <a:xfrm>
              <a:off x="3899804" y="4165322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r5	sp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0299FB-70F7-4607-9F84-1852C7AA9194}"/>
                </a:ext>
              </a:extLst>
            </p:cNvPr>
            <p:cNvSpPr/>
            <p:nvPr/>
          </p:nvSpPr>
          <p:spPr>
            <a:xfrm>
              <a:off x="3899804" y="4460830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r6	lr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00A168-78D8-47A6-8689-69D78DA46370}"/>
                </a:ext>
              </a:extLst>
            </p:cNvPr>
            <p:cNvSpPr/>
            <p:nvPr/>
          </p:nvSpPr>
          <p:spPr>
            <a:xfrm>
              <a:off x="3899804" y="4756338"/>
              <a:ext cx="1043709" cy="29556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r7	pc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62FCEDA-537C-4648-A6DB-410E77FF21EC}"/>
              </a:ext>
            </a:extLst>
          </p:cNvPr>
          <p:cNvGrpSpPr/>
          <p:nvPr/>
        </p:nvGrpSpPr>
        <p:grpSpPr>
          <a:xfrm>
            <a:off x="6542966" y="2644703"/>
            <a:ext cx="1043709" cy="2955032"/>
            <a:chOff x="5581431" y="2644703"/>
            <a:chExt cx="1043709" cy="295503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3901B3-E617-466D-B66F-5C561F838891}"/>
                </a:ext>
              </a:extLst>
            </p:cNvPr>
            <p:cNvSpPr/>
            <p:nvPr/>
          </p:nvSpPr>
          <p:spPr>
            <a:xfrm>
              <a:off x="5581431" y="323561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D36053-D859-4E21-9F8E-A505B1AA002C}"/>
                </a:ext>
              </a:extLst>
            </p:cNvPr>
            <p:cNvSpPr/>
            <p:nvPr/>
          </p:nvSpPr>
          <p:spPr>
            <a:xfrm>
              <a:off x="5581431" y="353112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25823ED-1B1D-4708-A9C3-FF2DE99D7D77}"/>
                </a:ext>
              </a:extLst>
            </p:cNvPr>
            <p:cNvSpPr/>
            <p:nvPr/>
          </p:nvSpPr>
          <p:spPr>
            <a:xfrm>
              <a:off x="5581431" y="382663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6A30523-37AD-44C4-9F72-B118E9312DA4}"/>
                </a:ext>
              </a:extLst>
            </p:cNvPr>
            <p:cNvSpPr/>
            <p:nvPr/>
          </p:nvSpPr>
          <p:spPr>
            <a:xfrm>
              <a:off x="5581431" y="4122140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A6F62C0-1CA2-4E1F-8C01-82DB3AFDB605}"/>
                </a:ext>
              </a:extLst>
            </p:cNvPr>
            <p:cNvSpPr/>
            <p:nvPr/>
          </p:nvSpPr>
          <p:spPr>
            <a:xfrm>
              <a:off x="5581431" y="4417648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	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C90AFE3-51C5-4964-A058-5225C5A095C0}"/>
                </a:ext>
              </a:extLst>
            </p:cNvPr>
            <p:cNvSpPr/>
            <p:nvPr/>
          </p:nvSpPr>
          <p:spPr>
            <a:xfrm>
              <a:off x="5581431" y="471315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9F45CA6-F721-4046-BD9B-FFEE331D34DD}"/>
                </a:ext>
              </a:extLst>
            </p:cNvPr>
            <p:cNvSpPr/>
            <p:nvPr/>
          </p:nvSpPr>
          <p:spPr>
            <a:xfrm>
              <a:off x="5581431" y="5008664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711E428-564D-45B2-97DE-9EC13A319BD5}"/>
                </a:ext>
              </a:extLst>
            </p:cNvPr>
            <p:cNvSpPr/>
            <p:nvPr/>
          </p:nvSpPr>
          <p:spPr>
            <a:xfrm>
              <a:off x="5581431" y="5304172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9351D28-6924-49C0-951F-157230B76035}"/>
                </a:ext>
              </a:extLst>
            </p:cNvPr>
            <p:cNvSpPr/>
            <p:nvPr/>
          </p:nvSpPr>
          <p:spPr>
            <a:xfrm>
              <a:off x="5581431" y="2940026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78D4632-53FF-405D-8E50-776EA4AF4672}"/>
                </a:ext>
              </a:extLst>
            </p:cNvPr>
            <p:cNvSpPr/>
            <p:nvPr/>
          </p:nvSpPr>
          <p:spPr>
            <a:xfrm>
              <a:off x="5581431" y="2644703"/>
              <a:ext cx="1043709" cy="29556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  <a:prstDash val="soli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7A9D0AC7-1A4D-478F-A4B9-D78D5FE90C2D}"/>
              </a:ext>
            </a:extLst>
          </p:cNvPr>
          <p:cNvSpPr/>
          <p:nvPr/>
        </p:nvSpPr>
        <p:spPr>
          <a:xfrm>
            <a:off x="475522" y="2513625"/>
            <a:ext cx="602595" cy="3799002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oli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Flow of  code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822E36-845C-489C-9439-F9E46C516D4E}"/>
              </a:ext>
            </a:extLst>
          </p:cNvPr>
          <p:cNvSpPr txBox="1"/>
          <p:nvPr/>
        </p:nvSpPr>
        <p:spPr>
          <a:xfrm rot="2622172">
            <a:off x="5366931" y="5124452"/>
            <a:ext cx="1238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 sp</a:t>
            </a:r>
          </a:p>
        </p:txBody>
      </p:sp>
      <p:cxnSp>
        <p:nvCxnSpPr>
          <p:cNvPr id="76" name="Straight Arrow Connector 19">
            <a:extLst>
              <a:ext uri="{FF2B5EF4-FFF2-40B4-BE49-F238E27FC236}">
                <a16:creationId xmlns:a16="http://schemas.microsoft.com/office/drawing/2014/main" id="{3D859B5F-2C9C-4032-BACE-D3AB18CFC0CA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5386570" y="4586482"/>
            <a:ext cx="1153215" cy="961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3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  <a:prstDash val="solid"/>
          <a:tailEnd type="none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prstDash val="dash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  <wetp:taskpane dockstate="right" visibility="0" width="350" row="7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4901B05-E254-4D2C-B134-C5D15A36B3FA}">
  <we:reference id="wa104178141" version="3.10.0.19" store="ko-KR" storeType="OMEX"/>
  <we:alternateReferences>
    <we:reference id="WA104178141" version="3.10.0.19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14D2A8-5390-4264-9E6B-089D0A5BDE88}">
  <we:reference id="wa104380225" version="1.0.0.0" store="ko-KR" storeType="OMEX"/>
  <we:alternateReferences>
    <we:reference id="WA104380225" version="1.0.0.0" store="WA104380225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206478E693548BEE3688D309A3FAD" ma:contentTypeVersion="13" ma:contentTypeDescription="Create a new document." ma:contentTypeScope="" ma:versionID="c39fffe6896a2a56c8ccd14ca38dfc12">
  <xsd:schema xmlns:xsd="http://www.w3.org/2001/XMLSchema" xmlns:xs="http://www.w3.org/2001/XMLSchema" xmlns:p="http://schemas.microsoft.com/office/2006/metadata/properties" xmlns:ns3="45876fda-c432-4dd1-8f9d-3d35fabbd1c2" xmlns:ns4="8b66e23a-10a2-4659-bc8e-0f4605e65788" targetNamespace="http://schemas.microsoft.com/office/2006/metadata/properties" ma:root="true" ma:fieldsID="80ec601b659f2070188dfcb1c3ca05db" ns3:_="" ns4:_="">
    <xsd:import namespace="45876fda-c432-4dd1-8f9d-3d35fabbd1c2"/>
    <xsd:import namespace="8b66e23a-10a2-4659-bc8e-0f4605e6578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76fda-c432-4dd1-8f9d-3d35fabbd1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6e23a-10a2-4659-bc8e-0f4605e657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A59675-B22D-4A23-8A6E-F594F676E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65D001-0887-49F6-B583-4B197632D8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876fda-c432-4dd1-8f9d-3d35fabbd1c2"/>
    <ds:schemaRef ds:uri="8b66e23a-10a2-4659-bc8e-0f4605e657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3419AF-D259-4F86-BBCE-86CC3CE9C24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45876fda-c432-4dd1-8f9d-3d35fabbd1c2"/>
    <ds:schemaRef ds:uri="8b66e23a-10a2-4659-bc8e-0f4605e6578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19793</TotalTime>
  <Words>1303</Words>
  <Application>Microsoft Macintosh PowerPoint</Application>
  <PresentationFormat>On-screen Show (4:3)</PresentationFormat>
  <Paragraphs>354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Trajan Pro</vt:lpstr>
      <vt:lpstr>Arial</vt:lpstr>
      <vt:lpstr>Calibri</vt:lpstr>
      <vt:lpstr>Corbel</vt:lpstr>
      <vt:lpstr>Wingdings</vt:lpstr>
      <vt:lpstr>Office Theme</vt:lpstr>
      <vt:lpstr>PowerPoint Presentation</vt:lpstr>
      <vt:lpstr>Learning Object</vt:lpstr>
      <vt:lpstr>Learning Object</vt:lpstr>
      <vt:lpstr>Current Your Computer</vt:lpstr>
      <vt:lpstr>Local Variable</vt:lpstr>
      <vt:lpstr>Stack</vt:lpstr>
      <vt:lpstr>Stack Frame</vt:lpstr>
      <vt:lpstr>Stack Frame</vt:lpstr>
      <vt:lpstr>Flow of Stack Pointer 1</vt:lpstr>
      <vt:lpstr>Flow of Stack Pointer 1</vt:lpstr>
      <vt:lpstr>Flow of Stack Pointer 2</vt:lpstr>
      <vt:lpstr>Flow of Stack Pointer 3</vt:lpstr>
      <vt:lpstr>Flow of Stack Pointer 4</vt:lpstr>
      <vt:lpstr>Flow of Stack Pointer 5</vt:lpstr>
      <vt:lpstr>Flow of Stack Pointer 6</vt:lpstr>
      <vt:lpstr>Practices</vt:lpstr>
      <vt:lpstr>Summary</vt:lpstr>
    </vt:vector>
  </TitlesOfParts>
  <Company>UW-Whitewater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UWW Staff</dc:creator>
  <cp:lastModifiedBy>H Sun</cp:lastModifiedBy>
  <cp:revision>349</cp:revision>
  <cp:lastPrinted>2011-02-23T17:31:26Z</cp:lastPrinted>
  <dcterms:created xsi:type="dcterms:W3CDTF">2011-03-24T18:12:39Z</dcterms:created>
  <dcterms:modified xsi:type="dcterms:W3CDTF">2020-09-23T04:35:02Z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0x0101007A0206478E693548BEE3688D309A3FAD</vt:lpwstr>
  </property>
</Properties>
</file>