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1" r:id="rId16"/>
    <p:sldId id="273" r:id="rId17"/>
    <p:sldId id="289" r:id="rId18"/>
    <p:sldId id="277" r:id="rId19"/>
    <p:sldId id="278" r:id="rId20"/>
    <p:sldId id="279" r:id="rId21"/>
    <p:sldId id="274" r:id="rId22"/>
    <p:sldId id="275" r:id="rId23"/>
    <p:sldId id="27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3C181-A71C-4847-9641-EF5D3A18CF39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78CA8-2652-4523-A1B2-32510490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C3F23E43-79E6-447C-8DD0-6A344047F1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295DCDB-081A-4A91-99BF-EC0CA342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Examples of the 2’s Complement Process.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15BA06E-0201-471E-830F-34CF5292FF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2's Complement Arithmetic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61EB-07F9-499D-AE90-A1E787626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Digital Electronics </a:t>
            </a:r>
            <a:r>
              <a:rPr lang="en-US" sz="1000">
                <a:sym typeface="Symbol"/>
              </a:rPr>
              <a:t></a:t>
            </a:r>
            <a:r>
              <a:rPr lang="en-US" sz="1000"/>
              <a:t> </a:t>
            </a:r>
          </a:p>
          <a:p>
            <a:pPr>
              <a:defRPr/>
            </a:pPr>
            <a:r>
              <a:rPr lang="en-US" sz="1000"/>
              <a:t>Lesson 2.4 – Specific Comb Circuit &amp; Misc Topics</a:t>
            </a:r>
          </a:p>
        </p:txBody>
      </p:sp>
      <p:sp>
        <p:nvSpPr>
          <p:cNvPr id="49158" name="Footer Placeholder 5">
            <a:extLst>
              <a:ext uri="{FF2B5EF4-FFF2-40B4-BE49-F238E27FC236}">
                <a16:creationId xmlns:a16="http://schemas.microsoft.com/office/drawing/2014/main" id="{1445275D-766C-4028-93AE-3684FF761D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</a:t>
            </a:r>
            <a:endParaRPr lang="en-US" altLang="en-US" baseline="30000"/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9B0F-83FA-49EB-A9BF-17814F96C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F2276C-787E-43F1-8C97-64A8F41ADC2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72E8-2527-400E-80AD-05C188DB4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F37B7-4E6E-44FD-96DD-E33BF65A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610C-9A88-401D-91BE-1F2659E5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ABF3-41B0-4427-9329-0B155CFA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E194-2DF6-49FF-BBE4-7B18EF4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AF-5277-49A1-9E12-66F26E05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E94A-110A-4DAB-8D54-D150F60F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2F32F-6880-4F78-9847-2CBEF8F7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0F00-A19A-4A38-889B-A45BF959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506-F79E-4BEE-8A6A-3C0DAC56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3696C-C91F-42DE-823B-68489CEC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0B2FF-811D-4608-A5A9-15AE11378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A437-4344-4676-89DA-8FE2EF8C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37A3-57E4-4348-9F1B-2DFB7A63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2CE0-A554-4E66-8FFA-7871C06B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5E36-AEBC-4E37-AEF9-67448C5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68A6-0CEF-4867-9EA3-3028DE4B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B51F-2366-4E3C-9D5B-5E780A1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0786-549D-4BAB-B951-C7F3AAA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F7C2-6F53-4DFD-805B-B876DD2E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FA3-B141-4360-84CA-0EC651E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088-811D-47B8-8C7A-9BFAD346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9C8F-5C29-4C58-933A-270D360E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AD91-060E-4333-B700-F7FD7039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3298-4551-41BE-BC04-EFF39FA0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E7A6-DD1C-4D64-B346-1415C58E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9BE2-4A2A-4F1C-B24F-C43BF00BB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E32D-96AB-43C9-8042-80B2A977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C305-68F0-4ADC-8F2E-44C10E31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7F39-931E-44D3-A634-2443E0CC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6209-1C89-416A-AFD8-B945B74B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6673-B390-49F8-80D8-4F54B39F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851A-E8E5-47CF-AE87-6825809B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BF5A7-2E64-4234-9500-326E9409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B736E-88B0-4702-88AE-BE8AE514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12011-FE8F-4DF5-887A-72F4C2972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21873-F421-4F8E-8711-FDE53812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F56BB-D74D-4147-8A4A-84AC13BA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A28D3-A445-4857-96F7-576758AC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3519-B748-48E9-8D41-ABD88DE9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A1FD2-FC21-4D7F-8E84-51A4472E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7F400-BEAD-4540-BE27-9EFD48E9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CDA9-5711-4A67-AD40-D13DE6C9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98945-4FCD-434D-AC5C-F94FB8DA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2CB73-077F-4D03-85AC-B6407301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49921-12C9-4D16-8915-3E3C58B5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23F-785C-4574-AE44-B9F4DFE1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2CE6-CD6D-4CC6-9992-245CE9C5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768C-DCBB-42FA-A280-D51EA4FC4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333E-26D4-42A8-B344-5D04607F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0AF3-43EA-436E-9EFB-57E959A6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E91C-6445-4A4D-964C-A1A49C5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56F8-6684-40B4-BC25-BA0982D4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EF0B1-443D-484C-A165-FED3263D1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30F4B-88DD-4E5C-A52B-6A8AAF6D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9FEE-8785-44F0-A1C1-93483E90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C9F56-56D8-495B-97A4-B2425FF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4EDA-E40F-443A-AAD1-BA27B9E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B297D-36D3-43D6-B435-DC3D166E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DBD7-3D8F-490D-BB72-31B55F248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B69D-D6A2-427A-976E-F996A079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9E26-6FC3-4F69-BC51-911EA0A2381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D8D7-1634-4264-87F1-F7E5F8B8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F3E0-B693-4118-8ADA-25F074980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43EA-B764-4ABD-A9BA-21C6DA06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009E-815F-43E4-83E6-8C3B4E0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Number Systems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D103AB-23AF-4A0B-900D-14A0E45BA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249149"/>
              </p:ext>
            </p:extLst>
          </p:nvPr>
        </p:nvGraphicFramePr>
        <p:xfrm>
          <a:off x="2146041" y="2282825"/>
          <a:ext cx="7399176" cy="3429002"/>
        </p:xfrm>
        <a:graphic>
          <a:graphicData uri="http://schemas.openxmlformats.org/drawingml/2006/table">
            <a:tbl>
              <a:tblPr/>
              <a:tblGrid>
                <a:gridCol w="2549242">
                  <a:extLst>
                    <a:ext uri="{9D8B030D-6E8A-4147-A177-3AD203B41FA5}">
                      <a16:colId xmlns:a16="http://schemas.microsoft.com/office/drawing/2014/main" val="4254580869"/>
                    </a:ext>
                  </a:extLst>
                </a:gridCol>
                <a:gridCol w="1707993">
                  <a:extLst>
                    <a:ext uri="{9D8B030D-6E8A-4147-A177-3AD203B41FA5}">
                      <a16:colId xmlns:a16="http://schemas.microsoft.com/office/drawing/2014/main" val="202939624"/>
                    </a:ext>
                  </a:extLst>
                </a:gridCol>
                <a:gridCol w="3141941">
                  <a:extLst>
                    <a:ext uri="{9D8B030D-6E8A-4147-A177-3AD203B41FA5}">
                      <a16:colId xmlns:a16="http://schemas.microsoft.com/office/drawing/2014/main" val="1795282302"/>
                    </a:ext>
                  </a:extLst>
                </a:gridCol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87365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260945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2734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1883"/>
                  </a:ext>
                </a:extLst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7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4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7340-3539-4EEF-9904-1299AE8F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Decimal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0FD1-494E-4750-9A16-4281EACC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en-US" dirty="0"/>
              <a:t>Divide by 2 and  keep track of the remainder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FC29B-F4B6-4D62-9280-45715150CF89}"/>
              </a:ext>
            </a:extLst>
          </p:cNvPr>
          <p:cNvCxnSpPr/>
          <p:nvPr/>
        </p:nvCxnSpPr>
        <p:spPr>
          <a:xfrm>
            <a:off x="5932967" y="2413591"/>
            <a:ext cx="0" cy="35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4045E6-52C5-4F14-B3CD-13C3CA6E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58731"/>
              </p:ext>
            </p:extLst>
          </p:nvPr>
        </p:nvGraphicFramePr>
        <p:xfrm>
          <a:off x="2032000" y="3164698"/>
          <a:ext cx="8127999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2663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518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442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 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2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0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2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0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22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F61778-4BE8-4CC6-B69A-841F549D9217}"/>
              </a:ext>
            </a:extLst>
          </p:cNvPr>
          <p:cNvSpPr txBox="1"/>
          <p:nvPr/>
        </p:nvSpPr>
        <p:spPr>
          <a:xfrm>
            <a:off x="5612296" y="2795366"/>
            <a:ext cx="155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8EFF4-E9F0-4246-A5C6-32C7A3A9D116}"/>
              </a:ext>
            </a:extLst>
          </p:cNvPr>
          <p:cNvSpPr txBox="1"/>
          <p:nvPr/>
        </p:nvSpPr>
        <p:spPr>
          <a:xfrm>
            <a:off x="8332996" y="277843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CFFF4-E6EB-4255-B1EB-9BFCE703C3EE}"/>
              </a:ext>
            </a:extLst>
          </p:cNvPr>
          <p:cNvSpPr/>
          <p:nvPr/>
        </p:nvSpPr>
        <p:spPr>
          <a:xfrm>
            <a:off x="4713040" y="5977031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1111101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396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7340-3539-4EEF-9904-1299AE8F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Decimal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→Octal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0FD1-494E-4750-9A16-4281EACC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  <a:p>
            <a:r>
              <a:rPr lang="en-US" altLang="en-US" dirty="0"/>
              <a:t>Divide by 8 and  keep track of the remainder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FC29B-F4B6-4D62-9280-45715150CF89}"/>
              </a:ext>
            </a:extLst>
          </p:cNvPr>
          <p:cNvCxnSpPr/>
          <p:nvPr/>
        </p:nvCxnSpPr>
        <p:spPr>
          <a:xfrm>
            <a:off x="5932967" y="2413591"/>
            <a:ext cx="0" cy="35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4045E6-52C5-4F14-B3CD-13C3CA6E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79341"/>
              </p:ext>
            </p:extLst>
          </p:nvPr>
        </p:nvGraphicFramePr>
        <p:xfrm>
          <a:off x="2032000" y="3164698"/>
          <a:ext cx="8127999" cy="148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2663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518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442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2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0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297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F61778-4BE8-4CC6-B69A-841F549D9217}"/>
              </a:ext>
            </a:extLst>
          </p:cNvPr>
          <p:cNvSpPr txBox="1"/>
          <p:nvPr/>
        </p:nvSpPr>
        <p:spPr>
          <a:xfrm>
            <a:off x="5612296" y="2795366"/>
            <a:ext cx="155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8EFF4-E9F0-4246-A5C6-32C7A3A9D116}"/>
              </a:ext>
            </a:extLst>
          </p:cNvPr>
          <p:cNvSpPr txBox="1"/>
          <p:nvPr/>
        </p:nvSpPr>
        <p:spPr>
          <a:xfrm>
            <a:off x="8332996" y="277843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B9AE1-0D39-4DED-9CC5-9DE480248BAF}"/>
              </a:ext>
            </a:extLst>
          </p:cNvPr>
          <p:cNvSpPr txBox="1"/>
          <p:nvPr/>
        </p:nvSpPr>
        <p:spPr>
          <a:xfrm>
            <a:off x="5155095" y="5331874"/>
            <a:ext cx="3719963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800" b="1" baseline="-25000" dirty="0">
                <a:solidFill>
                  <a:prstClr val="black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= 2322</a:t>
            </a:r>
            <a:r>
              <a:rPr lang="en-US" altLang="en-US" sz="2800" b="1" baseline="-25000" dirty="0">
                <a:solidFill>
                  <a:prstClr val="black"/>
                </a:solidFill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413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7340-3539-4EEF-9904-1299AE8F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Decimal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0FD1-494E-4750-9A16-4281EACC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  <a:p>
            <a:pPr lvl="1"/>
            <a:r>
              <a:rPr lang="en-US" altLang="en-US" dirty="0"/>
              <a:t>Divide by 16 and  keep track of the remainder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FC29B-F4B6-4D62-9280-45715150CF89}"/>
              </a:ext>
            </a:extLst>
          </p:cNvPr>
          <p:cNvCxnSpPr/>
          <p:nvPr/>
        </p:nvCxnSpPr>
        <p:spPr>
          <a:xfrm>
            <a:off x="5932967" y="2413591"/>
            <a:ext cx="0" cy="35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4045E6-52C5-4F14-B3CD-13C3CA6E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96733"/>
              </p:ext>
            </p:extLst>
          </p:nvPr>
        </p:nvGraphicFramePr>
        <p:xfrm>
          <a:off x="2032000" y="3164698"/>
          <a:ext cx="8127999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26638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518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442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2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039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F61778-4BE8-4CC6-B69A-841F549D9217}"/>
              </a:ext>
            </a:extLst>
          </p:cNvPr>
          <p:cNvSpPr txBox="1"/>
          <p:nvPr/>
        </p:nvSpPr>
        <p:spPr>
          <a:xfrm>
            <a:off x="5612296" y="2795366"/>
            <a:ext cx="155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8EFF4-E9F0-4246-A5C6-32C7A3A9D116}"/>
              </a:ext>
            </a:extLst>
          </p:cNvPr>
          <p:cNvSpPr txBox="1"/>
          <p:nvPr/>
        </p:nvSpPr>
        <p:spPr>
          <a:xfrm>
            <a:off x="8332996" y="277843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B9AE1-0D39-4DED-9CC5-9DE480248BAF}"/>
              </a:ext>
            </a:extLst>
          </p:cNvPr>
          <p:cNvSpPr txBox="1"/>
          <p:nvPr/>
        </p:nvSpPr>
        <p:spPr>
          <a:xfrm>
            <a:off x="5155095" y="5331874"/>
            <a:ext cx="3719963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1234</a:t>
            </a:r>
            <a:r>
              <a:rPr lang="en-US" altLang="en-US" sz="2800" b="1" baseline="-25000" dirty="0">
                <a:solidFill>
                  <a:prstClr val="black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= 4D2</a:t>
            </a:r>
            <a:r>
              <a:rPr lang="en-US" altLang="en-US" sz="2800" b="1" baseline="-25000" dirty="0">
                <a:solidFill>
                  <a:prstClr val="black"/>
                </a:solidFill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236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AA81-D78C-4D22-B478-9AF42DAC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Binary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→Octal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755F-AB62-404F-BD1B-56DBCA1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1011010111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  <a:p>
            <a:pPr lvl="1"/>
            <a:r>
              <a:rPr lang="en-US" altLang="en-US" dirty="0"/>
              <a:t>Group bits in threes, starting on right</a:t>
            </a:r>
          </a:p>
          <a:p>
            <a:pPr lvl="1"/>
            <a:r>
              <a:rPr lang="en-US" altLang="en-US" dirty="0"/>
              <a:t>Convert to octal digits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1 011 010 111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1  3   2   7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7B334E1-6EE9-4BF8-9F1E-F398EAFD4CF2}"/>
              </a:ext>
            </a:extLst>
          </p:cNvPr>
          <p:cNvSpPr/>
          <p:nvPr/>
        </p:nvSpPr>
        <p:spPr>
          <a:xfrm>
            <a:off x="5194852" y="3689868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01E555-6C75-4E29-8AAA-A680FA250CBA}"/>
              </a:ext>
            </a:extLst>
          </p:cNvPr>
          <p:cNvSpPr/>
          <p:nvPr/>
        </p:nvSpPr>
        <p:spPr>
          <a:xfrm>
            <a:off x="5711687" y="3672358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48A8771-F0D0-40FE-B66A-1B69F615F042}"/>
              </a:ext>
            </a:extLst>
          </p:cNvPr>
          <p:cNvSpPr/>
          <p:nvPr/>
        </p:nvSpPr>
        <p:spPr>
          <a:xfrm>
            <a:off x="6492235" y="3672358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573ABA0-C158-47C0-B723-C6EFDB34D325}"/>
              </a:ext>
            </a:extLst>
          </p:cNvPr>
          <p:cNvSpPr/>
          <p:nvPr/>
        </p:nvSpPr>
        <p:spPr>
          <a:xfrm>
            <a:off x="7227064" y="3628344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F90E7-70E9-42C0-B7AB-4317404FA1FA}"/>
              </a:ext>
            </a:extLst>
          </p:cNvPr>
          <p:cNvSpPr/>
          <p:nvPr/>
        </p:nvSpPr>
        <p:spPr>
          <a:xfrm>
            <a:off x="4690323" y="5622497"/>
            <a:ext cx="3565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1011010111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1327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534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AA81-D78C-4D22-B478-9AF42DAC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Binary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755F-AB62-404F-BD1B-56DBCA1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1011011111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  <a:p>
            <a:pPr lvl="1"/>
            <a:r>
              <a:rPr lang="en-US" altLang="en-US" dirty="0"/>
              <a:t>Group bits in fours, starting on right</a:t>
            </a:r>
          </a:p>
          <a:p>
            <a:pPr lvl="1"/>
            <a:r>
              <a:rPr lang="en-US" altLang="en-US" dirty="0"/>
              <a:t>Convert to hexadecimal digits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10 1101 1111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2   D   F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01E555-6C75-4E29-8AAA-A680FA250CBA}"/>
              </a:ext>
            </a:extLst>
          </p:cNvPr>
          <p:cNvSpPr/>
          <p:nvPr/>
        </p:nvSpPr>
        <p:spPr>
          <a:xfrm>
            <a:off x="5711687" y="3672358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48A8771-F0D0-40FE-B66A-1B69F615F042}"/>
              </a:ext>
            </a:extLst>
          </p:cNvPr>
          <p:cNvSpPr/>
          <p:nvPr/>
        </p:nvSpPr>
        <p:spPr>
          <a:xfrm>
            <a:off x="6492235" y="3672358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573ABA0-C158-47C0-B723-C6EFDB34D325}"/>
              </a:ext>
            </a:extLst>
          </p:cNvPr>
          <p:cNvSpPr/>
          <p:nvPr/>
        </p:nvSpPr>
        <p:spPr>
          <a:xfrm>
            <a:off x="7227064" y="3628344"/>
            <a:ext cx="45719" cy="622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F90E7-70E9-42C0-B7AB-4317404FA1FA}"/>
              </a:ext>
            </a:extLst>
          </p:cNvPr>
          <p:cNvSpPr/>
          <p:nvPr/>
        </p:nvSpPr>
        <p:spPr>
          <a:xfrm>
            <a:off x="4874668" y="5622497"/>
            <a:ext cx="338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1011010111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2DF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456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F8F9-6324-4129-8AA5-925ED2CD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Octal to 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D646-758F-464F-AD0B-3737ECA2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Use binary as an intermediary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1076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1076</a:t>
            </a:r>
            <a:r>
              <a:rPr lang="en-US" altLang="en-US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001 000 111 110 = 0010 0011 1110= 23E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19F1-F766-4BF8-8140-29F372AA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2A721F-6164-4E4F-A3A0-A9B315A75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15093"/>
              </p:ext>
            </p:extLst>
          </p:nvPr>
        </p:nvGraphicFramePr>
        <p:xfrm>
          <a:off x="838200" y="2883461"/>
          <a:ext cx="9740153" cy="3175000"/>
        </p:xfrm>
        <a:graphic>
          <a:graphicData uri="http://schemas.openxmlformats.org/drawingml/2006/table">
            <a:tbl>
              <a:tblPr/>
              <a:tblGrid>
                <a:gridCol w="1836891">
                  <a:extLst>
                    <a:ext uri="{9D8B030D-6E8A-4147-A177-3AD203B41FA5}">
                      <a16:colId xmlns:a16="http://schemas.microsoft.com/office/drawing/2014/main" val="3457175440"/>
                    </a:ext>
                  </a:extLst>
                </a:gridCol>
                <a:gridCol w="3142613">
                  <a:extLst>
                    <a:ext uri="{9D8B030D-6E8A-4147-A177-3AD203B41FA5}">
                      <a16:colId xmlns:a16="http://schemas.microsoft.com/office/drawing/2014/main" val="2140154057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3969341860"/>
                    </a:ext>
                  </a:extLst>
                </a:gridCol>
                <a:gridCol w="2428266">
                  <a:extLst>
                    <a:ext uri="{9D8B030D-6E8A-4147-A177-3AD203B41FA5}">
                      <a16:colId xmlns:a16="http://schemas.microsoft.com/office/drawing/2014/main" val="3631813866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146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12517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88311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438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7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9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0974-DDDF-48C6-8965-4E0638DA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Answers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831236-EB89-4456-B504-E7E281933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47856"/>
              </p:ext>
            </p:extLst>
          </p:nvPr>
        </p:nvGraphicFramePr>
        <p:xfrm>
          <a:off x="1775985" y="2502265"/>
          <a:ext cx="8264485" cy="3990608"/>
        </p:xfrm>
        <a:graphic>
          <a:graphicData uri="http://schemas.openxmlformats.org/drawingml/2006/table">
            <a:tbl>
              <a:tblPr/>
              <a:tblGrid>
                <a:gridCol w="1928380">
                  <a:extLst>
                    <a:ext uri="{9D8B030D-6E8A-4147-A177-3AD203B41FA5}">
                      <a16:colId xmlns:a16="http://schemas.microsoft.com/office/drawing/2014/main" val="1034735185"/>
                    </a:ext>
                  </a:extLst>
                </a:gridCol>
                <a:gridCol w="2203863">
                  <a:extLst>
                    <a:ext uri="{9D8B030D-6E8A-4147-A177-3AD203B41FA5}">
                      <a16:colId xmlns:a16="http://schemas.microsoft.com/office/drawing/2014/main" val="2422005249"/>
                    </a:ext>
                  </a:extLst>
                </a:gridCol>
                <a:gridCol w="2066121">
                  <a:extLst>
                    <a:ext uri="{9D8B030D-6E8A-4147-A177-3AD203B41FA5}">
                      <a16:colId xmlns:a16="http://schemas.microsoft.com/office/drawing/2014/main" val="2248145568"/>
                    </a:ext>
                  </a:extLst>
                </a:gridCol>
                <a:gridCol w="2066121">
                  <a:extLst>
                    <a:ext uri="{9D8B030D-6E8A-4147-A177-3AD203B41FA5}">
                      <a16:colId xmlns:a16="http://schemas.microsoft.com/office/drawing/2014/main" val="4208779110"/>
                    </a:ext>
                  </a:extLst>
                </a:gridCol>
              </a:tblGrid>
              <a:tr h="1308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360"/>
                  </a:ext>
                </a:extLst>
              </a:tr>
              <a:tr h="670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055429"/>
                  </a:ext>
                </a:extLst>
              </a:tr>
              <a:tr h="670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98488"/>
                  </a:ext>
                </a:extLst>
              </a:tr>
              <a:tr h="670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997989"/>
                  </a:ext>
                </a:extLst>
              </a:tr>
              <a:tr h="670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5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64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F9F-845B-4386-BDD9-151F9257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Fractions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3898-512C-4A3C-BA54-C742F1D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Decimal to decimal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Times New Roman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3.14 =&gt;	4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   0.04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1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  0.1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	3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= 3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     3.14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B8F6D-E113-441E-899F-2148DE9FD4C7}"/>
              </a:ext>
            </a:extLst>
          </p:cNvPr>
          <p:cNvCxnSpPr/>
          <p:nvPr/>
        </p:nvCxnSpPr>
        <p:spPr>
          <a:xfrm>
            <a:off x="7911548" y="4492487"/>
            <a:ext cx="86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6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F9F-845B-4386-BDD9-151F9257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Fractions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3898-512C-4A3C-BA54-C742F1D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Binary to decimal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Times New Roman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10.1011 =&gt; 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-4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0.0625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-3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0.125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0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0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1 x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2.0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    2.6875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B3309-7617-4985-ABB3-86CCF6683DF4}"/>
              </a:ext>
            </a:extLst>
          </p:cNvPr>
          <p:cNvCxnSpPr/>
          <p:nvPr/>
        </p:nvCxnSpPr>
        <p:spPr>
          <a:xfrm>
            <a:off x="5353878" y="5592417"/>
            <a:ext cx="1139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9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21A6-B165-4E88-93D0-DF306912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Counting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D262C-E89B-4F19-A599-18A4A6984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826352"/>
              </p:ext>
            </p:extLst>
          </p:nvPr>
        </p:nvGraphicFramePr>
        <p:xfrm>
          <a:off x="2741644" y="2114874"/>
          <a:ext cx="7503368" cy="4553712"/>
        </p:xfrm>
        <a:graphic>
          <a:graphicData uri="http://schemas.openxmlformats.org/drawingml/2006/table">
            <a:tbl>
              <a:tblPr/>
              <a:tblGrid>
                <a:gridCol w="2178397">
                  <a:extLst>
                    <a:ext uri="{9D8B030D-6E8A-4147-A177-3AD203B41FA5}">
                      <a16:colId xmlns:a16="http://schemas.microsoft.com/office/drawing/2014/main" val="328744773"/>
                    </a:ext>
                  </a:extLst>
                </a:gridCol>
                <a:gridCol w="1815331">
                  <a:extLst>
                    <a:ext uri="{9D8B030D-6E8A-4147-A177-3AD203B41FA5}">
                      <a16:colId xmlns:a16="http://schemas.microsoft.com/office/drawing/2014/main" val="760422254"/>
                    </a:ext>
                  </a:extLst>
                </a:gridCol>
                <a:gridCol w="1573287">
                  <a:extLst>
                    <a:ext uri="{9D8B030D-6E8A-4147-A177-3AD203B41FA5}">
                      <a16:colId xmlns:a16="http://schemas.microsoft.com/office/drawing/2014/main" val="4088609739"/>
                    </a:ext>
                  </a:extLst>
                </a:gridCol>
                <a:gridCol w="1936353">
                  <a:extLst>
                    <a:ext uri="{9D8B030D-6E8A-4147-A177-3AD203B41FA5}">
                      <a16:colId xmlns:a16="http://schemas.microsoft.com/office/drawing/2014/main" val="3686761567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1391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255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83677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39315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7111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9877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7801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635524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45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8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2687-5DE9-42E4-B6CD-DB48B92E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Fractions-  Decimal to 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8FE4-7F71-496A-BC15-E2A1CC06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122" y="1825625"/>
            <a:ext cx="2991678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.14579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0.29158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0.58316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1.16632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0.33264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0.66528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     2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1.33056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etc.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0B1B2-2F5A-4004-85FF-F33783FB64B8}"/>
              </a:ext>
            </a:extLst>
          </p:cNvPr>
          <p:cNvSpPr/>
          <p:nvPr/>
        </p:nvSpPr>
        <p:spPr>
          <a:xfrm>
            <a:off x="1475571" y="2137995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3.14579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Binary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19C75-66EA-4F04-9A12-7A35BE9D31EB}"/>
              </a:ext>
            </a:extLst>
          </p:cNvPr>
          <p:cNvSpPr/>
          <p:nvPr/>
        </p:nvSpPr>
        <p:spPr>
          <a:xfrm>
            <a:off x="4897595" y="3198168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11.001001...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4C2352-3E00-465A-9270-F82E6695111C}"/>
              </a:ext>
            </a:extLst>
          </p:cNvPr>
          <p:cNvCxnSpPr/>
          <p:nvPr/>
        </p:nvCxnSpPr>
        <p:spPr>
          <a:xfrm>
            <a:off x="1656522" y="2451652"/>
            <a:ext cx="3485321" cy="74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879CF7-0716-43EA-B4E2-87A91115D79D}"/>
              </a:ext>
            </a:extLst>
          </p:cNvPr>
          <p:cNvCxnSpPr/>
          <p:nvPr/>
        </p:nvCxnSpPr>
        <p:spPr>
          <a:xfrm flipH="1">
            <a:off x="5618922" y="2599660"/>
            <a:ext cx="2835965" cy="72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EAF4C-5B37-4C03-B80D-C5F83AEF6542}"/>
              </a:ext>
            </a:extLst>
          </p:cNvPr>
          <p:cNvCxnSpPr/>
          <p:nvPr/>
        </p:nvCxnSpPr>
        <p:spPr>
          <a:xfrm flipH="1">
            <a:off x="5950226" y="3101009"/>
            <a:ext cx="2504661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6702C-5E97-40E4-A7A8-61C51F41F4CA}"/>
              </a:ext>
            </a:extLst>
          </p:cNvPr>
          <p:cNvCxnSpPr/>
          <p:nvPr/>
        </p:nvCxnSpPr>
        <p:spPr>
          <a:xfrm flipH="1" flipV="1">
            <a:off x="6546574" y="3429000"/>
            <a:ext cx="1908313" cy="189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5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9723-D5F4-41B1-AA8F-769ECEC5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</a:rPr>
              <a:t>Binary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5BA9-95C3-4DF3-AC08-009F2726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840CAAC-A33A-4F3D-8F06-AD091569E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84193"/>
              </p:ext>
            </p:extLst>
          </p:nvPr>
        </p:nvGraphicFramePr>
        <p:xfrm>
          <a:off x="3425687" y="2991678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3336036" imgH="1588008" progId="Visio.Drawing.6">
                  <p:embed/>
                </p:oleObj>
              </mc:Choice>
              <mc:Fallback>
                <p:oleObj name="VISIO" r:id="rId3" imgW="3336036" imgH="1588008" progId="Visio.Drawing.6">
                  <p:embed/>
                  <p:pic>
                    <p:nvPicPr>
                      <p:cNvPr id="27654" name="Object 4">
                        <a:extLst>
                          <a:ext uri="{FF2B5EF4-FFF2-40B4-BE49-F238E27FC236}">
                            <a16:creationId xmlns:a16="http://schemas.microsoft.com/office/drawing/2014/main" id="{A6D7B57A-C940-4CB7-B7AF-F8C87B2B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3425687" y="2991678"/>
                        <a:ext cx="4648200" cy="23987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54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A67-108F-456D-8796-C1FCD201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</a:rPr>
              <a:t>Hexadecimal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AAA3-06EA-49F8-8274-0EB7EEF4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US" dirty="0"/>
          </a:p>
          <a:p>
            <a:pPr marL="0" indent="0">
              <a:lnSpc>
                <a:spcPct val="40000"/>
              </a:lnSpc>
              <a:spcBef>
                <a:spcPct val="50000"/>
              </a:spcBef>
              <a:buNone/>
            </a:pPr>
            <a:r>
              <a:rPr lang="en-US" altLang="en-US" dirty="0"/>
              <a:t>                                                                   carry=1</a:t>
            </a:r>
          </a:p>
          <a:p>
            <a:pPr marL="0" indent="0" algn="ctr">
              <a:lnSpc>
                <a:spcPct val="40000"/>
              </a:lnSpc>
              <a:spcBef>
                <a:spcPct val="50000"/>
              </a:spcBef>
              <a:buNone/>
            </a:pPr>
            <a:r>
              <a:rPr lang="en-US" altLang="en-US" dirty="0"/>
              <a:t>36	28	28	6A</a:t>
            </a:r>
          </a:p>
          <a:p>
            <a:pPr marL="0" indent="0" algn="ctr">
              <a:lnSpc>
                <a:spcPct val="40000"/>
              </a:lnSpc>
              <a:spcBef>
                <a:spcPct val="50000"/>
              </a:spcBef>
              <a:buNone/>
            </a:pPr>
            <a:r>
              <a:rPr lang="en-US" altLang="en-US" dirty="0"/>
              <a:t>42	45	58	4B</a:t>
            </a:r>
          </a:p>
          <a:p>
            <a:pPr marL="0" indent="0" algn="ctr">
              <a:lnSpc>
                <a:spcPct val="40000"/>
              </a:lnSpc>
              <a:spcBef>
                <a:spcPct val="50000"/>
              </a:spcBef>
              <a:buNone/>
            </a:pPr>
            <a:r>
              <a:rPr lang="en-US" altLang="en-US" dirty="0"/>
              <a:t>78	6D	80	B5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                                            21 / 16 = 1, rem 5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B9173F-FC74-41B2-9F5C-7879CC573D5D}"/>
              </a:ext>
            </a:extLst>
          </p:cNvPr>
          <p:cNvCxnSpPr/>
          <p:nvPr/>
        </p:nvCxnSpPr>
        <p:spPr>
          <a:xfrm>
            <a:off x="4412974" y="3591339"/>
            <a:ext cx="54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AB026C-C250-431E-AAFA-6FBCA7CEA266}"/>
              </a:ext>
            </a:extLst>
          </p:cNvPr>
          <p:cNvCxnSpPr/>
          <p:nvPr/>
        </p:nvCxnSpPr>
        <p:spPr>
          <a:xfrm>
            <a:off x="5420139" y="3591339"/>
            <a:ext cx="463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67B1F-8DF1-47DD-83EB-9561FDADA5D7}"/>
              </a:ext>
            </a:extLst>
          </p:cNvPr>
          <p:cNvCxnSpPr/>
          <p:nvPr/>
        </p:nvCxnSpPr>
        <p:spPr>
          <a:xfrm>
            <a:off x="6347791" y="3591339"/>
            <a:ext cx="397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7E31C3-7668-4BF8-B5B4-DABEB3C6E63C}"/>
              </a:ext>
            </a:extLst>
          </p:cNvPr>
          <p:cNvCxnSpPr/>
          <p:nvPr/>
        </p:nvCxnSpPr>
        <p:spPr>
          <a:xfrm>
            <a:off x="7248939" y="3591339"/>
            <a:ext cx="410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0AEF52-45CA-45F3-94D7-5BC6708EAB4C}"/>
              </a:ext>
            </a:extLst>
          </p:cNvPr>
          <p:cNvCxnSpPr/>
          <p:nvPr/>
        </p:nvCxnSpPr>
        <p:spPr>
          <a:xfrm flipV="1">
            <a:off x="7566991" y="397565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EF538-43A2-4113-B673-421D69A6142E}"/>
              </a:ext>
            </a:extLst>
          </p:cNvPr>
          <p:cNvCxnSpPr/>
          <p:nvPr/>
        </p:nvCxnSpPr>
        <p:spPr>
          <a:xfrm flipV="1">
            <a:off x="6559826" y="2769704"/>
            <a:ext cx="689113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4D70-7779-4670-9FC3-47A76A7F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571-A28B-49AA-969C-0EB5AD7F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using Two’s complement notation</a:t>
            </a:r>
          </a:p>
        </p:txBody>
      </p:sp>
    </p:spTree>
    <p:extLst>
      <p:ext uri="{BB962C8B-B14F-4D97-AF65-F5344CB8AC3E}">
        <p14:creationId xmlns:p14="http://schemas.microsoft.com/office/powerpoint/2010/main" val="1721343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6FFC62E8-2334-40B4-A16F-97782CB3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8-bit 2’s Complement Examples</a:t>
            </a:r>
          </a:p>
        </p:txBody>
      </p: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86D65F02-B10B-4446-94E1-3EF60D0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F31887-B4A0-4F54-9D3F-2BC07CBD0952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8676" name="TextBox 19">
            <a:extLst>
              <a:ext uri="{FF2B5EF4-FFF2-40B4-BE49-F238E27FC236}">
                <a16:creationId xmlns:a16="http://schemas.microsoft.com/office/drawing/2014/main" id="{AC8ADC78-48AD-4BFD-AD62-8624BAEF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478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Example  #1</a:t>
            </a:r>
          </a:p>
        </p:txBody>
      </p:sp>
      <p:sp>
        <p:nvSpPr>
          <p:cNvPr id="28677" name="TextBox 20">
            <a:extLst>
              <a:ext uri="{FF2B5EF4-FFF2-40B4-BE49-F238E27FC236}">
                <a16:creationId xmlns:a16="http://schemas.microsoft.com/office/drawing/2014/main" id="{C36A1C2A-7E0E-40F6-89EB-C692DE46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0052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Example  #2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0946CF54-6895-4C07-876B-4D62D1FF86F2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019301"/>
            <a:ext cx="3124200" cy="822325"/>
            <a:chOff x="4953000" y="1981200"/>
            <a:chExt cx="3124200" cy="822960"/>
          </a:xfrm>
        </p:grpSpPr>
        <p:sp>
          <p:nvSpPr>
            <p:cNvPr id="28702" name="TextBox 31">
              <a:extLst>
                <a:ext uri="{FF2B5EF4-FFF2-40B4-BE49-F238E27FC236}">
                  <a16:creationId xmlns:a16="http://schemas.microsoft.com/office/drawing/2014/main" id="{6E3E2599-7756-4C42-B648-EC61EA8DF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38590CA4-2346-40F4-B9CD-28CC241769A4}"/>
                </a:ext>
              </a:extLst>
            </p:cNvPr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FFAEAB98-616F-48B1-916D-DA3A7D536C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895600"/>
            <a:ext cx="2819400" cy="914400"/>
            <a:chOff x="4191000" y="2895600"/>
            <a:chExt cx="2819400" cy="914400"/>
          </a:xfrm>
        </p:grpSpPr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95A5E7E0-B0B8-4C03-B72B-4F540C1B2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569B3E40-B280-49CE-8755-A8D469C1965E}"/>
                </a:ext>
              </a:extLst>
            </p:cNvPr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8680" name="Text Box 17">
            <a:extLst>
              <a:ext uri="{FF2B5EF4-FFF2-40B4-BE49-F238E27FC236}">
                <a16:creationId xmlns:a16="http://schemas.microsoft.com/office/drawing/2014/main" id="{88997D0B-18D9-4272-B414-5DA26767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905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= 00000101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63BF36A-1507-4B72-9075-04F15D31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342423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 =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1A6AE8EB-2068-4260-A40B-7791BE186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2319338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</a:t>
            </a:r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15B832A3-6005-40C3-9FEE-3116D0A7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649538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0794F0E1-B5F0-4357-8359-624A62A1EB8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986088"/>
            <a:ext cx="1504950" cy="400050"/>
            <a:chOff x="2114550" y="5353061"/>
            <a:chExt cx="1504953" cy="399509"/>
          </a:xfrm>
        </p:grpSpPr>
        <p:sp>
          <p:nvSpPr>
            <p:cNvPr id="28698" name="Line 18">
              <a:extLst>
                <a:ext uri="{FF2B5EF4-FFF2-40B4-BE49-F238E27FC236}">
                  <a16:creationId xmlns:a16="http://schemas.microsoft.com/office/drawing/2014/main" id="{D6E3A9EF-67B1-4723-BFE9-AA6F2F66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Rectangle 22">
              <a:extLst>
                <a:ext uri="{FF2B5EF4-FFF2-40B4-BE49-F238E27FC236}">
                  <a16:creationId xmlns:a16="http://schemas.microsoft.com/office/drawing/2014/main" id="{B5AFE7DC-7230-42CF-85D0-BB4B5EC5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F1DAA732-89C4-4145-95B0-AEFB9E74E9C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838701"/>
            <a:ext cx="3124200" cy="822325"/>
            <a:chOff x="4953000" y="1981200"/>
            <a:chExt cx="3124200" cy="822960"/>
          </a:xfrm>
        </p:grpSpPr>
        <p:sp>
          <p:nvSpPr>
            <p:cNvPr id="28696" name="TextBox 59">
              <a:extLst>
                <a:ext uri="{FF2B5EF4-FFF2-40B4-BE49-F238E27FC236}">
                  <a16:creationId xmlns:a16="http://schemas.microsoft.com/office/drawing/2014/main" id="{36B20F00-9708-41C3-B89C-A312D7DD4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</a:rPr>
                <a:t>Complement Digits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9AD11390-4357-4621-86A8-DF173D23BFFC}"/>
                </a:ext>
              </a:extLst>
            </p:cNvPr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4BDF7807-C6A5-42FA-8443-B232F9FCD92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15000"/>
            <a:ext cx="2819400" cy="914400"/>
            <a:chOff x="4191000" y="2895600"/>
            <a:chExt cx="2819400" cy="914400"/>
          </a:xfrm>
        </p:grpSpPr>
        <p:sp>
          <p:nvSpPr>
            <p:cNvPr id="28694" name="TextBox 62">
              <a:extLst>
                <a:ext uri="{FF2B5EF4-FFF2-40B4-BE49-F238E27FC236}">
                  <a16:creationId xmlns:a16="http://schemas.microsoft.com/office/drawing/2014/main" id="{4B618568-EDB6-47B4-9499-0407A0D3A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0000"/>
                  </a:solidFill>
                </a:rPr>
                <a:t>Add 1</a:t>
              </a:r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7D7A64CD-A79C-4051-9D6B-DC31AF285011}"/>
                </a:ext>
              </a:extLst>
            </p:cNvPr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8687" name="Text Box 17">
            <a:extLst>
              <a:ext uri="{FF2B5EF4-FFF2-40B4-BE49-F238E27FC236}">
                <a16:creationId xmlns:a16="http://schemas.microsoft.com/office/drawing/2014/main" id="{1258F538-CDEB-49E3-BB11-0DACC32A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24400"/>
            <a:ext cx="344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-13 = 11110011</a:t>
            </a: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E857480C-5623-45F8-9913-A711310F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624363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= 00001101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CC3E205E-7DC6-437B-B194-82498700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5138738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</a:t>
            </a:r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B9E2F8F9-FDA2-4823-8C3F-4590D642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68938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00001100</a:t>
            </a: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D2D5790D-3E50-4BCE-80F6-845A431E37C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805488"/>
            <a:ext cx="1504950" cy="400050"/>
            <a:chOff x="2114550" y="5353061"/>
            <a:chExt cx="1504953" cy="399509"/>
          </a:xfrm>
        </p:grpSpPr>
        <p:sp>
          <p:nvSpPr>
            <p:cNvPr id="28692" name="Line 18">
              <a:extLst>
                <a:ext uri="{FF2B5EF4-FFF2-40B4-BE49-F238E27FC236}">
                  <a16:creationId xmlns:a16="http://schemas.microsoft.com/office/drawing/2014/main" id="{6900ED31-B8C1-417B-A474-CAB1C573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3" name="Rectangle 22">
              <a:extLst>
                <a:ext uri="{FF2B5EF4-FFF2-40B4-BE49-F238E27FC236}">
                  <a16:creationId xmlns:a16="http://schemas.microsoft.com/office/drawing/2014/main" id="{7E6AE14C-7E7A-41BD-A7E4-16BE3C96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66" grpId="0"/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DEEC-B363-4C63-8567-E1D88770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01"/>
            <a:ext cx="10515600" cy="1325563"/>
          </a:xfrm>
        </p:spPr>
        <p:txBody>
          <a:bodyPr/>
          <a:lstStyle/>
          <a:p>
            <a:r>
              <a:rPr lang="en-US" dirty="0"/>
              <a:t>8-bit Two’s Complement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51E86-F126-49FF-9A3B-52568E676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494100"/>
              </p:ext>
            </p:extLst>
          </p:nvPr>
        </p:nvGraphicFramePr>
        <p:xfrm>
          <a:off x="2504661" y="1299883"/>
          <a:ext cx="3837869" cy="5181600"/>
        </p:xfrm>
        <a:graphic>
          <a:graphicData uri="http://schemas.openxmlformats.org/drawingml/2006/table">
            <a:tbl>
              <a:tblPr/>
              <a:tblGrid>
                <a:gridCol w="2313869">
                  <a:extLst>
                    <a:ext uri="{9D8B030D-6E8A-4147-A177-3AD203B41FA5}">
                      <a16:colId xmlns:a16="http://schemas.microsoft.com/office/drawing/2014/main" val="17433229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089178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8-bit two’s complement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1199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69828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99403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4059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9580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11502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9808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6895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9594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09922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730828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83362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392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62263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366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779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647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091FD1-7EAB-4453-9023-CB4598A2AD8C}"/>
              </a:ext>
            </a:extLst>
          </p:cNvPr>
          <p:cNvSpPr txBox="1"/>
          <p:nvPr/>
        </p:nvSpPr>
        <p:spPr>
          <a:xfrm>
            <a:off x="7422776" y="1810871"/>
            <a:ext cx="34065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significant bit (MSB) indicates positive or negative.</a:t>
            </a:r>
          </a:p>
          <a:p>
            <a:endParaRPr lang="en-US" dirty="0"/>
          </a:p>
          <a:p>
            <a:r>
              <a:rPr lang="en-US" dirty="0"/>
              <a:t>MSB = 0    positive</a:t>
            </a:r>
          </a:p>
          <a:p>
            <a:endParaRPr lang="en-US" dirty="0"/>
          </a:p>
          <a:p>
            <a:r>
              <a:rPr lang="en-US" dirty="0"/>
              <a:t>MSB=1     negative</a:t>
            </a:r>
          </a:p>
          <a:p>
            <a:endParaRPr lang="en-US" dirty="0"/>
          </a:p>
          <a:p>
            <a:r>
              <a:rPr lang="en-US" dirty="0"/>
              <a:t>To find the magnitude of a negative number, apply 2s complement as in the previous example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2610-DCB8-4D05-9D61-E2C30BCD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Counting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7F27A5-9B17-4DA6-B9BB-2E5F63D66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71052"/>
              </p:ext>
            </p:extLst>
          </p:nvPr>
        </p:nvGraphicFramePr>
        <p:xfrm>
          <a:off x="2332026" y="1279944"/>
          <a:ext cx="7226644" cy="4553712"/>
        </p:xfrm>
        <a:graphic>
          <a:graphicData uri="http://schemas.openxmlformats.org/drawingml/2006/table">
            <a:tbl>
              <a:tblPr/>
              <a:tblGrid>
                <a:gridCol w="2098058">
                  <a:extLst>
                    <a:ext uri="{9D8B030D-6E8A-4147-A177-3AD203B41FA5}">
                      <a16:colId xmlns:a16="http://schemas.microsoft.com/office/drawing/2014/main" val="4240202862"/>
                    </a:ext>
                  </a:extLst>
                </a:gridCol>
                <a:gridCol w="1748382">
                  <a:extLst>
                    <a:ext uri="{9D8B030D-6E8A-4147-A177-3AD203B41FA5}">
                      <a16:colId xmlns:a16="http://schemas.microsoft.com/office/drawing/2014/main" val="3291196717"/>
                    </a:ext>
                  </a:extLst>
                </a:gridCol>
                <a:gridCol w="1515264">
                  <a:extLst>
                    <a:ext uri="{9D8B030D-6E8A-4147-A177-3AD203B41FA5}">
                      <a16:colId xmlns:a16="http://schemas.microsoft.com/office/drawing/2014/main" val="425424049"/>
                    </a:ext>
                  </a:extLst>
                </a:gridCol>
                <a:gridCol w="1864940">
                  <a:extLst>
                    <a:ext uri="{9D8B030D-6E8A-4147-A177-3AD203B41FA5}">
                      <a16:colId xmlns:a16="http://schemas.microsoft.com/office/drawing/2014/main" val="3590743887"/>
                    </a:ext>
                  </a:extLst>
                </a:gridCol>
              </a:tblGrid>
              <a:tr h="7126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89882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859841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083522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0738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82511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544814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93503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70389"/>
                  </a:ext>
                </a:extLst>
              </a:tr>
              <a:tr h="363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665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7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E438-429E-4987-B94D-C3BC91E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Counting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784502-FEFE-4086-BCBE-1D28F980F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88732"/>
              </p:ext>
            </p:extLst>
          </p:nvPr>
        </p:nvGraphicFramePr>
        <p:xfrm>
          <a:off x="2507512" y="1690688"/>
          <a:ext cx="7774172" cy="4688650"/>
        </p:xfrm>
        <a:graphic>
          <a:graphicData uri="http://schemas.openxmlformats.org/drawingml/2006/table">
            <a:tbl>
              <a:tblPr/>
              <a:tblGrid>
                <a:gridCol w="2257018">
                  <a:extLst>
                    <a:ext uri="{9D8B030D-6E8A-4147-A177-3AD203B41FA5}">
                      <a16:colId xmlns:a16="http://schemas.microsoft.com/office/drawing/2014/main" val="737183180"/>
                    </a:ext>
                  </a:extLst>
                </a:gridCol>
                <a:gridCol w="1880848">
                  <a:extLst>
                    <a:ext uri="{9D8B030D-6E8A-4147-A177-3AD203B41FA5}">
                      <a16:colId xmlns:a16="http://schemas.microsoft.com/office/drawing/2014/main" val="299597418"/>
                    </a:ext>
                  </a:extLst>
                </a:gridCol>
                <a:gridCol w="1630068">
                  <a:extLst>
                    <a:ext uri="{9D8B030D-6E8A-4147-A177-3AD203B41FA5}">
                      <a16:colId xmlns:a16="http://schemas.microsoft.com/office/drawing/2014/main" val="2912598654"/>
                    </a:ext>
                  </a:extLst>
                </a:gridCol>
                <a:gridCol w="2006238">
                  <a:extLst>
                    <a:ext uri="{9D8B030D-6E8A-4147-A177-3AD203B41FA5}">
                      <a16:colId xmlns:a16="http://schemas.microsoft.com/office/drawing/2014/main" val="2822390032"/>
                    </a:ext>
                  </a:extLst>
                </a:gridCol>
              </a:tblGrid>
              <a:tr h="922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788393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736692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34046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813014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579779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634820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69014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191970"/>
                  </a:ext>
                </a:extLst>
              </a:tr>
              <a:tr h="470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9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C906-EF74-457E-94F1-B020748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4262D-840F-4A43-A624-1B46F71A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675" y="3361158"/>
            <a:ext cx="7114649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03FA-63C3-4CA9-881B-8A45CA68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Decimal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2302-E4F6-4F7F-A367-45C98D77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Multiply each bit by 10</a:t>
            </a:r>
            <a:r>
              <a:rPr lang="en-US" altLang="en-US" sz="2900" i="1" baseline="30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is the “position” of the bit starting from 0 on the right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Add the results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125</a:t>
            </a:r>
            <a:r>
              <a:rPr lang="en-US" altLang="en-US" sz="2400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	5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=   5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2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=  20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1 x 10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2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100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  125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3A6900-5014-46F1-A6C2-F328E1DE19A5}"/>
              </a:ext>
            </a:extLst>
          </p:cNvPr>
          <p:cNvCxnSpPr/>
          <p:nvPr/>
        </p:nvCxnSpPr>
        <p:spPr>
          <a:xfrm>
            <a:off x="4976038" y="5624624"/>
            <a:ext cx="595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D9AD-A949-4C52-95AA-2087FAD3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Binary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947-8312-4F1F-B335-4EE4811F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749" y="3350536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101011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=&gt; 	          1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	 1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1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	 2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0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	 0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1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	 8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0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	 0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1 x 2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	32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		43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807A9-EE1B-4EA1-A4AD-FD056DC50561}"/>
              </a:ext>
            </a:extLst>
          </p:cNvPr>
          <p:cNvSpPr/>
          <p:nvPr/>
        </p:nvSpPr>
        <p:spPr>
          <a:xfrm>
            <a:off x="2569535" y="1331795"/>
            <a:ext cx="796733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Multiply each bit by 2</a:t>
            </a:r>
            <a:r>
              <a:rPr lang="en-US" altLang="en-US" sz="2900" i="1" baseline="30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is the “position” of the bit starting from 0 on the right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Add the 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3EE680-5E2C-44FB-A7BE-1A734C918024}"/>
              </a:ext>
            </a:extLst>
          </p:cNvPr>
          <p:cNvCxnSpPr/>
          <p:nvPr/>
        </p:nvCxnSpPr>
        <p:spPr>
          <a:xfrm>
            <a:off x="7581014" y="5677786"/>
            <a:ext cx="489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3D2F-0237-4C9F-ABAA-35162854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Octal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→Decimal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2DDA1-D2C8-4920-AD47-7638C6DF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047" y="3115339"/>
            <a:ext cx="4755292" cy="1722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17405-4071-41CD-AB91-7C2F17C376ED}"/>
              </a:ext>
            </a:extLst>
          </p:cNvPr>
          <p:cNvCxnSpPr/>
          <p:nvPr/>
        </p:nvCxnSpPr>
        <p:spPr>
          <a:xfrm>
            <a:off x="7540487" y="4293704"/>
            <a:ext cx="649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2B374B-8681-4914-96AD-F370DC16A328}"/>
              </a:ext>
            </a:extLst>
          </p:cNvPr>
          <p:cNvSpPr/>
          <p:nvPr/>
        </p:nvSpPr>
        <p:spPr>
          <a:xfrm>
            <a:off x="2488019" y="1451984"/>
            <a:ext cx="830402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Multiply each bit by 8</a:t>
            </a:r>
            <a:r>
              <a:rPr lang="en-US" altLang="en-US" sz="2900" i="1" baseline="30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is the “position” of the bit starting from 0 on the right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25450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A702-93CB-4BC4-A892-9792F50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Hexadecimal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5EF0-60AD-43F3-9061-7C456A11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11" y="3512584"/>
            <a:ext cx="10515600" cy="2980291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=&gt;	C x 16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12 x   1 =   12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	B x 16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11 x  16 =  176</a:t>
            </a:r>
            <a:b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		A x 16</a:t>
            </a:r>
            <a:r>
              <a:rPr lang="en-US" altLang="en-US" sz="2400" b="1" baseline="30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 x 256 = 2560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            2748</a:t>
            </a:r>
            <a:r>
              <a:rPr lang="en-US" altLang="en-US" sz="24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87EFE3-55AE-4DC9-8ACB-17F2349D2BB0}"/>
              </a:ext>
            </a:extLst>
          </p:cNvPr>
          <p:cNvCxnSpPr/>
          <p:nvPr/>
        </p:nvCxnSpPr>
        <p:spPr>
          <a:xfrm>
            <a:off x="7006857" y="4742120"/>
            <a:ext cx="65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D841AEA-D662-4FF4-837F-B934070B12B9}"/>
              </a:ext>
            </a:extLst>
          </p:cNvPr>
          <p:cNvSpPr/>
          <p:nvPr/>
        </p:nvSpPr>
        <p:spPr>
          <a:xfrm>
            <a:off x="2739655" y="1363628"/>
            <a:ext cx="8243777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Multiply each bit by 16</a:t>
            </a:r>
            <a:r>
              <a:rPr lang="en-US" altLang="en-US" sz="2900" i="1" baseline="30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en-US" sz="2800" i="1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 is the “position” of the bit starting from 0 on the right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/>
              </a:rPr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73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697</Words>
  <Application>Microsoft Office PowerPoint</Application>
  <PresentationFormat>Widescreen</PresentationFormat>
  <Paragraphs>373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Office Theme</vt:lpstr>
      <vt:lpstr>Microsoft Visio Drawing</vt:lpstr>
      <vt:lpstr>Number Systems</vt:lpstr>
      <vt:lpstr>Counting</vt:lpstr>
      <vt:lpstr>Counting</vt:lpstr>
      <vt:lpstr>Counting</vt:lpstr>
      <vt:lpstr>Example</vt:lpstr>
      <vt:lpstr>Decimal →Decimal</vt:lpstr>
      <vt:lpstr>Binary →Decimal</vt:lpstr>
      <vt:lpstr>Octal →Decimal</vt:lpstr>
      <vt:lpstr>Hexadecimal →Decimal</vt:lpstr>
      <vt:lpstr>Decimal →Binary</vt:lpstr>
      <vt:lpstr>Decimal →Octal</vt:lpstr>
      <vt:lpstr>Decimal →Hexadecimal</vt:lpstr>
      <vt:lpstr>Binary →Octal</vt:lpstr>
      <vt:lpstr>Binary →Hexadecimal</vt:lpstr>
      <vt:lpstr>Octal to Hexadecimal</vt:lpstr>
      <vt:lpstr>Exercise</vt:lpstr>
      <vt:lpstr>Answers</vt:lpstr>
      <vt:lpstr>Fractions</vt:lpstr>
      <vt:lpstr>Fractions</vt:lpstr>
      <vt:lpstr>Fractions-  Decimal to Binary</vt:lpstr>
      <vt:lpstr>Binary Addition</vt:lpstr>
      <vt:lpstr>Hexadecimal Addition</vt:lpstr>
      <vt:lpstr>Signed Integers</vt:lpstr>
      <vt:lpstr>8-bit 2’s Complement Examples</vt:lpstr>
      <vt:lpstr>8-bit Two’s Complement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Athula Gunawardena</dc:creator>
  <cp:lastModifiedBy>Athula Gunawardena</cp:lastModifiedBy>
  <cp:revision>37</cp:revision>
  <dcterms:created xsi:type="dcterms:W3CDTF">2019-01-22T15:17:16Z</dcterms:created>
  <dcterms:modified xsi:type="dcterms:W3CDTF">2019-01-29T16:13:44Z</dcterms:modified>
</cp:coreProperties>
</file>