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3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311" r:id="rId20"/>
    <p:sldId id="307" r:id="rId21"/>
    <p:sldId id="309" r:id="rId22"/>
    <p:sldId id="310" r:id="rId23"/>
    <p:sldId id="312" r:id="rId24"/>
    <p:sldId id="313" r:id="rId25"/>
    <p:sldId id="314" r:id="rId26"/>
    <p:sldId id="315" r:id="rId27"/>
    <p:sldId id="290" r:id="rId28"/>
    <p:sldId id="299" r:id="rId29"/>
    <p:sldId id="300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4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9435B-7E44-4C5B-A25F-EC6C3B67A1D9}" type="datetimeFigureOut">
              <a:rPr lang="en-US" smtClean="0"/>
              <a:t>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3C6D-D481-4472-B8CC-677487E76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6476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B55841B2-7265-4DE1-920F-56F360DCA45D}" type="datetime1">
              <a:rPr lang="en-US" smtClean="0"/>
              <a:t>1/20/2019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1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6942-8367-40EA-B260-291874E4CDCC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328DD-DD25-4C51-B102-1BF2899B83D9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6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3207-4B10-4C08-8BAC-F0A13E5A2429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295648"/>
            <a:ext cx="10363200" cy="1509712"/>
          </a:xfrm>
        </p:spPr>
        <p:txBody>
          <a:bodyPr anchor="t"/>
          <a:lstStyle>
            <a:lvl1pPr marL="32004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84701-97E4-422C-AF5F-EACBC99D7364}" type="datetime1">
              <a:rPr lang="en-US" smtClean="0"/>
              <a:t>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7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3DC1-B526-48A6-946D-2D3E595DD149}" type="datetime1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18" name="Rounded Rectangle 17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19" name="Rounded Rectangle 18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0" name="Rectangle 19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1" name="Rectangle 20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Rectangle 21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5" name="Rectangle 24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0980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0980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67334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67334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40EDF69-7454-4F75-9DD6-6C8718522495}" type="datetime1">
              <a:rPr lang="en-US" smtClean="0"/>
              <a:t>1/20/2019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4CFE9FAB-656B-4104-862C-573A406F56E4}" type="datetime1">
              <a:rPr lang="en-US" smtClean="0"/>
              <a:t>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8CB7-F4F2-4DE4-BD37-DEB3EFE62AB9}" type="datetime1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06680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1938337"/>
            <a:ext cx="4511040" cy="4690872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15667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FCB-D1FD-46C0-9E7C-6610B83883A5}" type="datetime1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AB5-CE96-44E8-8D52-A16EF6302C2C}" type="datetime1">
              <a:rPr lang="en-US" smtClean="0"/>
              <a:t>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4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>
              <a:defRPr sz="800">
                <a:solidFill>
                  <a:schemeClr val="accent2"/>
                </a:solidFill>
              </a:defRPr>
            </a:lvl1pPr>
          </a:lstStyle>
          <a:p>
            <a:fld id="{EBD3F9DC-0064-46E3-9403-0AA1CB52737E}" type="datetime1">
              <a:rPr lang="en-US" smtClean="0"/>
              <a:t>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F432B6F8-DA8A-488C-955F-45235BEB7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Computers and Programming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 – Part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0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2450"/>
            <a:ext cx="10972800" cy="84224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Devices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3024"/>
            <a:ext cx="10972800" cy="4325112"/>
          </a:xfrm>
        </p:spPr>
        <p:txBody>
          <a:bodyPr/>
          <a:lstStyle/>
          <a:p>
            <a:r>
              <a:rPr lang="en-US" altLang="en-US" sz="3200" dirty="0"/>
              <a:t>Devices that send information to the computer from </a:t>
            </a:r>
            <a:r>
              <a:rPr lang="en-US" altLang="en-US" sz="3200" dirty="0" smtClean="0"/>
              <a:t>outside</a:t>
            </a:r>
          </a:p>
          <a:p>
            <a:pPr marL="109728" indent="0">
              <a:buNone/>
            </a:pPr>
            <a:endParaRPr lang="en-US" altLang="en-US" sz="3200" dirty="0"/>
          </a:p>
          <a:p>
            <a:r>
              <a:rPr lang="en-US" altLang="en-US" sz="3200" dirty="0"/>
              <a:t>Many devices can provide input:</a:t>
            </a:r>
          </a:p>
          <a:p>
            <a:pPr lvl="1"/>
            <a:r>
              <a:rPr lang="en-US" altLang="en-US" sz="3200" dirty="0"/>
              <a:t>Keyboard, mouse, touchscreen, scanner, digital camera, microphone</a:t>
            </a:r>
          </a:p>
          <a:p>
            <a:pPr lvl="1"/>
            <a:r>
              <a:rPr lang="en-US" altLang="en-US" sz="3200" dirty="0"/>
              <a:t>Disk drives, CD drives, and DVD drives</a:t>
            </a:r>
          </a:p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89823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Software-Programs that run on a computer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8370"/>
            <a:ext cx="10972800" cy="4325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/>
              <a:t>Categories of software: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System software: programs that manage the computer hardware and the programs that run on them. </a:t>
            </a:r>
          </a:p>
          <a:p>
            <a:pPr lvl="2">
              <a:lnSpc>
                <a:spcPct val="90000"/>
              </a:lnSpc>
            </a:pPr>
            <a:r>
              <a:rPr lang="en-US" altLang="en-US" sz="3000" i="1" dirty="0"/>
              <a:t>Examples</a:t>
            </a:r>
            <a:r>
              <a:rPr lang="en-US" altLang="en-US" sz="3000" dirty="0"/>
              <a:t>: operating systems, utility programs, software development tools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Application software: programs that provide services to the user.</a:t>
            </a:r>
          </a:p>
          <a:p>
            <a:pPr lvl="2">
              <a:lnSpc>
                <a:spcPct val="90000"/>
              </a:lnSpc>
            </a:pPr>
            <a:r>
              <a:rPr lang="en-US" altLang="en-US" sz="3000" i="1" dirty="0"/>
              <a:t>Examples</a:t>
            </a:r>
            <a:r>
              <a:rPr lang="en-US" altLang="en-US" sz="3000" dirty="0"/>
              <a:t> : word processing, games, programs to solve specific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3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3518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 and Programming Languages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75534"/>
            <a:ext cx="10972800" cy="43251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program is a set of instructions that the computer follows to perform a task</a:t>
            </a:r>
            <a:br>
              <a:rPr lang="en-US" altLang="en-US" sz="3200" dirty="0"/>
            </a:br>
            <a:endParaRPr lang="en-US" altLang="en-US" sz="3200" dirty="0"/>
          </a:p>
          <a:p>
            <a:r>
              <a:rPr lang="en-US" altLang="en-US" sz="3200" dirty="0"/>
              <a:t>We start with an </a:t>
            </a:r>
            <a:r>
              <a:rPr lang="en-US" altLang="en-US" sz="3200" i="1" dirty="0"/>
              <a:t>algorithm</a:t>
            </a:r>
            <a:r>
              <a:rPr lang="en-US" altLang="en-US" sz="3200" dirty="0"/>
              <a:t>, which is a set of well-defined steps.</a:t>
            </a:r>
            <a:endParaRPr lang="en-US" altLang="en-US" sz="3200" u="sng" dirty="0"/>
          </a:p>
          <a:p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6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06680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Algorithm for Calculating Gross Pay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0" y="1600200"/>
            <a:ext cx="10118598" cy="46251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8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2450"/>
            <a:ext cx="10972800" cy="84224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Language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of 2)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48" y="2083168"/>
            <a:ext cx="10972800" cy="43251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Although the previous algorithm defines the steps for calculating the gross pay, it is not ready to be executed on the computer</a:t>
            </a:r>
            <a:r>
              <a:rPr lang="en-US" altLang="en-US" sz="3200" dirty="0" smtClean="0"/>
              <a:t>.</a:t>
            </a:r>
          </a:p>
          <a:p>
            <a:pPr marL="109728" indent="0">
              <a:buNone/>
            </a:pPr>
            <a:endParaRPr lang="en-US" altLang="en-US" sz="3200" dirty="0"/>
          </a:p>
          <a:p>
            <a:r>
              <a:rPr lang="en-US" altLang="en-US" sz="3200" dirty="0"/>
              <a:t>The computer only executes </a:t>
            </a:r>
            <a:r>
              <a:rPr lang="en-US" altLang="en-US" sz="3200" i="1" dirty="0"/>
              <a:t>machine</a:t>
            </a:r>
            <a:r>
              <a:rPr lang="en-US" altLang="en-US" sz="3200" dirty="0"/>
              <a:t> </a:t>
            </a:r>
            <a:r>
              <a:rPr lang="en-US" altLang="en-US" sz="3200" i="1" dirty="0"/>
              <a:t>language</a:t>
            </a:r>
            <a:r>
              <a:rPr lang="en-US" altLang="en-US" sz="3200" dirty="0"/>
              <a:t>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2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10972800" cy="99117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Language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of 2)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68945"/>
            <a:ext cx="10972800" cy="4505591"/>
          </a:xfrm>
        </p:spPr>
        <p:txBody>
          <a:bodyPr>
            <a:normAutofit/>
          </a:bodyPr>
          <a:lstStyle/>
          <a:p>
            <a:r>
              <a:rPr lang="en-US" altLang="en-US" sz="3000" dirty="0"/>
              <a:t>Machine language instructions are binary numbers, such as</a:t>
            </a:r>
            <a:br>
              <a:rPr lang="en-US" altLang="en-US" sz="3000" dirty="0"/>
            </a:br>
            <a:r>
              <a:rPr lang="en-US" altLang="en-US" sz="3000" dirty="0"/>
              <a:t/>
            </a:r>
            <a:br>
              <a:rPr lang="en-US" altLang="en-US" sz="3000" dirty="0"/>
            </a:br>
            <a:r>
              <a:rPr lang="en-US" altLang="en-US" sz="3000" dirty="0"/>
              <a:t>          </a:t>
            </a:r>
            <a:r>
              <a:rPr lang="en-US" altLang="en-US" sz="3000" dirty="0">
                <a:latin typeface="Lucida Console" panose="020B0609040504020204" pitchFamily="49" charset="0"/>
              </a:rPr>
              <a:t>1011010000000101</a:t>
            </a:r>
            <a:r>
              <a:rPr lang="en-US" altLang="en-US" sz="3000" dirty="0"/>
              <a:t/>
            </a:r>
            <a:br>
              <a:rPr lang="en-US" altLang="en-US" sz="3000" dirty="0"/>
            </a:br>
            <a:endParaRPr lang="en-US" altLang="en-US" sz="3000" dirty="0"/>
          </a:p>
          <a:p>
            <a:r>
              <a:rPr lang="en-US" altLang="en-US" sz="3000" dirty="0"/>
              <a:t>Rather than writing programs in machine language, programmers use </a:t>
            </a:r>
            <a:r>
              <a:rPr lang="en-US" altLang="en-US" sz="3000" i="1" dirty="0"/>
              <a:t>programming languages</a:t>
            </a:r>
            <a:r>
              <a:rPr lang="en-US" altLang="en-US" sz="30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28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86129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Programs and Programming Languages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818" y="1589190"/>
            <a:ext cx="5126182" cy="4118883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kern="0" dirty="0"/>
              <a:t>Types of languages: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kern="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Georgia" panose="02040502050405020303" pitchFamily="18" charset="0"/>
              <a:buChar char="□"/>
              <a:defRPr/>
            </a:pPr>
            <a:r>
              <a:rPr lang="en-US" sz="2800" kern="0" dirty="0"/>
              <a:t>Low-level: used for communication with computer hardware directly.  Often written in binary machine code (0’s/1’s) directly.</a:t>
            </a:r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Georgia" panose="02040502050405020303" pitchFamily="18" charset="0"/>
              <a:buChar char="□"/>
              <a:defRPr/>
            </a:pPr>
            <a:endParaRPr lang="en-US" sz="2800" kern="0" dirty="0"/>
          </a:p>
          <a:p>
            <a:pPr marL="914400" lvl="1" indent="-457200">
              <a:lnSpc>
                <a:spcPct val="90000"/>
              </a:lnSpc>
              <a:spcBef>
                <a:spcPct val="20000"/>
              </a:spcBef>
              <a:buFont typeface="Georgia" panose="02040502050405020303" pitchFamily="18" charset="0"/>
              <a:buChar char="□"/>
              <a:defRPr/>
            </a:pPr>
            <a:r>
              <a:rPr lang="en-US" sz="2800" kern="0" dirty="0"/>
              <a:t>High-level: closer to human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175" y="1950295"/>
            <a:ext cx="3011685" cy="389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1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03" y="514927"/>
            <a:ext cx="11858752" cy="833582"/>
          </a:xfrm>
        </p:spPr>
        <p:txBody>
          <a:bodyPr>
            <a:normAutofit fontScale="90000"/>
          </a:bodyPr>
          <a:lstStyle/>
          <a:p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 High-Level </a:t>
            </a:r>
            <a:r>
              <a:rPr lang="en-US" sz="4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sz="4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rogram to an Executable File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of 2)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65568"/>
            <a:ext cx="10972800" cy="4325112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Clr>
                <a:srgbClr val="FA8218"/>
              </a:buClr>
              <a:buSzPct val="90000"/>
              <a:buFontTx/>
              <a:buAutoNum type="alphaLcParenR"/>
              <a:defRPr/>
            </a:pPr>
            <a:r>
              <a:rPr lang="en-US" dirty="0"/>
              <a:t>Create file containing the program with a text editor.</a:t>
            </a:r>
          </a:p>
          <a:p>
            <a:pPr marL="609600" indent="-609600">
              <a:lnSpc>
                <a:spcPct val="90000"/>
              </a:lnSpc>
              <a:buClr>
                <a:srgbClr val="FA8218"/>
              </a:buClr>
              <a:buSzPct val="90000"/>
              <a:buFontTx/>
              <a:buAutoNum type="alphaLcParenR"/>
              <a:defRPr/>
            </a:pPr>
            <a:r>
              <a:rPr lang="en-US" dirty="0"/>
              <a:t>Run </a:t>
            </a:r>
            <a:r>
              <a:rPr lang="en-US" u="sng" dirty="0"/>
              <a:t>preprocessor</a:t>
            </a:r>
            <a:r>
              <a:rPr lang="en-US" dirty="0"/>
              <a:t> to convert source file directives to source code program statements.</a:t>
            </a:r>
          </a:p>
          <a:p>
            <a:pPr marL="609600" indent="-609600">
              <a:lnSpc>
                <a:spcPct val="90000"/>
              </a:lnSpc>
              <a:buClr>
                <a:srgbClr val="FA8218"/>
              </a:buClr>
              <a:buSzPct val="90000"/>
              <a:buFontTx/>
              <a:buAutoNum type="alphaLcParenR"/>
              <a:defRPr/>
            </a:pPr>
            <a:r>
              <a:rPr lang="en-US" dirty="0"/>
              <a:t>Run </a:t>
            </a:r>
            <a:r>
              <a:rPr lang="en-US" u="sng" dirty="0"/>
              <a:t>compiler</a:t>
            </a:r>
            <a:r>
              <a:rPr lang="en-US" dirty="0"/>
              <a:t> to convert source program into machine instructions.</a:t>
            </a:r>
          </a:p>
          <a:p>
            <a:pPr marL="609600" indent="-609600">
              <a:lnSpc>
                <a:spcPct val="90000"/>
              </a:lnSpc>
              <a:buClr>
                <a:srgbClr val="FA8218"/>
              </a:buClr>
              <a:buSzPct val="90000"/>
              <a:buFontTx/>
              <a:buAutoNum type="alphaLcParenR"/>
              <a:defRPr/>
            </a:pPr>
            <a:r>
              <a:rPr lang="en-US" dirty="0"/>
              <a:t>Run </a:t>
            </a:r>
            <a:r>
              <a:rPr lang="en-US" u="sng" dirty="0"/>
              <a:t>linker</a:t>
            </a:r>
            <a:r>
              <a:rPr lang="en-US" dirty="0"/>
              <a:t> to connect hardware-specific code to machine instructions, producing an executable file.</a:t>
            </a:r>
          </a:p>
          <a:p>
            <a:pPr marL="609600" indent="-609600">
              <a:lnSpc>
                <a:spcPct val="90000"/>
              </a:lnSpc>
              <a:spcBef>
                <a:spcPct val="40000"/>
              </a:spcBef>
              <a:defRPr/>
            </a:pPr>
            <a:r>
              <a:rPr lang="en-US" dirty="0"/>
              <a:t>Steps b–d are often performed by a single command or button click.</a:t>
            </a:r>
          </a:p>
          <a:p>
            <a:pPr marL="609600" indent="-609600">
              <a:lnSpc>
                <a:spcPct val="90000"/>
              </a:lnSpc>
              <a:defRPr/>
            </a:pPr>
            <a:r>
              <a:rPr lang="en-US" dirty="0"/>
              <a:t>Errors detected at any step will prevent execution of following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9" y="551295"/>
            <a:ext cx="11951115" cy="843395"/>
          </a:xfrm>
        </p:spPr>
        <p:txBody>
          <a:bodyPr>
            <a:noAutofit/>
          </a:bodyPr>
          <a:lstStyle/>
          <a:p>
            <a:r>
              <a:rPr lang="en-US" sz="3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a High-Level Program to an Executable File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of 2)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522" y="1727467"/>
            <a:ext cx="3818423" cy="46548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68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973" y="530834"/>
            <a:ext cx="10972800" cy="94183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Keywords, Operators, and Syntax: an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4788"/>
            <a:ext cx="109728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Keywords: predefined words used to write program in high-level language </a:t>
            </a:r>
          </a:p>
          <a:p>
            <a:pPr lvl="1"/>
            <a:r>
              <a:rPr lang="en-US" sz="3200" dirty="0" smtClean="0"/>
              <a:t>Each key word has specific meaning</a:t>
            </a:r>
          </a:p>
          <a:p>
            <a:r>
              <a:rPr lang="en-US" sz="3200" dirty="0" smtClean="0"/>
              <a:t>Operators: perform operations on data </a:t>
            </a:r>
          </a:p>
          <a:p>
            <a:pPr lvl="1"/>
            <a:r>
              <a:rPr lang="en-US" sz="3200" dirty="0" smtClean="0"/>
              <a:t>Example: math operators to perform arithmetic</a:t>
            </a:r>
          </a:p>
          <a:p>
            <a:r>
              <a:rPr lang="en-US" sz="3200" dirty="0" smtClean="0"/>
              <a:t>Syntax: set of rules to be followed when writing program</a:t>
            </a:r>
          </a:p>
          <a:p>
            <a:r>
              <a:rPr lang="en-US" sz="3200" dirty="0" smtClean="0"/>
              <a:t>Statement: individual instruction used in high-level language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7610"/>
            <a:ext cx="10972800" cy="97097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Program?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1768"/>
            <a:ext cx="10972800" cy="4325112"/>
          </a:xfrm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u="sng" dirty="0"/>
              <a:t>Computer</a:t>
            </a:r>
            <a:r>
              <a:rPr lang="en-US" dirty="0"/>
              <a:t> – programmable machine designed to follow </a:t>
            </a:r>
            <a:r>
              <a:rPr lang="en-US" dirty="0" smtClean="0"/>
              <a:t>instructions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u="sng" dirty="0"/>
              <a:t>Program</a:t>
            </a:r>
            <a:r>
              <a:rPr lang="en-US" dirty="0"/>
              <a:t> – instructions in computer memory to make it do </a:t>
            </a:r>
            <a:r>
              <a:rPr lang="en-US" dirty="0" smtClean="0"/>
              <a:t>something</a:t>
            </a:r>
          </a:p>
          <a:p>
            <a:pPr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u="sng" dirty="0"/>
              <a:t>Programmer</a:t>
            </a:r>
            <a:r>
              <a:rPr lang="en-US" dirty="0"/>
              <a:t> – person who writes instructions (programs) to make computer perform a task</a:t>
            </a:r>
          </a:p>
          <a:p>
            <a:pPr>
              <a:spcBef>
                <a:spcPct val="80000"/>
              </a:spcBef>
              <a:buNone/>
              <a:defRPr/>
            </a:pPr>
            <a:r>
              <a:rPr lang="en-US" dirty="0"/>
              <a:t>SO, without programmers, no programs; without programs,  a computer cannot do anything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9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85616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Compilers and Interpreters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of 3)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3664"/>
            <a:ext cx="10972800" cy="469087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Programs written in high-level languages must be translated into machine language to be executed.</a:t>
            </a:r>
          </a:p>
          <a:p>
            <a:pPr marL="109728" indent="0">
              <a:buNone/>
            </a:pPr>
            <a:endParaRPr lang="en-US" sz="3200" dirty="0" smtClean="0"/>
          </a:p>
          <a:p>
            <a:r>
              <a:rPr lang="en-US" sz="3200" dirty="0" smtClean="0"/>
              <a:t>Compiler: translates high-level language program into separate machine language program</a:t>
            </a:r>
          </a:p>
          <a:p>
            <a:pPr lvl="1"/>
            <a:r>
              <a:rPr lang="en-US" sz="3200" dirty="0" smtClean="0"/>
              <a:t>Machine language program can be executed at any time.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3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2920"/>
            <a:ext cx="10972800" cy="892743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Compilers and Interpreters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of 3)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04608"/>
            <a:ext cx="109728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Interpreter: translates and executes instructions in high-level language program</a:t>
            </a:r>
          </a:p>
          <a:p>
            <a:pPr lvl="1"/>
            <a:r>
              <a:rPr lang="en-US" sz="3200" dirty="0" smtClean="0"/>
              <a:t>Used by Python language</a:t>
            </a:r>
          </a:p>
          <a:p>
            <a:pPr lvl="1"/>
            <a:r>
              <a:rPr lang="en-US" sz="3200" dirty="0" smtClean="0"/>
              <a:t>Interprets one instruction at a time</a:t>
            </a:r>
          </a:p>
          <a:p>
            <a:pPr lvl="1"/>
            <a:r>
              <a:rPr lang="en-US" sz="3200" dirty="0" smtClean="0"/>
              <a:t>No separate machine language program</a:t>
            </a:r>
          </a:p>
          <a:p>
            <a:r>
              <a:rPr lang="en-US" sz="3200" dirty="0" smtClean="0"/>
              <a:t>Source code: statements written by programmer</a:t>
            </a:r>
          </a:p>
          <a:p>
            <a:pPr lvl="1"/>
            <a:r>
              <a:rPr lang="en-US" sz="3200" dirty="0" smtClean="0"/>
              <a:t>Syntax error: prevents code from being translated.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2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851" y="526983"/>
            <a:ext cx="10972800" cy="772427"/>
          </a:xfrm>
        </p:spPr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Compilers and Interpreters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 of 3)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51" y="2242686"/>
            <a:ext cx="8171848" cy="350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4585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227" y="526983"/>
            <a:ext cx="10972800" cy="81092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Python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227" y="1643032"/>
            <a:ext cx="109728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 must be installed and configured prior to use</a:t>
            </a:r>
          </a:p>
          <a:p>
            <a:pPr lvl="1"/>
            <a:r>
              <a:rPr lang="en-US" sz="3200" dirty="0" smtClean="0"/>
              <a:t>One of the items installed is the Python interpreter</a:t>
            </a:r>
          </a:p>
          <a:p>
            <a:r>
              <a:rPr lang="en-US" sz="3200" dirty="0" smtClean="0"/>
              <a:t>Python interpreter can be used in two modes:</a:t>
            </a:r>
          </a:p>
          <a:p>
            <a:pPr lvl="1"/>
            <a:r>
              <a:rPr lang="en-US" sz="3200" dirty="0" smtClean="0"/>
              <a:t>Interactive mode: enter statements on keyword</a:t>
            </a:r>
          </a:p>
          <a:p>
            <a:pPr lvl="1"/>
            <a:r>
              <a:rPr lang="en-US" sz="3200" dirty="0" smtClean="0"/>
              <a:t>Script mode: save statements in Python script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04" y="517358"/>
            <a:ext cx="10972800" cy="772427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Mode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1748910"/>
            <a:ext cx="109728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When you start Python in interactive mode, you will see a prompt</a:t>
            </a:r>
          </a:p>
          <a:p>
            <a:pPr lvl="1"/>
            <a:r>
              <a:rPr lang="en-US" sz="3200" dirty="0" smtClean="0"/>
              <a:t>Indicates the interpreter is writing for a Python statement to be typed</a:t>
            </a:r>
          </a:p>
          <a:p>
            <a:pPr lvl="1"/>
            <a:r>
              <a:rPr lang="en-US" sz="3200" dirty="0" smtClean="0"/>
              <a:t>Prompt reappears after previous statement in executed</a:t>
            </a:r>
          </a:p>
          <a:p>
            <a:pPr lvl="1"/>
            <a:r>
              <a:rPr lang="en-US" sz="3200" dirty="0" smtClean="0"/>
              <a:t>Error message displayed if you incorrectly type a statement</a:t>
            </a:r>
          </a:p>
          <a:p>
            <a:r>
              <a:rPr lang="en-US" sz="3200" b="1" dirty="0" smtClean="0"/>
              <a:t>Good way to learn new parts of Python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8857"/>
            <a:ext cx="12416589" cy="10668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Python Programs and Running them in Script Mode</a:t>
            </a:r>
            <a:endParaRPr lang="en-US" sz="3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25" y="1806662"/>
            <a:ext cx="109728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Statements entered in interactive mode are not saved as a program</a:t>
            </a:r>
          </a:p>
          <a:p>
            <a:r>
              <a:rPr lang="en-US" sz="3200" dirty="0" smtClean="0"/>
              <a:t>To have a program use script mode</a:t>
            </a:r>
          </a:p>
          <a:p>
            <a:pPr lvl="1"/>
            <a:r>
              <a:rPr lang="en-US" sz="3200" dirty="0" smtClean="0"/>
              <a:t>Save a set of Python statements in a file </a:t>
            </a:r>
          </a:p>
          <a:p>
            <a:pPr lvl="1"/>
            <a:r>
              <a:rPr lang="en-US" sz="3200" dirty="0" smtClean="0"/>
              <a:t>The filename should have the .</a:t>
            </a:r>
            <a:r>
              <a:rPr lang="en-US" sz="3200" dirty="0" err="1" smtClean="0"/>
              <a:t>py</a:t>
            </a:r>
            <a:r>
              <a:rPr lang="en-US" sz="3200" dirty="0" smtClean="0"/>
              <a:t> extension </a:t>
            </a:r>
          </a:p>
          <a:p>
            <a:pPr lvl="1"/>
            <a:r>
              <a:rPr lang="en-US" sz="3200" dirty="0" smtClean="0"/>
              <a:t>To run the file, or script, type python filename at the operating system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1208"/>
            <a:ext cx="10972800" cy="845579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IDLE Programming Environment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8910"/>
            <a:ext cx="10972800" cy="43251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IDLE (</a:t>
            </a:r>
            <a:r>
              <a:rPr lang="en-US" sz="3200" b="1" smtClean="0">
                <a:solidFill>
                  <a:srgbClr val="C00000"/>
                </a:solidFill>
              </a:rPr>
              <a:t>I</a:t>
            </a:r>
            <a:r>
              <a:rPr lang="en-US" sz="3200" b="1" smtClean="0"/>
              <a:t>ntegrated </a:t>
            </a:r>
            <a:r>
              <a:rPr lang="en-US" sz="3200" b="1" smtClean="0">
                <a:solidFill>
                  <a:srgbClr val="C00000"/>
                </a:solidFill>
              </a:rPr>
              <a:t>D</a:t>
            </a:r>
            <a:r>
              <a:rPr lang="en-US" sz="3200" b="1" smtClean="0"/>
              <a:t>eve</a:t>
            </a:r>
            <a:r>
              <a:rPr lang="en-US" sz="3200" b="1" dirty="0" smtClean="0">
                <a:solidFill>
                  <a:srgbClr val="C00000"/>
                </a:solidFill>
              </a:rPr>
              <a:t>l</a:t>
            </a:r>
            <a:r>
              <a:rPr lang="en-US" sz="3200" b="1" smtClean="0"/>
              <a:t>opment </a:t>
            </a:r>
            <a:r>
              <a:rPr lang="en-US" sz="3200" b="1" dirty="0" smtClean="0">
                <a:solidFill>
                  <a:srgbClr val="C00000"/>
                </a:solidFill>
              </a:rPr>
              <a:t>E</a:t>
            </a:r>
            <a:r>
              <a:rPr lang="en-US" sz="3200" b="1" dirty="0" smtClean="0"/>
              <a:t>nvironment</a:t>
            </a:r>
            <a:r>
              <a:rPr lang="en-US" sz="3200" dirty="0" smtClean="0"/>
              <a:t>): </a:t>
            </a:r>
            <a:r>
              <a:rPr lang="en-US" sz="3200" dirty="0" smtClean="0"/>
              <a:t>single program that provides tools to write, execute and tests a program</a:t>
            </a:r>
          </a:p>
          <a:p>
            <a:pPr lvl="1"/>
            <a:r>
              <a:rPr lang="en-US" sz="3200" dirty="0" smtClean="0"/>
              <a:t>Automatically installed when Python language is installed</a:t>
            </a:r>
          </a:p>
          <a:p>
            <a:pPr lvl="1"/>
            <a:r>
              <a:rPr lang="en-US" sz="3200" dirty="0" smtClean="0"/>
              <a:t>Runs in interactive mode</a:t>
            </a:r>
          </a:p>
          <a:p>
            <a:pPr lvl="1"/>
            <a:r>
              <a:rPr lang="en-US" sz="3200" dirty="0" smtClean="0"/>
              <a:t>Has built-in text editor with features designed to help write Python programs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26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5691"/>
            <a:ext cx="10972800" cy="842818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Program Made of?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06079"/>
            <a:ext cx="10972800" cy="4325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Common elements in programming languages</a:t>
            </a:r>
            <a:r>
              <a:rPr lang="en-US" altLang="en-US" sz="3200" dirty="0" smtClean="0"/>
              <a:t>:</a:t>
            </a:r>
          </a:p>
          <a:p>
            <a:pPr marL="109728" indent="0">
              <a:lnSpc>
                <a:spcPct val="90000"/>
              </a:lnSpc>
              <a:buNone/>
            </a:pPr>
            <a:endParaRPr lang="en-US" altLang="en-US" sz="3200" dirty="0"/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Key Words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Programmer-Defined Identifiers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Operators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Punctuation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Syntax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5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56404"/>
            <a:ext cx="10972800" cy="97683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73379"/>
            <a:ext cx="10972800" cy="4325112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dirty="0"/>
              <a:t>The rules of grammar that must be followed when writing a </a:t>
            </a:r>
            <a:r>
              <a:rPr lang="en-US" altLang="en-US" sz="3600" dirty="0" smtClean="0"/>
              <a:t>program</a:t>
            </a:r>
          </a:p>
          <a:p>
            <a:pPr marL="109728" indent="0">
              <a:spcBef>
                <a:spcPct val="50000"/>
              </a:spcBef>
              <a:buNone/>
            </a:pPr>
            <a:endParaRPr lang="en-US" altLang="en-US" sz="3600" dirty="0"/>
          </a:p>
          <a:p>
            <a:pPr>
              <a:spcBef>
                <a:spcPct val="50000"/>
              </a:spcBef>
            </a:pPr>
            <a:r>
              <a:rPr lang="en-US" altLang="en-US" sz="3600" dirty="0"/>
              <a:t>Controls the use of key words, operators, programmer-defined symbols, and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4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8032"/>
            <a:ext cx="10972800" cy="1066800"/>
          </a:xfrm>
        </p:spPr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11069"/>
            <a:ext cx="10972800" cy="43251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A variable is a named storage location in the computer’s memory for holding a piece of data</a:t>
            </a:r>
            <a:r>
              <a:rPr lang="en-US" altLang="en-US" sz="3200" dirty="0" smtClean="0"/>
              <a:t>.</a:t>
            </a:r>
          </a:p>
          <a:p>
            <a:pPr marL="109728" indent="0">
              <a:lnSpc>
                <a:spcPct val="90000"/>
              </a:lnSpc>
              <a:buNone/>
            </a:pPr>
            <a:endParaRPr lang="en-US" alt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7219"/>
            <a:ext cx="10972800" cy="962891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Hardware Component Categories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of 2)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3861"/>
            <a:ext cx="10972800" cy="4325112"/>
          </a:xfrm>
        </p:spPr>
        <p:txBody>
          <a:bodyPr/>
          <a:lstStyle/>
          <a:p>
            <a:pPr marL="514350" indent="-514350">
              <a:buClr>
                <a:srgbClr val="FA8218"/>
              </a:buClr>
              <a:buFontTx/>
              <a:buAutoNum type="arabicPeriod"/>
            </a:pPr>
            <a:r>
              <a:rPr lang="en-US" altLang="en-US" dirty="0"/>
              <a:t>Central Processing Unit (CPU)</a:t>
            </a:r>
          </a:p>
          <a:p>
            <a:pPr marL="514350" indent="-514350">
              <a:buClr>
                <a:srgbClr val="FA8218"/>
              </a:buClr>
              <a:buFontTx/>
              <a:buAutoNum type="arabicPeriod"/>
            </a:pPr>
            <a:r>
              <a:rPr lang="en-US" altLang="en-US" dirty="0"/>
              <a:t>Main Memory</a:t>
            </a:r>
          </a:p>
          <a:p>
            <a:pPr marL="514350" indent="-514350">
              <a:buClr>
                <a:srgbClr val="FA8218"/>
              </a:buClr>
              <a:buFontTx/>
              <a:buAutoNum type="arabicPeriod"/>
            </a:pPr>
            <a:r>
              <a:rPr lang="en-US" altLang="en-US" dirty="0"/>
              <a:t>Secondary Memory / Storage</a:t>
            </a:r>
          </a:p>
          <a:p>
            <a:pPr marL="514350" indent="-514350">
              <a:buClr>
                <a:srgbClr val="FA8218"/>
              </a:buClr>
              <a:buFontTx/>
              <a:buAutoNum type="arabicPeriod"/>
            </a:pPr>
            <a:r>
              <a:rPr lang="en-US" altLang="en-US" dirty="0"/>
              <a:t>Input Devices</a:t>
            </a:r>
          </a:p>
          <a:p>
            <a:pPr marL="514350" indent="-514350">
              <a:buClr>
                <a:srgbClr val="FA8218"/>
              </a:buClr>
              <a:buFontTx/>
              <a:buAutoNum type="arabicPeriod"/>
            </a:pPr>
            <a:r>
              <a:rPr lang="en-US" altLang="en-US" dirty="0"/>
              <a:t>Output Devices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51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1898"/>
            <a:ext cx="10972800" cy="95592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Input, Processing, and 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4367"/>
            <a:ext cx="10972800" cy="4325112"/>
          </a:xfrm>
        </p:spPr>
        <p:txBody>
          <a:bodyPr>
            <a:normAutofit/>
          </a:bodyPr>
          <a:lstStyle/>
          <a:p>
            <a:pPr marL="609600" indent="-609600">
              <a:lnSpc>
                <a:spcPct val="90000"/>
              </a:lnSpc>
              <a:buNone/>
              <a:defRPr/>
            </a:pPr>
            <a:r>
              <a:rPr lang="en-US" sz="3200" dirty="0"/>
              <a:t>Three steps that a program typically performs:</a:t>
            </a:r>
          </a:p>
          <a:p>
            <a:pPr marL="990600" lvl="1" indent="-533400">
              <a:lnSpc>
                <a:spcPct val="90000"/>
              </a:lnSpc>
              <a:buClr>
                <a:srgbClr val="FA8218"/>
              </a:buClr>
              <a:buSzPct val="90000"/>
              <a:buFontTx/>
              <a:buAutoNum type="arabicParenR"/>
              <a:defRPr/>
            </a:pPr>
            <a:r>
              <a:rPr lang="en-US" sz="3200" b="1" dirty="0"/>
              <a:t>Gather input data:</a:t>
            </a:r>
          </a:p>
          <a:p>
            <a:pPr marL="1371600" lvl="2" indent="-457200">
              <a:lnSpc>
                <a:spcPct val="90000"/>
              </a:lnSpc>
              <a:buClr>
                <a:srgbClr val="FA8218"/>
              </a:buClr>
              <a:defRPr/>
            </a:pPr>
            <a:r>
              <a:rPr lang="en-US" sz="3200" dirty="0"/>
              <a:t>from keyboard</a:t>
            </a:r>
          </a:p>
          <a:p>
            <a:pPr marL="1371600" lvl="2" indent="-457200">
              <a:lnSpc>
                <a:spcPct val="90000"/>
              </a:lnSpc>
              <a:buClr>
                <a:srgbClr val="FA8218"/>
              </a:buClr>
              <a:defRPr/>
            </a:pPr>
            <a:r>
              <a:rPr lang="en-US" sz="3200" dirty="0"/>
              <a:t>from files on disk </a:t>
            </a:r>
            <a:r>
              <a:rPr lang="en-US" sz="3200" dirty="0" smtClean="0"/>
              <a:t>drives</a:t>
            </a:r>
            <a:endParaRPr lang="en-US" sz="3200" dirty="0"/>
          </a:p>
          <a:p>
            <a:pPr marL="990600" lvl="1" indent="-533400">
              <a:lnSpc>
                <a:spcPct val="90000"/>
              </a:lnSpc>
              <a:buClr>
                <a:srgbClr val="FA8218"/>
              </a:buClr>
              <a:buSzPct val="90000"/>
              <a:buFontTx/>
              <a:buAutoNum type="arabicParenR"/>
              <a:defRPr/>
            </a:pPr>
            <a:r>
              <a:rPr lang="en-US" sz="3200" b="1" dirty="0"/>
              <a:t>Process the input </a:t>
            </a:r>
            <a:r>
              <a:rPr lang="en-US" sz="3200" b="1" dirty="0" smtClean="0"/>
              <a:t>data</a:t>
            </a:r>
            <a:endParaRPr lang="en-US" sz="3200" b="1" dirty="0"/>
          </a:p>
          <a:p>
            <a:pPr marL="990600" lvl="1" indent="-533400">
              <a:lnSpc>
                <a:spcPct val="90000"/>
              </a:lnSpc>
              <a:buClr>
                <a:srgbClr val="FA8218"/>
              </a:buClr>
              <a:buSzPct val="90000"/>
              <a:buFontTx/>
              <a:buAutoNum type="arabicParenR"/>
              <a:defRPr/>
            </a:pPr>
            <a:r>
              <a:rPr lang="en-US" sz="3200" b="1" dirty="0"/>
              <a:t>Display the results as output:</a:t>
            </a:r>
          </a:p>
          <a:p>
            <a:pPr marL="1371600" lvl="2" indent="-457200">
              <a:lnSpc>
                <a:spcPct val="90000"/>
              </a:lnSpc>
              <a:buClr>
                <a:srgbClr val="FA8218"/>
              </a:buClr>
              <a:defRPr/>
            </a:pPr>
            <a:r>
              <a:rPr lang="en-US" sz="3200" dirty="0"/>
              <a:t>send it to the screen</a:t>
            </a:r>
          </a:p>
          <a:p>
            <a:pPr marL="1371600" lvl="2" indent="-457200">
              <a:lnSpc>
                <a:spcPct val="90000"/>
              </a:lnSpc>
              <a:buClr>
                <a:srgbClr val="FA8218"/>
              </a:buClr>
              <a:defRPr/>
            </a:pPr>
            <a:r>
              <a:rPr lang="en-US" sz="3200" dirty="0"/>
              <a:t>write to a file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4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1899"/>
            <a:ext cx="10972800" cy="90973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Programming Process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899" y="1742565"/>
            <a:ext cx="6294202" cy="46397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127" y="506268"/>
            <a:ext cx="10972800" cy="953077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Hardware Component Categories 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of 2)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5" descr="Figure 1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274" y="2081307"/>
            <a:ext cx="7592290" cy="4153238"/>
          </a:xfrm>
          <a:noFill/>
        </p:spPr>
      </p:pic>
    </p:spTree>
    <p:extLst>
      <p:ext uri="{BB962C8B-B14F-4D97-AF65-F5344CB8AC3E}">
        <p14:creationId xmlns:p14="http://schemas.microsoft.com/office/powerpoint/2010/main" val="121209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10972800" cy="880341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CPU Organization</a:t>
            </a:r>
            <a:endParaRPr lang="en-US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3" descr="0102sowc cop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527" y="1892794"/>
            <a:ext cx="7656946" cy="3870036"/>
          </a:xfrm>
          <a:noFill/>
        </p:spPr>
      </p:pic>
    </p:spTree>
    <p:extLst>
      <p:ext uri="{BB962C8B-B14F-4D97-AF65-F5344CB8AC3E}">
        <p14:creationId xmlns:p14="http://schemas.microsoft.com/office/powerpoint/2010/main" val="329046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4350"/>
            <a:ext cx="10972800" cy="898814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Memory 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of 3)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27468"/>
            <a:ext cx="10972800" cy="432511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3200" dirty="0"/>
              <a:t>It is volatile. Main memory is erased when program terminates or computer is turned </a:t>
            </a:r>
            <a:r>
              <a:rPr lang="en-US" sz="3200" dirty="0" smtClean="0"/>
              <a:t>off</a:t>
            </a:r>
          </a:p>
          <a:p>
            <a:pPr marL="109728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Also called Random Access Memory (RAM</a:t>
            </a:r>
            <a:r>
              <a:rPr lang="en-US" sz="3200" dirty="0" smtClean="0"/>
              <a:t>)</a:t>
            </a:r>
          </a:p>
          <a:p>
            <a:pPr marL="109728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/>
              <a:t>Organized as follows:</a:t>
            </a:r>
          </a:p>
          <a:p>
            <a:pPr lvl="1">
              <a:buFont typeface="Georgia" panose="02040502050405020303" pitchFamily="18" charset="0"/>
              <a:buChar char="−"/>
              <a:defRPr/>
            </a:pPr>
            <a:r>
              <a:rPr lang="en-US" sz="3200" dirty="0"/>
              <a:t>bit: smallest piece of memory.  Has values 0 (off, false) or 1 (on, true)</a:t>
            </a:r>
          </a:p>
          <a:p>
            <a:pPr lvl="1">
              <a:buFont typeface="Georgia" panose="02040502050405020303" pitchFamily="18" charset="0"/>
              <a:buChar char="−"/>
              <a:defRPr/>
            </a:pPr>
            <a:r>
              <a:rPr lang="en-US" sz="3200" dirty="0"/>
              <a:t>byte: 8 consecutive bits. Bytes have addresses.</a:t>
            </a:r>
          </a:p>
          <a:p>
            <a:pPr marL="109728" indent="0">
              <a:buNone/>
              <a:defRPr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5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5691"/>
            <a:ext cx="10972800" cy="79663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Memory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 of 3)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54" y="1843024"/>
            <a:ext cx="10972800" cy="4325112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Addresses – Each byte in memory is identified by a unique number known as an </a:t>
            </a:r>
            <a:r>
              <a:rPr lang="en-US" altLang="en-US" sz="3200" i="1" dirty="0"/>
              <a:t>address</a:t>
            </a:r>
            <a:r>
              <a:rPr lang="en-US" altLang="en-US" sz="3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833582"/>
          </a:xfrm>
        </p:spPr>
        <p:txBody>
          <a:bodyPr/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Memory </a:t>
            </a:r>
            <a:r>
              <a:rPr lang="en-US" sz="2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 of 3)</a:t>
            </a:r>
            <a:endParaRPr lang="en-US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 descr="Figure 1-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765567"/>
            <a:ext cx="9848850" cy="1661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963" y="4024720"/>
            <a:ext cx="9512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smtClean="0"/>
              <a:t>In the figure above, the number </a:t>
            </a:r>
            <a:r>
              <a:rPr lang="en-US" sz="3200" dirty="0" smtClean="0">
                <a:solidFill>
                  <a:srgbClr val="FF0000"/>
                </a:solidFill>
              </a:rPr>
              <a:t>149</a:t>
            </a:r>
            <a:r>
              <a:rPr lang="en-US" sz="3200" dirty="0" smtClean="0"/>
              <a:t> is stored in the byte with the address 16, and the number </a:t>
            </a:r>
            <a:r>
              <a:rPr lang="en-US" sz="3200" dirty="0" smtClean="0">
                <a:solidFill>
                  <a:srgbClr val="FF0000"/>
                </a:solidFill>
              </a:rPr>
              <a:t>172</a:t>
            </a:r>
            <a:r>
              <a:rPr lang="en-US" sz="3200" dirty="0" smtClean="0"/>
              <a:t> is stored at address 23.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841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6846"/>
            <a:ext cx="10972800" cy="915554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Secondary Storage</a:t>
            </a:r>
            <a:endParaRPr lang="en-US" sz="4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1768"/>
            <a:ext cx="10972800" cy="4448196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Non-volatile: data retained when program is not running or computer is turned </a:t>
            </a:r>
            <a:r>
              <a:rPr lang="en-US" altLang="en-US" sz="3200" dirty="0" smtClean="0"/>
              <a:t>off</a:t>
            </a:r>
          </a:p>
          <a:p>
            <a:pPr marL="109728" indent="0">
              <a:buNone/>
            </a:pPr>
            <a:endParaRPr lang="en-US" altLang="en-US" sz="3200" dirty="0"/>
          </a:p>
          <a:p>
            <a:r>
              <a:rPr lang="en-US" altLang="en-US" sz="3200" dirty="0"/>
              <a:t>Comes in a variety of media:</a:t>
            </a:r>
          </a:p>
          <a:p>
            <a:pPr lvl="1">
              <a:buFont typeface="Georgia" panose="02040502050405020303" pitchFamily="18" charset="0"/>
              <a:buChar char="□"/>
            </a:pPr>
            <a:r>
              <a:rPr lang="en-US" altLang="en-US" sz="3200" dirty="0"/>
              <a:t>magnetic: traditional hard drives that use a moveable mechanical arm to read/write</a:t>
            </a:r>
          </a:p>
          <a:p>
            <a:pPr lvl="1">
              <a:buFont typeface="Georgia" panose="02040502050405020303" pitchFamily="18" charset="0"/>
              <a:buChar char="□"/>
            </a:pPr>
            <a:r>
              <a:rPr lang="en-US" altLang="en-US" sz="3200" dirty="0"/>
              <a:t>solid-state: data stored in chips, no moving parts</a:t>
            </a:r>
          </a:p>
          <a:p>
            <a:pPr lvl="1">
              <a:buFont typeface="Georgia" panose="02040502050405020303" pitchFamily="18" charset="0"/>
              <a:buChar char="□"/>
            </a:pPr>
            <a:r>
              <a:rPr lang="en-US" altLang="en-US" sz="3200" dirty="0"/>
              <a:t>optical: CD-ROM, DVD</a:t>
            </a:r>
          </a:p>
          <a:p>
            <a:pPr lvl="1">
              <a:buFont typeface="Georgia" panose="02040502050405020303" pitchFamily="18" charset="0"/>
              <a:buChar char="□"/>
            </a:pPr>
            <a:r>
              <a:rPr lang="en-US" altLang="en-US" sz="3200" dirty="0"/>
              <a:t>Flash drives, connected to the USB 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2B6F8-DA8A-488C-955F-45235BEB77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9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1_ho2_content_solution" id="{1602F5C7-26E5-4025-AF71-54CCE1D345AA}" vid="{E2253E46-983D-42C6-A004-C1BB4B4038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05</Template>
  <TotalTime>617</TotalTime>
  <Words>1101</Words>
  <Application>Microsoft Office PowerPoint</Application>
  <PresentationFormat>Widescreen</PresentationFormat>
  <Paragraphs>172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Georgia</vt:lpstr>
      <vt:lpstr>Lucida Console</vt:lpstr>
      <vt:lpstr>Trebuchet MS</vt:lpstr>
      <vt:lpstr>Wingdings 2</vt:lpstr>
      <vt:lpstr>Urban</vt:lpstr>
      <vt:lpstr>Introduction to Computers and Programming</vt:lpstr>
      <vt:lpstr>Why Program?</vt:lpstr>
      <vt:lpstr>Main Hardware Component Categories (1 of 2)</vt:lpstr>
      <vt:lpstr>Main Hardware Component Categories (2 of 2)</vt:lpstr>
      <vt:lpstr>CPU Organization</vt:lpstr>
      <vt:lpstr>Main Memory (1 of 3)</vt:lpstr>
      <vt:lpstr>Main Memory (2 of 3)</vt:lpstr>
      <vt:lpstr>Main Memory (3 of 3)</vt:lpstr>
      <vt:lpstr>Secondary Storage</vt:lpstr>
      <vt:lpstr>Input Devices</vt:lpstr>
      <vt:lpstr>Software-Programs that run on a computer</vt:lpstr>
      <vt:lpstr>Programs and Programming Languages</vt:lpstr>
      <vt:lpstr>Examples Algorithm for Calculating Gross Pay</vt:lpstr>
      <vt:lpstr>Machine Language (1 of 2)</vt:lpstr>
      <vt:lpstr>Machine Language (2 of 2)</vt:lpstr>
      <vt:lpstr>Programs and Programming Languages</vt:lpstr>
      <vt:lpstr>From a High-Level Program to an Executable File (1 of 2)</vt:lpstr>
      <vt:lpstr>From a High-Level Program to an Executable File (2 of 2)</vt:lpstr>
      <vt:lpstr>Keywords, Operators, and Syntax: an overview</vt:lpstr>
      <vt:lpstr>Compilers and Interpreters (1 of 3)</vt:lpstr>
      <vt:lpstr>Compilers and Interpreters (2 of 3)</vt:lpstr>
      <vt:lpstr>Compilers and Interpreters (3 of 3)</vt:lpstr>
      <vt:lpstr>Using Python</vt:lpstr>
      <vt:lpstr>Interactive Mode</vt:lpstr>
      <vt:lpstr>Writing Python Programs and Running them in Script Mode</vt:lpstr>
      <vt:lpstr>The IDLE Programming Environment</vt:lpstr>
      <vt:lpstr>What is a Program Made of?</vt:lpstr>
      <vt:lpstr>Syntax</vt:lpstr>
      <vt:lpstr>Variables</vt:lpstr>
      <vt:lpstr>Input, Processing, and Output</vt:lpstr>
      <vt:lpstr>The Programming Process</vt:lpstr>
    </vt:vector>
  </TitlesOfParts>
  <Company>University of Wisconsin - Whitewater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Ma, Jiehui</dc:creator>
  <cp:lastModifiedBy>Ma, Jiehui</cp:lastModifiedBy>
  <cp:revision>94</cp:revision>
  <dcterms:created xsi:type="dcterms:W3CDTF">2015-01-08T19:13:38Z</dcterms:created>
  <dcterms:modified xsi:type="dcterms:W3CDTF">2019-01-20T20:10:45Z</dcterms:modified>
</cp:coreProperties>
</file>