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70" r:id="rId2"/>
    <p:sldId id="286" r:id="rId3"/>
    <p:sldId id="300" r:id="rId4"/>
    <p:sldId id="301" r:id="rId5"/>
    <p:sldId id="288" r:id="rId6"/>
    <p:sldId id="289" r:id="rId7"/>
    <p:sldId id="294" r:id="rId8"/>
    <p:sldId id="293" r:id="rId9"/>
    <p:sldId id="291" r:id="rId10"/>
    <p:sldId id="299" r:id="rId11"/>
    <p:sldId id="297" r:id="rId12"/>
    <p:sldId id="295" r:id="rId13"/>
    <p:sldId id="277" r:id="rId14"/>
    <p:sldId id="29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9435B-7E44-4C5B-A25F-EC6C3B67A1D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13C6D-D481-4472-B8CC-677487E7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6476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B55841B2-7265-4DE1-920F-56F360DCA45D}" type="datetime1">
              <a:rPr lang="en-US" smtClean="0"/>
              <a:t>9/3/2018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6942-8367-40EA-B260-291874E4CDCC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28DD-DD25-4C51-B102-1BF2899B83D9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6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3207-4B10-4C08-8BAC-F0A13E5A2429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95648"/>
            <a:ext cx="10363200" cy="1509712"/>
          </a:xfrm>
        </p:spPr>
        <p:txBody>
          <a:bodyPr anchor="t"/>
          <a:lstStyle>
            <a:lvl1pPr marL="32004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4701-97E4-422C-AF5F-EACBC99D7364}" type="datetime1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3DC1-B526-48A6-946D-2D3E595DD149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6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18" name="Rounded Rectangle 17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19" name="Rounded Rectangle 18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0" name="Rectangle 19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1" name="Rectangle 20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2" name="Rectangle 21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5" name="Rectangle 24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980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0980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67334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67334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0EDF69-7454-4F75-9DD6-6C8718522495}" type="datetime1">
              <a:rPr lang="en-US" smtClean="0"/>
              <a:t>9/3/2018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4CFE9FAB-656B-4104-862C-573A406F56E4}" type="datetime1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CB7-F4F2-4DE4-BD37-DEB3EFE62AB9}" type="datetime1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06680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1938337"/>
            <a:ext cx="4511040" cy="4690872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15667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FCB-D1FD-46C0-9E7C-6610B83883A5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AB5-CE96-44E8-8D52-A16EF6302C2C}" type="datetime1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4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fld id="{EBD3F9DC-0064-46E3-9403-0AA1CB52737E}" type="datetime1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Python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 – Part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45664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Blocks and Indentation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1387"/>
            <a:ext cx="10972800" cy="4325112"/>
          </a:xfrm>
        </p:spPr>
        <p:txBody>
          <a:bodyPr/>
          <a:lstStyle/>
          <a:p>
            <a:r>
              <a:rPr lang="en-US" dirty="0" smtClean="0"/>
              <a:t>One of the most distinctive features of Python is its use of indentation to mark block of code. 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47636" y="2889699"/>
            <a:ext cx="3934691" cy="563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Block 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1270" y="3469026"/>
            <a:ext cx="3934691" cy="5634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Block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670" y="4062567"/>
            <a:ext cx="3934691" cy="5634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Block 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71270" y="4651662"/>
            <a:ext cx="3934691" cy="5634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Block 2, continuation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47636" y="5240757"/>
            <a:ext cx="3934691" cy="563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Block 1, continuation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4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1179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105828"/>
              </p:ext>
            </p:extLst>
          </p:nvPr>
        </p:nvGraphicFramePr>
        <p:xfrm>
          <a:off x="662311" y="1880998"/>
          <a:ext cx="10826716" cy="393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768">
                  <a:extLst>
                    <a:ext uri="{9D8B030D-6E8A-4147-A177-3AD203B41FA5}">
                      <a16:colId xmlns:a16="http://schemas.microsoft.com/office/drawing/2014/main" val="2336429393"/>
                    </a:ext>
                  </a:extLst>
                </a:gridCol>
                <a:gridCol w="4501974">
                  <a:extLst>
                    <a:ext uri="{9D8B030D-6E8A-4147-A177-3AD203B41FA5}">
                      <a16:colId xmlns:a16="http://schemas.microsoft.com/office/drawing/2014/main" val="1467510264"/>
                    </a:ext>
                  </a:extLst>
                </a:gridCol>
                <a:gridCol w="4501974">
                  <a:extLst>
                    <a:ext uri="{9D8B030D-6E8A-4147-A177-3AD203B41FA5}">
                      <a16:colId xmlns:a16="http://schemas.microsoft.com/office/drawing/2014/main" val="1071139911"/>
                    </a:ext>
                  </a:extLst>
                </a:gridCol>
              </a:tblGrid>
              <a:tr h="76202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Character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65095"/>
                  </a:ext>
                </a:extLst>
              </a:tr>
              <a:tr h="76202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 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Opening</a:t>
                      </a:r>
                      <a:r>
                        <a:rPr lang="en-US" sz="2400" baseline="0" dirty="0" smtClean="0"/>
                        <a:t> and closing parentheses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Used with functions.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19283"/>
                  </a:ext>
                </a:extLst>
              </a:tr>
              <a:tr h="76202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Pound 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Precedes a comment</a:t>
                      </a:r>
                      <a:r>
                        <a:rPr lang="en-US" sz="2400" baseline="0" dirty="0" smtClean="0"/>
                        <a:t> line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786246"/>
                  </a:ext>
                </a:extLst>
              </a:tr>
              <a:tr h="76202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“ ”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Opening and closing quotation marks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Encloses a string (i.e., sequence of characters).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00690"/>
                  </a:ext>
                </a:extLst>
              </a:tr>
              <a:tr h="76202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‘</a:t>
                      </a:r>
                      <a:r>
                        <a:rPr lang="en-US" sz="2400" baseline="0" dirty="0" smtClean="0"/>
                        <a:t> ‘ ‘   ‘ ‘ ‘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Paragraph comments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Encloses</a:t>
                      </a:r>
                      <a:r>
                        <a:rPr lang="en-US" sz="2400" baseline="0" dirty="0" smtClean="0"/>
                        <a:t> a paragraph comment.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7591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0"/>
            <a:ext cx="10972800" cy="87745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is Case Sensitive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20242"/>
            <a:ext cx="10972800" cy="4325112"/>
          </a:xfrm>
        </p:spPr>
        <p:txBody>
          <a:bodyPr/>
          <a:lstStyle/>
          <a:p>
            <a:r>
              <a:rPr lang="en-US" dirty="0" smtClean="0"/>
              <a:t>Python programs are </a:t>
            </a:r>
            <a:r>
              <a:rPr lang="en-US" b="1" dirty="0" smtClean="0"/>
              <a:t>case sensitive</a:t>
            </a:r>
            <a:r>
              <a:rPr lang="en-US" dirty="0" smtClean="0"/>
              <a:t>. It means that the interpreter will consider upper case and lower case to be different characters.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It would be wrong, for example, to replace </a:t>
            </a:r>
            <a:r>
              <a:rPr lang="en-US" b="1" dirty="0" smtClean="0">
                <a:solidFill>
                  <a:srgbClr val="002060"/>
                </a:solidFill>
              </a:rPr>
              <a:t>print</a:t>
            </a:r>
            <a:r>
              <a:rPr lang="en-US" dirty="0" smtClean="0"/>
              <a:t> in the program with </a:t>
            </a:r>
            <a:r>
              <a:rPr lang="en-US" b="1" dirty="0" smtClean="0">
                <a:solidFill>
                  <a:srgbClr val="002060"/>
                </a:solidFill>
              </a:rPr>
              <a:t>Print</a:t>
            </a:r>
            <a:r>
              <a:rPr lang="en-US" dirty="0" smtClean="0"/>
              <a:t>. 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2438"/>
            <a:ext cx="10972800" cy="907672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Statements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3180"/>
            <a:ext cx="10972800" cy="432511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print statement can print any number of expressions.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Successive print statements will display on separate lines.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bare print will print a blank line.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5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0" y="528851"/>
            <a:ext cx="12069170" cy="90278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Python to Perform Mathematical Computation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014" y="1595651"/>
            <a:ext cx="11145847" cy="447687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Python programs can perform all sorts of mathematical computations and display the result</a:t>
            </a:r>
            <a:r>
              <a:rPr lang="en-US" dirty="0" smtClean="0"/>
              <a:t>.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78121"/>
              </p:ext>
            </p:extLst>
          </p:nvPr>
        </p:nvGraphicFramePr>
        <p:xfrm>
          <a:off x="829994" y="2771332"/>
          <a:ext cx="10438228" cy="368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4924">
                  <a:extLst>
                    <a:ext uri="{9D8B030D-6E8A-4147-A177-3AD203B41FA5}">
                      <a16:colId xmlns:a16="http://schemas.microsoft.com/office/drawing/2014/main" val="2164300563"/>
                    </a:ext>
                  </a:extLst>
                </a:gridCol>
                <a:gridCol w="1661533">
                  <a:extLst>
                    <a:ext uri="{9D8B030D-6E8A-4147-A177-3AD203B41FA5}">
                      <a16:colId xmlns:a16="http://schemas.microsoft.com/office/drawing/2014/main" val="10281556"/>
                    </a:ext>
                  </a:extLst>
                </a:gridCol>
                <a:gridCol w="5551771">
                  <a:extLst>
                    <a:ext uri="{9D8B030D-6E8A-4147-A177-3AD203B41FA5}">
                      <a16:colId xmlns:a16="http://schemas.microsoft.com/office/drawing/2014/main" val="2837775408"/>
                    </a:ext>
                  </a:extLst>
                </a:gridCol>
              </a:tblGrid>
              <a:tr h="52497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Statement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Output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/>
                        <a:t>Explanation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068752"/>
                  </a:ext>
                </a:extLst>
              </a:tr>
              <a:tr h="524973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print (3+4)</a:t>
                      </a:r>
                      <a:endParaRPr lang="en-US" sz="3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sz="3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Addition: 3 + 4 = 7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12304"/>
                  </a:ext>
                </a:extLst>
              </a:tr>
              <a:tr h="524973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print (7-2)</a:t>
                      </a:r>
                      <a:endParaRPr lang="en-US" sz="3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sz="3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Subtraction: 7-2 = 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80348"/>
                  </a:ext>
                </a:extLst>
              </a:tr>
              <a:tr h="524973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print</a:t>
                      </a:r>
                      <a:r>
                        <a:rPr lang="en-US" sz="30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(3*4)</a:t>
                      </a:r>
                      <a:endParaRPr lang="en-US" sz="3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en-US" sz="3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Multiplication: 3*4 = 12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47316"/>
                  </a:ext>
                </a:extLst>
              </a:tr>
              <a:tr h="524973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print (12/5)</a:t>
                      </a:r>
                      <a:endParaRPr lang="en-US" sz="3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2060"/>
                          </a:solidFill>
                        </a:rPr>
                        <a:t>2.4</a:t>
                      </a:r>
                      <a:endParaRPr lang="en-US" sz="3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Division: 12/5 = 2.4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476005"/>
                  </a:ext>
                </a:extLst>
              </a:tr>
              <a:tr h="962399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print (3.5 /(2</a:t>
                      </a:r>
                      <a:r>
                        <a:rPr lang="en-US" sz="30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-3))</a:t>
                      </a:r>
                      <a:endParaRPr lang="en-US" sz="3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solidFill>
                            <a:srgbClr val="002060"/>
                          </a:solidFill>
                        </a:rPr>
                        <a:t>-3.5</a:t>
                      </a:r>
                      <a:endParaRPr lang="en-US" sz="3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3.5/(2-3) = 3.5/(-1) = -3.5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4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00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4648"/>
            <a:ext cx="10972800" cy="89698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Words, Operators, and Syntax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374"/>
            <a:ext cx="10972800" cy="43251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Key words: predefined words used to write program in high-level language, each key word has specific meaning.</a:t>
            </a:r>
          </a:p>
          <a:p>
            <a:pPr marL="109728" indent="0">
              <a:buNone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Operators: perform operation on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002060"/>
                </a:solidFill>
              </a:rPr>
              <a:t>Example: math operators to perform arithmetic</a:t>
            </a:r>
          </a:p>
          <a:p>
            <a:pPr marL="411480" lvl="1" indent="0">
              <a:buNone/>
            </a:pPr>
            <a:endParaRPr lang="en-US" sz="3200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Syntax: set of rules to be followed when writing program</a:t>
            </a:r>
          </a:p>
          <a:p>
            <a:pPr marL="109728" indent="0">
              <a:buNone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Statement: individual instruction used in high-level language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64" y="583862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 Python IDLE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79" y="1992573"/>
            <a:ext cx="9600205" cy="33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3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5470"/>
            <a:ext cx="10972800" cy="823803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File Menu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40" y="1703935"/>
            <a:ext cx="10972800" cy="4325112"/>
          </a:xfrm>
        </p:spPr>
        <p:txBody>
          <a:bodyPr/>
          <a:lstStyle/>
          <a:p>
            <a:r>
              <a:rPr lang="en-US" dirty="0" smtClean="0"/>
              <a:t>Under </a:t>
            </a:r>
            <a:r>
              <a:rPr lang="en-US" b="1" dirty="0" smtClean="0"/>
              <a:t>File</a:t>
            </a:r>
            <a:r>
              <a:rPr lang="en-US" dirty="0" smtClean="0"/>
              <a:t>, select </a:t>
            </a:r>
            <a:r>
              <a:rPr lang="en-US" b="1" dirty="0" smtClean="0"/>
              <a:t>New File </a:t>
            </a:r>
            <a:r>
              <a:rPr lang="en-US" dirty="0" smtClean="0"/>
              <a:t>or press </a:t>
            </a:r>
            <a:r>
              <a:rPr lang="en-US" b="1" dirty="0" smtClean="0"/>
              <a:t>Ctrl + N</a:t>
            </a:r>
            <a:r>
              <a:rPr lang="en-US" dirty="0" smtClean="0"/>
              <a:t>. That will bring up a new window titled, “</a:t>
            </a:r>
            <a:r>
              <a:rPr lang="en-US" b="1" dirty="0" smtClean="0"/>
              <a:t>Untitled</a:t>
            </a:r>
            <a:r>
              <a:rPr lang="en-US" dirty="0" smtClean="0"/>
              <a:t>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8" y="2891848"/>
            <a:ext cx="5438487" cy="3220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326" y="3152611"/>
            <a:ext cx="5068691" cy="32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057466" y="4645891"/>
            <a:ext cx="4349444" cy="20227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99" y="524163"/>
            <a:ext cx="11804073" cy="80587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Writing, Saving and Running Python Programs with IDLE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4255" y="1655719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Enter this command in the Untitled window: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4255" y="3260659"/>
            <a:ext cx="116747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Save the file before you can run it. So under File, select Save. Name it: </a:t>
            </a:r>
            <a:r>
              <a:rPr lang="en-US" sz="2400" b="1" dirty="0" smtClean="0"/>
              <a:t>Hello.py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3. Under Run, select </a:t>
            </a:r>
            <a:r>
              <a:rPr lang="en-US" sz="2400" b="1" dirty="0" smtClean="0"/>
              <a:t>Run Module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4. Now go back to the Shell. </a:t>
            </a:r>
          </a:p>
          <a:p>
            <a:r>
              <a:rPr lang="en-US" sz="2400" dirty="0" smtClean="0"/>
              <a:t>The shell is restarted every time you run a </a:t>
            </a:r>
          </a:p>
          <a:p>
            <a:r>
              <a:rPr lang="en-US" sz="2400" dirty="0" smtClean="0"/>
              <a:t>module in IDLE. That’s to clear out any old 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ettings that might interfere with your </a:t>
            </a:r>
          </a:p>
          <a:p>
            <a:r>
              <a:rPr lang="en-US" sz="2400" dirty="0" smtClean="0"/>
              <a:t>program.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8948" y="1610759"/>
            <a:ext cx="4867275" cy="14292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235" y="4830617"/>
            <a:ext cx="4137891" cy="17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5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020" y="624385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Simple Python Program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10" y="2306470"/>
            <a:ext cx="7246961" cy="22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6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2428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Anatomy of a Python Program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848" y="1823624"/>
            <a:ext cx="10972800" cy="43251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Statements</a:t>
            </a:r>
          </a:p>
          <a:p>
            <a:r>
              <a:rPr lang="en-US" sz="3600" dirty="0" smtClean="0"/>
              <a:t>Comments</a:t>
            </a:r>
          </a:p>
          <a:p>
            <a:r>
              <a:rPr lang="en-US" sz="3600" dirty="0" smtClean="0"/>
              <a:t>Indentation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0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382" y="562429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823626"/>
            <a:ext cx="10972800" cy="43251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 statement represents an action or a sequence of actions.</a:t>
            </a:r>
          </a:p>
          <a:p>
            <a:pPr marL="109728" indent="0">
              <a:buNone/>
            </a:pPr>
            <a:endParaRPr lang="en-US" sz="3000" dirty="0" smtClean="0"/>
          </a:p>
          <a:p>
            <a:r>
              <a:rPr lang="en-US" sz="3000" dirty="0" smtClean="0"/>
              <a:t>The statement print (“Welcome to Python”) in the program is a statement to display the greeting “Welcome to Python”.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020" y="571680"/>
            <a:ext cx="10972800" cy="1066800"/>
          </a:xfrm>
        </p:spPr>
        <p:txBody>
          <a:bodyPr>
            <a:normAutofit/>
          </a:bodyPr>
          <a:lstStyle/>
          <a:p>
            <a:pPr>
              <a:tabLst>
                <a:tab pos="2635250" algn="l"/>
              </a:tabLst>
            </a:pPr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2128"/>
            <a:ext cx="10972800" cy="432511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 the Welcome program, line 1 is a comment that documents what the program is and how it is constructed. Comments help programmers communicate and understand a program. They are not programming statements and thus are ignored by the interpreter.</a:t>
            </a:r>
          </a:p>
          <a:p>
            <a:r>
              <a:rPr lang="en-US" sz="3000" dirty="0" smtClean="0"/>
              <a:t>In Python, comments are preceded by a pound sign (</a:t>
            </a:r>
            <a:r>
              <a:rPr lang="en-US" sz="3000" b="1" dirty="0" smtClean="0">
                <a:solidFill>
                  <a:srgbClr val="002060"/>
                </a:solidFill>
              </a:rPr>
              <a:t>#</a:t>
            </a:r>
            <a:r>
              <a:rPr lang="en-US" sz="3000" dirty="0" smtClean="0"/>
              <a:t>) on a line, called </a:t>
            </a:r>
            <a:r>
              <a:rPr lang="en-US" sz="3000" b="1" dirty="0" smtClean="0">
                <a:solidFill>
                  <a:srgbClr val="002060"/>
                </a:solidFill>
              </a:rPr>
              <a:t>a line comment</a:t>
            </a:r>
            <a:r>
              <a:rPr lang="en-US" sz="3000" dirty="0" smtClean="0"/>
              <a:t>, or enclosed between three consecutive single quotation marks </a:t>
            </a:r>
            <a:r>
              <a:rPr lang="en-US" sz="3000" dirty="0" smtClean="0">
                <a:solidFill>
                  <a:srgbClr val="002060"/>
                </a:solidFill>
              </a:rPr>
              <a:t>(‘ ‘ ‘) </a:t>
            </a:r>
            <a:r>
              <a:rPr lang="en-US" sz="3000" dirty="0" smtClean="0"/>
              <a:t>on one or several lines, called </a:t>
            </a:r>
            <a:r>
              <a:rPr lang="en-US" sz="3000" b="1" dirty="0" smtClean="0">
                <a:solidFill>
                  <a:srgbClr val="002060"/>
                </a:solidFill>
              </a:rPr>
              <a:t>a paragraph comment</a:t>
            </a:r>
            <a:r>
              <a:rPr lang="en-US" sz="3000" dirty="0" smtClean="0"/>
              <a:t>. </a:t>
            </a:r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1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743" y="518886"/>
            <a:ext cx="10972800" cy="1066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Indentation 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743" y="1736540"/>
            <a:ext cx="10972800" cy="4325112"/>
          </a:xfrm>
        </p:spPr>
        <p:txBody>
          <a:bodyPr/>
          <a:lstStyle/>
          <a:p>
            <a:r>
              <a:rPr lang="en-US" dirty="0" smtClean="0"/>
              <a:t>The indentation matters in Python.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Note that the statements are entered from the first column in the new line.  It would cause an error if the program is typed as follows:</a:t>
            </a:r>
          </a:p>
          <a:p>
            <a:pPr marL="109728" indent="0">
              <a:buNone/>
            </a:pPr>
            <a:r>
              <a:rPr lang="en-US" dirty="0" smtClean="0"/>
              <a:t>                                                                              </a:t>
            </a:r>
            <a:r>
              <a:rPr lang="en-US" sz="2400" dirty="0" smtClean="0">
                <a:solidFill>
                  <a:srgbClr val="C00000"/>
                </a:solidFill>
              </a:rPr>
              <a:t>Error !!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4189863"/>
            <a:ext cx="3756695" cy="141936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732061" y="4339988"/>
            <a:ext cx="1842446" cy="4094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649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1_ho2_content_solution" id="{1602F5C7-26E5-4025-AF71-54CCE1D345AA}" vid="{E2253E46-983D-42C6-A004-C1BB4B4038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05</Template>
  <TotalTime>2088</TotalTime>
  <Words>618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Trebuchet MS</vt:lpstr>
      <vt:lpstr>Wingdings</vt:lpstr>
      <vt:lpstr>Wingdings 2</vt:lpstr>
      <vt:lpstr>Urban</vt:lpstr>
      <vt:lpstr>Using Python</vt:lpstr>
      <vt:lpstr>Launch Python IDLE</vt:lpstr>
      <vt:lpstr>The File Menu</vt:lpstr>
      <vt:lpstr>Writing, Saving and Running Python Programs with IDLE</vt:lpstr>
      <vt:lpstr>A Simple Python Program</vt:lpstr>
      <vt:lpstr>Anatomy of a Python Program</vt:lpstr>
      <vt:lpstr>Statements</vt:lpstr>
      <vt:lpstr>Comment</vt:lpstr>
      <vt:lpstr>Indentation </vt:lpstr>
      <vt:lpstr>Code Blocks and Indentation</vt:lpstr>
      <vt:lpstr>Special Characters</vt:lpstr>
      <vt:lpstr>Python is Case Sensitive</vt:lpstr>
      <vt:lpstr>Output Statements</vt:lpstr>
      <vt:lpstr>Using Python to Perform Mathematical Computation</vt:lpstr>
      <vt:lpstr>Key Words, Operators, and Syntax</vt:lpstr>
    </vt:vector>
  </TitlesOfParts>
  <Company>University of Wisconsin - Whitewater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Ma, Jiehui</dc:creator>
  <cp:lastModifiedBy>Ma, Jiehui</cp:lastModifiedBy>
  <cp:revision>115</cp:revision>
  <dcterms:created xsi:type="dcterms:W3CDTF">2015-01-08T19:13:38Z</dcterms:created>
  <dcterms:modified xsi:type="dcterms:W3CDTF">2018-09-03T15:53:47Z</dcterms:modified>
</cp:coreProperties>
</file>