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2" r:id="rId13"/>
    <p:sldId id="275" r:id="rId14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563" y="37242"/>
            <a:ext cx="2017873" cy="108469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03247" y="563867"/>
            <a:ext cx="6201156" cy="1372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646681" y="599693"/>
            <a:ext cx="6106795" cy="30480"/>
          </a:xfrm>
          <a:custGeom>
            <a:avLst/>
            <a:gdLst/>
            <a:ahLst/>
            <a:cxnLst/>
            <a:rect l="l" t="t" r="r" b="b"/>
            <a:pathLst>
              <a:path w="6106795" h="30479">
                <a:moveTo>
                  <a:pt x="0" y="0"/>
                </a:moveTo>
                <a:lnTo>
                  <a:pt x="6106795" y="30352"/>
                </a:lnTo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92298" y="102869"/>
            <a:ext cx="3359403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7737" y="1838642"/>
            <a:ext cx="7253605" cy="2783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77173" y="4799695"/>
            <a:ext cx="256540" cy="222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288" y="0"/>
            <a:ext cx="4942475" cy="32293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52978" y="3334816"/>
            <a:ext cx="5257800" cy="17106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5715" indent="-190500" algn="r">
              <a:lnSpc>
                <a:spcPct val="119400"/>
              </a:lnSpc>
              <a:spcBef>
                <a:spcPts val="100"/>
              </a:spcBef>
            </a:pP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Попов Владислав Антонович</a:t>
            </a:r>
            <a:r>
              <a:rPr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700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М2</a:t>
            </a:r>
            <a:r>
              <a:rPr lang="ru-RU" sz="1700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700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-ИВТ-3 </a:t>
            </a:r>
            <a:r>
              <a:rPr sz="1700" spc="-4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Гай</a:t>
            </a:r>
            <a:r>
              <a:rPr sz="17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Василий</a:t>
            </a:r>
            <a:r>
              <a:rPr sz="17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Евгеньевич,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080" algn="r">
              <a:lnSpc>
                <a:spcPct val="100000"/>
              </a:lnSpc>
              <a:spcBef>
                <a:spcPts val="395"/>
              </a:spcBef>
            </a:pPr>
            <a:r>
              <a:rPr sz="17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к.т.н. </a:t>
            </a:r>
            <a:r>
              <a:rPr sz="17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кафедры</a:t>
            </a:r>
            <a:r>
              <a:rPr sz="17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2394585" algn="ctr">
              <a:lnSpc>
                <a:spcPct val="100000"/>
              </a:lnSpc>
              <a:spcBef>
                <a:spcPts val="990"/>
              </a:spcBef>
            </a:pPr>
            <a:r>
              <a:rPr sz="19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Нижний</a:t>
            </a:r>
            <a:r>
              <a:rPr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Новгород</a:t>
            </a:r>
            <a:endParaRPr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2335530" algn="ctr">
              <a:lnSpc>
                <a:spcPct val="100000"/>
              </a:lnSpc>
              <a:spcBef>
                <a:spcPts val="409"/>
              </a:spcBef>
            </a:pPr>
            <a:r>
              <a:rPr sz="19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r>
              <a:rPr lang="ru-RU" sz="19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900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  <a:endParaRPr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1801" y="1514802"/>
            <a:ext cx="5555868" cy="1343316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1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</a:t>
            </a:r>
            <a:r>
              <a:rPr sz="19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квалификационная</a:t>
            </a:r>
            <a:r>
              <a:rPr sz="19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</a:t>
            </a:r>
            <a:r>
              <a:rPr sz="19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sz="19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тему:</a:t>
            </a:r>
            <a:endParaRPr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ctr">
              <a:lnSpc>
                <a:spcPts val="3840"/>
              </a:lnSpc>
              <a:spcBef>
                <a:spcPts val="70"/>
              </a:spcBef>
            </a:pPr>
            <a:r>
              <a:rPr sz="20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</a:t>
            </a:r>
            <a:r>
              <a:rPr sz="20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</a:t>
            </a:r>
            <a:r>
              <a:rPr sz="20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20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алгоритмов</a:t>
            </a:r>
            <a:r>
              <a:rPr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6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распознавания человека по изображению лица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6317" y="193928"/>
            <a:ext cx="47459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/>
              <a:t>                            </a:t>
            </a:r>
            <a:r>
              <a:rPr lang="en-US" sz="2000" dirty="0" err="1" smtClean="0"/>
              <a:t>MobileNet</a:t>
            </a:r>
            <a:endParaRPr sz="20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r>
              <a:rPr dirty="0"/>
              <a:t>11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266359" y="1428750"/>
            <a:ext cx="50292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6745" y="102869"/>
            <a:ext cx="3996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Обработка</a:t>
            </a:r>
            <a:r>
              <a:rPr spc="-35" dirty="0"/>
              <a:t> </a:t>
            </a:r>
            <a:r>
              <a:rPr spc="-5" dirty="0"/>
              <a:t>набора</a:t>
            </a:r>
            <a:r>
              <a:rPr spc="-45" dirty="0"/>
              <a:t> </a:t>
            </a:r>
            <a:r>
              <a:rPr spc="-5" dirty="0"/>
              <a:t>данных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0783" y="1955274"/>
            <a:ext cx="3491865" cy="1381789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67665" indent="-355600">
              <a:lnSpc>
                <a:spcPct val="100000"/>
              </a:lnSpc>
              <a:spcBef>
                <a:spcPts val="455"/>
              </a:spcBef>
              <a:buFont typeface="Times New Roman"/>
              <a:buChar char="●"/>
              <a:tabLst>
                <a:tab pos="367665" algn="l"/>
                <a:tab pos="368300" algn="l"/>
              </a:tabLst>
            </a:pPr>
            <a:r>
              <a:rPr sz="2000" spc="-5" dirty="0" err="1">
                <a:latin typeface="Calibri"/>
                <a:cs typeface="Calibri"/>
              </a:rPr>
              <a:t>Детекция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lang="ru-RU" sz="2000" dirty="0" smtClean="0">
                <a:latin typeface="Calibri"/>
                <a:cs typeface="Calibri"/>
              </a:rPr>
              <a:t>лица на изображении</a:t>
            </a:r>
            <a:endParaRPr sz="2000" dirty="0">
              <a:latin typeface="Calibri"/>
              <a:cs typeface="Calibri"/>
            </a:endParaRPr>
          </a:p>
          <a:p>
            <a:pPr marL="367665" marR="5080" indent="-355600">
              <a:lnSpc>
                <a:spcPct val="114999"/>
              </a:lnSpc>
              <a:buFont typeface="Times New Roman"/>
              <a:buChar char="●"/>
              <a:tabLst>
                <a:tab pos="367665" algn="l"/>
                <a:tab pos="368300" algn="l"/>
              </a:tabLst>
            </a:pPr>
            <a:r>
              <a:rPr lang="ru-RU" sz="2000" dirty="0" smtClean="0">
                <a:latin typeface="Calibri"/>
                <a:cs typeface="Calibri"/>
              </a:rPr>
              <a:t>Обрезание лица из изображения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r>
              <a:rPr dirty="0"/>
              <a:t>16</a:t>
            </a:r>
          </a:p>
        </p:txBody>
      </p:sp>
      <p:pic>
        <p:nvPicPr>
          <p:cNvPr id="2050" name="Picture 2" descr="https://www.researchgate.net/profile/Subhashree-Subudhi/publication/303144203/figure/fig1/AS:565826378256385@1511914929667/Haar-like-feature-detec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74" y="1169793"/>
            <a:ext cx="4643299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Результаты </a:t>
            </a:r>
            <a:r>
              <a:rPr spc="-5" dirty="0"/>
              <a:t>обучения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r>
              <a:rPr dirty="0"/>
              <a:t>18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288623"/>
              </p:ext>
            </p:extLst>
          </p:nvPr>
        </p:nvGraphicFramePr>
        <p:xfrm>
          <a:off x="1524000" y="1276350"/>
          <a:ext cx="6319772" cy="2862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7388">
                  <a:extLst>
                    <a:ext uri="{9D8B030D-6E8A-4147-A177-3AD203B41FA5}">
                      <a16:colId xmlns:a16="http://schemas.microsoft.com/office/drawing/2014/main" val="1883111152"/>
                    </a:ext>
                  </a:extLst>
                </a:gridCol>
                <a:gridCol w="992795">
                  <a:extLst>
                    <a:ext uri="{9D8B030D-6E8A-4147-A177-3AD203B41FA5}">
                      <a16:colId xmlns:a16="http://schemas.microsoft.com/office/drawing/2014/main" val="3327395082"/>
                    </a:ext>
                  </a:extLst>
                </a:gridCol>
                <a:gridCol w="997167">
                  <a:extLst>
                    <a:ext uri="{9D8B030D-6E8A-4147-A177-3AD203B41FA5}">
                      <a16:colId xmlns:a16="http://schemas.microsoft.com/office/drawing/2014/main" val="3585217751"/>
                    </a:ext>
                  </a:extLst>
                </a:gridCol>
                <a:gridCol w="997167">
                  <a:extLst>
                    <a:ext uri="{9D8B030D-6E8A-4147-A177-3AD203B41FA5}">
                      <a16:colId xmlns:a16="http://schemas.microsoft.com/office/drawing/2014/main" val="2760602987"/>
                    </a:ext>
                  </a:extLst>
                </a:gridCol>
                <a:gridCol w="1115255">
                  <a:extLst>
                    <a:ext uri="{9D8B030D-6E8A-4147-A177-3AD203B41FA5}">
                      <a16:colId xmlns:a16="http://schemas.microsoft.com/office/drawing/2014/main" val="4226130626"/>
                    </a:ext>
                  </a:extLst>
                </a:gridCol>
              </a:tblGrid>
              <a:tr h="357803">
                <a:tc>
                  <a:txBody>
                    <a:bodyPr/>
                    <a:lstStyle/>
                    <a:p>
                      <a:pPr indent="1892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Model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83" marR="43483" marT="0" marB="0"/>
                </a:tc>
                <a:tc>
                  <a:txBody>
                    <a:bodyPr/>
                    <a:lstStyle/>
                    <a:p>
                      <a:pPr indent="1892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train-loss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83" marR="43483" marT="0" marB="0"/>
                </a:tc>
                <a:tc>
                  <a:txBody>
                    <a:bodyPr/>
                    <a:lstStyle/>
                    <a:p>
                      <a:pPr indent="1892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train-acc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83" marR="43483" marT="0" marB="0"/>
                </a:tc>
                <a:tc>
                  <a:txBody>
                    <a:bodyPr/>
                    <a:lstStyle/>
                    <a:p>
                      <a:pPr indent="1892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test-loss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83" marR="43483" marT="0" marB="0"/>
                </a:tc>
                <a:tc>
                  <a:txBody>
                    <a:bodyPr/>
                    <a:lstStyle/>
                    <a:p>
                      <a:pPr indent="1892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test-acc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83" marR="43483" marT="0" marB="0"/>
                </a:tc>
                <a:extLst>
                  <a:ext uri="{0D108BD9-81ED-4DB2-BD59-A6C34878D82A}">
                    <a16:rowId xmlns:a16="http://schemas.microsoft.com/office/drawing/2014/main" val="3461888251"/>
                  </a:ext>
                </a:extLst>
              </a:tr>
              <a:tr h="357803">
                <a:tc>
                  <a:txBody>
                    <a:bodyPr/>
                    <a:lstStyle/>
                    <a:p>
                      <a:pPr indent="18923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ResNet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83" marR="43483" marT="0" marB="0"/>
                </a:tc>
                <a:tc>
                  <a:txBody>
                    <a:bodyPr/>
                    <a:lstStyle/>
                    <a:p>
                      <a:pPr indent="1892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0.0841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83" marR="43483" marT="0" marB="0"/>
                </a:tc>
                <a:tc>
                  <a:txBody>
                    <a:bodyPr/>
                    <a:lstStyle/>
                    <a:p>
                      <a:pPr indent="1892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</a:t>
                      </a:r>
                      <a:r>
                        <a:rPr lang="ru-RU" sz="1400">
                          <a:effectLst/>
                        </a:rPr>
                        <a:t>8333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83" marR="43483" marT="0" marB="0"/>
                </a:tc>
                <a:tc>
                  <a:txBody>
                    <a:bodyPr/>
                    <a:lstStyle/>
                    <a:p>
                      <a:pPr indent="1892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</a:t>
                      </a:r>
                      <a:r>
                        <a:rPr lang="ru-RU" sz="1400">
                          <a:effectLst/>
                        </a:rPr>
                        <a:t>190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83" marR="43483" marT="0" marB="0"/>
                </a:tc>
                <a:tc>
                  <a:txBody>
                    <a:bodyPr/>
                    <a:lstStyle/>
                    <a:p>
                      <a:pPr indent="1892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0.5897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83" marR="43483" marT="0" marB="0"/>
                </a:tc>
                <a:extLst>
                  <a:ext uri="{0D108BD9-81ED-4DB2-BD59-A6C34878D82A}">
                    <a16:rowId xmlns:a16="http://schemas.microsoft.com/office/drawing/2014/main" val="2136977773"/>
                  </a:ext>
                </a:extLst>
              </a:tr>
              <a:tr h="357803">
                <a:tc>
                  <a:txBody>
                    <a:bodyPr/>
                    <a:lstStyle/>
                    <a:p>
                      <a:pPr indent="18923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VGG-16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83" marR="43483" marT="0" marB="0"/>
                </a:tc>
                <a:tc>
                  <a:txBody>
                    <a:bodyPr/>
                    <a:lstStyle/>
                    <a:p>
                      <a:pPr indent="1892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0.221</a:t>
                      </a:r>
                      <a:r>
                        <a:rPr lang="ru-RU" sz="1400" dirty="0">
                          <a:effectLst/>
                        </a:rPr>
                        <a:t>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83" marR="43483" marT="0" marB="0"/>
                </a:tc>
                <a:tc>
                  <a:txBody>
                    <a:bodyPr/>
                    <a:lstStyle/>
                    <a:p>
                      <a:pPr indent="1892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0.3</a:t>
                      </a:r>
                      <a:r>
                        <a:rPr lang="ru-RU" sz="1400" dirty="0">
                          <a:effectLst/>
                        </a:rPr>
                        <a:t>548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83" marR="43483" marT="0" marB="0"/>
                </a:tc>
                <a:tc>
                  <a:txBody>
                    <a:bodyPr/>
                    <a:lstStyle/>
                    <a:p>
                      <a:pPr indent="1892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</a:t>
                      </a:r>
                      <a:r>
                        <a:rPr lang="ru-RU" sz="1400">
                          <a:effectLst/>
                        </a:rPr>
                        <a:t>197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83" marR="43483" marT="0" marB="0"/>
                </a:tc>
                <a:tc>
                  <a:txBody>
                    <a:bodyPr/>
                    <a:lstStyle/>
                    <a:p>
                      <a:pPr indent="1892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0.4615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83" marR="43483" marT="0" marB="0"/>
                </a:tc>
                <a:extLst>
                  <a:ext uri="{0D108BD9-81ED-4DB2-BD59-A6C34878D82A}">
                    <a16:rowId xmlns:a16="http://schemas.microsoft.com/office/drawing/2014/main" val="2598838562"/>
                  </a:ext>
                </a:extLst>
              </a:tr>
              <a:tr h="357803">
                <a:tc>
                  <a:txBody>
                    <a:bodyPr/>
                    <a:lstStyle/>
                    <a:p>
                      <a:pPr indent="18923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MobileNet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83" marR="43483" marT="0" marB="0"/>
                </a:tc>
                <a:tc>
                  <a:txBody>
                    <a:bodyPr/>
                    <a:lstStyle/>
                    <a:p>
                      <a:pPr indent="1892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</a:t>
                      </a:r>
                      <a:r>
                        <a:rPr lang="ru-RU" sz="1400">
                          <a:effectLst/>
                        </a:rPr>
                        <a:t>1283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83" marR="43483" marT="0" marB="0"/>
                </a:tc>
                <a:tc>
                  <a:txBody>
                    <a:bodyPr/>
                    <a:lstStyle/>
                    <a:p>
                      <a:pPr indent="1892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</a:t>
                      </a:r>
                      <a:r>
                        <a:rPr lang="ru-RU" sz="1400" dirty="0">
                          <a:effectLst/>
                        </a:rPr>
                        <a:t>7312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83" marR="43483" marT="0" marB="0"/>
                </a:tc>
                <a:tc>
                  <a:txBody>
                    <a:bodyPr/>
                    <a:lstStyle/>
                    <a:p>
                      <a:pPr indent="1892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</a:t>
                      </a:r>
                      <a:r>
                        <a:rPr lang="ru-RU" sz="1400" dirty="0">
                          <a:effectLst/>
                        </a:rPr>
                        <a:t>2403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83" marR="43483" marT="0" marB="0"/>
                </a:tc>
                <a:tc>
                  <a:txBody>
                    <a:bodyPr/>
                    <a:lstStyle/>
                    <a:p>
                      <a:pPr indent="1892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0.4615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83" marR="43483" marT="0" marB="0"/>
                </a:tc>
                <a:extLst>
                  <a:ext uri="{0D108BD9-81ED-4DB2-BD59-A6C34878D82A}">
                    <a16:rowId xmlns:a16="http://schemas.microsoft.com/office/drawing/2014/main" val="2735762936"/>
                  </a:ext>
                </a:extLst>
              </a:tr>
              <a:tr h="357803">
                <a:tc>
                  <a:txBody>
                    <a:bodyPr/>
                    <a:lstStyle/>
                    <a:p>
                      <a:pPr indent="18923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ResNet+VGG-16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83" marR="43483" marT="0" marB="0"/>
                </a:tc>
                <a:tc>
                  <a:txBody>
                    <a:bodyPr/>
                    <a:lstStyle/>
                    <a:p>
                      <a:pPr indent="1892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0.1873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83" marR="43483" marT="0" marB="0"/>
                </a:tc>
                <a:tc>
                  <a:txBody>
                    <a:bodyPr/>
                    <a:lstStyle/>
                    <a:p>
                      <a:pPr indent="1892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0.6774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83" marR="43483" marT="0" marB="0"/>
                </a:tc>
                <a:tc>
                  <a:txBody>
                    <a:bodyPr/>
                    <a:lstStyle/>
                    <a:p>
                      <a:pPr indent="1892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0.2</a:t>
                      </a:r>
                      <a:r>
                        <a:rPr lang="ru-RU" sz="1400" dirty="0">
                          <a:effectLst/>
                        </a:rPr>
                        <a:t>64</a:t>
                      </a:r>
                      <a:r>
                        <a:rPr lang="en-US" sz="1400" dirty="0">
                          <a:effectLst/>
                        </a:rPr>
                        <a:t>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83" marR="43483" marT="0" marB="0"/>
                </a:tc>
                <a:tc>
                  <a:txBody>
                    <a:bodyPr/>
                    <a:lstStyle/>
                    <a:p>
                      <a:pPr indent="1892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0.4872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83" marR="43483" marT="0" marB="0"/>
                </a:tc>
                <a:extLst>
                  <a:ext uri="{0D108BD9-81ED-4DB2-BD59-A6C34878D82A}">
                    <a16:rowId xmlns:a16="http://schemas.microsoft.com/office/drawing/2014/main" val="510929856"/>
                  </a:ext>
                </a:extLst>
              </a:tr>
              <a:tr h="357803">
                <a:tc>
                  <a:txBody>
                    <a:bodyPr/>
                    <a:lstStyle/>
                    <a:p>
                      <a:pPr indent="18923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ResNet+MobileNet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83" marR="43483" marT="0" marB="0"/>
                </a:tc>
                <a:tc>
                  <a:txBody>
                    <a:bodyPr/>
                    <a:lstStyle/>
                    <a:p>
                      <a:pPr indent="1892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</a:t>
                      </a:r>
                      <a:r>
                        <a:rPr lang="ru-RU" sz="1400">
                          <a:effectLst/>
                        </a:rPr>
                        <a:t>0581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83" marR="43483" marT="0" marB="0"/>
                </a:tc>
                <a:tc>
                  <a:txBody>
                    <a:bodyPr/>
                    <a:lstStyle/>
                    <a:p>
                      <a:pPr indent="1892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</a:t>
                      </a:r>
                      <a:r>
                        <a:rPr lang="ru-RU" sz="1400">
                          <a:effectLst/>
                        </a:rPr>
                        <a:t>8871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83" marR="43483" marT="0" marB="0"/>
                </a:tc>
                <a:tc>
                  <a:txBody>
                    <a:bodyPr/>
                    <a:lstStyle/>
                    <a:p>
                      <a:pPr indent="1892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</a:t>
                      </a:r>
                      <a:r>
                        <a:rPr lang="ru-RU" sz="1400">
                          <a:effectLst/>
                        </a:rPr>
                        <a:t>1125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83" marR="43483" marT="0" marB="0"/>
                </a:tc>
                <a:tc>
                  <a:txBody>
                    <a:bodyPr/>
                    <a:lstStyle/>
                    <a:p>
                      <a:pPr indent="1892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</a:t>
                      </a:r>
                      <a:r>
                        <a:rPr lang="ru-RU" sz="1400" dirty="0">
                          <a:effectLst/>
                        </a:rPr>
                        <a:t>7949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83" marR="43483" marT="0" marB="0"/>
                </a:tc>
                <a:extLst>
                  <a:ext uri="{0D108BD9-81ED-4DB2-BD59-A6C34878D82A}">
                    <a16:rowId xmlns:a16="http://schemas.microsoft.com/office/drawing/2014/main" val="485038028"/>
                  </a:ext>
                </a:extLst>
              </a:tr>
              <a:tr h="357803">
                <a:tc>
                  <a:txBody>
                    <a:bodyPr/>
                    <a:lstStyle/>
                    <a:p>
                      <a:pPr indent="18923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VGG-16+MobileNet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83" marR="43483" marT="0" marB="0"/>
                </a:tc>
                <a:tc>
                  <a:txBody>
                    <a:bodyPr/>
                    <a:lstStyle/>
                    <a:p>
                      <a:pPr indent="1892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</a:t>
                      </a:r>
                      <a:r>
                        <a:rPr lang="ru-RU" sz="1400">
                          <a:effectLst/>
                        </a:rPr>
                        <a:t>0768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83" marR="43483" marT="0" marB="0"/>
                </a:tc>
                <a:tc>
                  <a:txBody>
                    <a:bodyPr/>
                    <a:lstStyle/>
                    <a:p>
                      <a:pPr indent="1892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0.8172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83" marR="43483" marT="0" marB="0"/>
                </a:tc>
                <a:tc>
                  <a:txBody>
                    <a:bodyPr/>
                    <a:lstStyle/>
                    <a:p>
                      <a:pPr indent="1892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0.2861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83" marR="43483" marT="0" marB="0"/>
                </a:tc>
                <a:tc>
                  <a:txBody>
                    <a:bodyPr/>
                    <a:lstStyle/>
                    <a:p>
                      <a:pPr indent="1892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0.4872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83" marR="43483" marT="0" marB="0"/>
                </a:tc>
                <a:extLst>
                  <a:ext uri="{0D108BD9-81ED-4DB2-BD59-A6C34878D82A}">
                    <a16:rowId xmlns:a16="http://schemas.microsoft.com/office/drawing/2014/main" val="3178873961"/>
                  </a:ext>
                </a:extLst>
              </a:tr>
              <a:tr h="357803">
                <a:tc>
                  <a:txBody>
                    <a:bodyPr/>
                    <a:lstStyle/>
                    <a:p>
                      <a:pPr indent="18923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All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83" marR="43483" marT="0" marB="0"/>
                </a:tc>
                <a:tc>
                  <a:txBody>
                    <a:bodyPr/>
                    <a:lstStyle/>
                    <a:p>
                      <a:pPr indent="1892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0.0301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83" marR="43483" marT="0" marB="0"/>
                </a:tc>
                <a:tc>
                  <a:txBody>
                    <a:bodyPr/>
                    <a:lstStyle/>
                    <a:p>
                      <a:pPr indent="1892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0.9570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83" marR="43483" marT="0" marB="0"/>
                </a:tc>
                <a:tc>
                  <a:txBody>
                    <a:bodyPr/>
                    <a:lstStyle/>
                    <a:p>
                      <a:pPr indent="1892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r>
                        <a:rPr lang="ru-RU" sz="1400">
                          <a:effectLst/>
                        </a:rPr>
                        <a:t>.0674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83" marR="43483" marT="0" marB="0"/>
                </a:tc>
                <a:tc>
                  <a:txBody>
                    <a:bodyPr/>
                    <a:lstStyle/>
                    <a:p>
                      <a:pPr indent="1892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0.</a:t>
                      </a:r>
                      <a:r>
                        <a:rPr lang="ru-RU" sz="1400" b="1" dirty="0">
                          <a:effectLst/>
                        </a:rPr>
                        <a:t>8974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83" marR="43483" marT="0" marB="0"/>
                </a:tc>
                <a:extLst>
                  <a:ext uri="{0D108BD9-81ED-4DB2-BD59-A6C34878D82A}">
                    <a16:rowId xmlns:a16="http://schemas.microsoft.com/office/drawing/2014/main" val="427599622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7682" y="1934972"/>
            <a:ext cx="254889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" marR="5080" indent="-41275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Спасибо</a:t>
            </a:r>
            <a:r>
              <a:rPr sz="4000" b="1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40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за </a:t>
            </a:r>
            <a:r>
              <a:rPr sz="4000" b="1" spc="-98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40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внимание!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563" y="37242"/>
            <a:ext cx="7729855" cy="1085215"/>
            <a:chOff x="74563" y="37242"/>
            <a:chExt cx="7729855" cy="10852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563" y="37242"/>
              <a:ext cx="2017873" cy="10846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3247" y="563867"/>
              <a:ext cx="6201156" cy="1372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46681" y="599693"/>
              <a:ext cx="6106795" cy="30480"/>
            </a:xfrm>
            <a:custGeom>
              <a:avLst/>
              <a:gdLst/>
              <a:ahLst/>
              <a:cxnLst/>
              <a:rect l="l" t="t" r="r" b="b"/>
              <a:pathLst>
                <a:path w="6106795" h="30479">
                  <a:moveTo>
                    <a:pt x="0" y="0"/>
                  </a:moveTo>
                  <a:lnTo>
                    <a:pt x="6106795" y="30352"/>
                  </a:lnTo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38094" y="95249"/>
            <a:ext cx="3323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Calibri"/>
                <a:cs typeface="Calibri"/>
              </a:rPr>
              <a:t>Цель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и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/>
              <a:t>задачи</a:t>
            </a:r>
            <a:r>
              <a:rPr spc="-65" dirty="0"/>
              <a:t> </a:t>
            </a:r>
            <a:r>
              <a:rPr spc="-10" dirty="0">
                <a:latin typeface="Calibri"/>
                <a:cs typeface="Calibri"/>
              </a:rPr>
              <a:t>работы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467090" y="4799695"/>
            <a:ext cx="1657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z="1400" dirty="0">
                <a:solidFill>
                  <a:srgbClr val="888888"/>
                </a:solidFill>
                <a:latin typeface="Times New Roman"/>
                <a:cs typeface="Times New Roman"/>
              </a:rPr>
              <a:t>2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0550" y="1404366"/>
            <a:ext cx="8273415" cy="17793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Цель: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точности распознавания лиц на изображении, использую ансамбли нейронных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сетей.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600" b="1" spc="-5" dirty="0">
                <a:latin typeface="Calibri"/>
                <a:cs typeface="Calibri"/>
              </a:rPr>
              <a:t>Задачи:</a:t>
            </a:r>
            <a:endParaRPr sz="1600" dirty="0">
              <a:latin typeface="Calibri"/>
              <a:cs typeface="Calibri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базы данных лиц, которые система будет распознавать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существующих алгоритмов распознавания лиц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Усовершенствование имеющихся алгоритмов распознавания лиц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563" y="37242"/>
            <a:ext cx="7729855" cy="1085215"/>
            <a:chOff x="74563" y="37242"/>
            <a:chExt cx="7729855" cy="10852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563" y="37242"/>
              <a:ext cx="2017873" cy="10846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3247" y="563867"/>
              <a:ext cx="6201156" cy="1372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46681" y="599693"/>
              <a:ext cx="6106795" cy="30480"/>
            </a:xfrm>
            <a:custGeom>
              <a:avLst/>
              <a:gdLst/>
              <a:ahLst/>
              <a:cxnLst/>
              <a:rect l="l" t="t" r="r" b="b"/>
              <a:pathLst>
                <a:path w="6106795" h="30479">
                  <a:moveTo>
                    <a:pt x="0" y="0"/>
                  </a:moveTo>
                  <a:lnTo>
                    <a:pt x="6106795" y="30352"/>
                  </a:lnTo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77946" y="95249"/>
            <a:ext cx="2641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Научная</a:t>
            </a:r>
            <a:r>
              <a:rPr spc="-85" dirty="0"/>
              <a:t> </a:t>
            </a:r>
            <a:r>
              <a:rPr spc="-5" dirty="0">
                <a:latin typeface="Calibri"/>
                <a:cs typeface="Calibri"/>
              </a:rPr>
              <a:t>новизна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467090" y="4799695"/>
            <a:ext cx="1657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z="1400" dirty="0">
                <a:solidFill>
                  <a:srgbClr val="888888"/>
                </a:solidFill>
                <a:latin typeface="Times New Roman"/>
                <a:cs typeface="Times New Roman"/>
              </a:rPr>
              <a:t>3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0550" y="1365101"/>
            <a:ext cx="8183880" cy="126444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lang="ru-RU" dirty="0" smtClean="0"/>
              <a:t>Использование ансамбля нейронных сетей для повышения точности  распознавания лиц на изображении.</a:t>
            </a:r>
          </a:p>
          <a:p>
            <a:pPr marL="298450" indent="-285750">
              <a:lnSpc>
                <a:spcPct val="100000"/>
              </a:lnSpc>
              <a:spcBef>
                <a:spcPts val="420"/>
              </a:spcBef>
              <a:buFontTx/>
              <a:buChar char="-"/>
            </a:pPr>
            <a:r>
              <a:rPr lang="ru-RU" dirty="0">
                <a:cs typeface="Calibri"/>
              </a:rPr>
              <a:t>Рассмотрение известных моделей распознавания </a:t>
            </a:r>
            <a:r>
              <a:rPr lang="ru-RU" dirty="0" smtClean="0">
                <a:cs typeface="Calibri"/>
              </a:rPr>
              <a:t>лиц</a:t>
            </a:r>
          </a:p>
          <a:p>
            <a:pPr marL="298450" indent="-285750">
              <a:lnSpc>
                <a:spcPct val="100000"/>
              </a:lnSpc>
              <a:spcBef>
                <a:spcPts val="420"/>
              </a:spcBef>
              <a:buFontTx/>
              <a:buChar char="-"/>
            </a:pPr>
            <a:r>
              <a:rPr lang="ru-RU" dirty="0" smtClean="0">
                <a:cs typeface="Calibri"/>
              </a:rPr>
              <a:t>Выбор моделей распознавания лиц для ансамбля</a:t>
            </a:r>
            <a:endParaRPr lang="ru-RU" dirty="0"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133350"/>
            <a:ext cx="24606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/>
              <a:t>Предлагаемая</a:t>
            </a:r>
            <a:r>
              <a:rPr sz="2000" spc="-50" dirty="0"/>
              <a:t> </a:t>
            </a:r>
            <a:r>
              <a:rPr sz="2000" dirty="0"/>
              <a:t>система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7090" y="4799695"/>
            <a:ext cx="1657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z="1400" dirty="0">
                <a:solidFill>
                  <a:srgbClr val="888888"/>
                </a:solidFill>
                <a:latin typeface="Times New Roman"/>
                <a:cs typeface="Times New Roman"/>
              </a:rPr>
              <a:t>4</a:t>
            </a:fld>
            <a:endParaRPr sz="1400">
              <a:latin typeface="Times New Roman"/>
              <a:cs typeface="Times New Roman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47800" y="895350"/>
            <a:ext cx="3603245" cy="369633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5047732" y="866361"/>
            <a:ext cx="3276600" cy="3696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8682" y="104394"/>
            <a:ext cx="4352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Математическая</a:t>
            </a:r>
            <a:r>
              <a:rPr sz="2400" spc="-55" dirty="0"/>
              <a:t> </a:t>
            </a:r>
            <a:r>
              <a:rPr sz="2400" dirty="0"/>
              <a:t>модель</a:t>
            </a:r>
            <a:r>
              <a:rPr sz="2400" spc="-25" dirty="0"/>
              <a:t> </a:t>
            </a:r>
            <a:r>
              <a:rPr sz="2400" dirty="0"/>
              <a:t>системы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6"/>
              <p:cNvSpPr txBox="1"/>
              <p:nvPr/>
            </p:nvSpPr>
            <p:spPr>
              <a:xfrm>
                <a:off x="763091" y="1191002"/>
                <a:ext cx="3504109" cy="309700"/>
              </a:xfrm>
              <a:prstGeom prst="rect">
                <a:avLst/>
              </a:prstGeom>
            </p:spPr>
            <p:txBody>
              <a:bodyPr vert="horz" wrap="square" lIns="0" tIns="93345" rIns="0" bIns="0" rtlCol="0">
                <a:spAutoFit/>
              </a:bodyPr>
              <a:lstStyle/>
              <a:p>
                <a:pPr marL="381000" indent="-342900">
                  <a:lnSpc>
                    <a:spcPct val="100000"/>
                  </a:lnSpc>
                  <a:spcBef>
                    <a:spcPts val="735"/>
                  </a:spcBef>
                  <a:buFont typeface="Microsoft Sans Serif"/>
                  <a:buChar char="•"/>
                  <a:tabLst>
                    <a:tab pos="380365" algn="l"/>
                    <a:tab pos="381000" algn="l"/>
                  </a:tabLst>
                </a:pPr>
                <a:r>
                  <a:rPr lang="ru-RU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Обучающая</a:t>
                </a:r>
                <a:r>
                  <a:rPr lang="ru-RU" sz="1400" spc="-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выборка</a:t>
                </a:r>
                <a:r>
                  <a:rPr lang="en-US" sz="1400" spc="-4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ru-RU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ru-RU" sz="1400" b="0" i="1" smtClean="0">
                            <a:latin typeface="Cambria Math" panose="02040503050406030204" pitchFamily="18" charset="0"/>
                            <a:cs typeface="Calibri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  <m:r>
                      <a:rPr lang="ru-RU" sz="1400" b="0" i="1" smtClean="0">
                        <a:latin typeface="Cambria Math" panose="02040503050406030204" pitchFamily="18" charset="0"/>
                        <a:cs typeface="Calibri"/>
                      </a:rPr>
                      <m:t>, </m:t>
                    </m:r>
                    <m:sSub>
                      <m:sSubPr>
                        <m:ctrlPr>
                          <a:rPr lang="ru-RU" sz="14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Calibri"/>
                      </a:rPr>
                      <m:t>), 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/>
                      </a:rPr>
                      <m:t>=1..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Calibri"/>
                      </a:rPr>
                      <m:t>𝑛</m:t>
                    </m:r>
                  </m:oMath>
                </a14:m>
                <a:endParaRPr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91" y="1191002"/>
                <a:ext cx="3504109" cy="309700"/>
              </a:xfrm>
              <a:prstGeom prst="rect">
                <a:avLst/>
              </a:prstGeom>
              <a:blipFill>
                <a:blip r:embed="rId2"/>
                <a:stretch>
                  <a:fillRect l="-1913" b="-35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7"/>
              <p:cNvSpPr txBox="1"/>
              <p:nvPr/>
            </p:nvSpPr>
            <p:spPr>
              <a:xfrm>
                <a:off x="789595" y="1471713"/>
                <a:ext cx="4367709" cy="558486"/>
              </a:xfrm>
              <a:prstGeom prst="rect">
                <a:avLst/>
              </a:prstGeom>
            </p:spPr>
            <p:txBody>
              <a:bodyPr vert="horz" wrap="square" lIns="0" tIns="628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495"/>
                  </a:spcBef>
                </a:pPr>
                <a:r>
                  <a:rPr lang="ru-RU" sz="1400" spc="1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𝑥</a:t>
                </a:r>
                <a:r>
                  <a:rPr lang="ru-RU" sz="1500" spc="15" baseline="-16666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𝑖</a:t>
                </a:r>
                <a:r>
                  <a:rPr lang="ru-RU" sz="1400" spc="-25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spc="-25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ru-RU" sz="1400" spc="-5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исходн</a:t>
                </a:r>
                <a:r>
                  <a:rPr lang="ru-RU" sz="1400" spc="-5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ое изображение</a:t>
                </a:r>
                <a:r>
                  <a:rPr lang="ru-RU" sz="1400" spc="-5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">
                  <a:lnSpc>
                    <a:spcPct val="100000"/>
                  </a:lnSpc>
                  <a:spcBef>
                    <a:spcPts val="495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140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ar-AE" sz="1400" b="0" i="1" smtClean="0">
                            <a:latin typeface="Cambria Math" panose="02040503050406030204" pitchFamily="18" charset="0"/>
                            <a:cs typeface="Calibri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alibri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cs typeface="Calibri"/>
                      </a:rPr>
                      <m:t>:</m:t>
                    </m:r>
                  </m:oMath>
                </a14:m>
                <a:r>
                  <a:rPr lang="ru-RU" sz="1400" spc="-5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класс изображения</a:t>
                </a:r>
                <a:endParaRPr lang="en-US" sz="1400" spc="-5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95" y="1471713"/>
                <a:ext cx="4367709" cy="558486"/>
              </a:xfrm>
              <a:prstGeom prst="rect">
                <a:avLst/>
              </a:prstGeom>
              <a:blipFill>
                <a:blip r:embed="rId3"/>
                <a:stretch>
                  <a:fillRect l="-1676" b="-19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8"/>
          <p:cNvSpPr txBox="1"/>
          <p:nvPr/>
        </p:nvSpPr>
        <p:spPr>
          <a:xfrm>
            <a:off x="789595" y="2067471"/>
            <a:ext cx="2289252" cy="278923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нейронной сети</a:t>
            </a:r>
            <a:r>
              <a:rPr lang="en-US"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89594" y="3133126"/>
            <a:ext cx="4163405" cy="837409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активации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оптимизации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SGD</a:t>
            </a: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потерь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categorical_crossenropy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67090" y="4799695"/>
            <a:ext cx="1657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z="1400" dirty="0">
                <a:solidFill>
                  <a:srgbClr val="888888"/>
                </a:solidFill>
                <a:latin typeface="Times New Roman"/>
                <a:cs typeface="Times New Roman"/>
              </a:rPr>
              <a:t>5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85800" y="2729901"/>
            <a:ext cx="396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5"/>
              </a:spcBef>
              <a:buFont typeface="Microsoft Sans Serif"/>
              <a:buChar char="•"/>
              <a:tabLst>
                <a:tab pos="354965" algn="l"/>
                <a:tab pos="355600" algn="l"/>
              </a:tabLst>
            </a:pP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Гиперпараметры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нейронной сети</a:t>
            </a:r>
            <a:r>
              <a:rPr lang="ru-RU" spc="-10" dirty="0" smtClean="0">
                <a:cs typeface="Calibri"/>
              </a:rPr>
              <a:t>:</a:t>
            </a:r>
            <a:endParaRPr lang="ru-RU" spc="-10" dirty="0">
              <a:cs typeface="Calibri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708112" y="2406259"/>
            <a:ext cx="51010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354965" algn="l"/>
                <a:tab pos="355600" algn="l"/>
              </a:tabLst>
            </a:pPr>
            <a:r>
              <a:rPr lang="ru-RU" sz="1400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сверточные</a:t>
            </a:r>
            <a:r>
              <a:rPr lang="ru-RU" sz="1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слои с результирующим </a:t>
            </a:r>
            <a:r>
              <a:rPr lang="ru-RU" sz="14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полносвызным</a:t>
            </a:r>
            <a:r>
              <a:rPr lang="ru-RU"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слоем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8833" y="163830"/>
            <a:ext cx="44945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000" dirty="0" smtClean="0"/>
              <a:t>          Ансамбль нейронной сети</a:t>
            </a:r>
            <a:endParaRPr sz="2000" dirty="0"/>
          </a:p>
        </p:txBody>
      </p:sp>
      <p:sp>
        <p:nvSpPr>
          <p:cNvPr id="5" name="object 5"/>
          <p:cNvSpPr txBox="1"/>
          <p:nvPr/>
        </p:nvSpPr>
        <p:spPr>
          <a:xfrm>
            <a:off x="8467090" y="4799695"/>
            <a:ext cx="1657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z="1400" dirty="0">
                <a:solidFill>
                  <a:srgbClr val="888888"/>
                </a:solidFill>
                <a:latin typeface="Times New Roman"/>
                <a:cs typeface="Times New Roman"/>
              </a:rPr>
              <a:t>6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4017099"/>
            <a:ext cx="684974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2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ключевых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компонента:</a:t>
            </a:r>
            <a:endParaRPr sz="1600" dirty="0">
              <a:latin typeface="Calibri"/>
              <a:cs typeface="Calibri"/>
            </a:endParaRPr>
          </a:p>
          <a:p>
            <a:pPr marL="469900" indent="-330835">
              <a:lnSpc>
                <a:spcPct val="100000"/>
              </a:lnSpc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lang="ru-RU" sz="1600" spc="-5" dirty="0" smtClean="0">
                <a:latin typeface="Calibri"/>
                <a:cs typeface="Calibri"/>
              </a:rPr>
              <a:t>Несколь</a:t>
            </a:r>
            <a:r>
              <a:rPr lang="ru-RU" sz="1600" spc="-5" dirty="0" smtClean="0">
                <a:latin typeface="Calibri"/>
                <a:cs typeface="Calibri"/>
              </a:rPr>
              <a:t>ко нейронных сетей, объединенных в слой</a:t>
            </a:r>
            <a:endParaRPr sz="1600" dirty="0">
              <a:latin typeface="Calibri"/>
              <a:cs typeface="Calibri"/>
            </a:endParaRPr>
          </a:p>
          <a:p>
            <a:pPr marL="469900" indent="-330835">
              <a:lnSpc>
                <a:spcPct val="100000"/>
              </a:lnSpc>
              <a:buFont typeface="Times New Roman"/>
              <a:buChar char="●"/>
              <a:tabLst>
                <a:tab pos="469265" algn="l"/>
                <a:tab pos="469900" algn="l"/>
              </a:tabLst>
            </a:pPr>
            <a:r>
              <a:rPr lang="ru-RU" sz="1600" spc="-10" dirty="0" err="1" smtClean="0">
                <a:latin typeface="Calibri"/>
                <a:cs typeface="Calibri"/>
              </a:rPr>
              <a:t>Полносвязный</a:t>
            </a:r>
            <a:r>
              <a:rPr lang="ru-RU" sz="1600" spc="-10" dirty="0" smtClean="0">
                <a:latin typeface="Calibri"/>
                <a:cs typeface="Calibri"/>
              </a:rPr>
              <a:t> слой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19150"/>
            <a:ext cx="6477904" cy="32103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4489" y="193928"/>
            <a:ext cx="35928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000" dirty="0" smtClean="0"/>
              <a:t>Нейронные сети в ансамбле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504850" y="1260937"/>
            <a:ext cx="5667350" cy="24473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2284">
              <a:lnSpc>
                <a:spcPct val="115100"/>
              </a:lnSpc>
              <a:spcBef>
                <a:spcPts val="100"/>
              </a:spcBef>
              <a:tabLst>
                <a:tab pos="354965" algn="l"/>
                <a:tab pos="355600" algn="l"/>
              </a:tabLst>
            </a:pPr>
            <a:r>
              <a:rPr lang="ru-RU" dirty="0" smtClean="0">
                <a:latin typeface="Calibri"/>
                <a:cs typeface="Calibri"/>
              </a:rPr>
              <a:t>В ансамбле были использованы 3 нейронные сети</a:t>
            </a:r>
            <a:r>
              <a:rPr lang="en-US" dirty="0" smtClean="0">
                <a:latin typeface="Calibri"/>
                <a:cs typeface="Calibri"/>
              </a:rPr>
              <a:t>:</a:t>
            </a:r>
          </a:p>
          <a:p>
            <a:pPr marL="297815" marR="502284" indent="-285750">
              <a:lnSpc>
                <a:spcPct val="2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dirty="0" smtClean="0">
                <a:latin typeface="Calibri"/>
                <a:cs typeface="Calibri"/>
              </a:rPr>
              <a:t>VGG-16</a:t>
            </a:r>
          </a:p>
          <a:p>
            <a:pPr marL="297815" marR="502284" indent="-285750">
              <a:lnSpc>
                <a:spcPct val="2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800" dirty="0" err="1" smtClean="0">
                <a:latin typeface="Calibri"/>
                <a:cs typeface="Calibri"/>
              </a:rPr>
              <a:t>ResNet</a:t>
            </a:r>
            <a:endParaRPr lang="en-US" sz="1800" dirty="0" smtClean="0">
              <a:latin typeface="Calibri"/>
              <a:cs typeface="Calibri"/>
            </a:endParaRPr>
          </a:p>
          <a:p>
            <a:pPr marL="297815" marR="502284" indent="-285750">
              <a:lnSpc>
                <a:spcPct val="2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dirty="0" err="1" smtClean="0">
                <a:latin typeface="Calibri"/>
                <a:cs typeface="Calibri"/>
              </a:rPr>
              <a:t>MobileNet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r>
              <a:rPr dirty="0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0482" y="193928"/>
            <a:ext cx="37191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/>
              <a:t>                       VGG-16</a:t>
            </a:r>
            <a:endParaRPr sz="20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r>
              <a:rPr dirty="0"/>
              <a:t>9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18679" y="1276350"/>
            <a:ext cx="7162800" cy="3370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7261" y="193928"/>
            <a:ext cx="46456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spc="-5" dirty="0" smtClean="0"/>
              <a:t>                           </a:t>
            </a:r>
            <a:r>
              <a:rPr lang="en-US" sz="2000" spc="-5" dirty="0" err="1" smtClean="0"/>
              <a:t>ResNet</a:t>
            </a:r>
            <a:endParaRPr sz="20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r>
              <a:rPr dirty="0"/>
              <a:t>10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2362200" y="1276350"/>
            <a:ext cx="5181600" cy="304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Words>268</Words>
  <Application>Microsoft Office PowerPoint</Application>
  <PresentationFormat>Экран (16:9)</PresentationFormat>
  <Paragraphs>95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Microsoft Sans Serif</vt:lpstr>
      <vt:lpstr>Times New Roman</vt:lpstr>
      <vt:lpstr>Office Theme</vt:lpstr>
      <vt:lpstr>Выпускная квалификационная работа на тему: Разработка модели и алгоритмов  распознавания человека по изображению лица</vt:lpstr>
      <vt:lpstr>Цель и задачи работы</vt:lpstr>
      <vt:lpstr>Научная новизна</vt:lpstr>
      <vt:lpstr>Предлагаемая система</vt:lpstr>
      <vt:lpstr>Математическая модель системы</vt:lpstr>
      <vt:lpstr>          Ансамбль нейронной сети</vt:lpstr>
      <vt:lpstr>Нейронные сети в ансамбле</vt:lpstr>
      <vt:lpstr>                       VGG-16</vt:lpstr>
      <vt:lpstr>                           ResNet</vt:lpstr>
      <vt:lpstr>                            MobileNet</vt:lpstr>
      <vt:lpstr>Обработка набора данных</vt:lpstr>
      <vt:lpstr>Результаты обучения</vt:lpstr>
      <vt:lpstr>Спасибо за 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Aleksandr Dobrov</dc:creator>
  <cp:lastModifiedBy>Horo Clever</cp:lastModifiedBy>
  <cp:revision>15</cp:revision>
  <dcterms:created xsi:type="dcterms:W3CDTF">2023-06-06T18:51:53Z</dcterms:created>
  <dcterms:modified xsi:type="dcterms:W3CDTF">2023-06-07T06:20:13Z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2023-06-06T00:00:00Z</vt:filetime>
  </property>
</Properties>
</file>