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5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12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76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6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3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4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5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7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0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C761E4-C66A-4C24-8D1E-D0CD3041EC25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8535-3942-4474-828C-559647CF1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73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" y="2736272"/>
            <a:ext cx="8825658" cy="3329581"/>
          </a:xfrm>
        </p:spPr>
        <p:txBody>
          <a:bodyPr/>
          <a:lstStyle/>
          <a:p>
            <a:r>
              <a:rPr lang="ru-RU" dirty="0" smtClean="0"/>
              <a:t>Шифры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1. Шифр Цезаря</a:t>
            </a:r>
            <a:br>
              <a:rPr lang="ru-RU" sz="3600" dirty="0" smtClean="0"/>
            </a:br>
            <a:r>
              <a:rPr lang="ru-RU" sz="3600" dirty="0" smtClean="0"/>
              <a:t>2. Шифр </a:t>
            </a:r>
            <a:r>
              <a:rPr lang="ru-RU" sz="3600" dirty="0" err="1" smtClean="0"/>
              <a:t>Виженера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3. Шифр </a:t>
            </a:r>
            <a:r>
              <a:rPr lang="en-US" sz="3600" dirty="0" smtClean="0"/>
              <a:t>RC4 (</a:t>
            </a:r>
            <a:r>
              <a:rPr lang="ru-RU" sz="3600" dirty="0" smtClean="0"/>
              <a:t>потоковые шифры)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3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584" y="286463"/>
            <a:ext cx="9404723" cy="1400530"/>
          </a:xfrm>
        </p:spPr>
        <p:txBody>
          <a:bodyPr/>
          <a:lstStyle/>
          <a:p>
            <a:r>
              <a:rPr lang="ru-RU" dirty="0" smtClean="0"/>
              <a:t>Шифры.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03313" y="1496291"/>
            <a:ext cx="8946541" cy="4195481"/>
          </a:xfrm>
        </p:spPr>
        <p:txBody>
          <a:bodyPr/>
          <a:lstStyle/>
          <a:p>
            <a:pPr lvl="7"/>
            <a:endParaRPr lang="ru-RU" dirty="0" smtClean="0"/>
          </a:p>
          <a:p>
            <a:pPr marL="3200400" lvl="7" indent="0">
              <a:buNone/>
            </a:pPr>
            <a:r>
              <a:rPr lang="ru-RU" dirty="0" smtClean="0"/>
              <a:t>           Ключ</a:t>
            </a:r>
          </a:p>
          <a:p>
            <a:pPr marL="3200400" lvl="7" indent="0">
              <a:buNone/>
            </a:pPr>
            <a:endParaRPr lang="ru-RU" dirty="0"/>
          </a:p>
          <a:p>
            <a:pPr marL="3200400" lvl="7" indent="0">
              <a:buNone/>
            </a:pPr>
            <a:endParaRPr lang="ru-RU" dirty="0" smtClean="0"/>
          </a:p>
          <a:p>
            <a:pPr marL="3200400" lvl="7" indent="0">
              <a:buNone/>
            </a:pPr>
            <a:endParaRPr lang="en-US" dirty="0" smtClean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pPr marL="3200400" lvl="7" indent="0">
              <a:buNone/>
            </a:pPr>
            <a:endParaRPr lang="ru-RU" dirty="0" smtClean="0"/>
          </a:p>
          <a:p>
            <a:pPr marL="3200400" lvl="7" indent="0">
              <a:buNone/>
            </a:pPr>
            <a:r>
              <a:rPr lang="ru-RU" dirty="0" smtClean="0"/>
              <a:t>   </a:t>
            </a:r>
            <a:r>
              <a:rPr lang="ru-RU" dirty="0" err="1" smtClean="0"/>
              <a:t>Шифротекст</a:t>
            </a:r>
            <a:endParaRPr lang="ru-RU" dirty="0" smtClean="0"/>
          </a:p>
          <a:p>
            <a:pPr marL="3200400" lvl="7" indent="0">
              <a:buNone/>
            </a:pPr>
            <a:r>
              <a:rPr lang="ru-RU" dirty="0" smtClean="0"/>
              <a:t>           Ключ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03313" y="1496291"/>
            <a:ext cx="3066906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89964" y="1510145"/>
            <a:ext cx="3352800" cy="1399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Шифротекст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3"/>
            <a:endCxn id="8" idx="1"/>
          </p:cNvCxnSpPr>
          <p:nvPr/>
        </p:nvCxnSpPr>
        <p:spPr>
          <a:xfrm>
            <a:off x="4170219" y="2182091"/>
            <a:ext cx="2119745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03313" y="3657600"/>
            <a:ext cx="3066906" cy="16209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89964" y="3671455"/>
            <a:ext cx="3352800" cy="1565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1" idx="3"/>
            <a:endCxn id="12" idx="1"/>
          </p:cNvCxnSpPr>
          <p:nvPr/>
        </p:nvCxnSpPr>
        <p:spPr>
          <a:xfrm flipV="1">
            <a:off x="4170219" y="4454237"/>
            <a:ext cx="2119745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71027"/>
            <a:ext cx="8946541" cy="419548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Шифр Цезаря, также известный как </a:t>
            </a:r>
            <a:r>
              <a:rPr lang="ru-RU" dirty="0" smtClean="0">
                <a:solidFill>
                  <a:schemeClr val="bg1"/>
                </a:solidFill>
              </a:rPr>
              <a:t>шифр</a:t>
            </a:r>
            <a:r>
              <a:rPr lang="ru-RU" dirty="0">
                <a:solidFill>
                  <a:schemeClr val="bg1"/>
                </a:solidFill>
              </a:rPr>
              <a:t> сдвига, код Цезаря или сдвиг Цезаря — один из самых простых и наиболее широко известных методов шифрования.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upload.wikimedia.org/wikipedia/commons/thumb/2/2b/Caesar3.svg/800px-Caesar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4" y="2687782"/>
            <a:ext cx="9090941" cy="38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57833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Шифрование с использованием ключа </a:t>
            </a:r>
            <a:r>
              <a:rPr lang="ru-RU" dirty="0" smtClean="0"/>
              <a:t>k </a:t>
            </a:r>
            <a:r>
              <a:rPr lang="ru-RU" dirty="0"/>
              <a:t>= 3. Буква «Е» «сдвигается» на три буквы вперёд и становится буквой «З». Твёрдый знак, перемещённый на три буквы вперёд, становится буквой «Э», буква «Я», перемещённая на три буквы вперёд, становится буквой «В», и так далее:</a:t>
            </a:r>
          </a:p>
          <a:p>
            <a:endParaRPr lang="ru-RU" dirty="0"/>
          </a:p>
          <a:p>
            <a:r>
              <a:rPr lang="ru-RU" dirty="0"/>
              <a:t>Исходный алфавит: А Б В Г Д Е Ё Ж З И Й К Л М Н О П Р С Т У Ф Х Ц Ч Ш Щ Ъ Ы Ь Э Ю Я</a:t>
            </a:r>
          </a:p>
          <a:p>
            <a:r>
              <a:rPr lang="ru-RU" dirty="0"/>
              <a:t>Шифрованный:      Г Д Е Ё Ж З И Й К Л М Н О П Р С Т У Ф Х Ц Ч Ш Щ Ъ Ы Ь Э Ю Я А Б В </a:t>
            </a:r>
          </a:p>
          <a:p>
            <a:r>
              <a:rPr lang="ru-RU" dirty="0"/>
              <a:t>Оригинальный текст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Съешь же ещё этих мягких французских булок, да выпей чаю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Шифрованный текст получается путём замены каждой буквы оригинального текста соответствующей буквой шифрованного алфавита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err="1"/>
              <a:t>Фэзыя</a:t>
            </a:r>
            <a:r>
              <a:rPr lang="ru-RU" dirty="0"/>
              <a:t> </a:t>
            </a:r>
            <a:r>
              <a:rPr lang="ru-RU" dirty="0" err="1"/>
              <a:t>йз</a:t>
            </a:r>
            <a:r>
              <a:rPr lang="ru-RU" dirty="0"/>
              <a:t> </a:t>
            </a:r>
            <a:r>
              <a:rPr lang="ru-RU" dirty="0" err="1"/>
              <a:t>зьи</a:t>
            </a:r>
            <a:r>
              <a:rPr lang="ru-RU" dirty="0"/>
              <a:t> </a:t>
            </a:r>
            <a:r>
              <a:rPr lang="ru-RU" dirty="0" err="1"/>
              <a:t>ахлш</a:t>
            </a:r>
            <a:r>
              <a:rPr lang="ru-RU" dirty="0"/>
              <a:t> </a:t>
            </a:r>
            <a:r>
              <a:rPr lang="ru-RU" dirty="0" err="1"/>
              <a:t>пвёнлш</a:t>
            </a:r>
            <a:r>
              <a:rPr lang="ru-RU" dirty="0"/>
              <a:t> </a:t>
            </a:r>
            <a:r>
              <a:rPr lang="ru-RU" dirty="0" err="1"/>
              <a:t>чугрщцкфнлш</a:t>
            </a:r>
            <a:r>
              <a:rPr lang="ru-RU" dirty="0"/>
              <a:t> </a:t>
            </a:r>
            <a:r>
              <a:rPr lang="ru-RU" dirty="0" err="1"/>
              <a:t>дцосн</a:t>
            </a:r>
            <a:r>
              <a:rPr lang="ru-RU" dirty="0"/>
              <a:t>, </a:t>
            </a:r>
            <a:r>
              <a:rPr lang="ru-RU" dirty="0" err="1"/>
              <a:t>жг</a:t>
            </a:r>
            <a:r>
              <a:rPr lang="ru-RU" dirty="0"/>
              <a:t> </a:t>
            </a:r>
            <a:r>
              <a:rPr lang="ru-RU" dirty="0" err="1"/>
              <a:t>еютзм</a:t>
            </a:r>
            <a:r>
              <a:rPr lang="ru-RU" dirty="0"/>
              <a:t> </a:t>
            </a:r>
            <a:r>
              <a:rPr lang="ru-RU" dirty="0" err="1"/>
              <a:t>ъгб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ru-RU" dirty="0" err="1" smtClean="0"/>
              <a:t>Виженера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40300"/>
            <a:ext cx="8946541" cy="4195481"/>
          </a:xfrm>
        </p:spPr>
        <p:txBody>
          <a:bodyPr/>
          <a:lstStyle/>
          <a:p>
            <a:r>
              <a:rPr lang="ru-RU" b="1" dirty="0"/>
              <a:t>Шифр </a:t>
            </a:r>
            <a:r>
              <a:rPr lang="ru-RU" b="1" dirty="0" err="1" smtClean="0"/>
              <a:t>Виженера</a:t>
            </a:r>
            <a:r>
              <a:rPr lang="ru-RU" dirty="0"/>
              <a:t> — метод </a:t>
            </a:r>
            <a:r>
              <a:rPr lang="ru-RU" dirty="0" err="1"/>
              <a:t>полиалфавитного</a:t>
            </a:r>
            <a:r>
              <a:rPr lang="ru-RU" dirty="0"/>
              <a:t> </a:t>
            </a:r>
            <a:r>
              <a:rPr lang="ru-RU" dirty="0" smtClean="0"/>
              <a:t>шифрования буквенного </a:t>
            </a:r>
            <a:r>
              <a:rPr lang="ru-RU" dirty="0"/>
              <a:t>текста с </a:t>
            </a:r>
            <a:r>
              <a:rPr lang="ru-RU" dirty="0" smtClean="0"/>
              <a:t>использованием </a:t>
            </a:r>
            <a:r>
              <a:rPr lang="ru-RU" dirty="0"/>
              <a:t>ключевого </a:t>
            </a:r>
            <a:r>
              <a:rPr lang="ru-RU" dirty="0" smtClean="0"/>
              <a:t>слова.</a:t>
            </a:r>
            <a:endParaRPr lang="ru-RU" dirty="0"/>
          </a:p>
        </p:txBody>
      </p:sp>
      <p:pic>
        <p:nvPicPr>
          <p:cNvPr id="2050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24546"/>
            <a:ext cx="8434243" cy="39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19" y="0"/>
            <a:ext cx="9404723" cy="140053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19" y="891775"/>
            <a:ext cx="8946541" cy="4195481"/>
          </a:xfrm>
        </p:spPr>
        <p:txBody>
          <a:bodyPr>
            <a:noAutofit/>
          </a:bodyPr>
          <a:lstStyle/>
          <a:p>
            <a:r>
              <a:rPr lang="ru-RU" sz="1400" dirty="0"/>
              <a:t>В шифре Цезаря каждая буква алфавита сдвигается на несколько позиций; например в шифре Цезаря при сдвиге +3, A стало бы D, B стало бы E и так далее. Шифр </a:t>
            </a:r>
            <a:r>
              <a:rPr lang="ru-RU" sz="1400" dirty="0" err="1"/>
              <a:t>Виженера</a:t>
            </a:r>
            <a:r>
              <a:rPr lang="ru-RU" sz="1400" dirty="0"/>
              <a:t> состоит из последовательности нескольких шифров Цезаря с различными значениями сдвига. Для зашифровывания может использоваться таблица алфавитов</a:t>
            </a:r>
            <a:r>
              <a:rPr lang="ru-RU" sz="1400" dirty="0" smtClean="0"/>
              <a:t>, </a:t>
            </a:r>
            <a:r>
              <a:rPr lang="ru-RU" sz="1400" dirty="0"/>
              <a:t>квадрат (таблица) </a:t>
            </a:r>
            <a:r>
              <a:rPr lang="ru-RU" sz="1400" dirty="0" err="1"/>
              <a:t>Виженера</a:t>
            </a:r>
            <a:r>
              <a:rPr lang="ru-RU" sz="1400" dirty="0"/>
              <a:t>. Применительно к латинскому алфавиту таблица </a:t>
            </a:r>
            <a:r>
              <a:rPr lang="ru-RU" sz="1400" dirty="0" err="1"/>
              <a:t>Виженера</a:t>
            </a:r>
            <a:r>
              <a:rPr lang="ru-RU" sz="1400" dirty="0"/>
              <a:t> составляется из строк по 26 символов, причём каждая следующая строка сдвигается на несколько позиций. Таким образом, в таблице получается 26 различных шифров Цезаря. На каждом этапе шифрования используются различные алфавиты, выбираемые в зависимости от символа ключевого слова. Например, предположим, что исходный текст имеет такой вид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/>
              <a:t>ATTACKATDAWN</a:t>
            </a:r>
          </a:p>
          <a:p>
            <a:r>
              <a:rPr lang="ru-RU" sz="1400" dirty="0"/>
              <a:t>Человек, посылающий сообщение, записывает ключевое слово («LEMON») циклически до тех пор, пока его длина не будет соответствовать длине исходного текста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/>
              <a:t>LEMONLEMONLE</a:t>
            </a:r>
          </a:p>
          <a:p>
            <a:r>
              <a:rPr lang="ru-RU" sz="1400" dirty="0"/>
              <a:t>Первый символ исходного текста A зашифрован последовательностью L, которая является первым символом ключа. Первый символ L шифрованного текста находится на пересечении строки L и столбца A в таблице </a:t>
            </a:r>
            <a:r>
              <a:rPr lang="ru-RU" sz="1400" dirty="0" err="1"/>
              <a:t>Виженера</a:t>
            </a:r>
            <a:r>
              <a:rPr lang="ru-RU" sz="1400" dirty="0"/>
              <a:t>. Точно так же для второго символа исходного текста используется второй символ ключа; то есть второй символ шифрованного текста X получается на пересечении строки E и столбца T. Остальная часть исходного текста шифруется подобным способом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Исходный текст:       ATTACKATDAWN</a:t>
            </a:r>
          </a:p>
          <a:p>
            <a:r>
              <a:rPr lang="ru-RU" sz="1400" dirty="0"/>
              <a:t>Ключ:               LEMONLEMONLE</a:t>
            </a:r>
          </a:p>
          <a:p>
            <a:r>
              <a:rPr lang="ru-RU" sz="1400" dirty="0"/>
              <a:t>Зашифрованный текст:  LXFOPVEFRNHR</a:t>
            </a:r>
          </a:p>
        </p:txBody>
      </p:sp>
    </p:spTree>
    <p:extLst>
      <p:ext uri="{BB962C8B-B14F-4D97-AF65-F5344CB8AC3E}">
        <p14:creationId xmlns:p14="http://schemas.microsoft.com/office/powerpoint/2010/main" val="37635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en-US" dirty="0" smtClean="0"/>
              <a:t>RC4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227" y="1385261"/>
            <a:ext cx="8946541" cy="4195481"/>
          </a:xfrm>
        </p:spPr>
        <p:txBody>
          <a:bodyPr/>
          <a:lstStyle/>
          <a:p>
            <a:r>
              <a:rPr lang="ru-RU" dirty="0"/>
              <a:t>RC4  </a:t>
            </a:r>
            <a:r>
              <a:rPr lang="ru-RU" dirty="0" smtClean="0"/>
              <a:t>— потоковый шифр, </a:t>
            </a:r>
            <a:r>
              <a:rPr lang="ru-RU" dirty="0"/>
              <a:t>широко применяющийся в различных системах защиты информации в компьютерных сетях (например, в протоколах </a:t>
            </a:r>
            <a:r>
              <a:rPr lang="en-US" dirty="0" smtClean="0"/>
              <a:t>SSL</a:t>
            </a:r>
            <a:r>
              <a:rPr lang="ru-RU" dirty="0"/>
              <a:t> и </a:t>
            </a:r>
            <a:r>
              <a:rPr lang="en-US" dirty="0" smtClean="0"/>
              <a:t>TLS</a:t>
            </a:r>
            <a:r>
              <a:rPr lang="ru-RU" dirty="0" smtClean="0"/>
              <a:t>, </a:t>
            </a:r>
            <a:r>
              <a:rPr lang="ru-RU" dirty="0"/>
              <a:t>алгоритмах обеспечения безопасности беспроводных сетей </a:t>
            </a:r>
            <a:r>
              <a:rPr lang="en-US" dirty="0" smtClean="0"/>
              <a:t>WEP</a:t>
            </a:r>
            <a:r>
              <a:rPr lang="ru-RU" dirty="0"/>
              <a:t> и </a:t>
            </a:r>
            <a:r>
              <a:rPr lang="ru-RU" dirty="0" smtClean="0"/>
              <a:t>W</a:t>
            </a:r>
            <a:r>
              <a:rPr lang="en-US" dirty="0" smtClean="0"/>
              <a:t>PA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098" name="Picture 2" descr="https://upload.wikimedia.org/wikipedia/commons/thumb/5/54/Gamma12.PNG/250px-Gamm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8" y="2785791"/>
            <a:ext cx="8132083" cy="38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457832"/>
            <a:ext cx="8946541" cy="4195481"/>
          </a:xfrm>
        </p:spPr>
        <p:txBody>
          <a:bodyPr>
            <a:noAutofit/>
          </a:bodyPr>
          <a:lstStyle/>
          <a:p>
            <a:r>
              <a:rPr lang="ru-RU" sz="1600" dirty="0"/>
              <a:t>Алгоритм также известен как «</a:t>
            </a:r>
            <a:r>
              <a:rPr lang="ru-RU" sz="1600" dirty="0" err="1"/>
              <a:t>key-scheduling</a:t>
            </a:r>
            <a:r>
              <a:rPr lang="ru-RU" sz="1600" dirty="0"/>
              <a:t> </a:t>
            </a:r>
            <a:r>
              <a:rPr lang="ru-RU" sz="1600" dirty="0" err="1"/>
              <a:t>algorithm</a:t>
            </a:r>
            <a:r>
              <a:rPr lang="ru-RU" sz="1600" dirty="0"/>
              <a:t>» или «KSA». Этот алгоритм использует ключ, подаваемый на вход пользователем, сохранённый в </a:t>
            </a:r>
            <a:r>
              <a:rPr lang="ru-RU" sz="1600" dirty="0" err="1"/>
              <a:t>Key</a:t>
            </a:r>
            <a:r>
              <a:rPr lang="ru-RU" sz="1600" dirty="0"/>
              <a:t>, и имеющий длину L байт. Инициализация начинается с заполнения массива S, далее этот массив перемешивается путём перестановок, определяемых ключом. Так как только одно действие выполняется над S, то должно выполняться утверждение, что S всегда содержит один набор значений, который был дан при первоначальной инициализации (S[i] := i).</a:t>
            </a:r>
          </a:p>
          <a:p>
            <a:endParaRPr lang="ru-RU" sz="1600" dirty="0"/>
          </a:p>
          <a:p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from</a:t>
            </a:r>
            <a:r>
              <a:rPr lang="ru-RU" sz="1600" dirty="0"/>
              <a:t> 0 </a:t>
            </a:r>
            <a:r>
              <a:rPr lang="ru-RU" sz="1600" dirty="0" err="1"/>
              <a:t>to</a:t>
            </a:r>
            <a:r>
              <a:rPr lang="ru-RU" sz="1600" dirty="0"/>
              <a:t> 255</a:t>
            </a:r>
          </a:p>
          <a:p>
            <a:r>
              <a:rPr lang="ru-RU" sz="1600" dirty="0"/>
              <a:t>    S[i] := i</a:t>
            </a:r>
          </a:p>
          <a:p>
            <a:r>
              <a:rPr lang="ru-RU" sz="1600" dirty="0" err="1"/>
              <a:t>endfor</a:t>
            </a:r>
            <a:endParaRPr lang="ru-RU" sz="1600" dirty="0"/>
          </a:p>
          <a:p>
            <a:r>
              <a:rPr lang="ru-RU" sz="1600" dirty="0"/>
              <a:t>j := 0</a:t>
            </a:r>
          </a:p>
          <a:p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from</a:t>
            </a:r>
            <a:r>
              <a:rPr lang="ru-RU" sz="1600" dirty="0"/>
              <a:t> 0 </a:t>
            </a:r>
            <a:r>
              <a:rPr lang="ru-RU" sz="1600" dirty="0" err="1"/>
              <a:t>to</a:t>
            </a:r>
            <a:r>
              <a:rPr lang="ru-RU" sz="1600" dirty="0"/>
              <a:t> 255</a:t>
            </a:r>
          </a:p>
          <a:p>
            <a:r>
              <a:rPr lang="ru-RU" sz="1600" dirty="0"/>
              <a:t>    j := ( j + S[i] + </a:t>
            </a:r>
            <a:r>
              <a:rPr lang="ru-RU" sz="1600" dirty="0" err="1"/>
              <a:t>Key</a:t>
            </a:r>
            <a:r>
              <a:rPr lang="ru-RU" sz="1600" dirty="0"/>
              <a:t>[ i </a:t>
            </a:r>
            <a:r>
              <a:rPr lang="ru-RU" sz="1600" dirty="0" err="1"/>
              <a:t>mod</a:t>
            </a:r>
            <a:r>
              <a:rPr lang="ru-RU" sz="1600" dirty="0"/>
              <a:t> L ] ) </a:t>
            </a:r>
            <a:r>
              <a:rPr lang="ru-RU" sz="1600" dirty="0" err="1"/>
              <a:t>mod</a:t>
            </a:r>
            <a:r>
              <a:rPr lang="ru-RU" sz="1600" dirty="0"/>
              <a:t> 256 // n = 8 ; 28 = 256</a:t>
            </a:r>
          </a:p>
          <a:p>
            <a:r>
              <a:rPr lang="ru-RU" sz="1600" dirty="0"/>
              <a:t>    поменять местами S[i] и S[j]</a:t>
            </a:r>
          </a:p>
          <a:p>
            <a:r>
              <a:rPr lang="ru-RU" sz="1600" dirty="0" err="1"/>
              <a:t>endfor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3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7277" y="2731461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9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572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Шифры    1. Шифр Цезаря 2. Шифр Виженера 3. Шифр RC4 (потоковые шифры)</vt:lpstr>
      <vt:lpstr>Шифры.</vt:lpstr>
      <vt:lpstr>Шифр Цезаря</vt:lpstr>
      <vt:lpstr>Пример</vt:lpstr>
      <vt:lpstr>Шифр Виженера</vt:lpstr>
      <vt:lpstr>Пример</vt:lpstr>
      <vt:lpstr>Шифр RC4</vt:lpstr>
      <vt:lpstr>Принцип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   1. Шифр Цезаря 2. Шифр Виженера 3. Шифр RC4 (потоковые шифры)</dc:title>
  <dc:creator>user</dc:creator>
  <cp:lastModifiedBy>user</cp:lastModifiedBy>
  <cp:revision>3</cp:revision>
  <dcterms:created xsi:type="dcterms:W3CDTF">2018-12-25T23:36:14Z</dcterms:created>
  <dcterms:modified xsi:type="dcterms:W3CDTF">2018-12-26T00:01:40Z</dcterms:modified>
</cp:coreProperties>
</file>