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3"/>
  </p:notesMasterIdLst>
  <p:sldIdLst>
    <p:sldId id="264" r:id="rId3"/>
    <p:sldId id="257" r:id="rId4"/>
    <p:sldId id="258" r:id="rId5"/>
    <p:sldId id="265" r:id="rId6"/>
    <p:sldId id="266" r:id="rId7"/>
    <p:sldId id="267" r:id="rId8"/>
    <p:sldId id="259" r:id="rId9"/>
    <p:sldId id="260" r:id="rId10"/>
    <p:sldId id="261" r:id="rId11"/>
    <p:sldId id="263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Arial Black" panose="020B0A04020102020204" pitchFamily="34" charset="0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C566A7-D95F-4D4E-A575-11E0E4FC9D87}">
          <p14:sldIdLst>
            <p14:sldId id="264"/>
            <p14:sldId id="257"/>
            <p14:sldId id="258"/>
            <p14:sldId id="265"/>
            <p14:sldId id="266"/>
            <p14:sldId id="267"/>
            <p14:sldId id="259"/>
            <p14:sldId id="260"/>
            <p14:sldId id="261"/>
          </p14:sldIdLst>
        </p14:section>
        <p14:section name="Раздел без заголовка" id="{A222685C-DABD-4E61-9CD9-962AE7DE7462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ifwHR/77Lct2TfCIUVdN/ry6sa5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Тарусов Роман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44" y="4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5T13:46:47.914" idx="1">
    <p:pos x="6000" y="0"/>
    <p:text>На слайде должна быть ветвь с выбранной корневой причиной. Полное дерево должно быть в раздаточном материале и/или в скрытом слайде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B3qvYuk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2-05T13:46:47.914" idx="1">
    <p:pos x="6000" y="0"/>
    <p:text>На слайде должна быть ветвь с выбранной корневой причиной. Полное дерево должно быть в раздаточном материале и/или в скрытом слайде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B3qvYuk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A3B74E-425C-441D-BAFB-FA03533C100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7B5E5BD-3085-4FEE-902F-ED1EC3BC7269}" type="pres">
      <dgm:prSet presAssocID="{B3A3B74E-425C-441D-BAFB-FA03533C100C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D653A337-2967-4C4A-BDED-A628789B4136}" type="presOf" srcId="{B3A3B74E-425C-441D-BAFB-FA03533C100C}" destId="{87B5E5BD-3085-4FEE-902F-ED1EC3BC7269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32176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33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61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27336d41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a27336d41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6885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27336d41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9" name="Google Shape;169;g2a27336d41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565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5705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86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6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4155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0397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27336d41c_0_9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2a27336d41c_0_9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g2a27336d41c_0_9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2a27336d41c_0_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g2a27336d41c_0_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7336d41c_0_9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2a27336d41c_0_9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g2a27336d41c_0_9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g2a27336d41c_0_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2a27336d41c_0_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a27336d41c_0_10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2a27336d41c_0_10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1" name="Google Shape;101;g2a27336d41c_0_10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g2a27336d41c_0_10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g2a27336d41c_0_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a27336d41c_0_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27336d41c_0_1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g2a27336d41c_0_1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g2a27336d41c_0_1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g2a27336d41c_0_1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2a27336d41c_0_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27336d41c_0_1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g2a27336d41c_0_1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g2a27336d41c_0_1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g2a27336d41c_0_1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g2a27336d41c_0_1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2a27336d41c_0_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27336d41c_0_1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g2a27336d41c_0_1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g2a27336d41c_0_1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2a27336d41c_0_1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g2a27336d41c_0_1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g2a27336d41c_0_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g2a27336d41c_0_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2a27336d41c_0_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27336d41c_0_1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2a27336d41c_0_1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2a27336d41c_0_1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2a27336d41c_0_1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27336d41c_0_1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g2a27336d41c_0_1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2a27336d41c_0_1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27336d41c_0_1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2a27336d41c_0_1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2a27336d41c_0_1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g2a27336d41c_0_1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g2a27336d41c_0_1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2a27336d41c_0_1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27336d41c_0_1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2a27336d41c_0_14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g2a27336d41c_0_1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g2a27336d41c_0_1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g2a27336d41c_0_1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27336d41c_0_154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2a27336d41c_0_154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g2a27336d41c_0_1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g2a27336d41c_0_1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g2a27336d41c_0_1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27336d41c_0_8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g2a27336d41c_0_8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g2a27336d41c_0_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g2a27336d41c_0_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g2a27336d41c_0_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ctrTitle"/>
          </p:nvPr>
        </p:nvSpPr>
        <p:spPr>
          <a:xfrm>
            <a:off x="257694" y="2194560"/>
            <a:ext cx="5411586" cy="968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 Black"/>
              <a:buNone/>
            </a:pP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«Что почитать?»</a:t>
            </a:r>
            <a:endParaRPr sz="32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sp>
        <p:nvSpPr>
          <p:cNvPr id="160" name="Google Shape;160;p1"/>
          <p:cNvSpPr txBox="1">
            <a:spLocks noGrp="1"/>
          </p:cNvSpPr>
          <p:nvPr>
            <p:ph type="subTitle" idx="1"/>
          </p:nvPr>
        </p:nvSpPr>
        <p:spPr>
          <a:xfrm>
            <a:off x="349134" y="4961239"/>
            <a:ext cx="4289368" cy="1252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ct val="100000"/>
              <a:buNone/>
            </a:pPr>
            <a:r>
              <a:rPr lang="ru-RU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Петровичев Андрей Владимирович, ТЭИ-111</a:t>
            </a: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500" dirty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Курнаев Вадим Антонович, ТУУ-111</a:t>
            </a: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500" dirty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Рундквист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Евгений Алексеевич, </a:t>
            </a:r>
            <a:r>
              <a:rPr lang="ru-RU" sz="2500" dirty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ТУУ-111</a:t>
            </a: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endParaRPr lang="en-US" sz="2500" dirty="0" smtClean="0">
              <a:solidFill>
                <a:srgbClr val="2F5496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Сафронов Антон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Игоревич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 к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т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доцент</a:t>
            </a:r>
            <a:endParaRPr lang="ru-RU" sz="2500" dirty="0" smtClean="0">
              <a:solidFill>
                <a:srgbClr val="2F5496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Уваров Сергей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Сергеевич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к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т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, 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н</a:t>
            </a:r>
            <a:r>
              <a:rPr lang="en-US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.</a:t>
            </a:r>
            <a:r>
              <a:rPr lang="ru-RU" sz="25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с</a:t>
            </a:r>
            <a:endParaRPr sz="2500" dirty="0">
              <a:solidFill>
                <a:srgbClr val="2F5496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5395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7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000"/>
              <a:buFont typeface="Arial"/>
              <a:buNone/>
            </a:pPr>
            <a:r>
              <a:rPr lang="ru-RU" sz="4000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Команда:</a:t>
            </a:r>
            <a:endParaRPr sz="40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11745095" y="4534930"/>
            <a:ext cx="185353" cy="55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600200" lvl="3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  <a:p>
            <a:pPr marL="1600200" lvl="3" indent="-50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10479001" cy="357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800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Петровичев Андрей Владимирович исполнитель</a:t>
            </a:r>
            <a:endParaRPr lang="ru-RU" sz="2600" dirty="0" smtClean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600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2600" dirty="0" smtClean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800" dirty="0">
                <a:solidFill>
                  <a:srgbClr val="2F5496"/>
                </a:solidFill>
                <a:latin typeface="Arial"/>
                <a:ea typeface="Arial"/>
                <a:cs typeface="Arial"/>
              </a:rPr>
              <a:t>Курнаев Вадим </a:t>
            </a:r>
            <a:r>
              <a:rPr lang="ru-RU" sz="2800" dirty="0" smtClean="0">
                <a:solidFill>
                  <a:srgbClr val="2F5496"/>
                </a:solidFill>
                <a:latin typeface="Arial"/>
                <a:ea typeface="Arial"/>
                <a:cs typeface="Arial"/>
              </a:rPr>
              <a:t>Антонович оратор</a:t>
            </a: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endParaRPr lang="ru-RU" sz="2800" dirty="0" smtClean="0">
              <a:solidFill>
                <a:srgbClr val="2F5496"/>
              </a:solidFill>
              <a:latin typeface="Arial"/>
              <a:ea typeface="Arial"/>
              <a:cs typeface="Arial"/>
            </a:endParaRPr>
          </a:p>
          <a:p>
            <a:pPr marL="0" indent="0">
              <a:spcBef>
                <a:spcPts val="0"/>
              </a:spcBef>
              <a:buClr>
                <a:srgbClr val="2F5496"/>
              </a:buClr>
              <a:buSzPct val="100000"/>
            </a:pPr>
            <a:r>
              <a:rPr lang="ru-RU" sz="2800" dirty="0" smtClean="0">
                <a:solidFill>
                  <a:srgbClr val="2F5496"/>
                </a:solidFill>
                <a:latin typeface="Arial"/>
                <a:ea typeface="Arial"/>
                <a:cs typeface="Arial"/>
              </a:rPr>
              <a:t>Рундквист </a:t>
            </a:r>
            <a:r>
              <a:rPr lang="ru-RU" sz="2800" dirty="0">
                <a:solidFill>
                  <a:srgbClr val="2F5496"/>
                </a:solidFill>
                <a:latin typeface="Arial"/>
                <a:ea typeface="Arial"/>
                <a:cs typeface="Arial"/>
              </a:rPr>
              <a:t>Евгений </a:t>
            </a:r>
            <a:r>
              <a:rPr lang="ru-RU" sz="2800" dirty="0" smtClean="0">
                <a:solidFill>
                  <a:srgbClr val="2F5496"/>
                </a:solidFill>
                <a:latin typeface="Arial"/>
                <a:ea typeface="Arial"/>
                <a:cs typeface="Arial"/>
              </a:rPr>
              <a:t>Алексеевич </a:t>
            </a:r>
            <a:r>
              <a:rPr lang="ru-RU" sz="2800" dirty="0" smtClean="0">
                <a:solidFill>
                  <a:srgbClr val="2F5496"/>
                </a:solidFill>
                <a:latin typeface="Arial"/>
                <a:ea typeface="Arial"/>
                <a:cs typeface="Arial"/>
              </a:rPr>
              <a:t>лидер</a:t>
            </a:r>
            <a:endParaRPr lang="ru-RU" sz="2800" dirty="0" smtClean="0">
              <a:solidFill>
                <a:srgbClr val="2F5496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"/>
          <p:cNvSpPr txBox="1">
            <a:spLocks noGrp="1"/>
          </p:cNvSpPr>
          <p:nvPr>
            <p:ph type="title"/>
          </p:nvPr>
        </p:nvSpPr>
        <p:spPr>
          <a:xfrm>
            <a:off x="838200" y="3797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Заказчик. Проблема</a:t>
            </a:r>
            <a:endParaRPr sz="32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sp>
        <p:nvSpPr>
          <p:cNvPr id="166" name="Google Shape;166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1071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Проблема – 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Трудность нахождения малоизвестной</a:t>
            </a:r>
            <a:r>
              <a:rPr lang="en-US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,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 узкопрофильной 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литературы</a:t>
            </a:r>
            <a:endParaRPr lang="ru-RU" sz="3200" dirty="0" smtClean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  <a:p>
            <a:pPr marL="0" lvl="0" indent="0">
              <a:spcBef>
                <a:spcPts val="0"/>
              </a:spcBef>
              <a:buSzPts val="2000"/>
              <a:buNone/>
            </a:pPr>
            <a:r>
              <a:rPr lang="ru-RU" sz="2000" dirty="0">
                <a:solidFill>
                  <a:srgbClr val="2F5496"/>
                </a:solidFill>
                <a:latin typeface="Arial Black"/>
                <a:ea typeface="Arial"/>
                <a:cs typeface="Arial"/>
                <a:sym typeface="Arial Black"/>
              </a:rPr>
              <a:t>	</a:t>
            </a:r>
            <a:endParaRPr lang="ru-RU" sz="2000" dirty="0" smtClean="0">
              <a:solidFill>
                <a:srgbClr val="2F5496"/>
              </a:solidFill>
              <a:latin typeface="Arial Black"/>
              <a:ea typeface="Arial"/>
              <a:cs typeface="Arial"/>
              <a:sym typeface="Arial Black"/>
            </a:endParaRPr>
          </a:p>
          <a:p>
            <a:pPr marL="0" lvl="0" indent="0">
              <a:spcBef>
                <a:spcPts val="0"/>
              </a:spcBef>
              <a:buSzPts val="2000"/>
              <a:buNone/>
            </a:pPr>
            <a:endParaRPr sz="2000" dirty="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24765"/>
              </p:ext>
            </p:extLst>
          </p:nvPr>
        </p:nvGraphicFramePr>
        <p:xfrm>
          <a:off x="467251" y="2761735"/>
          <a:ext cx="11071654" cy="3408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5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9557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Кто ?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Гики</a:t>
                      </a:r>
                      <a:r>
                        <a:rPr lang="ru-RU" sz="1800" baseline="30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0" i="0" u="none" strike="noStrike" cap="none" baseline="30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120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Arial"/>
                        </a:rPr>
                        <a:t>Что хочет ?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Быстро и легко находить необходимую литературу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1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Arial"/>
                        </a:rPr>
                        <a:t>Что мешает ?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Отсутствие</a:t>
                      </a:r>
                      <a:r>
                        <a:rPr lang="ru-RU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 качественных </a:t>
                      </a:r>
                      <a:r>
                        <a:rPr lang="ru-RU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решений</a:t>
                      </a:r>
                      <a:r>
                        <a:rPr lang="en-US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, </a:t>
                      </a:r>
                      <a:r>
                        <a:rPr lang="ru-RU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общая недоступность и непопулярность литературы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56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Arial"/>
                        </a:rPr>
                        <a:t>Каковы существующие решения?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Физические</a:t>
                      </a:r>
                      <a:r>
                        <a:rPr lang="ru-RU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 библиотеки и интернет сервисы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4567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Arial"/>
                        </a:rPr>
                        <a:t>Чем они плохи ?</a:t>
                      </a:r>
                      <a:endParaRPr lang="ru-RU" sz="1800" b="0" i="0" u="none" strike="noStrike" cap="none" dirty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b="0" i="0" u="none" strike="noStrike" cap="none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Существующие</a:t>
                      </a:r>
                      <a:r>
                        <a:rPr lang="ru-RU" sz="1800" b="0" i="0" u="none" strike="noStrike" cap="none" baseline="0" dirty="0" smtClean="0">
                          <a:solidFill>
                            <a:srgbClr val="2F5496"/>
                          </a:solidFill>
                          <a:latin typeface="Times New Roman" panose="02020603050405020304" pitchFamily="18" charset="0"/>
                          <a:ea typeface="Arial Black"/>
                          <a:cs typeface="Times New Roman" panose="02020603050405020304" pitchFamily="18" charset="0"/>
                          <a:sym typeface="Calibri"/>
                        </a:rPr>
                        <a:t> решения являются либо платными либо трудными в использовании</a:t>
                      </a:r>
                      <a:endParaRPr lang="ru-RU" sz="1800" b="0" i="0" u="none" strike="noStrike" cap="none" dirty="0" smtClean="0">
                        <a:solidFill>
                          <a:srgbClr val="2F5496"/>
                        </a:solidFill>
                        <a:latin typeface="Times New Roman" panose="02020603050405020304" pitchFamily="18" charset="0"/>
                        <a:ea typeface="Arial Black"/>
                        <a:cs typeface="Times New Roman" panose="02020603050405020304" pitchFamily="18" charset="0"/>
                        <a:sym typeface="Calibri"/>
                      </a:endParaRPr>
                    </a:p>
                    <a:p>
                      <a:pPr algn="ctr"/>
                      <a:endParaRPr lang="ru-RU" sz="1400" b="0" i="0" u="none" strike="noStrike" cap="none" dirty="0">
                        <a:solidFill>
                          <a:srgbClr val="2F5496"/>
                        </a:solidFill>
                        <a:latin typeface="Arial Black"/>
                        <a:ea typeface="Arial Black"/>
                        <a:cs typeface="Arial Black"/>
                        <a:sym typeface="Calibri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969662" y="6314874"/>
            <a:ext cx="70583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SzPts val="2000"/>
            </a:pP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Гики</a:t>
            </a:r>
            <a:r>
              <a:rPr lang="ru-RU" sz="1200" baseline="30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— люди, чрезвычайно увлечённые чем-либо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в данном случае увлеченные</a:t>
            </a:r>
            <a:r>
              <a:rPr lang="ru-RU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литературой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ru-RU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ru-RU" sz="1200" dirty="0">
              <a:solidFill>
                <a:schemeClr val="tx1">
                  <a:lumMod val="50000"/>
                  <a:lumOff val="50000"/>
                </a:schemeClr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7336d41c_0_80"/>
          <p:cNvSpPr txBox="1">
            <a:spLocks noGrp="1"/>
          </p:cNvSpPr>
          <p:nvPr>
            <p:ph type="title"/>
          </p:nvPr>
        </p:nvSpPr>
        <p:spPr>
          <a:xfrm>
            <a:off x="0" y="-297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Дерево 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корневых </a:t>
            </a: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причин</a:t>
            </a:r>
            <a:endParaRPr sz="32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pic>
        <p:nvPicPr>
          <p:cNvPr id="144" name="Рисунок 1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7255" y="1322727"/>
            <a:ext cx="7734300" cy="486946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27336d41c_0_80"/>
          <p:cNvSpPr txBox="1">
            <a:spLocks noGrp="1"/>
          </p:cNvSpPr>
          <p:nvPr>
            <p:ph type="title"/>
          </p:nvPr>
        </p:nvSpPr>
        <p:spPr>
          <a:xfrm>
            <a:off x="715461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Анализ проблемы по </a:t>
            </a:r>
            <a:r>
              <a:rPr lang="en-US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HADI</a:t>
            </a:r>
            <a:endParaRPr sz="32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242333541"/>
              </p:ext>
            </p:extLst>
          </p:nvPr>
        </p:nvGraphicFramePr>
        <p:xfrm>
          <a:off x="663467" y="1325700"/>
          <a:ext cx="1070823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322" y="1219584"/>
            <a:ext cx="9154221" cy="563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9085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>
                <a:solidFill>
                  <a:schemeClr val="accent5">
                    <a:lumMod val="75000"/>
                  </a:schemeClr>
                </a:solidFill>
              </a:rPr>
              <a:t>Стейкхолдеры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699" y="1557337"/>
            <a:ext cx="9166071" cy="530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8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Карта вовлеченности</a:t>
            </a:r>
            <a:endParaRPr lang="ru-RU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882" y="1573444"/>
            <a:ext cx="9083724" cy="528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44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95033"/>
              </p:ext>
            </p:extLst>
          </p:nvPr>
        </p:nvGraphicFramePr>
        <p:xfrm>
          <a:off x="289117" y="1246569"/>
          <a:ext cx="11469208" cy="5591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7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7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722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litres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chitai-gorod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knigilub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833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Ассортимент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Огромный, особенно электронных книг, аудиокниг, и подкастов. Широкий спектр жанров и издательств.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Очень большой, охватывает широкий спектр жанров, авторов и издательств, но, возможно, с меньшим количеством электронных книг, чем ЛитРес.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Ограниченный выбор книг.</a:t>
                      </a:r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Узкая специализация или же выбор книг, не отвечающий широкому кругу читательских интересов.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1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Поиск и фильтры</a:t>
                      </a: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Хорошо разработанный, с возможностью поиска по ключевым словам, автору, жанру, издательству, цене.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Развитые фильтры, позволяющие сузить поиск до нужной информации.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Отсутствуют продвинутые фильтры, сложность в поиске по критериям жанра, автору, издательству, году издания. Результаты поиска могут быть нерелевантными или ограниченными.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5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Описание книг</a:t>
                      </a:r>
                      <a:endParaRPr lang="ru-RU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Подробные описания, аннотации, рецензии, отзывы, рейтинги.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Подробные описания, отзывы, рецензии, и рейтинги.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 Описания книг короткие, неполные, или их нет вовсе. Отсутствие отзывов и рейтингов существенно снижает ценность информации о предлагаемых товарах.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2444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Удобная и интуитивная, с понятной структурой.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Удобная и интуитивная, понятная структура.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0" i="0" u="none" strike="noStrike" cap="none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Неудобная и запутанная, с низкой навигационной структурой.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Google Shape;171;g2a27336d41c_0_80"/>
          <p:cNvSpPr txBox="1">
            <a:spLocks noGrp="1"/>
          </p:cNvSpPr>
          <p:nvPr>
            <p:ph type="title"/>
          </p:nvPr>
        </p:nvSpPr>
        <p:spPr>
          <a:xfrm>
            <a:off x="289117" y="-1"/>
            <a:ext cx="10515600" cy="1246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24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Анализ аналогов</a:t>
            </a:r>
            <a:endParaRPr sz="24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36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Опрос Для Пользователей</a:t>
            </a:r>
            <a:endParaRPr sz="36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sp>
        <p:nvSpPr>
          <p:cNvPr id="184" name="Google Shape;184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Где вы обычно ищите книги?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Какая литература вас больше интересует? 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Где вы чаще всего ищите книги</a:t>
            </a:r>
            <a:r>
              <a:rPr lang="en-US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?</a:t>
            </a:r>
            <a:endParaRPr lang="ru-RU" sz="3200" dirty="0" smtClean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Что </a:t>
            </a: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вас не устраивает в сервисах по поиску книг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?</a:t>
            </a: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	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Что для вас важнее при выборе онлайн ресурса? </a:t>
            </a: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Как часто вы находите книги, которые удовлетворяют ваши </a:t>
            </a: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запросы?</a:t>
            </a:r>
            <a:endParaRPr lang="ru-RU" sz="32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</a:endParaRPr>
          </a:p>
          <a:p>
            <a:pPr marL="342900">
              <a:lnSpc>
                <a:spcPct val="100000"/>
              </a:lnSpc>
              <a:spcBef>
                <a:spcPts val="0"/>
              </a:spcBef>
              <a:buClr>
                <a:srgbClr val="2F5496"/>
              </a:buClr>
              <a:buSzPts val="2400"/>
              <a:buFont typeface="Wingdings" panose="05000000000000000000" pitchFamily="2" charset="2"/>
              <a:buChar char="q"/>
            </a:pPr>
            <a:r>
              <a:rPr lang="ru-RU" sz="3200" dirty="0" smtClean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По </a:t>
            </a:r>
            <a:r>
              <a:rPr lang="ru-RU" sz="32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</a:rPr>
              <a:t>каким критериям вы предпочитаете искать книги? 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Arial Black"/>
              <a:buNone/>
            </a:pPr>
            <a:r>
              <a:rPr lang="ru-RU" sz="3600" dirty="0">
                <a:solidFill>
                  <a:srgbClr val="2F5496"/>
                </a:solidFill>
                <a:latin typeface="Times New Roman" panose="02020603050405020304" pitchFamily="18" charset="0"/>
                <a:ea typeface="Arial Black"/>
                <a:cs typeface="Times New Roman" panose="02020603050405020304" pitchFamily="18" charset="0"/>
                <a:sym typeface="Arial Black"/>
              </a:rPr>
              <a:t>Описание выбранного решения</a:t>
            </a:r>
            <a:endParaRPr sz="3600" dirty="0">
              <a:solidFill>
                <a:srgbClr val="2F5496"/>
              </a:solidFill>
              <a:latin typeface="Times New Roman" panose="02020603050405020304" pitchFamily="18" charset="0"/>
              <a:ea typeface="Arial Black"/>
              <a:cs typeface="Times New Roman" panose="02020603050405020304" pitchFamily="18" charset="0"/>
              <a:sym typeface="Arial Black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9042" y="1690688"/>
            <a:ext cx="11598875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lvl="0" indent="0">
              <a:buNone/>
            </a:pPr>
            <a:r>
              <a:rPr lang="ru-RU" sz="2800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	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Для того чтобы решить поставленную проблему мы решили сделать сайт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 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Наш сайт не будет предоставлять полное содержание книг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а только обложку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,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аннотацию и отзывы пользователей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 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Сайт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будет содержать удобную фильтрацию по многим параметрам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 </a:t>
            </a:r>
            <a:r>
              <a:rPr lang="ru-RU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Для продвижения сайта в интернете мы планируем разными путями рекламировать наш продукт</a:t>
            </a:r>
            <a:r>
              <a:rPr lang="en-US" sz="2800" dirty="0" smtClean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.</a:t>
            </a: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lvl="0" indent="0">
              <a:buNone/>
            </a:pPr>
            <a:endParaRPr lang="ru-RU" dirty="0"/>
          </a:p>
          <a:p>
            <a:pPr marL="114300" lvl="0" indent="0">
              <a:buNone/>
            </a:pPr>
            <a:endParaRPr lang="ru-RU" dirty="0" smtClean="0"/>
          </a:p>
          <a:p>
            <a:pPr marL="114300" lvl="0" indent="0">
              <a:buNone/>
            </a:pPr>
            <a:endParaRPr lang="ru-RU" dirty="0"/>
          </a:p>
          <a:p>
            <a:pPr marL="114300" lvl="0" indent="0">
              <a:buNone/>
            </a:pPr>
            <a:endParaRPr lang="ru-RU" dirty="0" smtClean="0"/>
          </a:p>
          <a:p>
            <a:pPr marL="114300" lvl="0" indent="0">
              <a:buNone/>
            </a:pPr>
            <a:endParaRPr lang="ru-RU" dirty="0"/>
          </a:p>
          <a:p>
            <a:pPr marL="114300" lvl="0" indent="0">
              <a:buNone/>
            </a:pPr>
            <a:endParaRPr lang="ru-RU" dirty="0" smtClean="0"/>
          </a:p>
          <a:p>
            <a:pPr marL="114300" lvl="0" indent="0">
              <a:buNone/>
            </a:pPr>
            <a:endParaRPr lang="ru-RU" dirty="0"/>
          </a:p>
          <a:p>
            <a:pPr marL="114300" lvl="0" indent="0">
              <a:buNone/>
            </a:pPr>
            <a:endParaRPr lang="ru-RU" dirty="0" smtClean="0"/>
          </a:p>
          <a:p>
            <a:pPr marL="114300" lvl="0" indent="0">
              <a:buNone/>
            </a:pPr>
            <a:endParaRPr lang="ru-RU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339</Words>
  <Application>Microsoft Office PowerPoint</Application>
  <PresentationFormat>Широкоэкранный</PresentationFormat>
  <Paragraphs>68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Calibri</vt:lpstr>
      <vt:lpstr>Times New Roman</vt:lpstr>
      <vt:lpstr>Arial Black</vt:lpstr>
      <vt:lpstr>Arial</vt:lpstr>
      <vt:lpstr>Wingdings</vt:lpstr>
      <vt:lpstr>Тема Office</vt:lpstr>
      <vt:lpstr>Тема Office</vt:lpstr>
      <vt:lpstr>«Что почитать?»</vt:lpstr>
      <vt:lpstr>Заказчик. Проблема</vt:lpstr>
      <vt:lpstr>Дерево корневых причин</vt:lpstr>
      <vt:lpstr>Анализ проблемы по HADI</vt:lpstr>
      <vt:lpstr>Стейкхолдеры</vt:lpstr>
      <vt:lpstr>Карта вовлеченности</vt:lpstr>
      <vt:lpstr>Анализ аналогов</vt:lpstr>
      <vt:lpstr>Опрос Для Пользователей</vt:lpstr>
      <vt:lpstr>Описание выбранного решения</vt:lpstr>
      <vt:lpstr>Команда: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«Что почитать?»</dc:title>
  <dc:creator>Print</dc:creator>
  <cp:lastModifiedBy>1</cp:lastModifiedBy>
  <cp:revision>39</cp:revision>
  <dcterms:created xsi:type="dcterms:W3CDTF">2021-11-29T10:22:08Z</dcterms:created>
  <dcterms:modified xsi:type="dcterms:W3CDTF">2024-12-26T22:11:20Z</dcterms:modified>
</cp:coreProperties>
</file>