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9" r:id="rId2"/>
    <p:sldId id="258" r:id="rId3"/>
    <p:sldId id="285" r:id="rId4"/>
    <p:sldId id="265" r:id="rId5"/>
    <p:sldId id="292" r:id="rId6"/>
    <p:sldId id="298" r:id="rId7"/>
    <p:sldId id="270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1AD9544-0DF6-42F8-ADB6-AF80BF3FB45D}">
          <p14:sldIdLst>
            <p14:sldId id="259"/>
            <p14:sldId id="258"/>
            <p14:sldId id="285"/>
            <p14:sldId id="265"/>
            <p14:sldId id="292"/>
            <p14:sldId id="29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51" autoAdjust="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4236-6C76-4359-ACC4-B80489EE0C25}" type="datetimeFigureOut">
              <a:rPr lang="ru-RU" smtClean="0"/>
              <a:t>19.02.2024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D6C15-DCF1-43C1-9DE6-51669E652C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720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53FD4-0C80-420B-A056-3796337BD136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8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7B009-0EE4-481B-AECF-EA248120A9DC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77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76E2-16D9-4A37-A522-7783BC7748CB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51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3590-729F-4D0F-AD9C-2DAA5C4A6579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1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7D42-F41D-410E-A57B-D474F00CB53A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0629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D6CCE-794A-4FE2-8E2F-4F4CC2228220}" type="datetime1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84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3CA33-D462-49D4-8108-C136E7B06278}" type="datetime1">
              <a:rPr lang="ru-RU" smtClean="0"/>
              <a:t>19.02.2024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4995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9AE6B-BC54-42BC-88D4-302C8136CA2E}" type="datetime1">
              <a:rPr lang="ru-RU" smtClean="0"/>
              <a:t>19.02.2024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035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1689-0473-4387-B1B2-521852B38AA5}" type="datetime1">
              <a:rPr lang="ru-RU" smtClean="0"/>
              <a:t>19.02.2024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85B86-0790-49DE-BEDA-A5B7D86C5356}" type="datetime1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7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EE0B-2F75-461A-96A8-63D5D4E7444B}" type="datetime1">
              <a:rPr lang="ru-RU" smtClean="0"/>
              <a:t>19.02.2024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EC470-D27F-4A29-889A-FD40BB387571}" type="datetime1">
              <a:rPr lang="ru-RU" smtClean="0"/>
              <a:t>19.02.2024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D2B9D-3E5A-4208-B841-6DCB29E9E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37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8000" t="7000" r="1000" b="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31" y="2457029"/>
            <a:ext cx="5411586" cy="657856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Индивидуальное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86231" y="5722744"/>
            <a:ext cx="3825893" cy="1045702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2200" dirty="0">
                <a:solidFill>
                  <a:schemeClr val="accent5">
                    <a:lumMod val="50000"/>
                  </a:schemeClr>
                </a:solidFill>
              </a:rPr>
              <a:t>ТУУ-311 </a:t>
            </a:r>
          </a:p>
          <a:p>
            <a:pPr algn="l">
              <a:lnSpc>
                <a:spcPct val="100000"/>
              </a:lnSpc>
            </a:pPr>
            <a:r>
              <a:rPr lang="ru-RU" sz="2200" dirty="0">
                <a:solidFill>
                  <a:schemeClr val="accent5">
                    <a:lumMod val="50000"/>
                  </a:schemeClr>
                </a:solidFill>
              </a:rPr>
              <a:t>Ефимов И.М.</a:t>
            </a:r>
          </a:p>
          <a:p>
            <a:endParaRPr lang="ru-RU" sz="7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FC72D30-6DAB-491E-82E6-A37D83CED06A}"/>
              </a:ext>
            </a:extLst>
          </p:cNvPr>
          <p:cNvSpPr txBox="1">
            <a:spLocks/>
          </p:cNvSpPr>
          <p:nvPr/>
        </p:nvSpPr>
        <p:spPr>
          <a:xfrm>
            <a:off x="1294433" y="2929940"/>
            <a:ext cx="5411586" cy="65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accent5">
                    <a:lumMod val="50000"/>
                  </a:schemeClr>
                </a:solidFill>
                <a:latin typeface="Arial Black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18906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089" y="29884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Формулировка проблемы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4B0449-719E-4200-8F5E-4C23AA7C349D}"/>
              </a:ext>
            </a:extLst>
          </p:cNvPr>
          <p:cNvSpPr txBox="1"/>
          <p:nvPr/>
        </p:nvSpPr>
        <p:spPr>
          <a:xfrm>
            <a:off x="8735438" y="2879387"/>
            <a:ext cx="28696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зимнее время года на ж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 станциях осадка пассажиров на поезда затруднена из-за нерасчищенных, заметённых снегом платформ.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E06C0E-08AA-4FD2-B166-2313015DAE71}"/>
              </a:ext>
            </a:extLst>
          </p:cNvPr>
          <p:cNvSpPr txBox="1"/>
          <p:nvPr/>
        </p:nvSpPr>
        <p:spPr>
          <a:xfrm>
            <a:off x="342089" y="2796609"/>
            <a:ext cx="8644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Преподаватель хочет выставить зачёт по проектной деятельности в группу ТУУ-311, но не может этого сделать поскольку имеющиеся материалы слишком разрознены чтобы отвечать действующей модели проектной деятельности.</a:t>
            </a:r>
          </a:p>
          <a:p>
            <a:endParaRPr lang="ru-RU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751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один скругленный угол 9">
            <a:extLst>
              <a:ext uri="{FF2B5EF4-FFF2-40B4-BE49-F238E27FC236}">
                <a16:creationId xmlns:a16="http://schemas.microsoft.com/office/drawing/2014/main" id="{D47E7AE7-91E9-4221-AE2A-F4F39B957B5D}"/>
              </a:ext>
            </a:extLst>
          </p:cNvPr>
          <p:cNvSpPr/>
          <p:nvPr/>
        </p:nvSpPr>
        <p:spPr>
          <a:xfrm>
            <a:off x="3799914" y="4279057"/>
            <a:ext cx="7701207" cy="149182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i="1" dirty="0"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ru-RU" sz="2000" i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Метод </a:t>
            </a:r>
            <a:r>
              <a:rPr lang="en-GB" sz="2000" i="1" dirty="0"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”5 </a:t>
            </a:r>
            <a:r>
              <a:rPr lang="ru-RU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Почему</a:t>
            </a:r>
            <a:r>
              <a:rPr lang="en-GB" sz="2000" i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  <a:endParaRPr lang="ru-RU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2906" y="223122"/>
            <a:ext cx="6974014" cy="128516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Методы, применимые для решения проблемы</a:t>
            </a:r>
          </a:p>
        </p:txBody>
      </p:sp>
      <p:sp>
        <p:nvSpPr>
          <p:cNvPr id="8" name="Прямоугольник: один скругленный угол 7">
            <a:extLst>
              <a:ext uri="{FF2B5EF4-FFF2-40B4-BE49-F238E27FC236}">
                <a16:creationId xmlns:a16="http://schemas.microsoft.com/office/drawing/2014/main" id="{655768A3-E906-4B0E-9342-0E25F4F01872}"/>
              </a:ext>
            </a:extLst>
          </p:cNvPr>
          <p:cNvSpPr/>
          <p:nvPr/>
        </p:nvSpPr>
        <p:spPr>
          <a:xfrm>
            <a:off x="1943448" y="3161394"/>
            <a:ext cx="7701207" cy="149182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Диаграммы (</a:t>
            </a:r>
            <a:r>
              <a:rPr lang="ru-RU" sz="2000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заинтреесованность</a:t>
            </a:r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Прямоугольник: один скругленный угол 3">
            <a:extLst>
              <a:ext uri="{FF2B5EF4-FFF2-40B4-BE49-F238E27FC236}">
                <a16:creationId xmlns:a16="http://schemas.microsoft.com/office/drawing/2014/main" id="{E9BDA09B-3734-4F6B-AA34-FCD27FB127D9}"/>
              </a:ext>
            </a:extLst>
          </p:cNvPr>
          <p:cNvSpPr/>
          <p:nvPr/>
        </p:nvSpPr>
        <p:spPr>
          <a:xfrm>
            <a:off x="312906" y="2043731"/>
            <a:ext cx="7844527" cy="1491824"/>
          </a:xfrm>
          <a:prstGeom prst="round1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Морфологическая матрица</a:t>
            </a:r>
          </a:p>
        </p:txBody>
      </p:sp>
    </p:spTree>
    <p:extLst>
      <p:ext uri="{BB962C8B-B14F-4D97-AF65-F5344CB8AC3E}">
        <p14:creationId xmlns:p14="http://schemas.microsoft.com/office/powerpoint/2010/main" val="447098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831" y="136525"/>
            <a:ext cx="10515600" cy="1325563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Морфологическая матрица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F9BACB-E8F3-4D8D-9AD5-B05DA63BDDA6}"/>
              </a:ext>
            </a:extLst>
          </p:cNvPr>
          <p:cNvSpPr txBox="1"/>
          <p:nvPr/>
        </p:nvSpPr>
        <p:spPr>
          <a:xfrm>
            <a:off x="341832" y="1357459"/>
            <a:ext cx="42490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Морфологическая матрица – это</a:t>
            </a:r>
            <a:r>
              <a:rPr lang="en-GB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инструмент, который помогает нам разбираться с информацией в проекте или задаче. Мы используем этот метод, чтобы выделить и устроить основные вещи, которые важны для нашего проекта. Такие как бюджет, время, технические требования и другие ключевые факторы, влияющие на успех.</a:t>
            </a:r>
            <a:endParaRPr lang="ru-RU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60AC97D5-7A6F-4BA8-B4A4-32E88FE57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023260"/>
              </p:ext>
            </p:extLst>
          </p:nvPr>
        </p:nvGraphicFramePr>
        <p:xfrm>
          <a:off x="4421172" y="2716117"/>
          <a:ext cx="7532542" cy="3935445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479723">
                  <a:extLst>
                    <a:ext uri="{9D8B030D-6E8A-4147-A177-3AD203B41FA5}">
                      <a16:colId xmlns:a16="http://schemas.microsoft.com/office/drawing/2014/main" val="2762992161"/>
                    </a:ext>
                  </a:extLst>
                </a:gridCol>
                <a:gridCol w="2149356">
                  <a:extLst>
                    <a:ext uri="{9D8B030D-6E8A-4147-A177-3AD203B41FA5}">
                      <a16:colId xmlns:a16="http://schemas.microsoft.com/office/drawing/2014/main" val="751192024"/>
                    </a:ext>
                  </a:extLst>
                </a:gridCol>
                <a:gridCol w="1584251">
                  <a:extLst>
                    <a:ext uri="{9D8B030D-6E8A-4147-A177-3AD203B41FA5}">
                      <a16:colId xmlns:a16="http://schemas.microsoft.com/office/drawing/2014/main" val="2491718246"/>
                    </a:ext>
                  </a:extLst>
                </a:gridCol>
                <a:gridCol w="2319212">
                  <a:extLst>
                    <a:ext uri="{9D8B030D-6E8A-4147-A177-3AD203B41FA5}">
                      <a16:colId xmlns:a16="http://schemas.microsoft.com/office/drawing/2014/main" val="3587285124"/>
                    </a:ext>
                  </a:extLst>
                </a:gridCol>
              </a:tblGrid>
              <a:tr h="40502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1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2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3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1551515980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Цели проекта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Четкость целей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Соответствие требованиям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Важность достижения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626567721"/>
                  </a:ext>
                </a:extLst>
              </a:tr>
              <a:tr h="6007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Методы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Применяемые методы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Процессы управления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Совместимость с требованиями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323686877"/>
                  </a:ext>
                </a:extLst>
              </a:tr>
              <a:tr h="5062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Материалы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Исходные данные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Инфо. ресурсы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Экспертный взгляд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1867215094"/>
                  </a:ext>
                </a:extLst>
              </a:tr>
              <a:tr h="4927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Структура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Организация раб. процесса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Логичность шагов решения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Контроль над изменяемыми аспектами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2949209720"/>
                  </a:ext>
                </a:extLst>
              </a:tr>
              <a:tr h="716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Оценка результатов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Критерии оценивания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Методы измерения успеха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Сравнение с ожидаемыми результатами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2064117422"/>
                  </a:ext>
                </a:extLst>
              </a:tr>
              <a:tr h="7160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Коммуникация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Каналы связи с участниками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>
                          <a:effectLst/>
                        </a:rPr>
                        <a:t>Частота обратной связи</a:t>
                      </a:r>
                      <a:endParaRPr lang="ru-RU" sz="15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500" dirty="0">
                          <a:effectLst/>
                        </a:rPr>
                        <a:t>Переработка конфликтов </a:t>
                      </a:r>
                      <a:r>
                        <a:rPr lang="ru-RU" sz="1500">
                          <a:effectLst/>
                        </a:rPr>
                        <a:t>в грамотную дискуссию</a:t>
                      </a:r>
                      <a:endParaRPr lang="ru-RU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2904" marR="72904" marT="0" marB="0" anchor="ctr"/>
                </a:tc>
                <a:extLst>
                  <a:ext uri="{0D108BD9-81ED-4DB2-BD59-A6C34878D82A}">
                    <a16:rowId xmlns:a16="http://schemas.microsoft.com/office/drawing/2014/main" val="823720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8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337969-309A-435A-A31F-992A241FF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24486"/>
            <a:ext cx="7614920" cy="1097914"/>
          </a:xfrm>
        </p:spPr>
        <p:txBody>
          <a:bodyPr/>
          <a:lstStyle/>
          <a:p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Диаграммы </a:t>
            </a:r>
            <a:b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ru-RU" sz="24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(луковичная и работа со стейкхолдерами)</a:t>
            </a:r>
          </a:p>
        </p:txBody>
      </p: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BBCAE173-22C0-4491-9350-51C9B7C48AEF}"/>
              </a:ext>
            </a:extLst>
          </p:cNvPr>
          <p:cNvGrpSpPr/>
          <p:nvPr/>
        </p:nvGrpSpPr>
        <p:grpSpPr>
          <a:xfrm>
            <a:off x="401320" y="1554480"/>
            <a:ext cx="5120640" cy="5120640"/>
            <a:chOff x="113325" y="625622"/>
            <a:chExt cx="6232378" cy="6232378"/>
          </a:xfrm>
        </p:grpSpPr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84FE593A-C853-4EA4-B8F0-993B721E2BB1}"/>
                </a:ext>
              </a:extLst>
            </p:cNvPr>
            <p:cNvGrpSpPr/>
            <p:nvPr/>
          </p:nvGrpSpPr>
          <p:grpSpPr>
            <a:xfrm>
              <a:off x="113325" y="625622"/>
              <a:ext cx="6232378" cy="6232378"/>
              <a:chOff x="1216056" y="905686"/>
              <a:chExt cx="5606755" cy="5606755"/>
            </a:xfrm>
          </p:grpSpPr>
          <p:sp>
            <p:nvSpPr>
              <p:cNvPr id="44" name="Овал 43">
                <a:extLst>
                  <a:ext uri="{FF2B5EF4-FFF2-40B4-BE49-F238E27FC236}">
                    <a16:creationId xmlns:a16="http://schemas.microsoft.com/office/drawing/2014/main" id="{7659BA7E-B50C-4FD4-87A1-650004663D3C}"/>
                  </a:ext>
                </a:extLst>
              </p:cNvPr>
              <p:cNvSpPr/>
              <p:nvPr/>
            </p:nvSpPr>
            <p:spPr>
              <a:xfrm>
                <a:off x="1216056" y="905686"/>
                <a:ext cx="5606755" cy="5606755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>
                  <a:solidFill>
                    <a:schemeClr val="accent4">
                      <a:lumMod val="20000"/>
                      <a:lumOff val="80000"/>
                    </a:schemeClr>
                  </a:solidFill>
                </a:endParaRPr>
              </a:p>
            </p:txBody>
          </p:sp>
          <p:sp>
            <p:nvSpPr>
              <p:cNvPr id="45" name="Овал 44">
                <a:extLst>
                  <a:ext uri="{FF2B5EF4-FFF2-40B4-BE49-F238E27FC236}">
                    <a16:creationId xmlns:a16="http://schemas.microsoft.com/office/drawing/2014/main" id="{4E82B81D-A9FD-4A2F-8AC0-969F68B6DB24}"/>
                  </a:ext>
                </a:extLst>
              </p:cNvPr>
              <p:cNvSpPr/>
              <p:nvPr/>
            </p:nvSpPr>
            <p:spPr>
              <a:xfrm>
                <a:off x="1507031" y="1453717"/>
                <a:ext cx="5024799" cy="5024799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46" name="Овал 45">
                <a:extLst>
                  <a:ext uri="{FF2B5EF4-FFF2-40B4-BE49-F238E27FC236}">
                    <a16:creationId xmlns:a16="http://schemas.microsoft.com/office/drawing/2014/main" id="{FB961148-518D-455B-936D-A6B8DFF92E17}"/>
                  </a:ext>
                </a:extLst>
              </p:cNvPr>
              <p:cNvSpPr/>
              <p:nvPr/>
            </p:nvSpPr>
            <p:spPr>
              <a:xfrm>
                <a:off x="1801149" y="1981750"/>
                <a:ext cx="4436566" cy="443656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Up">
                  <a:avLst/>
                </a:prstTxWarp>
              </a:bodyPr>
              <a:lstStyle/>
              <a:p>
                <a:pPr algn="ctr"/>
                <a:endParaRPr lang="ru-RU" dirty="0"/>
              </a:p>
            </p:txBody>
          </p:sp>
          <p:sp>
            <p:nvSpPr>
              <p:cNvPr id="47" name="Овал 46">
                <a:extLst>
                  <a:ext uri="{FF2B5EF4-FFF2-40B4-BE49-F238E27FC236}">
                    <a16:creationId xmlns:a16="http://schemas.microsoft.com/office/drawing/2014/main" id="{FFEC4492-EA8F-4AA3-B56D-44B7F0B4E93A}"/>
                  </a:ext>
                </a:extLst>
              </p:cNvPr>
              <p:cNvSpPr/>
              <p:nvPr/>
            </p:nvSpPr>
            <p:spPr>
              <a:xfrm>
                <a:off x="2072953" y="2469635"/>
                <a:ext cx="3892954" cy="3892954"/>
              </a:xfrm>
              <a:prstGeom prst="ellips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prstTxWarp prst="textArchUp">
                  <a:avLst/>
                </a:prstTxWarp>
              </a:bodyPr>
              <a:lstStyle/>
              <a:p>
                <a:pPr algn="ctr"/>
                <a:endParaRPr lang="ru-RU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0DDA4C4-CD07-4EB1-8279-6FAC8CEA802A}"/>
                </a:ext>
              </a:extLst>
            </p:cNvPr>
            <p:cNvSpPr txBox="1"/>
            <p:nvPr/>
          </p:nvSpPr>
          <p:spPr>
            <a:xfrm>
              <a:off x="2110693" y="2562984"/>
              <a:ext cx="2237638" cy="102616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890056"/>
                </a:avLst>
              </a:prstTxWarp>
              <a:spAutoFit/>
            </a:bodyPr>
            <a:lstStyle/>
            <a:p>
              <a:r>
                <a:rPr lang="ru-RU" dirty="0">
                  <a:solidFill>
                    <a:schemeClr val="accent5">
                      <a:lumMod val="50000"/>
                    </a:schemeClr>
                  </a:solidFill>
                </a:rPr>
                <a:t>Вовлечённые в проблему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A1CA21-BA14-48C0-8322-973E5A1634B0}"/>
                </a:ext>
              </a:extLst>
            </p:cNvPr>
            <p:cNvSpPr txBox="1"/>
            <p:nvPr/>
          </p:nvSpPr>
          <p:spPr>
            <a:xfrm>
              <a:off x="2110693" y="2100083"/>
              <a:ext cx="2237638" cy="102616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2068904"/>
                </a:avLst>
              </a:prstTxWarp>
              <a:spAutoFit/>
            </a:bodyPr>
            <a:lstStyle/>
            <a:p>
              <a:r>
                <a:rPr lang="ru-RU" dirty="0">
                  <a:solidFill>
                    <a:schemeClr val="accent5">
                      <a:lumMod val="50000"/>
                    </a:schemeClr>
                  </a:solidFill>
                </a:rPr>
                <a:t>Те, кого касается ситуация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85BA77-F372-4B27-8E7B-B2AE7B92EF92}"/>
                </a:ext>
              </a:extLst>
            </p:cNvPr>
            <p:cNvSpPr txBox="1"/>
            <p:nvPr/>
          </p:nvSpPr>
          <p:spPr>
            <a:xfrm>
              <a:off x="1212978" y="1548630"/>
              <a:ext cx="4033067" cy="2129065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876291"/>
                </a:avLst>
              </a:prstTxWarp>
              <a:spAutoFit/>
            </a:bodyPr>
            <a:lstStyle/>
            <a:p>
              <a:r>
                <a:rPr lang="ru-RU" dirty="0">
                  <a:solidFill>
                    <a:schemeClr val="accent5">
                      <a:lumMod val="50000"/>
                    </a:schemeClr>
                  </a:solidFill>
                </a:rPr>
                <a:t>Те, кого касается такая категория ситуаций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B9060E8-F681-4622-9BD3-A9756E291657}"/>
                </a:ext>
              </a:extLst>
            </p:cNvPr>
            <p:cNvSpPr txBox="1"/>
            <p:nvPr/>
          </p:nvSpPr>
          <p:spPr>
            <a:xfrm rot="998809">
              <a:off x="2064808" y="1113377"/>
              <a:ext cx="3672172" cy="1824443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2898488"/>
                </a:avLst>
              </a:prstTxWarp>
              <a:spAutoFit/>
            </a:bodyPr>
            <a:lstStyle/>
            <a:p>
              <a:r>
                <a:rPr lang="ru-RU" dirty="0">
                  <a:solidFill>
                    <a:schemeClr val="accent5">
                      <a:lumMod val="50000"/>
                    </a:schemeClr>
                  </a:solidFill>
                </a:rPr>
                <a:t>Все остальные</a:t>
              </a:r>
            </a:p>
          </p:txBody>
        </p:sp>
      </p:grp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E55A1B5D-8C0F-4ACB-9225-6CFA5CB70718}"/>
              </a:ext>
            </a:extLst>
          </p:cNvPr>
          <p:cNvGrpSpPr/>
          <p:nvPr/>
        </p:nvGrpSpPr>
        <p:grpSpPr>
          <a:xfrm>
            <a:off x="5721700" y="1653176"/>
            <a:ext cx="2722880" cy="4240793"/>
            <a:chOff x="5721700" y="1470296"/>
            <a:chExt cx="2722880" cy="4240793"/>
          </a:xfrm>
        </p:grpSpPr>
        <p:sp>
          <p:nvSpPr>
            <p:cNvPr id="50" name="Облако 49">
              <a:extLst>
                <a:ext uri="{FF2B5EF4-FFF2-40B4-BE49-F238E27FC236}">
                  <a16:creationId xmlns:a16="http://schemas.microsoft.com/office/drawing/2014/main" id="{81BB473F-A83B-4DB1-9A56-A112081815E5}"/>
                </a:ext>
              </a:extLst>
            </p:cNvPr>
            <p:cNvSpPr/>
            <p:nvPr/>
          </p:nvSpPr>
          <p:spPr>
            <a:xfrm>
              <a:off x="6961220" y="4963594"/>
              <a:ext cx="1107440" cy="616132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F958AB29-2C59-46F7-805E-4406EF21253F}"/>
                </a:ext>
              </a:extLst>
            </p:cNvPr>
            <p:cNvGrpSpPr/>
            <p:nvPr/>
          </p:nvGrpSpPr>
          <p:grpSpPr>
            <a:xfrm>
              <a:off x="5721700" y="1470296"/>
              <a:ext cx="2580640" cy="2899891"/>
              <a:chOff x="5721700" y="1470296"/>
              <a:chExt cx="2580640" cy="2899891"/>
            </a:xfrm>
          </p:grpSpPr>
          <p:sp>
            <p:nvSpPr>
              <p:cNvPr id="49" name="Облако 48">
                <a:extLst>
                  <a:ext uri="{FF2B5EF4-FFF2-40B4-BE49-F238E27FC236}">
                    <a16:creationId xmlns:a16="http://schemas.microsoft.com/office/drawing/2014/main" id="{D5030CC9-2E9A-4F9D-815A-555971E6EF59}"/>
                  </a:ext>
                </a:extLst>
              </p:cNvPr>
              <p:cNvSpPr/>
              <p:nvPr/>
            </p:nvSpPr>
            <p:spPr>
              <a:xfrm>
                <a:off x="6154380" y="3622692"/>
                <a:ext cx="1107440" cy="61613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grpSp>
            <p:nvGrpSpPr>
              <p:cNvPr id="9" name="Группа 8">
                <a:extLst>
                  <a:ext uri="{FF2B5EF4-FFF2-40B4-BE49-F238E27FC236}">
                    <a16:creationId xmlns:a16="http://schemas.microsoft.com/office/drawing/2014/main" id="{AE522507-24BA-4516-B926-BB38A21A0E94}"/>
                  </a:ext>
                </a:extLst>
              </p:cNvPr>
              <p:cNvGrpSpPr/>
              <p:nvPr/>
            </p:nvGrpSpPr>
            <p:grpSpPr>
              <a:xfrm>
                <a:off x="5721700" y="1470296"/>
                <a:ext cx="2580640" cy="1769085"/>
                <a:chOff x="5721700" y="1470296"/>
                <a:chExt cx="2580640" cy="1769085"/>
              </a:xfrm>
            </p:grpSpPr>
            <p:sp>
              <p:nvSpPr>
                <p:cNvPr id="7" name="Облако 6">
                  <a:extLst>
                    <a:ext uri="{FF2B5EF4-FFF2-40B4-BE49-F238E27FC236}">
                      <a16:creationId xmlns:a16="http://schemas.microsoft.com/office/drawing/2014/main" id="{AEDB0A6F-6F97-450C-BE6F-162E11A35E84}"/>
                    </a:ext>
                  </a:extLst>
                </p:cNvPr>
                <p:cNvSpPr/>
                <p:nvPr/>
              </p:nvSpPr>
              <p:spPr>
                <a:xfrm>
                  <a:off x="6818980" y="2491886"/>
                  <a:ext cx="1107440" cy="616132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51" name="Облако 50">
                  <a:extLst>
                    <a:ext uri="{FF2B5EF4-FFF2-40B4-BE49-F238E27FC236}">
                      <a16:creationId xmlns:a16="http://schemas.microsoft.com/office/drawing/2014/main" id="{BEF89BA6-35D1-4108-8079-F3D9E3022B87}"/>
                    </a:ext>
                  </a:extLst>
                </p:cNvPr>
                <p:cNvSpPr/>
                <p:nvPr/>
              </p:nvSpPr>
              <p:spPr>
                <a:xfrm>
                  <a:off x="7194900" y="2623249"/>
                  <a:ext cx="1107440" cy="616132"/>
                </a:xfrm>
                <a:prstGeom prst="cloud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grpSp>
              <p:nvGrpSpPr>
                <p:cNvPr id="8" name="Группа 7">
                  <a:extLst>
                    <a:ext uri="{FF2B5EF4-FFF2-40B4-BE49-F238E27FC236}">
                      <a16:creationId xmlns:a16="http://schemas.microsoft.com/office/drawing/2014/main" id="{EBBDCC0E-2B02-4A22-B70E-D55BE5E931B0}"/>
                    </a:ext>
                  </a:extLst>
                </p:cNvPr>
                <p:cNvGrpSpPr/>
                <p:nvPr/>
              </p:nvGrpSpPr>
              <p:grpSpPr>
                <a:xfrm>
                  <a:off x="5721700" y="1470296"/>
                  <a:ext cx="1483360" cy="747495"/>
                  <a:chOff x="5721700" y="1470296"/>
                  <a:chExt cx="1483360" cy="747495"/>
                </a:xfrm>
              </p:grpSpPr>
              <p:sp>
                <p:nvSpPr>
                  <p:cNvPr id="48" name="Облако 47">
                    <a:extLst>
                      <a:ext uri="{FF2B5EF4-FFF2-40B4-BE49-F238E27FC236}">
                        <a16:creationId xmlns:a16="http://schemas.microsoft.com/office/drawing/2014/main" id="{3C5D2F51-6C5C-4845-947D-F4948702D74D}"/>
                      </a:ext>
                    </a:extLst>
                  </p:cNvPr>
                  <p:cNvSpPr/>
                  <p:nvPr/>
                </p:nvSpPr>
                <p:spPr>
                  <a:xfrm>
                    <a:off x="5721700" y="1470296"/>
                    <a:ext cx="1107440" cy="616132"/>
                  </a:xfrm>
                  <a:prstGeom prst="cloud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  <p:sp>
                <p:nvSpPr>
                  <p:cNvPr id="52" name="Облако 51">
                    <a:extLst>
                      <a:ext uri="{FF2B5EF4-FFF2-40B4-BE49-F238E27FC236}">
                        <a16:creationId xmlns:a16="http://schemas.microsoft.com/office/drawing/2014/main" id="{20D92FEF-4737-4B71-9A2A-EBFD20EC6A7B}"/>
                      </a:ext>
                    </a:extLst>
                  </p:cNvPr>
                  <p:cNvSpPr/>
                  <p:nvPr/>
                </p:nvSpPr>
                <p:spPr>
                  <a:xfrm>
                    <a:off x="6097620" y="1601659"/>
                    <a:ext cx="1107440" cy="616132"/>
                  </a:xfrm>
                  <a:prstGeom prst="cloud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/>
                  </a:p>
                </p:txBody>
              </p:sp>
            </p:grpSp>
          </p:grpSp>
          <p:sp>
            <p:nvSpPr>
              <p:cNvPr id="53" name="Облако 52">
                <a:extLst>
                  <a:ext uri="{FF2B5EF4-FFF2-40B4-BE49-F238E27FC236}">
                    <a16:creationId xmlns:a16="http://schemas.microsoft.com/office/drawing/2014/main" id="{A3666449-160E-4716-8611-44665AEF9ED4}"/>
                  </a:ext>
                </a:extLst>
              </p:cNvPr>
              <p:cNvSpPr/>
              <p:nvPr/>
            </p:nvSpPr>
            <p:spPr>
              <a:xfrm>
                <a:off x="6530300" y="3754055"/>
                <a:ext cx="1107440" cy="616132"/>
              </a:xfrm>
              <a:prstGeom prst="cloud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4" name="Облако 53">
              <a:extLst>
                <a:ext uri="{FF2B5EF4-FFF2-40B4-BE49-F238E27FC236}">
                  <a16:creationId xmlns:a16="http://schemas.microsoft.com/office/drawing/2014/main" id="{8C6FB4C2-6866-45AD-BD94-74301F913D63}"/>
                </a:ext>
              </a:extLst>
            </p:cNvPr>
            <p:cNvSpPr/>
            <p:nvPr/>
          </p:nvSpPr>
          <p:spPr>
            <a:xfrm>
              <a:off x="7337140" y="5094957"/>
              <a:ext cx="1107440" cy="616132"/>
            </a:xfrm>
            <a:prstGeom prst="cloud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3A8047C-64E4-4C5C-BF44-0F6CC2F62B7E}"/>
              </a:ext>
            </a:extLst>
          </p:cNvPr>
          <p:cNvSpPr txBox="1"/>
          <p:nvPr/>
        </p:nvSpPr>
        <p:spPr>
          <a:xfrm>
            <a:off x="7261820" y="1620857"/>
            <a:ext cx="37677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Студенты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Преподаватель(куратор)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729438-B66C-43F6-9231-9278CFEA7C98}"/>
              </a:ext>
            </a:extLst>
          </p:cNvPr>
          <p:cNvSpPr txBox="1"/>
          <p:nvPr/>
        </p:nvSpPr>
        <p:spPr>
          <a:xfrm>
            <a:off x="8265735" y="2407589"/>
            <a:ext cx="37677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Центр ПД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Другие преподаватели (финальная оценка)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Кафедра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E211CB4-7991-4D96-949B-76E8BCD88319}"/>
              </a:ext>
            </a:extLst>
          </p:cNvPr>
          <p:cNvSpPr txBox="1"/>
          <p:nvPr/>
        </p:nvSpPr>
        <p:spPr>
          <a:xfrm>
            <a:off x="7601135" y="3749403"/>
            <a:ext cx="3767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Студенты, у которых также есть дисциплина ПД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Университеты, где ПД включена в образовательную программу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5556F2-2D9B-43FA-A46D-13C5A96302B7}"/>
              </a:ext>
            </a:extLst>
          </p:cNvPr>
          <p:cNvSpPr txBox="1"/>
          <p:nvPr/>
        </p:nvSpPr>
        <p:spPr>
          <a:xfrm>
            <a:off x="8479180" y="5208171"/>
            <a:ext cx="3767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Общество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Потенциальные работодатели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9028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525DD-2D33-465F-BC9C-72A610DC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9" y="-3787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GB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Метод </a:t>
            </a: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”5 </a:t>
            </a:r>
            <a:r>
              <a:rPr lang="ru-RU" sz="3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Почему</a:t>
            </a:r>
            <a:r>
              <a:rPr lang="en-GB" sz="36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”</a:t>
            </a:r>
            <a:br>
              <a:rPr lang="ru-RU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</a:br>
            <a:endParaRPr lang="ru-RU" sz="3200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C88460-087B-415D-89D6-AEF8EB70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D2B9D-3E5A-4208-B841-6DCB29E9E020}" type="slidenum">
              <a:rPr lang="ru-RU" smtClean="0"/>
              <a:t>6</a:t>
            </a:fld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6AC78738-AA81-4C70-9028-F288A880A611}"/>
              </a:ext>
            </a:extLst>
          </p:cNvPr>
          <p:cNvSpPr/>
          <p:nvPr/>
        </p:nvSpPr>
        <p:spPr>
          <a:xfrm>
            <a:off x="8610600" y="5379396"/>
            <a:ext cx="2216285" cy="6031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4DF35755-5A57-4C50-AF0B-3E1EB71E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82807598-0AD3-41E7-B18C-C32B5CBE6049}"/>
              </a:ext>
            </a:extLst>
          </p:cNvPr>
          <p:cNvGrpSpPr/>
          <p:nvPr/>
        </p:nvGrpSpPr>
        <p:grpSpPr>
          <a:xfrm>
            <a:off x="98630" y="1204232"/>
            <a:ext cx="3091774" cy="1665516"/>
            <a:chOff x="838200" y="1488330"/>
            <a:chExt cx="3023681" cy="1422505"/>
          </a:xfrm>
        </p:grpSpPr>
        <p:sp>
          <p:nvSpPr>
            <p:cNvPr id="27" name="Прямоугольник: скругленные углы 26">
              <a:extLst>
                <a:ext uri="{FF2B5EF4-FFF2-40B4-BE49-F238E27FC236}">
                  <a16:creationId xmlns:a16="http://schemas.microsoft.com/office/drawing/2014/main" id="{4A49FB49-CA31-45AE-8B81-A76CFB786D17}"/>
                </a:ext>
              </a:extLst>
            </p:cNvPr>
            <p:cNvSpPr/>
            <p:nvPr/>
          </p:nvSpPr>
          <p:spPr>
            <a:xfrm>
              <a:off x="838200" y="1933543"/>
              <a:ext cx="3023681" cy="977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6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Материалы слишком разрознены.</a:t>
              </a:r>
            </a:p>
          </p:txBody>
        </p:sp>
        <p:sp>
          <p:nvSpPr>
            <p:cNvPr id="28" name="Прямоугольник 27">
              <a:extLst>
                <a:ext uri="{FF2B5EF4-FFF2-40B4-BE49-F238E27FC236}">
                  <a16:creationId xmlns:a16="http://schemas.microsoft.com/office/drawing/2014/main" id="{5489CE95-95AB-4344-838E-F44E81ADDB65}"/>
                </a:ext>
              </a:extLst>
            </p:cNvPr>
            <p:cNvSpPr/>
            <p:nvPr/>
          </p:nvSpPr>
          <p:spPr>
            <a:xfrm>
              <a:off x="838200" y="1488330"/>
              <a:ext cx="3023681" cy="70039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Невозможность выставить зачет по проектной деятельности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D24E4F9D-44C5-4D2E-A226-C53BD5546743}"/>
              </a:ext>
            </a:extLst>
          </p:cNvPr>
          <p:cNvGrpSpPr/>
          <p:nvPr/>
        </p:nvGrpSpPr>
        <p:grpSpPr>
          <a:xfrm>
            <a:off x="701339" y="3319995"/>
            <a:ext cx="3091774" cy="1871766"/>
            <a:chOff x="838200" y="1488330"/>
            <a:chExt cx="3023681" cy="1422505"/>
          </a:xfrm>
        </p:grpSpPr>
        <p:sp>
          <p:nvSpPr>
            <p:cNvPr id="25" name="Прямоугольник: скругленные углы 24">
              <a:extLst>
                <a:ext uri="{FF2B5EF4-FFF2-40B4-BE49-F238E27FC236}">
                  <a16:creationId xmlns:a16="http://schemas.microsoft.com/office/drawing/2014/main" id="{B4D04CB9-8449-4892-9386-F52CB5BA9259}"/>
                </a:ext>
              </a:extLst>
            </p:cNvPr>
            <p:cNvSpPr/>
            <p:nvPr/>
          </p:nvSpPr>
          <p:spPr>
            <a:xfrm>
              <a:off x="838200" y="1933543"/>
              <a:ext cx="3023681" cy="977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потому что студенты не имели четких инструкций или критериев по структурированию материалов.</a:t>
              </a: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290C1A5F-A13D-4E32-B42F-406AAD22E032}"/>
                </a:ext>
              </a:extLst>
            </p:cNvPr>
            <p:cNvSpPr/>
            <p:nvPr/>
          </p:nvSpPr>
          <p:spPr>
            <a:xfrm>
              <a:off x="838200" y="1488330"/>
              <a:ext cx="3023681" cy="56750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50000"/>
                </a:lnSpc>
                <a:spcAft>
                  <a:spcPts val="800"/>
                </a:spcAft>
              </a:pP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Почему материалы</a:t>
              </a:r>
              <a:r>
                <a:rPr lang="en-GB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разрознены?</a:t>
              </a:r>
            </a:p>
          </p:txBody>
        </p:sp>
      </p:grp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13AA581F-0F34-4C56-BFB5-92D153EDC1E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3190404" y="2297625"/>
            <a:ext cx="189959" cy="1022369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98269ACC-34CB-4048-ADCA-33203B91CAD2}"/>
              </a:ext>
            </a:extLst>
          </p:cNvPr>
          <p:cNvGrpSpPr/>
          <p:nvPr/>
        </p:nvGrpSpPr>
        <p:grpSpPr>
          <a:xfrm>
            <a:off x="4094468" y="870663"/>
            <a:ext cx="3091774" cy="2264657"/>
            <a:chOff x="838200" y="1488330"/>
            <a:chExt cx="3023681" cy="1367677"/>
          </a:xfrm>
        </p:grpSpPr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79CBD65F-44C4-4747-B24A-39C27919D59F}"/>
                </a:ext>
              </a:extLst>
            </p:cNvPr>
            <p:cNvSpPr/>
            <p:nvPr/>
          </p:nvSpPr>
          <p:spPr>
            <a:xfrm>
              <a:off x="838200" y="1878715"/>
              <a:ext cx="3023681" cy="977292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 sz="1600" dirty="0">
                <a:solidFill>
                  <a:srgbClr val="37415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ru-RU" sz="16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потому что новая проблема требует индивидуального подхода к решению, вызывая путаницу в оформлении итога работы</a:t>
              </a: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FF7DFC71-7ECD-4F5D-9289-7F8C297174C3}"/>
                </a:ext>
              </a:extLst>
            </p:cNvPr>
            <p:cNvSpPr/>
            <p:nvPr/>
          </p:nvSpPr>
          <p:spPr>
            <a:xfrm>
              <a:off x="838200" y="1488330"/>
              <a:ext cx="3023681" cy="5447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b="1" dirty="0">
                  <a:solidFill>
                    <a:schemeClr val="accent1">
                      <a:lumMod val="50000"/>
                    </a:schemeClr>
                  </a:solidFill>
                  <a:latin typeface="Söhne"/>
                </a:rPr>
                <a:t>Почему студенты не имели четких инструкций или критериев?</a:t>
              </a:r>
            </a:p>
          </p:txBody>
        </p:sp>
      </p:grp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B05F1C6-7203-4D93-979E-6DC124A6E285}"/>
              </a:ext>
            </a:extLst>
          </p:cNvPr>
          <p:cNvGrpSpPr/>
          <p:nvPr/>
        </p:nvGrpSpPr>
        <p:grpSpPr>
          <a:xfrm>
            <a:off x="5732567" y="3189395"/>
            <a:ext cx="3091774" cy="2906605"/>
            <a:chOff x="838200" y="1488330"/>
            <a:chExt cx="3023681" cy="2288865"/>
          </a:xfrm>
        </p:grpSpPr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D4BAEFB8-B846-4FCA-BB9B-4601302730B7}"/>
                </a:ext>
              </a:extLst>
            </p:cNvPr>
            <p:cNvSpPr/>
            <p:nvPr/>
          </p:nvSpPr>
          <p:spPr>
            <a:xfrm>
              <a:off x="838200" y="2097570"/>
              <a:ext cx="3023681" cy="167962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600" dirty="0">
                  <a:solidFill>
                    <a:srgbClr val="37415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потому что проблемы выдаются с расчётом на разный результат и людьми с разным представлением итога работы.</a:t>
              </a:r>
            </a:p>
          </p:txBody>
        </p: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6A2A1B27-5042-4023-B235-D8D14BC4A964}"/>
                </a:ext>
              </a:extLst>
            </p:cNvPr>
            <p:cNvSpPr/>
            <p:nvPr/>
          </p:nvSpPr>
          <p:spPr>
            <a:xfrm>
              <a:off x="838200" y="1488330"/>
              <a:ext cx="3023681" cy="82384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Почему новая проблема требует индивидуального подхода к решению?</a:t>
              </a:r>
            </a:p>
          </p:txBody>
        </p:sp>
      </p:grpSp>
      <p:cxnSp>
        <p:nvCxnSpPr>
          <p:cNvPr id="15" name="Соединитель: уступ 14">
            <a:extLst>
              <a:ext uri="{FF2B5EF4-FFF2-40B4-BE49-F238E27FC236}">
                <a16:creationId xmlns:a16="http://schemas.microsoft.com/office/drawing/2014/main" id="{2D60AE93-8DF0-4E98-9AB0-C09BAEA2D5C0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7186242" y="2326200"/>
            <a:ext cx="382958" cy="870905"/>
          </a:xfrm>
          <a:prstGeom prst="bentConnector2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9ECD29CF-C640-4073-BD8E-CCDC4F6EC341}"/>
              </a:ext>
            </a:extLst>
          </p:cNvPr>
          <p:cNvCxnSpPr>
            <a:cxnSpLocks/>
            <a:stCxn id="25" idx="3"/>
            <a:endCxn id="24" idx="1"/>
          </p:cNvCxnSpPr>
          <p:nvPr/>
        </p:nvCxnSpPr>
        <p:spPr>
          <a:xfrm flipV="1">
            <a:off x="3793113" y="1321652"/>
            <a:ext cx="301355" cy="322713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1375DE5D-6646-4283-AD29-5F6387767E8B}"/>
              </a:ext>
            </a:extLst>
          </p:cNvPr>
          <p:cNvGrpSpPr/>
          <p:nvPr/>
        </p:nvGrpSpPr>
        <p:grpSpPr>
          <a:xfrm>
            <a:off x="9011732" y="1204231"/>
            <a:ext cx="3091774" cy="3031360"/>
            <a:chOff x="838200" y="1488330"/>
            <a:chExt cx="3023681" cy="2739141"/>
          </a:xfrm>
        </p:grpSpPr>
        <p:sp>
          <p:nvSpPr>
            <p:cNvPr id="19" name="Прямоугольник: скругленные углы 18">
              <a:extLst>
                <a:ext uri="{FF2B5EF4-FFF2-40B4-BE49-F238E27FC236}">
                  <a16:creationId xmlns:a16="http://schemas.microsoft.com/office/drawing/2014/main" id="{D6FF8597-8A63-4B6A-8BB7-167E755E6E4E}"/>
                </a:ext>
              </a:extLst>
            </p:cNvPr>
            <p:cNvSpPr/>
            <p:nvPr/>
          </p:nvSpPr>
          <p:spPr>
            <a:xfrm>
              <a:off x="838200" y="2303825"/>
              <a:ext cx="3023681" cy="19236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1600" dirty="0">
                  <a:solidFill>
                    <a:srgbClr val="374151"/>
                  </a:solidFill>
                  <a:latin typeface="Söhne"/>
                </a:rPr>
                <a:t>потому что все проблемы индивидуальны и даже имея приблизительную структуру решения, обработка каждой –новый путь, со своими каверзными моментами.</a:t>
              </a:r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382EA921-B82E-4B42-86AE-62E95FBF8C57}"/>
                </a:ext>
              </a:extLst>
            </p:cNvPr>
            <p:cNvSpPr/>
            <p:nvPr/>
          </p:nvSpPr>
          <p:spPr>
            <a:xfrm>
              <a:off x="838200" y="1488330"/>
              <a:ext cx="3023681" cy="107621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7000"/>
                </a:lnSpc>
                <a:spcBef>
                  <a:spcPts val="1200"/>
                </a:spcBef>
                <a:spcAft>
                  <a:spcPts val="1200"/>
                </a:spcAft>
              </a:pPr>
              <a:r>
                <a:rPr lang="ru-RU" sz="17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Почему проблемы выдаются с расчётом на разный результат?</a:t>
              </a:r>
            </a:p>
          </p:txBody>
        </p:sp>
      </p:grpSp>
      <p:cxnSp>
        <p:nvCxnSpPr>
          <p:cNvPr id="18" name="Соединитель: уступ 17">
            <a:extLst>
              <a:ext uri="{FF2B5EF4-FFF2-40B4-BE49-F238E27FC236}">
                <a16:creationId xmlns:a16="http://schemas.microsoft.com/office/drawing/2014/main" id="{348AF2D7-42F6-4922-BB6B-A2C5D46418E6}"/>
              </a:ext>
            </a:extLst>
          </p:cNvPr>
          <p:cNvCxnSpPr>
            <a:cxnSpLocks/>
            <a:stCxn id="21" idx="3"/>
            <a:endCxn id="20" idx="1"/>
          </p:cNvCxnSpPr>
          <p:nvPr/>
        </p:nvCxnSpPr>
        <p:spPr>
          <a:xfrm flipV="1">
            <a:off x="8824341" y="1799744"/>
            <a:ext cx="187391" cy="3229787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45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417577"/>
            <a:ext cx="6324600" cy="867327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B2276F-6BC9-4316-B4ED-F12C73C8C51E}"/>
              </a:ext>
            </a:extLst>
          </p:cNvPr>
          <p:cNvSpPr txBox="1"/>
          <p:nvPr/>
        </p:nvSpPr>
        <p:spPr>
          <a:xfrm>
            <a:off x="716280" y="1951672"/>
            <a:ext cx="110896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решения проблема выставления зачёта я применил следующие методы: морфологическая матрица, луковичная диаграмма заинтересованности, метод 5 почему. Для решения проблемы стоит попробовать прописать понятные критерии итогового продукта, упростить подход к выбору проекта, увеличить вовлеченность студентов, провести общие лекции по универсальному подходу к решению разных типо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проблем(задач).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909090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12849</TotalTime>
  <Words>427</Words>
  <Application>Microsoft Office PowerPoint</Application>
  <PresentationFormat>Широкоэкранный</PresentationFormat>
  <Paragraphs>72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Söhne</vt:lpstr>
      <vt:lpstr>Times New Roman</vt:lpstr>
      <vt:lpstr>Wingdings</vt:lpstr>
      <vt:lpstr>Тема Office</vt:lpstr>
      <vt:lpstr>Индивидуальное</vt:lpstr>
      <vt:lpstr>Формулировка проблемы</vt:lpstr>
      <vt:lpstr>Методы, применимые для решения проблемы</vt:lpstr>
      <vt:lpstr>Морфологическая матрица</vt:lpstr>
      <vt:lpstr>Диаграммы  (луковичная и работа со стейкхолдерами)</vt:lpstr>
      <vt:lpstr> Метод ”5 Почему” 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Print</dc:creator>
  <cp:lastModifiedBy>Ефимов Иван Михайлович</cp:lastModifiedBy>
  <cp:revision>91</cp:revision>
  <dcterms:created xsi:type="dcterms:W3CDTF">2021-11-29T10:22:08Z</dcterms:created>
  <dcterms:modified xsi:type="dcterms:W3CDTF">2024-02-19T12:44:41Z</dcterms:modified>
</cp:coreProperties>
</file>