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83" r:id="rId5"/>
    <p:sldId id="278" r:id="rId6"/>
    <p:sldId id="279" r:id="rId7"/>
    <p:sldId id="280" r:id="rId8"/>
    <p:sldId id="290" r:id="rId9"/>
    <p:sldId id="282" r:id="rId10"/>
    <p:sldId id="284" r:id="rId11"/>
    <p:sldId id="285" r:id="rId12"/>
    <p:sldId id="287" r:id="rId13"/>
    <p:sldId id="291" r:id="rId14"/>
    <p:sldId id="264" r:id="rId15"/>
  </p:sldIdLst>
  <p:sldSz cx="12192000" cy="6858000"/>
  <p:notesSz cx="6858000" cy="9144000"/>
  <p:embeddedFontLs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090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30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79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59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335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533DD9E-D2DD-C4A6-95CC-26917FB0C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>
            <a:extLst>
              <a:ext uri="{FF2B5EF4-FFF2-40B4-BE49-F238E27FC236}">
                <a16:creationId xmlns:a16="http://schemas.microsoft.com/office/drawing/2014/main" id="{F8D4B4FF-F8A6-BD87-BB8F-A666FAE120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>
            <a:extLst>
              <a:ext uri="{FF2B5EF4-FFF2-40B4-BE49-F238E27FC236}">
                <a16:creationId xmlns:a16="http://schemas.microsoft.com/office/drawing/2014/main" id="{03F85DD3-E0F3-8A0D-50D8-685E4EA7D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89dc15d7b0_0_51:notes">
            <a:extLst>
              <a:ext uri="{FF2B5EF4-FFF2-40B4-BE49-F238E27FC236}">
                <a16:creationId xmlns:a16="http://schemas.microsoft.com/office/drawing/2014/main" id="{06B95C67-F198-C148-407E-E80795F4D5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11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9dc15d7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89dc15d7b0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89dc15d7b0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31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9dc15d7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89dc15d7b0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89dc15d7b0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311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45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49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62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83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38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D6FA957-55FF-A4EF-49D5-4D88A71D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>
            <a:extLst>
              <a:ext uri="{FF2B5EF4-FFF2-40B4-BE49-F238E27FC236}">
                <a16:creationId xmlns:a16="http://schemas.microsoft.com/office/drawing/2014/main" id="{71D56162-4F07-1619-6C40-432164926B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>
            <a:extLst>
              <a:ext uri="{FF2B5EF4-FFF2-40B4-BE49-F238E27FC236}">
                <a16:creationId xmlns:a16="http://schemas.microsoft.com/office/drawing/2014/main" id="{4A58D4D6-5BFE-9990-8D82-C693508D2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89dc15d7b0_0_51:notes">
            <a:extLst>
              <a:ext uri="{FF2B5EF4-FFF2-40B4-BE49-F238E27FC236}">
                <a16:creationId xmlns:a16="http://schemas.microsoft.com/office/drawing/2014/main" id="{B098C9CC-EC70-27D5-3A4F-14557D84B4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542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66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4976525"/>
            <a:ext cx="3429000" cy="137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Кедяев Д. Ю.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ТУУ-</a:t>
            </a:r>
            <a:r>
              <a:rPr lang="ru-RU" sz="1600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6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812" y="409169"/>
            <a:ext cx="677620" cy="677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3"/>
          <p:cNvCxnSpPr>
            <a:cxnSpLocks/>
          </p:cNvCxnSpPr>
          <p:nvPr/>
        </p:nvCxnSpPr>
        <p:spPr>
          <a:xfrm flipV="1">
            <a:off x="0" y="3429000"/>
            <a:ext cx="5157216" cy="1"/>
          </a:xfrm>
          <a:prstGeom prst="straightConnector1">
            <a:avLst/>
          </a:prstGeom>
          <a:noFill/>
          <a:ln w="76200" cap="flat" cmpd="sng">
            <a:solidFill>
              <a:srgbClr val="20386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3"/>
          <p:cNvSpPr txBox="1"/>
          <p:nvPr/>
        </p:nvSpPr>
        <p:spPr>
          <a:xfrm>
            <a:off x="74689" y="2400501"/>
            <a:ext cx="821370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Зачет студентам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B593A7-363D-281A-EBDC-C31B3D3B9661}"/>
              </a:ext>
            </a:extLst>
          </p:cNvPr>
          <p:cNvSpPr txBox="1"/>
          <p:nvPr/>
        </p:nvSpPr>
        <p:spPr>
          <a:xfrm>
            <a:off x="4706473" y="1684392"/>
            <a:ext cx="2779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2 ветка. Почему?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9B0E3-6FA9-BA68-7A31-A0076E8F400F}"/>
              </a:ext>
            </a:extLst>
          </p:cNvPr>
          <p:cNvSpPr txBox="1"/>
          <p:nvPr/>
        </p:nvSpPr>
        <p:spPr>
          <a:xfrm>
            <a:off x="3076194" y="2146057"/>
            <a:ext cx="60396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- сроки сдачи проектов уже истекли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студенты не смогли выполнить свои обязательства вовремя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 у них возникли сложности при планировании своего времени и ресурсов для проекта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они не имеют достаточного опыта организации проектной деятельности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в учебном плане не предусмотрено достаточное количество практических занятий и кейсов, которые помогли бы студентам развить необходимые навыки планирования и управления проектами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892A8EBD-1CD7-89F4-697C-4825F0E2DAA5}"/>
              </a:ext>
            </a:extLst>
          </p:cNvPr>
          <p:cNvSpPr/>
          <p:nvPr/>
        </p:nvSpPr>
        <p:spPr>
          <a:xfrm>
            <a:off x="2487168" y="2136913"/>
            <a:ext cx="292608" cy="4239410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9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B593A7-363D-281A-EBDC-C31B3D3B9661}"/>
              </a:ext>
            </a:extLst>
          </p:cNvPr>
          <p:cNvSpPr txBox="1"/>
          <p:nvPr/>
        </p:nvSpPr>
        <p:spPr>
          <a:xfrm>
            <a:off x="4693300" y="1569364"/>
            <a:ext cx="280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3 ветка. Почему?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9B0E3-6FA9-BA68-7A31-A0076E8F400F}"/>
              </a:ext>
            </a:extLst>
          </p:cNvPr>
          <p:cNvSpPr txBox="1"/>
          <p:nvPr/>
        </p:nvSpPr>
        <p:spPr>
          <a:xfrm>
            <a:off x="3076194" y="2186178"/>
            <a:ext cx="60396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- имеющиеся материалы слишком разрознены, чтобы отвечать действующей модели Проектной деятельности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- студенты не смогли выполнить свои обязательства вовремя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-  в учебном плане не было уделено достаточного внимания этому аспекту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- разработчики программы не учли важность структурирования материалов для Проектной деятельности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- Возможно, у образовательного учреждения отсутствовала актуальная информация или ресурсы для освоения современных подходов к Проектной деятельности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8C5A3FCD-A434-0691-D07D-63F0B2E0182B}"/>
              </a:ext>
            </a:extLst>
          </p:cNvPr>
          <p:cNvSpPr/>
          <p:nvPr/>
        </p:nvSpPr>
        <p:spPr>
          <a:xfrm>
            <a:off x="2487168" y="2136913"/>
            <a:ext cx="292608" cy="4239410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9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B593A7-363D-281A-EBDC-C31B3D3B9661}"/>
              </a:ext>
            </a:extLst>
          </p:cNvPr>
          <p:cNvSpPr txBox="1"/>
          <p:nvPr/>
        </p:nvSpPr>
        <p:spPr>
          <a:xfrm>
            <a:off x="4691014" y="1315888"/>
            <a:ext cx="2809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4 ветка. Почему?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9B0E3-6FA9-BA68-7A31-A0076E8F400F}"/>
              </a:ext>
            </a:extLst>
          </p:cNvPr>
          <p:cNvSpPr txBox="1"/>
          <p:nvPr/>
        </p:nvSpPr>
        <p:spPr>
          <a:xfrm>
            <a:off x="3031228" y="1712996"/>
            <a:ext cx="60396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- студенты не имели четкого понимания ожидаемых стандартов и критериев для материалов по данной модели Проектной деятельности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- информация о требованиях и стандартах не была доступна им в достаточной степени или не была представлена им в понятной форме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-  преподаватель не уделил достаточного внимания разъяснению студентам ожидаемых стандартов и требований для материалов по Проектной деятельности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- сам преподаватель не имеет четкого понимания действующей модели Проектной деятельности или не осознает важность вовлечения студентов в этот процесс</a:t>
            </a:r>
          </a:p>
          <a:p>
            <a:pPr algn="ctr"/>
            <a:endParaRPr lang="ru-RU" sz="1600" dirty="0"/>
          </a:p>
          <a:p>
            <a:pPr algn="ctr"/>
            <a:r>
              <a:rPr lang="ru-RU" sz="1600" dirty="0"/>
              <a:t>- с отсутствием необходимых ресурсов или возможностей для подготовки преподавателей и студентов по данной модели Проектной деятельности, а также с недостаточной поддержкой со стороны учебного заведения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303C8A12-8236-C9C8-B270-3F40A8254123}"/>
              </a:ext>
            </a:extLst>
          </p:cNvPr>
          <p:cNvSpPr/>
          <p:nvPr/>
        </p:nvSpPr>
        <p:spPr>
          <a:xfrm>
            <a:off x="2487168" y="2136913"/>
            <a:ext cx="292608" cy="4239410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2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6EDF845E-8AD6-B243-206E-CD391B94F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>
            <a:extLst>
              <a:ext uri="{FF2B5EF4-FFF2-40B4-BE49-F238E27FC236}">
                <a16:creationId xmlns:a16="http://schemas.microsoft.com/office/drawing/2014/main" id="{4DFBAD32-F97E-B2B9-DA00-74475EA52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>
            <a:extLst>
              <a:ext uri="{FF2B5EF4-FFF2-40B4-BE49-F238E27FC236}">
                <a16:creationId xmlns:a16="http://schemas.microsoft.com/office/drawing/2014/main" id="{924DA546-C399-E16D-DCE2-BA946E81B7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>
            <a:extLst>
              <a:ext uri="{FF2B5EF4-FFF2-40B4-BE49-F238E27FC236}">
                <a16:creationId xmlns:a16="http://schemas.microsoft.com/office/drawing/2014/main" id="{59BD0B1F-9D87-A94F-64D4-51F5C24DE8D3}"/>
              </a:ext>
            </a:extLst>
          </p:cNvPr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38C441-270C-7591-6A65-D7AD9DF2DAEA}"/>
              </a:ext>
            </a:extLst>
          </p:cNvPr>
          <p:cNvSpPr txBox="1"/>
          <p:nvPr/>
        </p:nvSpPr>
        <p:spPr>
          <a:xfrm>
            <a:off x="5602295" y="1507912"/>
            <a:ext cx="987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Итог</a:t>
            </a:r>
            <a:r>
              <a:rPr lang="en-US" sz="2400" b="1" dirty="0"/>
              <a:t>: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7361-0016-9B59-2A8C-6A270BED9907}"/>
              </a:ext>
            </a:extLst>
          </p:cNvPr>
          <p:cNvSpPr txBox="1"/>
          <p:nvPr/>
        </p:nvSpPr>
        <p:spPr>
          <a:xfrm>
            <a:off x="2077212" y="2514600"/>
            <a:ext cx="8037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Недостаточное количество времени на сам проект, отсутствие необходимых ресурсов или возможностей для подготовки студентов для решения проблемы. Слабая связь команды с заказчиком.</a:t>
            </a:r>
          </a:p>
        </p:txBody>
      </p:sp>
    </p:spTree>
    <p:extLst>
      <p:ext uri="{BB962C8B-B14F-4D97-AF65-F5344CB8AC3E}">
        <p14:creationId xmlns:p14="http://schemas.microsoft.com/office/powerpoint/2010/main" val="812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0" y="4976525"/>
            <a:ext cx="34290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Кедяев Д. Ю.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ТУУ-</a:t>
            </a:r>
            <a:r>
              <a:rPr lang="ru-RU" sz="1600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6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812" y="458019"/>
            <a:ext cx="677620" cy="677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1"/>
          <p:cNvCxnSpPr/>
          <p:nvPr/>
        </p:nvCxnSpPr>
        <p:spPr>
          <a:xfrm rot="10800000" flipH="1">
            <a:off x="0" y="3416700"/>
            <a:ext cx="6641700" cy="12300"/>
          </a:xfrm>
          <a:prstGeom prst="straightConnector1">
            <a:avLst/>
          </a:prstGeom>
          <a:noFill/>
          <a:ln w="76200" cap="flat" cmpd="sng">
            <a:solidFill>
              <a:srgbClr val="20386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1"/>
          <p:cNvSpPr txBox="1"/>
          <p:nvPr/>
        </p:nvSpPr>
        <p:spPr>
          <a:xfrm>
            <a:off x="248425" y="2430850"/>
            <a:ext cx="7224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5779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Формулировка проблемы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838200" y="2348468"/>
            <a:ext cx="10515600" cy="328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Преподаватель </a:t>
            </a:r>
            <a:r>
              <a:rPr lang="ru-RU" b="1" dirty="0"/>
              <a:t>хочет</a:t>
            </a:r>
            <a:r>
              <a:rPr lang="ru-RU" dirty="0"/>
              <a:t> выставить зачет по Проектной деятельности в группе ТУУ-311, но не может этого сделать, поскольку имеющиеся материалы слишком разрознены, чтобы отвечать действующей модели Проектной деятельности.</a:t>
            </a:r>
            <a:endParaRPr dirty="0"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5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AAB274-AE36-41BB-4AD7-A78A6BB4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76" y="1749439"/>
            <a:ext cx="8385048" cy="43478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3723493" y="2704335"/>
            <a:ext cx="4745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+mj-lt"/>
                <a:cs typeface="Times New Roman" panose="02020603050405020304" pitchFamily="18" charset="0"/>
              </a:rPr>
              <a:t>1. Вовлечённые в</a:t>
            </a:r>
            <a:r>
              <a:rPr lang="ru-RU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effectLst/>
                <a:latin typeface="+mj-lt"/>
                <a:cs typeface="Times New Roman" panose="02020603050405020304" pitchFamily="18" charset="0"/>
              </a:rPr>
              <a:t>проблему:</a:t>
            </a:r>
            <a:endParaRPr lang="ru-RU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3076194" y="3429000"/>
            <a:ext cx="60396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- Студенты, непосредственно затронутые проблемой, поскольку это влияет на их оценки и академический прогресс.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Преподаватель, который сталкивается с трудностями при оценке работ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5103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3709777" y="2640327"/>
            <a:ext cx="4772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2. Те, кого касается ситуация: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3076194" y="3328416"/>
            <a:ext cx="60396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- Другие преподаватели курса (если таковые имеются), которые также влияют на структуру и оценку проектной деятельности.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Руководители проектов от студентов, которые отвечают за сбор и подготовку проектных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177649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2826219" y="2555178"/>
            <a:ext cx="6539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3. Косвенно заинтересованные стороны: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3076194" y="3310128"/>
            <a:ext cx="60396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- Административный персонал университета, возможно, занимающийся утверждением критериев оценки.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Кафедра или учебное отделение, которое отвечает за учебный план и методические руководства.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232173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2830791" y="2491170"/>
            <a:ext cx="6530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4. Внешние заинтересованные стороны: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3076194" y="3328416"/>
            <a:ext cx="60396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- Родители студентов, которые желают успешного обучения для своих детей.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Разработчики образовательных политик и учебных программ, влияющие на требования к оценке проектной деятельности.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Потенциальные работодатели студентов, которые заинтересованы в качестве подготовки выпускников.</a:t>
            </a:r>
          </a:p>
        </p:txBody>
      </p:sp>
    </p:spTree>
    <p:extLst>
      <p:ext uri="{BB962C8B-B14F-4D97-AF65-F5344CB8AC3E}">
        <p14:creationId xmlns:p14="http://schemas.microsoft.com/office/powerpoint/2010/main" val="405851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21DCEB2-CE8E-FF7A-FA7D-6999FB160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>
            <a:extLst>
              <a:ext uri="{FF2B5EF4-FFF2-40B4-BE49-F238E27FC236}">
                <a16:creationId xmlns:a16="http://schemas.microsoft.com/office/drawing/2014/main" id="{0B43AA13-13EF-A5F2-BD50-6C774A44A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>
            <a:extLst>
              <a:ext uri="{FF2B5EF4-FFF2-40B4-BE49-F238E27FC236}">
                <a16:creationId xmlns:a16="http://schemas.microsoft.com/office/drawing/2014/main" id="{145893CC-2CDA-63B6-A8AF-511EEBE535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>
            <a:extLst>
              <a:ext uri="{FF2B5EF4-FFF2-40B4-BE49-F238E27FC236}">
                <a16:creationId xmlns:a16="http://schemas.microsoft.com/office/drawing/2014/main" id="{0E336044-BD0E-9249-F65D-C71DA8C4B245}"/>
              </a:ext>
            </a:extLst>
          </p:cNvPr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D19B1E-BB8B-3FA1-EBB8-AD9080C7F2D9}"/>
              </a:ext>
            </a:extLst>
          </p:cNvPr>
          <p:cNvSpPr/>
          <p:nvPr/>
        </p:nvSpPr>
        <p:spPr>
          <a:xfrm>
            <a:off x="4406984" y="2450589"/>
            <a:ext cx="3378031" cy="6126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хочет выставить зачет студентам, но не может этого сделать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DA8E89-AF74-1F83-77EF-B3792953D008}"/>
              </a:ext>
            </a:extLst>
          </p:cNvPr>
          <p:cNvSpPr/>
          <p:nvPr/>
        </p:nvSpPr>
        <p:spPr>
          <a:xfrm>
            <a:off x="1389888" y="3954783"/>
            <a:ext cx="1956816" cy="777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Возможная проблема</a:t>
            </a:r>
            <a:r>
              <a:rPr lang="en-US" dirty="0"/>
              <a:t> #1</a:t>
            </a:r>
            <a:endParaRPr lang="ru-RU" dirty="0"/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7A1E0342-5EC4-6625-DDEB-8CEBB894128F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786374" y="1645157"/>
            <a:ext cx="891548" cy="3727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556436D-E162-DE83-C052-6C373EE28673}"/>
              </a:ext>
            </a:extLst>
          </p:cNvPr>
          <p:cNvSpPr/>
          <p:nvPr/>
        </p:nvSpPr>
        <p:spPr>
          <a:xfrm>
            <a:off x="3883152" y="3954782"/>
            <a:ext cx="1956816" cy="777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Возможная проблема</a:t>
            </a:r>
            <a:r>
              <a:rPr lang="en-US" dirty="0"/>
              <a:t> #2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EE174F-6154-1F15-8A8D-3301BA3FABBA}"/>
              </a:ext>
            </a:extLst>
          </p:cNvPr>
          <p:cNvSpPr/>
          <p:nvPr/>
        </p:nvSpPr>
        <p:spPr>
          <a:xfrm>
            <a:off x="6376416" y="3954780"/>
            <a:ext cx="1956816" cy="777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Возможная проблема</a:t>
            </a:r>
            <a:r>
              <a:rPr lang="en-US" dirty="0"/>
              <a:t> #3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A6DB06-0870-73E4-C7BC-D7998120B12A}"/>
              </a:ext>
            </a:extLst>
          </p:cNvPr>
          <p:cNvSpPr/>
          <p:nvPr/>
        </p:nvSpPr>
        <p:spPr>
          <a:xfrm>
            <a:off x="8869680" y="3954779"/>
            <a:ext cx="1956816" cy="777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Возможная проблема</a:t>
            </a:r>
            <a:r>
              <a:rPr lang="en-US" dirty="0"/>
              <a:t> #4</a:t>
            </a:r>
            <a:endParaRPr lang="ru-RU" dirty="0"/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5A367AB2-6D97-11E3-D5C4-4E21CA712ED0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5400000" flipH="1" flipV="1">
            <a:off x="5033007" y="2891789"/>
            <a:ext cx="891547" cy="12344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C6AD4E0E-69FF-9138-2CC6-E8D36400B5D9}"/>
              </a:ext>
            </a:extLst>
          </p:cNvPr>
          <p:cNvCxnSpPr>
            <a:stCxn id="11" idx="0"/>
            <a:endCxn id="2" idx="2"/>
          </p:cNvCxnSpPr>
          <p:nvPr/>
        </p:nvCxnSpPr>
        <p:spPr>
          <a:xfrm rot="16200000" flipV="1">
            <a:off x="6279640" y="2879596"/>
            <a:ext cx="891545" cy="12588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9143EB3C-7D16-4A45-9C1E-5B158C3DCAFD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16200000" flipV="1">
            <a:off x="7526272" y="1632963"/>
            <a:ext cx="891544" cy="37520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01C8D0-0EBC-3DB4-9626-A42F4E3C15A2}"/>
              </a:ext>
            </a:extLst>
          </p:cNvPr>
          <p:cNvSpPr txBox="1"/>
          <p:nvPr/>
        </p:nvSpPr>
        <p:spPr>
          <a:xfrm>
            <a:off x="2343912" y="3232007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Ветка </a:t>
            </a:r>
            <a:r>
              <a:rPr lang="en-US" sz="1200" dirty="0"/>
              <a:t>#1</a:t>
            </a:r>
            <a:endParaRPr lang="ru-R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EE0E9-FD69-6BA3-A0DE-B99B0FDCB9D3}"/>
              </a:ext>
            </a:extLst>
          </p:cNvPr>
          <p:cNvSpPr txBox="1"/>
          <p:nvPr/>
        </p:nvSpPr>
        <p:spPr>
          <a:xfrm>
            <a:off x="4802124" y="3204574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Ветка </a:t>
            </a:r>
            <a:r>
              <a:rPr lang="en-US" sz="1200" dirty="0"/>
              <a:t>#2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F9D68-2FD4-79AF-CE7F-CF2B73631806}"/>
              </a:ext>
            </a:extLst>
          </p:cNvPr>
          <p:cNvSpPr txBox="1"/>
          <p:nvPr/>
        </p:nvSpPr>
        <p:spPr>
          <a:xfrm>
            <a:off x="6498760" y="3193139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Ветка </a:t>
            </a:r>
            <a:r>
              <a:rPr lang="en-US" sz="1200" dirty="0"/>
              <a:t>#3</a:t>
            </a:r>
            <a:endParaRPr lang="ru-R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DCF29-F254-18CC-0F0B-71AF5D5F8468}"/>
              </a:ext>
            </a:extLst>
          </p:cNvPr>
          <p:cNvSpPr txBox="1"/>
          <p:nvPr/>
        </p:nvSpPr>
        <p:spPr>
          <a:xfrm>
            <a:off x="9043416" y="3185885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Ветка </a:t>
            </a:r>
            <a:r>
              <a:rPr lang="en-US" sz="1200" dirty="0"/>
              <a:t>#4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358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B593A7-363D-281A-EBDC-C31B3D3B9661}"/>
              </a:ext>
            </a:extLst>
          </p:cNvPr>
          <p:cNvSpPr txBox="1"/>
          <p:nvPr/>
        </p:nvSpPr>
        <p:spPr>
          <a:xfrm>
            <a:off x="4615033" y="1675248"/>
            <a:ext cx="2961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1 ветка. Почему?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9B0E3-6FA9-BA68-7A31-A0076E8F400F}"/>
              </a:ext>
            </a:extLst>
          </p:cNvPr>
          <p:cNvSpPr txBox="1"/>
          <p:nvPr/>
        </p:nvSpPr>
        <p:spPr>
          <a:xfrm>
            <a:off x="3076194" y="2136913"/>
            <a:ext cx="60396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- у студентов есть невыполненные задания по проекту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они не смогли организовать свою работу эффективно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 им не хватило навыков планирования и управления проектом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им не было достаточно обучения по данным навыкам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- программа обучения не предусматривает достаточного количества часов для изучения данных навыков или преподаватель не смог достаточно эффективно преподать этот материал студентам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982C7856-C342-51B8-A74B-9BEAE6ED695E}"/>
              </a:ext>
            </a:extLst>
          </p:cNvPr>
          <p:cNvSpPr/>
          <p:nvPr/>
        </p:nvSpPr>
        <p:spPr>
          <a:xfrm>
            <a:off x="2487168" y="2136913"/>
            <a:ext cx="292608" cy="4239410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781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616</Words>
  <Application>Microsoft Office PowerPoint</Application>
  <PresentationFormat>Широкоэкранный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Calibri</vt:lpstr>
      <vt:lpstr>Тема Office</vt:lpstr>
      <vt:lpstr>Презентация PowerPoint</vt:lpstr>
      <vt:lpstr>Формулировка проблемы</vt:lpstr>
      <vt:lpstr>Луковичная диаграмма</vt:lpstr>
      <vt:lpstr>Луковичная диаграмма</vt:lpstr>
      <vt:lpstr>Луковичная диаграмма</vt:lpstr>
      <vt:lpstr>Луковичная диаграмма</vt:lpstr>
      <vt:lpstr>Луковичная диаграмма</vt:lpstr>
      <vt:lpstr>Метод 5 почему</vt:lpstr>
      <vt:lpstr>Метод 5 почему</vt:lpstr>
      <vt:lpstr>Метод 5 почему</vt:lpstr>
      <vt:lpstr>Метод 5 почему</vt:lpstr>
      <vt:lpstr>Метод 5 почему</vt:lpstr>
      <vt:lpstr>Метод 5 почему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nasty</dc:creator>
  <cp:lastModifiedBy>Давид Кедяев</cp:lastModifiedBy>
  <cp:revision>22</cp:revision>
  <dcterms:modified xsi:type="dcterms:W3CDTF">2024-02-26T12:49:38Z</dcterms:modified>
</cp:coreProperties>
</file>