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58" r:id="rId3"/>
    <p:sldId id="259" r:id="rId4"/>
    <p:sldId id="283" r:id="rId5"/>
    <p:sldId id="278" r:id="rId6"/>
    <p:sldId id="279" r:id="rId7"/>
    <p:sldId id="280" r:id="rId8"/>
    <p:sldId id="281" r:id="rId9"/>
    <p:sldId id="260" r:id="rId10"/>
    <p:sldId id="282" r:id="rId11"/>
    <p:sldId id="284" r:id="rId12"/>
    <p:sldId id="285" r:id="rId13"/>
    <p:sldId id="287" r:id="rId14"/>
    <p:sldId id="261" r:id="rId15"/>
    <p:sldId id="288" r:id="rId16"/>
    <p:sldId id="289" r:id="rId17"/>
    <p:sldId id="264" r:id="rId18"/>
  </p:sldIdLst>
  <p:sldSz cx="12192000" cy="6858000"/>
  <p:notesSz cx="6858000" cy="9144000"/>
  <p:embeddedFontLs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Tahoma" panose="020B0604030504040204" pitchFamily="34" charset="0"/>
      <p:regular r:id="rId24"/>
      <p:bold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6609078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813024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89dc15d7b0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" name="Google Shape;123;g289dc15d7b0_0_5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g289dc15d7b0_0_5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346600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89dc15d7b0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" name="Google Shape;123;g289dc15d7b0_0_5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4" name="Google Shape;124;g289dc15d7b0_0_5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937944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89dc15d7b0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" name="Google Shape;123;g289dc15d7b0_0_5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g289dc15d7b0_0_5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85946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89dc15d7b0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" name="Google Shape;123;g289dc15d7b0_0_5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4" name="Google Shape;124;g289dc15d7b0_0_5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123359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8325508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298216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981845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89dc15d7b0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3" name="Google Shape;163;g289dc15d7b0_0_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g289dc15d7b0_0_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783101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89dc15d7b0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5" name="Google Shape;105;g289dc15d7b0_0_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g289dc15d7b0_0_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031181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704598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474917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976239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98316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843886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64477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89dc15d7b0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" name="Google Shape;123;g289dc15d7b0_0_5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g289dc15d7b0_0_5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130641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/>
          <p:nvPr/>
        </p:nvSpPr>
        <p:spPr>
          <a:xfrm>
            <a:off x="0" y="4976525"/>
            <a:ext cx="3429000" cy="1379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F3864"/>
              </a:buClr>
              <a:buSzPts val="2000"/>
              <a:buFont typeface="Arial"/>
              <a:buNone/>
            </a:pPr>
            <a:r>
              <a:rPr lang="ru-RU" sz="2000" b="0" i="0" u="none" strike="noStrike" cap="none" dirty="0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rPr>
              <a:t>Манаков Д. А.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F3864"/>
              </a:buClr>
              <a:buSzPts val="1600"/>
              <a:buFont typeface="Arial"/>
              <a:buNone/>
            </a:pPr>
            <a:r>
              <a:rPr lang="ru-RU" sz="1600" b="0" i="0" u="none" strike="noStrike" cap="none" dirty="0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rPr>
              <a:t>Студент группы ТУУ-</a:t>
            </a:r>
            <a:r>
              <a:rPr lang="ru-RU" sz="1600" dirty="0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ru-RU" sz="1600" b="0" i="0" u="none" strike="noStrike" cap="none" dirty="0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rPr>
              <a:t>11 </a:t>
            </a:r>
            <a:endParaRPr dirty="0"/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</a:pPr>
            <a:endParaRPr sz="105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1</a:t>
            </a:fld>
            <a:endParaRPr/>
          </a:p>
        </p:txBody>
      </p:sp>
      <p:pic>
        <p:nvPicPr>
          <p:cNvPr id="91" name="Google Shape;91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353812" y="409169"/>
            <a:ext cx="677620" cy="67762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2" name="Google Shape;92;p13"/>
          <p:cNvCxnSpPr>
            <a:cxnSpLocks/>
          </p:cNvCxnSpPr>
          <p:nvPr/>
        </p:nvCxnSpPr>
        <p:spPr>
          <a:xfrm flipV="1">
            <a:off x="0" y="3429000"/>
            <a:ext cx="5157216" cy="1"/>
          </a:xfrm>
          <a:prstGeom prst="straightConnector1">
            <a:avLst/>
          </a:prstGeom>
          <a:noFill/>
          <a:ln w="76200" cap="flat" cmpd="sng">
            <a:solidFill>
              <a:srgbClr val="203864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3" name="Google Shape;93;p13"/>
          <p:cNvSpPr txBox="1"/>
          <p:nvPr/>
        </p:nvSpPr>
        <p:spPr>
          <a:xfrm>
            <a:off x="74689" y="2400501"/>
            <a:ext cx="8213700" cy="784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500" b="1" dirty="0">
                <a:solidFill>
                  <a:srgbClr val="1F3864"/>
                </a:solidFill>
                <a:latin typeface="Tahoma"/>
                <a:ea typeface="Tahoma"/>
                <a:cs typeface="Tahoma"/>
                <a:sym typeface="Tahoma"/>
              </a:rPr>
              <a:t>Зачет студентам</a:t>
            </a:r>
            <a:endParaRPr sz="45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>
            <a:spLocks noGrp="1"/>
          </p:cNvSpPr>
          <p:nvPr>
            <p:ph type="title"/>
          </p:nvPr>
        </p:nvSpPr>
        <p:spPr>
          <a:xfrm>
            <a:off x="225127" y="481677"/>
            <a:ext cx="7578600" cy="6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ct val="100000"/>
              <a:buFont typeface="Tahoma"/>
              <a:buNone/>
            </a:pPr>
            <a:r>
              <a:rPr lang="ru-RU" sz="3200" b="1" dirty="0">
                <a:solidFill>
                  <a:srgbClr val="1F3864"/>
                </a:solidFill>
                <a:latin typeface="Tahoma"/>
                <a:ea typeface="Tahoma"/>
                <a:cs typeface="Tahoma"/>
                <a:sym typeface="Tahoma"/>
              </a:rPr>
              <a:t>Метод 5 почему</a:t>
            </a:r>
            <a:endParaRPr dirty="0"/>
          </a:p>
        </p:txBody>
      </p:sp>
      <p:pic>
        <p:nvPicPr>
          <p:cNvPr id="127" name="Google Shape;127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10877" y="456793"/>
            <a:ext cx="679769" cy="67976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8" name="Google Shape;128;p17"/>
          <p:cNvCxnSpPr/>
          <p:nvPr/>
        </p:nvCxnSpPr>
        <p:spPr>
          <a:xfrm>
            <a:off x="0" y="1266825"/>
            <a:ext cx="12192000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AD356A5-A1DE-C94B-E79B-9BDA4D4C3AD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7532"/>
          <a:stretch/>
        </p:blipFill>
        <p:spPr>
          <a:xfrm>
            <a:off x="7921752" y="1610180"/>
            <a:ext cx="4270248" cy="479102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AB593A7-363D-281A-EBDC-C31B3D3B9661}"/>
              </a:ext>
            </a:extLst>
          </p:cNvPr>
          <p:cNvSpPr txBox="1"/>
          <p:nvPr/>
        </p:nvSpPr>
        <p:spPr>
          <a:xfrm>
            <a:off x="400734" y="1610180"/>
            <a:ext cx="81946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dirty="0"/>
              <a:t>1. Почему?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79B0E3-6FA9-BA68-7A31-A0076E8F400F}"/>
              </a:ext>
            </a:extLst>
          </p:cNvPr>
          <p:cNvSpPr txBox="1"/>
          <p:nvPr/>
        </p:nvSpPr>
        <p:spPr>
          <a:xfrm>
            <a:off x="400734" y="2305050"/>
            <a:ext cx="6039612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/>
              <a:t>- у студентов есть невыполненные задания по проекту</a:t>
            </a:r>
          </a:p>
          <a:p>
            <a:endParaRPr lang="ru-RU" sz="1800" dirty="0"/>
          </a:p>
          <a:p>
            <a:r>
              <a:rPr lang="ru-RU" sz="1800" dirty="0"/>
              <a:t>- они не смогли организовать свою работу эффективно</a:t>
            </a:r>
          </a:p>
          <a:p>
            <a:endParaRPr lang="ru-RU" sz="1800" dirty="0"/>
          </a:p>
          <a:p>
            <a:r>
              <a:rPr lang="ru-RU" sz="1800" dirty="0"/>
              <a:t>-  им не хватило навыков планирования и управления проектом</a:t>
            </a:r>
          </a:p>
          <a:p>
            <a:endParaRPr lang="ru-RU" sz="1800" dirty="0"/>
          </a:p>
          <a:p>
            <a:r>
              <a:rPr lang="ru-RU" sz="1800" dirty="0"/>
              <a:t>- им не было достаточно обучения по данным навыкам</a:t>
            </a:r>
          </a:p>
          <a:p>
            <a:endParaRPr lang="ru-RU" sz="1800" dirty="0"/>
          </a:p>
          <a:p>
            <a:r>
              <a:rPr lang="ru-RU" sz="1800" dirty="0"/>
              <a:t>- программа обучения не предусматривает достаточного количества часов для изучения данных навыков или преподаватель не смог достаточно эффективно преподать этот материал студентам</a:t>
            </a:r>
          </a:p>
        </p:txBody>
      </p:sp>
      <p:cxnSp>
        <p:nvCxnSpPr>
          <p:cNvPr id="5" name="Прямая со стрелкой 4">
            <a:extLst>
              <a:ext uri="{FF2B5EF4-FFF2-40B4-BE49-F238E27FC236}">
                <a16:creationId xmlns:a16="http://schemas.microsoft.com/office/drawing/2014/main" id="{B13E275E-7486-D1B2-CE3D-CCB8502F0158}"/>
              </a:ext>
            </a:extLst>
          </p:cNvPr>
          <p:cNvCxnSpPr>
            <a:cxnSpLocks/>
          </p:cNvCxnSpPr>
          <p:nvPr/>
        </p:nvCxnSpPr>
        <p:spPr>
          <a:xfrm>
            <a:off x="295275" y="2428875"/>
            <a:ext cx="0" cy="397233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27814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>
            <a:spLocks noGrp="1"/>
          </p:cNvSpPr>
          <p:nvPr>
            <p:ph type="title"/>
          </p:nvPr>
        </p:nvSpPr>
        <p:spPr>
          <a:xfrm>
            <a:off x="225127" y="481677"/>
            <a:ext cx="7578600" cy="6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ct val="100000"/>
              <a:buFont typeface="Tahoma"/>
              <a:buNone/>
            </a:pPr>
            <a:r>
              <a:rPr lang="ru-RU" sz="3200" b="1" dirty="0">
                <a:solidFill>
                  <a:srgbClr val="1F3864"/>
                </a:solidFill>
                <a:latin typeface="Tahoma"/>
                <a:ea typeface="Tahoma"/>
                <a:cs typeface="Tahoma"/>
                <a:sym typeface="Tahoma"/>
              </a:rPr>
              <a:t>Метод 5 почему</a:t>
            </a:r>
            <a:endParaRPr dirty="0"/>
          </a:p>
        </p:txBody>
      </p:sp>
      <p:pic>
        <p:nvPicPr>
          <p:cNvPr id="127" name="Google Shape;127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10877" y="456793"/>
            <a:ext cx="679769" cy="67976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8" name="Google Shape;128;p17"/>
          <p:cNvCxnSpPr/>
          <p:nvPr/>
        </p:nvCxnSpPr>
        <p:spPr>
          <a:xfrm>
            <a:off x="0" y="1266825"/>
            <a:ext cx="12192000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AD356A5-A1DE-C94B-E79B-9BDA4D4C3AD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7532"/>
          <a:stretch/>
        </p:blipFill>
        <p:spPr>
          <a:xfrm>
            <a:off x="7921752" y="1610180"/>
            <a:ext cx="4270248" cy="479102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AB593A7-363D-281A-EBDC-C31B3D3B9661}"/>
              </a:ext>
            </a:extLst>
          </p:cNvPr>
          <p:cNvSpPr txBox="1"/>
          <p:nvPr/>
        </p:nvSpPr>
        <p:spPr>
          <a:xfrm>
            <a:off x="400734" y="1610180"/>
            <a:ext cx="81946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dirty="0"/>
              <a:t>2. Почему?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79B0E3-6FA9-BA68-7A31-A0076E8F400F}"/>
              </a:ext>
            </a:extLst>
          </p:cNvPr>
          <p:cNvSpPr txBox="1"/>
          <p:nvPr/>
        </p:nvSpPr>
        <p:spPr>
          <a:xfrm>
            <a:off x="400734" y="2305050"/>
            <a:ext cx="6039612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/>
              <a:t>- сроки сдачи проектов уже истекли</a:t>
            </a:r>
          </a:p>
          <a:p>
            <a:endParaRPr lang="ru-RU" sz="1800" dirty="0"/>
          </a:p>
          <a:p>
            <a:r>
              <a:rPr lang="ru-RU" sz="1800" dirty="0"/>
              <a:t>- студенты не смогли выполнить свои обязательства вовремя</a:t>
            </a:r>
          </a:p>
          <a:p>
            <a:endParaRPr lang="ru-RU" sz="1800" dirty="0"/>
          </a:p>
          <a:p>
            <a:r>
              <a:rPr lang="ru-RU" sz="1800" dirty="0"/>
              <a:t>-  у них возникли сложности при планировании своего времени и ресурсов для проекта</a:t>
            </a:r>
          </a:p>
          <a:p>
            <a:endParaRPr lang="ru-RU" sz="1800" dirty="0"/>
          </a:p>
          <a:p>
            <a:r>
              <a:rPr lang="ru-RU" sz="1800" dirty="0"/>
              <a:t>- они не имеют достаточного опыта организации проектной деятельности</a:t>
            </a:r>
          </a:p>
          <a:p>
            <a:endParaRPr lang="ru-RU" sz="1800" dirty="0"/>
          </a:p>
          <a:p>
            <a:r>
              <a:rPr lang="ru-RU" sz="1800" dirty="0"/>
              <a:t>- в учебном плане не предусмотрено достаточное количество практических занятий и кейсов, которые помогли бы студентам развить необходимые навыки планирования и управления проектами</a:t>
            </a:r>
          </a:p>
        </p:txBody>
      </p:sp>
      <p:cxnSp>
        <p:nvCxnSpPr>
          <p:cNvPr id="5" name="Прямая со стрелкой 4">
            <a:extLst>
              <a:ext uri="{FF2B5EF4-FFF2-40B4-BE49-F238E27FC236}">
                <a16:creationId xmlns:a16="http://schemas.microsoft.com/office/drawing/2014/main" id="{B13E275E-7486-D1B2-CE3D-CCB8502F0158}"/>
              </a:ext>
            </a:extLst>
          </p:cNvPr>
          <p:cNvCxnSpPr>
            <a:cxnSpLocks/>
          </p:cNvCxnSpPr>
          <p:nvPr/>
        </p:nvCxnSpPr>
        <p:spPr>
          <a:xfrm>
            <a:off x="295275" y="2428875"/>
            <a:ext cx="0" cy="397233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01949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>
            <a:spLocks noGrp="1"/>
          </p:cNvSpPr>
          <p:nvPr>
            <p:ph type="title"/>
          </p:nvPr>
        </p:nvSpPr>
        <p:spPr>
          <a:xfrm>
            <a:off x="225127" y="481677"/>
            <a:ext cx="7578600" cy="6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ct val="100000"/>
              <a:buFont typeface="Tahoma"/>
              <a:buNone/>
            </a:pPr>
            <a:r>
              <a:rPr lang="ru-RU" sz="3200" b="1" dirty="0">
                <a:solidFill>
                  <a:srgbClr val="1F3864"/>
                </a:solidFill>
                <a:latin typeface="Tahoma"/>
                <a:ea typeface="Tahoma"/>
                <a:cs typeface="Tahoma"/>
                <a:sym typeface="Tahoma"/>
              </a:rPr>
              <a:t>Метод 5 почему</a:t>
            </a:r>
            <a:endParaRPr dirty="0"/>
          </a:p>
        </p:txBody>
      </p:sp>
      <p:pic>
        <p:nvPicPr>
          <p:cNvPr id="127" name="Google Shape;127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10877" y="456793"/>
            <a:ext cx="679769" cy="67976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8" name="Google Shape;128;p17"/>
          <p:cNvCxnSpPr/>
          <p:nvPr/>
        </p:nvCxnSpPr>
        <p:spPr>
          <a:xfrm>
            <a:off x="0" y="1266825"/>
            <a:ext cx="12192000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AD356A5-A1DE-C94B-E79B-9BDA4D4C3AD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7669" r="368"/>
          <a:stretch/>
        </p:blipFill>
        <p:spPr>
          <a:xfrm>
            <a:off x="0" y="1585296"/>
            <a:ext cx="4229096" cy="479102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AB593A7-363D-281A-EBDC-C31B3D3B9661}"/>
              </a:ext>
            </a:extLst>
          </p:cNvPr>
          <p:cNvSpPr txBox="1"/>
          <p:nvPr/>
        </p:nvSpPr>
        <p:spPr>
          <a:xfrm>
            <a:off x="6051034" y="1610180"/>
            <a:ext cx="81946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dirty="0"/>
              <a:t>3. Почему?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79B0E3-6FA9-BA68-7A31-A0076E8F400F}"/>
              </a:ext>
            </a:extLst>
          </p:cNvPr>
          <p:cNvSpPr txBox="1"/>
          <p:nvPr/>
        </p:nvSpPr>
        <p:spPr>
          <a:xfrm>
            <a:off x="6051034" y="2305050"/>
            <a:ext cx="6039612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/>
              <a:t>- имеющиеся материалы слишком разрознены, чтобы отвечать действующей модели Проектной деятельности</a:t>
            </a:r>
          </a:p>
          <a:p>
            <a:endParaRPr lang="ru-RU" sz="1600" dirty="0"/>
          </a:p>
          <a:p>
            <a:r>
              <a:rPr lang="ru-RU" sz="1600" dirty="0"/>
              <a:t>- студенты не смогли выполнить свои обязательства вовремя</a:t>
            </a:r>
          </a:p>
          <a:p>
            <a:endParaRPr lang="ru-RU" sz="1600" dirty="0"/>
          </a:p>
          <a:p>
            <a:r>
              <a:rPr lang="ru-RU" sz="1600" dirty="0"/>
              <a:t>-  в учебном плане не было уделено достаточного внимания этому аспекту</a:t>
            </a:r>
          </a:p>
          <a:p>
            <a:endParaRPr lang="ru-RU" sz="1600" dirty="0"/>
          </a:p>
          <a:p>
            <a:r>
              <a:rPr lang="ru-RU" sz="1600" dirty="0"/>
              <a:t>- разработчики программы не учли важность структурирования материалов для Проектной деятельности</a:t>
            </a:r>
          </a:p>
          <a:p>
            <a:endParaRPr lang="ru-RU" sz="1600" dirty="0"/>
          </a:p>
          <a:p>
            <a:r>
              <a:rPr lang="ru-RU" sz="1600" dirty="0"/>
              <a:t>- Возможно, у образовательного учреждения отсутствовала актуальная информация или ресурсы для освоения современных подходов к Проектной деятельности</a:t>
            </a:r>
          </a:p>
        </p:txBody>
      </p:sp>
      <p:cxnSp>
        <p:nvCxnSpPr>
          <p:cNvPr id="5" name="Прямая со стрелкой 4">
            <a:extLst>
              <a:ext uri="{FF2B5EF4-FFF2-40B4-BE49-F238E27FC236}">
                <a16:creationId xmlns:a16="http://schemas.microsoft.com/office/drawing/2014/main" id="{B13E275E-7486-D1B2-CE3D-CCB8502F0158}"/>
              </a:ext>
            </a:extLst>
          </p:cNvPr>
          <p:cNvCxnSpPr>
            <a:cxnSpLocks/>
          </p:cNvCxnSpPr>
          <p:nvPr/>
        </p:nvCxnSpPr>
        <p:spPr>
          <a:xfrm>
            <a:off x="5945575" y="2428875"/>
            <a:ext cx="0" cy="366182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0922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>
            <a:spLocks noGrp="1"/>
          </p:cNvSpPr>
          <p:nvPr>
            <p:ph type="title"/>
          </p:nvPr>
        </p:nvSpPr>
        <p:spPr>
          <a:xfrm>
            <a:off x="225127" y="481677"/>
            <a:ext cx="7578600" cy="6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ct val="100000"/>
              <a:buFont typeface="Tahoma"/>
              <a:buNone/>
            </a:pPr>
            <a:r>
              <a:rPr lang="ru-RU" sz="3200" b="1" dirty="0">
                <a:solidFill>
                  <a:srgbClr val="1F3864"/>
                </a:solidFill>
                <a:latin typeface="Tahoma"/>
                <a:ea typeface="Tahoma"/>
                <a:cs typeface="Tahoma"/>
                <a:sym typeface="Tahoma"/>
              </a:rPr>
              <a:t>Метод 5 почему</a:t>
            </a:r>
            <a:endParaRPr dirty="0"/>
          </a:p>
        </p:txBody>
      </p:sp>
      <p:pic>
        <p:nvPicPr>
          <p:cNvPr id="127" name="Google Shape;127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10877" y="456793"/>
            <a:ext cx="679769" cy="67976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8" name="Google Shape;128;p17"/>
          <p:cNvCxnSpPr/>
          <p:nvPr/>
        </p:nvCxnSpPr>
        <p:spPr>
          <a:xfrm>
            <a:off x="0" y="1266825"/>
            <a:ext cx="12192000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AD356A5-A1DE-C94B-E79B-9BDA4D4C3AD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7669" r="368"/>
          <a:stretch/>
        </p:blipFill>
        <p:spPr>
          <a:xfrm>
            <a:off x="0" y="1585296"/>
            <a:ext cx="4229096" cy="479102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AB593A7-363D-281A-EBDC-C31B3D3B9661}"/>
              </a:ext>
            </a:extLst>
          </p:cNvPr>
          <p:cNvSpPr txBox="1"/>
          <p:nvPr/>
        </p:nvSpPr>
        <p:spPr>
          <a:xfrm>
            <a:off x="6051034" y="1354463"/>
            <a:ext cx="81946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dirty="0"/>
              <a:t>4. Почему?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79B0E3-6FA9-BA68-7A31-A0076E8F400F}"/>
              </a:ext>
            </a:extLst>
          </p:cNvPr>
          <p:cNvSpPr txBox="1"/>
          <p:nvPr/>
        </p:nvSpPr>
        <p:spPr>
          <a:xfrm>
            <a:off x="6051034" y="1841012"/>
            <a:ext cx="6039612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/>
              <a:t>- студенты не имели четкого понимания ожидаемых стандартов и критериев для материалов по данной модели Проектной деятельности</a:t>
            </a:r>
          </a:p>
          <a:p>
            <a:endParaRPr lang="ru-RU" sz="1600" dirty="0"/>
          </a:p>
          <a:p>
            <a:r>
              <a:rPr lang="ru-RU" sz="1600" dirty="0"/>
              <a:t>- информация о требованиях и стандартах не была доступна им в достаточной степени или не была представлена им в понятной форме</a:t>
            </a:r>
          </a:p>
          <a:p>
            <a:endParaRPr lang="ru-RU" sz="1600" dirty="0"/>
          </a:p>
          <a:p>
            <a:r>
              <a:rPr lang="ru-RU" sz="1600" dirty="0"/>
              <a:t>-  преподаватель не уделил достаточного внимания разъяснению студентам ожидаемых стандартов и требований для материалов по Проектной деятельности</a:t>
            </a:r>
          </a:p>
          <a:p>
            <a:endParaRPr lang="ru-RU" sz="1600" dirty="0"/>
          </a:p>
          <a:p>
            <a:r>
              <a:rPr lang="ru-RU" sz="1600" dirty="0"/>
              <a:t>- сам преподаватель не имеет четкого понимания действующей модели Проектной деятельности или не осознает важность вовлечения студентов в этот процесс</a:t>
            </a:r>
          </a:p>
          <a:p>
            <a:endParaRPr lang="ru-RU" sz="1600" dirty="0"/>
          </a:p>
          <a:p>
            <a:r>
              <a:rPr lang="ru-RU" sz="1600" dirty="0"/>
              <a:t>- с отсутствием необходимых ресурсов или возможностей для подготовки преподавателей и студентов по данной модели Проектной деятельности, а также с недостаточной поддержкой со стороны учебного заведения</a:t>
            </a:r>
          </a:p>
        </p:txBody>
      </p:sp>
      <p:cxnSp>
        <p:nvCxnSpPr>
          <p:cNvPr id="5" name="Прямая со стрелкой 4">
            <a:extLst>
              <a:ext uri="{FF2B5EF4-FFF2-40B4-BE49-F238E27FC236}">
                <a16:creationId xmlns:a16="http://schemas.microsoft.com/office/drawing/2014/main" id="{B13E275E-7486-D1B2-CE3D-CCB8502F0158}"/>
              </a:ext>
            </a:extLst>
          </p:cNvPr>
          <p:cNvCxnSpPr>
            <a:cxnSpLocks/>
          </p:cNvCxnSpPr>
          <p:nvPr/>
        </p:nvCxnSpPr>
        <p:spPr>
          <a:xfrm>
            <a:off x="5945575" y="1841012"/>
            <a:ext cx="0" cy="491221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52295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8"/>
          <p:cNvSpPr txBox="1">
            <a:spLocks noGrp="1"/>
          </p:cNvSpPr>
          <p:nvPr>
            <p:ph type="title"/>
          </p:nvPr>
        </p:nvSpPr>
        <p:spPr>
          <a:xfrm>
            <a:off x="876225" y="481700"/>
            <a:ext cx="6315900" cy="6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3200"/>
              <a:buFont typeface="Tahoma"/>
              <a:buNone/>
            </a:pPr>
            <a:r>
              <a:rPr lang="ru-RU" sz="3200" b="1" dirty="0">
                <a:solidFill>
                  <a:srgbClr val="1F3864"/>
                </a:solidFill>
                <a:latin typeface="Tahoma"/>
                <a:ea typeface="Tahoma"/>
                <a:cs typeface="Tahoma"/>
                <a:sym typeface="Tahoma"/>
              </a:rPr>
              <a:t>Методы решения</a:t>
            </a:r>
            <a:endParaRPr sz="3200" dirty="0"/>
          </a:p>
        </p:txBody>
      </p:sp>
      <p:pic>
        <p:nvPicPr>
          <p:cNvPr id="138" name="Google Shape;138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10877" y="456793"/>
            <a:ext cx="679769" cy="67976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9" name="Google Shape;139;p18"/>
          <p:cNvCxnSpPr/>
          <p:nvPr/>
        </p:nvCxnSpPr>
        <p:spPr>
          <a:xfrm>
            <a:off x="0" y="1266825"/>
            <a:ext cx="12192000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4762411-02EE-A2EE-B9DE-4A767D2C20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9348" y="1560120"/>
            <a:ext cx="8733304" cy="5088330"/>
          </a:xfrm>
          <a:prstGeom prst="rect">
            <a:avLst/>
          </a:prstGeom>
        </p:spPr>
      </p:pic>
      <p:sp>
        <p:nvSpPr>
          <p:cNvPr id="6" name="Стрелка: изогнутая вниз 5">
            <a:extLst>
              <a:ext uri="{FF2B5EF4-FFF2-40B4-BE49-F238E27FC236}">
                <a16:creationId xmlns:a16="http://schemas.microsoft.com/office/drawing/2014/main" id="{5DAEE816-C898-B55B-6791-155D2E74EA29}"/>
              </a:ext>
            </a:extLst>
          </p:cNvPr>
          <p:cNvSpPr/>
          <p:nvPr/>
        </p:nvSpPr>
        <p:spPr>
          <a:xfrm>
            <a:off x="10802801" y="5925312"/>
            <a:ext cx="1216152" cy="731520"/>
          </a:xfrm>
          <a:prstGeom prst="curved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034813-3A13-BF0A-6B57-48020577BFA0}"/>
              </a:ext>
            </a:extLst>
          </p:cNvPr>
          <p:cNvSpPr txBox="1"/>
          <p:nvPr/>
        </p:nvSpPr>
        <p:spPr>
          <a:xfrm>
            <a:off x="10876916" y="5591175"/>
            <a:ext cx="10679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Увеличить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8"/>
          <p:cNvSpPr txBox="1">
            <a:spLocks noGrp="1"/>
          </p:cNvSpPr>
          <p:nvPr>
            <p:ph type="title"/>
          </p:nvPr>
        </p:nvSpPr>
        <p:spPr>
          <a:xfrm>
            <a:off x="876225" y="481700"/>
            <a:ext cx="6315900" cy="6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3200"/>
              <a:buFont typeface="Tahoma"/>
              <a:buNone/>
            </a:pPr>
            <a:r>
              <a:rPr lang="ru-RU" sz="3200" b="1" dirty="0">
                <a:solidFill>
                  <a:srgbClr val="1F3864"/>
                </a:solidFill>
                <a:latin typeface="Tahoma"/>
                <a:ea typeface="Tahoma"/>
                <a:cs typeface="Tahoma"/>
                <a:sym typeface="Tahoma"/>
              </a:rPr>
              <a:t>Методы решения</a:t>
            </a:r>
            <a:endParaRPr sz="3200" dirty="0"/>
          </a:p>
        </p:txBody>
      </p:sp>
      <p:pic>
        <p:nvPicPr>
          <p:cNvPr id="138" name="Google Shape;138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10877" y="456793"/>
            <a:ext cx="679769" cy="67976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9" name="Google Shape;139;p18"/>
          <p:cNvCxnSpPr/>
          <p:nvPr/>
        </p:nvCxnSpPr>
        <p:spPr>
          <a:xfrm>
            <a:off x="0" y="1266825"/>
            <a:ext cx="12192000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4762411-02EE-A2EE-B9DE-4A767D2C203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81267"/>
          <a:stretch/>
        </p:blipFill>
        <p:spPr>
          <a:xfrm>
            <a:off x="592784" y="1421951"/>
            <a:ext cx="1636066" cy="508833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91802B5-D62F-49E5-016F-4CE7B5DCA4E0}"/>
              </a:ext>
            </a:extLst>
          </p:cNvPr>
          <p:cNvSpPr txBox="1"/>
          <p:nvPr/>
        </p:nvSpPr>
        <p:spPr>
          <a:xfrm>
            <a:off x="2586037" y="1898913"/>
            <a:ext cx="531495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1. Организовать обратную связь со студентами, чтобы понять, с какими трудностями они столкнулись при выполнении проектной работы.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E8CC55-3BE0-12BA-8364-A3D6598F0554}"/>
              </a:ext>
            </a:extLst>
          </p:cNvPr>
          <p:cNvSpPr txBox="1"/>
          <p:nvPr/>
        </p:nvSpPr>
        <p:spPr>
          <a:xfrm>
            <a:off x="2586037" y="3596784"/>
            <a:ext cx="5076825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2. Разработать и предоставить более четкие и подробные руководства для студентов, включая конкретные требования и критерии оценки.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72AFD5-6693-D5C0-2AF1-BCF75CF2EFB7}"/>
              </a:ext>
            </a:extLst>
          </p:cNvPr>
          <p:cNvSpPr txBox="1"/>
          <p:nvPr/>
        </p:nvSpPr>
        <p:spPr>
          <a:xfrm>
            <a:off x="2586037" y="5114121"/>
            <a:ext cx="611505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3. В случае отсутствия удовлетворительных методических материалов, преподаватель может разработать их самостоятельно или запросить помощь у коллег или разработчиков учебно-методического арсенала.</a:t>
            </a:r>
          </a:p>
        </p:txBody>
      </p:sp>
    </p:spTree>
    <p:extLst>
      <p:ext uri="{BB962C8B-B14F-4D97-AF65-F5344CB8AC3E}">
        <p14:creationId xmlns:p14="http://schemas.microsoft.com/office/powerpoint/2010/main" val="18470144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8"/>
          <p:cNvSpPr txBox="1">
            <a:spLocks noGrp="1"/>
          </p:cNvSpPr>
          <p:nvPr>
            <p:ph type="title"/>
          </p:nvPr>
        </p:nvSpPr>
        <p:spPr>
          <a:xfrm>
            <a:off x="876225" y="481700"/>
            <a:ext cx="6315900" cy="6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3200"/>
              <a:buFont typeface="Tahoma"/>
              <a:buNone/>
            </a:pPr>
            <a:r>
              <a:rPr lang="ru-RU" sz="3200" b="1" dirty="0">
                <a:solidFill>
                  <a:srgbClr val="1F3864"/>
                </a:solidFill>
                <a:latin typeface="Tahoma"/>
                <a:ea typeface="Tahoma"/>
                <a:cs typeface="Tahoma"/>
                <a:sym typeface="Tahoma"/>
              </a:rPr>
              <a:t>Методы решения</a:t>
            </a:r>
            <a:endParaRPr sz="3200" dirty="0"/>
          </a:p>
        </p:txBody>
      </p:sp>
      <p:pic>
        <p:nvPicPr>
          <p:cNvPr id="138" name="Google Shape;138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10877" y="456793"/>
            <a:ext cx="679769" cy="67976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9" name="Google Shape;139;p18"/>
          <p:cNvCxnSpPr/>
          <p:nvPr/>
        </p:nvCxnSpPr>
        <p:spPr>
          <a:xfrm>
            <a:off x="0" y="1266825"/>
            <a:ext cx="12192000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4762411-02EE-A2EE-B9DE-4A767D2C203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1014" r="31209"/>
          <a:stretch/>
        </p:blipFill>
        <p:spPr>
          <a:xfrm>
            <a:off x="8701087" y="1421951"/>
            <a:ext cx="1552574" cy="508833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91802B5-D62F-49E5-016F-4CE7B5DCA4E0}"/>
              </a:ext>
            </a:extLst>
          </p:cNvPr>
          <p:cNvSpPr txBox="1"/>
          <p:nvPr/>
        </p:nvSpPr>
        <p:spPr>
          <a:xfrm>
            <a:off x="2586037" y="1898913"/>
            <a:ext cx="531495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4. Интегрировать в процесс обучения регулярные встречи и консультации, чтобы обеспечить надлежащий </a:t>
            </a:r>
            <a:r>
              <a:rPr lang="ru-RU" dirty="0" err="1"/>
              <a:t>менторинг</a:t>
            </a:r>
            <a:r>
              <a:rPr lang="ru-RU" dirty="0"/>
              <a:t> со стороны преподавателя и помочь студентам оставаться в рамках требований проекта.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E8CC55-3BE0-12BA-8364-A3D6598F0554}"/>
              </a:ext>
            </a:extLst>
          </p:cNvPr>
          <p:cNvSpPr txBox="1"/>
          <p:nvPr/>
        </p:nvSpPr>
        <p:spPr>
          <a:xfrm>
            <a:off x="2586037" y="3596784"/>
            <a:ext cx="5076825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5. В случае устаревших учебных материалов, работать с администрацией учебного заведения для обновления материалов и ресурсов курса.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72AFD5-6693-D5C0-2AF1-BCF75CF2EFB7}"/>
              </a:ext>
            </a:extLst>
          </p:cNvPr>
          <p:cNvSpPr txBox="1"/>
          <p:nvPr/>
        </p:nvSpPr>
        <p:spPr>
          <a:xfrm>
            <a:off x="2586037" y="5114121"/>
            <a:ext cx="611505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6. Преподаватель может разработать и внедрить стандартные шаблоны для проектных работ, которые помогут студентам понимать, какие результаты от них ожидаются.</a:t>
            </a:r>
          </a:p>
        </p:txBody>
      </p:sp>
    </p:spTree>
    <p:extLst>
      <p:ext uri="{BB962C8B-B14F-4D97-AF65-F5344CB8AC3E}">
        <p14:creationId xmlns:p14="http://schemas.microsoft.com/office/powerpoint/2010/main" val="41216234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1"/>
          <p:cNvSpPr txBox="1"/>
          <p:nvPr/>
        </p:nvSpPr>
        <p:spPr>
          <a:xfrm>
            <a:off x="0" y="4976525"/>
            <a:ext cx="3429000" cy="13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2000"/>
              <a:buFont typeface="Arial"/>
              <a:buNone/>
            </a:pPr>
            <a:r>
              <a:rPr lang="ru-RU" sz="2000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rPr>
              <a:t>Цырулина</a:t>
            </a:r>
            <a:r>
              <a:rPr lang="ru-RU" sz="2000" b="0" i="0" u="none" strike="noStrike" cap="none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2000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rPr>
              <a:t>А</a:t>
            </a:r>
            <a:r>
              <a:rPr lang="ru-RU" sz="2000" b="0" i="0" u="none" strike="noStrike" cap="none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rPr>
              <a:t>. А. 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F3864"/>
              </a:buClr>
              <a:buSzPts val="2000"/>
              <a:buFont typeface="Arial"/>
              <a:buNone/>
            </a:pPr>
            <a:r>
              <a:rPr lang="ru-RU" sz="2000" b="0" i="0" u="none" strike="noStrike" cap="none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rPr>
              <a:t>Манаков Д. А.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F3864"/>
              </a:buClr>
              <a:buSzPts val="1600"/>
              <a:buFont typeface="Arial"/>
              <a:buNone/>
            </a:pPr>
            <a:r>
              <a:rPr lang="ru-RU" sz="1600" b="0" i="0" u="none" strike="noStrike" cap="none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rPr>
              <a:t>Студенты группы ТУУ-</a:t>
            </a:r>
            <a:r>
              <a:rPr lang="ru-RU" sz="1600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ru-RU" sz="1600" b="0" i="0" u="none" strike="noStrike" cap="none">
                <a:solidFill>
                  <a:srgbClr val="1F3864"/>
                </a:solidFill>
                <a:latin typeface="Calibri"/>
                <a:ea typeface="Calibri"/>
                <a:cs typeface="Calibri"/>
                <a:sym typeface="Calibri"/>
              </a:rPr>
              <a:t>11 </a:t>
            </a:r>
            <a:endParaRPr/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</a:pPr>
            <a:endParaRPr sz="105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17</a:t>
            </a:fld>
            <a:endParaRPr/>
          </a:p>
        </p:txBody>
      </p:sp>
      <p:pic>
        <p:nvPicPr>
          <p:cNvPr id="168" name="Google Shape;168;p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353812" y="458019"/>
            <a:ext cx="677620" cy="67762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9" name="Google Shape;169;p21"/>
          <p:cNvCxnSpPr/>
          <p:nvPr/>
        </p:nvCxnSpPr>
        <p:spPr>
          <a:xfrm rot="10800000" flipH="1">
            <a:off x="0" y="3416700"/>
            <a:ext cx="6641700" cy="12300"/>
          </a:xfrm>
          <a:prstGeom prst="straightConnector1">
            <a:avLst/>
          </a:prstGeom>
          <a:noFill/>
          <a:ln w="76200" cap="flat" cmpd="sng">
            <a:solidFill>
              <a:srgbClr val="203864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0" name="Google Shape;170;p21"/>
          <p:cNvSpPr txBox="1"/>
          <p:nvPr/>
        </p:nvSpPr>
        <p:spPr>
          <a:xfrm>
            <a:off x="248425" y="2430850"/>
            <a:ext cx="72249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 b="1">
                <a:solidFill>
                  <a:srgbClr val="1F3864"/>
                </a:solidFill>
                <a:latin typeface="Tahoma"/>
                <a:ea typeface="Tahoma"/>
                <a:cs typeface="Tahoma"/>
                <a:sym typeface="Tahoma"/>
              </a:rPr>
              <a:t>Спасибо за внимание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5"/>
          <p:cNvSpPr txBox="1">
            <a:spLocks noGrp="1"/>
          </p:cNvSpPr>
          <p:nvPr>
            <p:ph type="title"/>
          </p:nvPr>
        </p:nvSpPr>
        <p:spPr>
          <a:xfrm>
            <a:off x="876223" y="456800"/>
            <a:ext cx="5779200" cy="6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ct val="100000"/>
              <a:buFont typeface="Tahoma"/>
              <a:buNone/>
            </a:pPr>
            <a:r>
              <a:rPr lang="ru-RU" sz="3200" b="1" dirty="0">
                <a:solidFill>
                  <a:srgbClr val="1F3864"/>
                </a:solidFill>
                <a:latin typeface="Tahoma"/>
                <a:ea typeface="Tahoma"/>
                <a:cs typeface="Tahoma"/>
                <a:sym typeface="Tahoma"/>
              </a:rPr>
              <a:t>Формулировка проблемы</a:t>
            </a:r>
            <a:endParaRPr dirty="0"/>
          </a:p>
        </p:txBody>
      </p:sp>
      <p:sp>
        <p:nvSpPr>
          <p:cNvPr id="109" name="Google Shape;109;p15"/>
          <p:cNvSpPr txBox="1">
            <a:spLocks noGrp="1"/>
          </p:cNvSpPr>
          <p:nvPr>
            <p:ph type="body" idx="1"/>
          </p:nvPr>
        </p:nvSpPr>
        <p:spPr>
          <a:xfrm>
            <a:off x="838200" y="2348468"/>
            <a:ext cx="10515600" cy="3280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ru-RU" dirty="0"/>
              <a:t>Преподаватель </a:t>
            </a:r>
            <a:r>
              <a:rPr lang="ru-RU" b="1" dirty="0"/>
              <a:t>хочет</a:t>
            </a:r>
            <a:r>
              <a:rPr lang="ru-RU" dirty="0"/>
              <a:t> выставить зачет по Проектной деятельности в группе ТУУ-311, но не может этого сделать, поскольку имеющиеся материалы слишком разрознены, чтобы отвечать действующей модели Проектной деятельности.</a:t>
            </a:r>
            <a:endParaRPr dirty="0"/>
          </a:p>
        </p:txBody>
      </p:sp>
      <p:pic>
        <p:nvPicPr>
          <p:cNvPr id="110" name="Google Shape;110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10877" y="456793"/>
            <a:ext cx="679769" cy="67976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1" name="Google Shape;111;p15"/>
          <p:cNvCxnSpPr/>
          <p:nvPr/>
        </p:nvCxnSpPr>
        <p:spPr>
          <a:xfrm>
            <a:off x="0" y="1266825"/>
            <a:ext cx="12192000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6"/>
          <p:cNvSpPr txBox="1">
            <a:spLocks noGrp="1"/>
          </p:cNvSpPr>
          <p:nvPr>
            <p:ph type="title"/>
          </p:nvPr>
        </p:nvSpPr>
        <p:spPr>
          <a:xfrm>
            <a:off x="876223" y="456800"/>
            <a:ext cx="6594900" cy="6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ct val="100000"/>
              <a:buFont typeface="Tahoma"/>
              <a:buNone/>
            </a:pPr>
            <a:r>
              <a:rPr lang="ru-RU" sz="3200" b="1" dirty="0">
                <a:solidFill>
                  <a:srgbClr val="1F3864"/>
                </a:solidFill>
                <a:latin typeface="Tahoma"/>
                <a:ea typeface="Tahoma"/>
                <a:cs typeface="Tahoma"/>
                <a:sym typeface="Tahoma"/>
              </a:rPr>
              <a:t>Луковичная диаграмма</a:t>
            </a:r>
            <a:endParaRPr dirty="0"/>
          </a:p>
        </p:txBody>
      </p:sp>
      <p:pic>
        <p:nvPicPr>
          <p:cNvPr id="118" name="Google Shape;118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10877" y="456793"/>
            <a:ext cx="679769" cy="67976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9" name="Google Shape;119;p16"/>
          <p:cNvCxnSpPr/>
          <p:nvPr/>
        </p:nvCxnSpPr>
        <p:spPr>
          <a:xfrm>
            <a:off x="0" y="1266825"/>
            <a:ext cx="12192000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9EFA064-4B8A-5BF0-11CC-D52A1E093E6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" r="-136"/>
          <a:stretch/>
        </p:blipFill>
        <p:spPr>
          <a:xfrm>
            <a:off x="2818113" y="1602299"/>
            <a:ext cx="6555773" cy="4887598"/>
          </a:xfrm>
          <a:prstGeom prst="rect">
            <a:avLst/>
          </a:prstGeom>
        </p:spPr>
      </p:pic>
      <p:sp>
        <p:nvSpPr>
          <p:cNvPr id="9" name="Стрелка: изогнутая вниз 8">
            <a:extLst>
              <a:ext uri="{FF2B5EF4-FFF2-40B4-BE49-F238E27FC236}">
                <a16:creationId xmlns:a16="http://schemas.microsoft.com/office/drawing/2014/main" id="{22875995-25FA-C5EE-D2BE-900ABE43787C}"/>
              </a:ext>
            </a:extLst>
          </p:cNvPr>
          <p:cNvSpPr/>
          <p:nvPr/>
        </p:nvSpPr>
        <p:spPr>
          <a:xfrm>
            <a:off x="10802801" y="5925312"/>
            <a:ext cx="1216152" cy="731520"/>
          </a:xfrm>
          <a:prstGeom prst="curved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BB78D4-2854-2B6A-DE4E-10B6635EFA5E}"/>
              </a:ext>
            </a:extLst>
          </p:cNvPr>
          <p:cNvSpPr txBox="1"/>
          <p:nvPr/>
        </p:nvSpPr>
        <p:spPr>
          <a:xfrm>
            <a:off x="10876916" y="5591175"/>
            <a:ext cx="10679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Увеличить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6"/>
          <p:cNvSpPr txBox="1">
            <a:spLocks noGrp="1"/>
          </p:cNvSpPr>
          <p:nvPr>
            <p:ph type="title"/>
          </p:nvPr>
        </p:nvSpPr>
        <p:spPr>
          <a:xfrm>
            <a:off x="876223" y="456800"/>
            <a:ext cx="6594900" cy="6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ct val="100000"/>
              <a:buFont typeface="Tahoma"/>
              <a:buNone/>
            </a:pPr>
            <a:r>
              <a:rPr lang="ru-RU" sz="3200" b="1" dirty="0">
                <a:solidFill>
                  <a:srgbClr val="1F3864"/>
                </a:solidFill>
                <a:latin typeface="Tahoma"/>
                <a:ea typeface="Tahoma"/>
                <a:cs typeface="Tahoma"/>
                <a:sym typeface="Tahoma"/>
              </a:rPr>
              <a:t>Луковичная диаграмма</a:t>
            </a:r>
            <a:endParaRPr dirty="0"/>
          </a:p>
        </p:txBody>
      </p:sp>
      <p:pic>
        <p:nvPicPr>
          <p:cNvPr id="118" name="Google Shape;118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10877" y="456793"/>
            <a:ext cx="679769" cy="67976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9" name="Google Shape;119;p16"/>
          <p:cNvCxnSpPr/>
          <p:nvPr/>
        </p:nvCxnSpPr>
        <p:spPr>
          <a:xfrm>
            <a:off x="0" y="1266825"/>
            <a:ext cx="12192000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9EFA064-4B8A-5BF0-11CC-D52A1E093E6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3378"/>
          <a:stretch/>
        </p:blipFill>
        <p:spPr>
          <a:xfrm>
            <a:off x="7830312" y="1672354"/>
            <a:ext cx="4361688" cy="488759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73E1CC9-3DCF-0D34-D4A7-441947DC3AF7}"/>
              </a:ext>
            </a:extLst>
          </p:cNvPr>
          <p:cNvSpPr txBox="1"/>
          <p:nvPr/>
        </p:nvSpPr>
        <p:spPr>
          <a:xfrm>
            <a:off x="400734" y="2637474"/>
            <a:ext cx="81946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dirty="0"/>
              <a:t>1. Центральные заинтересованные стороны: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A6BDF8-94AD-8B32-4B18-E7313DAB8A1A}"/>
              </a:ext>
            </a:extLst>
          </p:cNvPr>
          <p:cNvSpPr txBox="1"/>
          <p:nvPr/>
        </p:nvSpPr>
        <p:spPr>
          <a:xfrm>
            <a:off x="400734" y="3429000"/>
            <a:ext cx="603961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/>
              <a:t>- Студенты, непосредственно затронутые проблемой, поскольку это влияет на их оценки и академический прогресс.</a:t>
            </a:r>
          </a:p>
          <a:p>
            <a:endParaRPr lang="ru-RU" sz="1800" dirty="0"/>
          </a:p>
          <a:p>
            <a:r>
              <a:rPr lang="ru-RU" sz="1800" dirty="0"/>
              <a:t>- Преподаватель, который сталкивается с трудностями при оценке работ студентов</a:t>
            </a:r>
          </a:p>
        </p:txBody>
      </p:sp>
    </p:spTree>
    <p:extLst>
      <p:ext uri="{BB962C8B-B14F-4D97-AF65-F5344CB8AC3E}">
        <p14:creationId xmlns:p14="http://schemas.microsoft.com/office/powerpoint/2010/main" val="251035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6"/>
          <p:cNvSpPr txBox="1">
            <a:spLocks noGrp="1"/>
          </p:cNvSpPr>
          <p:nvPr>
            <p:ph type="title"/>
          </p:nvPr>
        </p:nvSpPr>
        <p:spPr>
          <a:xfrm>
            <a:off x="876223" y="456800"/>
            <a:ext cx="6594900" cy="6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ct val="100000"/>
              <a:buFont typeface="Tahoma"/>
              <a:buNone/>
            </a:pPr>
            <a:r>
              <a:rPr lang="ru-RU" sz="3200" b="1" dirty="0">
                <a:solidFill>
                  <a:srgbClr val="1F3864"/>
                </a:solidFill>
                <a:latin typeface="Tahoma"/>
                <a:ea typeface="Tahoma"/>
                <a:cs typeface="Tahoma"/>
                <a:sym typeface="Tahoma"/>
              </a:rPr>
              <a:t>Луковичная диаграмма</a:t>
            </a:r>
            <a:endParaRPr dirty="0"/>
          </a:p>
        </p:txBody>
      </p:sp>
      <p:pic>
        <p:nvPicPr>
          <p:cNvPr id="118" name="Google Shape;118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10877" y="456793"/>
            <a:ext cx="679769" cy="67976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9" name="Google Shape;119;p16"/>
          <p:cNvCxnSpPr/>
          <p:nvPr/>
        </p:nvCxnSpPr>
        <p:spPr>
          <a:xfrm>
            <a:off x="0" y="1266825"/>
            <a:ext cx="12192000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9EFA064-4B8A-5BF0-11CC-D52A1E093E6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3378"/>
          <a:stretch/>
        </p:blipFill>
        <p:spPr>
          <a:xfrm>
            <a:off x="7830312" y="1672354"/>
            <a:ext cx="4361688" cy="488759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73E1CC9-3DCF-0D34-D4A7-441947DC3AF7}"/>
              </a:ext>
            </a:extLst>
          </p:cNvPr>
          <p:cNvSpPr txBox="1"/>
          <p:nvPr/>
        </p:nvSpPr>
        <p:spPr>
          <a:xfrm>
            <a:off x="400734" y="2637474"/>
            <a:ext cx="81946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dirty="0"/>
              <a:t>2. Прямо заинтересованные стороны: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A6BDF8-94AD-8B32-4B18-E7313DAB8A1A}"/>
              </a:ext>
            </a:extLst>
          </p:cNvPr>
          <p:cNvSpPr txBox="1"/>
          <p:nvPr/>
        </p:nvSpPr>
        <p:spPr>
          <a:xfrm>
            <a:off x="400734" y="3429000"/>
            <a:ext cx="603961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/>
              <a:t>- Другие преподаватели курса (если таковые имеются), которые также влияют на структуру и оценку проектной деятельности.</a:t>
            </a:r>
          </a:p>
          <a:p>
            <a:endParaRPr lang="ru-RU" sz="1800" dirty="0"/>
          </a:p>
          <a:p>
            <a:r>
              <a:rPr lang="ru-RU" sz="1800" dirty="0"/>
              <a:t>- Руководители проектов от студентов, которые отвечают за сбор и подготовку проектных материалов.</a:t>
            </a:r>
          </a:p>
        </p:txBody>
      </p:sp>
    </p:spTree>
    <p:extLst>
      <p:ext uri="{BB962C8B-B14F-4D97-AF65-F5344CB8AC3E}">
        <p14:creationId xmlns:p14="http://schemas.microsoft.com/office/powerpoint/2010/main" val="1776491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6"/>
          <p:cNvSpPr txBox="1">
            <a:spLocks noGrp="1"/>
          </p:cNvSpPr>
          <p:nvPr>
            <p:ph type="title"/>
          </p:nvPr>
        </p:nvSpPr>
        <p:spPr>
          <a:xfrm>
            <a:off x="876223" y="456800"/>
            <a:ext cx="6594900" cy="6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ct val="100000"/>
              <a:buFont typeface="Tahoma"/>
              <a:buNone/>
            </a:pPr>
            <a:r>
              <a:rPr lang="ru-RU" sz="3200" b="1" dirty="0">
                <a:solidFill>
                  <a:srgbClr val="1F3864"/>
                </a:solidFill>
                <a:latin typeface="Tahoma"/>
                <a:ea typeface="Tahoma"/>
                <a:cs typeface="Tahoma"/>
                <a:sym typeface="Tahoma"/>
              </a:rPr>
              <a:t>Луковичная диаграмма</a:t>
            </a:r>
            <a:endParaRPr dirty="0"/>
          </a:p>
        </p:txBody>
      </p:sp>
      <p:pic>
        <p:nvPicPr>
          <p:cNvPr id="118" name="Google Shape;118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10877" y="456793"/>
            <a:ext cx="679769" cy="67976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9" name="Google Shape;119;p16"/>
          <p:cNvCxnSpPr/>
          <p:nvPr/>
        </p:nvCxnSpPr>
        <p:spPr>
          <a:xfrm>
            <a:off x="0" y="1266825"/>
            <a:ext cx="12192000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9EFA064-4B8A-5BF0-11CC-D52A1E093E6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3378"/>
          <a:stretch/>
        </p:blipFill>
        <p:spPr>
          <a:xfrm>
            <a:off x="7830312" y="1672354"/>
            <a:ext cx="4361688" cy="488759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73E1CC9-3DCF-0D34-D4A7-441947DC3AF7}"/>
              </a:ext>
            </a:extLst>
          </p:cNvPr>
          <p:cNvSpPr txBox="1"/>
          <p:nvPr/>
        </p:nvSpPr>
        <p:spPr>
          <a:xfrm>
            <a:off x="400734" y="2637474"/>
            <a:ext cx="81946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dirty="0"/>
              <a:t>3. Косвенно заинтересованные стороны: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A6BDF8-94AD-8B32-4B18-E7313DAB8A1A}"/>
              </a:ext>
            </a:extLst>
          </p:cNvPr>
          <p:cNvSpPr txBox="1"/>
          <p:nvPr/>
        </p:nvSpPr>
        <p:spPr>
          <a:xfrm>
            <a:off x="400734" y="3429000"/>
            <a:ext cx="603961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/>
              <a:t>- Административный персонал университета, возможно, занимающийся утверждением критериев оценки или интеграцией материалов в LMS.</a:t>
            </a:r>
          </a:p>
          <a:p>
            <a:endParaRPr lang="ru-RU" sz="1800" dirty="0"/>
          </a:p>
          <a:p>
            <a:r>
              <a:rPr lang="ru-RU" sz="1800" dirty="0"/>
              <a:t>- Кафедра или учебное отделение, которое отвечает за учебный план и методические руководства.</a:t>
            </a:r>
          </a:p>
        </p:txBody>
      </p:sp>
    </p:spTree>
    <p:extLst>
      <p:ext uri="{BB962C8B-B14F-4D97-AF65-F5344CB8AC3E}">
        <p14:creationId xmlns:p14="http://schemas.microsoft.com/office/powerpoint/2010/main" val="2321731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6"/>
          <p:cNvSpPr txBox="1">
            <a:spLocks noGrp="1"/>
          </p:cNvSpPr>
          <p:nvPr>
            <p:ph type="title"/>
          </p:nvPr>
        </p:nvSpPr>
        <p:spPr>
          <a:xfrm>
            <a:off x="876223" y="456800"/>
            <a:ext cx="6594900" cy="6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ct val="100000"/>
              <a:buFont typeface="Tahoma"/>
              <a:buNone/>
            </a:pPr>
            <a:r>
              <a:rPr lang="ru-RU" sz="3200" b="1" dirty="0">
                <a:solidFill>
                  <a:srgbClr val="1F3864"/>
                </a:solidFill>
                <a:latin typeface="Tahoma"/>
                <a:ea typeface="Tahoma"/>
                <a:cs typeface="Tahoma"/>
                <a:sym typeface="Tahoma"/>
              </a:rPr>
              <a:t>Луковичная диаграмма</a:t>
            </a:r>
            <a:endParaRPr dirty="0"/>
          </a:p>
        </p:txBody>
      </p:sp>
      <p:pic>
        <p:nvPicPr>
          <p:cNvPr id="118" name="Google Shape;118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10877" y="456793"/>
            <a:ext cx="679769" cy="67976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9" name="Google Shape;119;p16"/>
          <p:cNvCxnSpPr/>
          <p:nvPr/>
        </p:nvCxnSpPr>
        <p:spPr>
          <a:xfrm>
            <a:off x="0" y="1266825"/>
            <a:ext cx="12192000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9EFA064-4B8A-5BF0-11CC-D52A1E093E6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3378"/>
          <a:stretch/>
        </p:blipFill>
        <p:spPr>
          <a:xfrm>
            <a:off x="7830312" y="1672354"/>
            <a:ext cx="4361688" cy="488759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73E1CC9-3DCF-0D34-D4A7-441947DC3AF7}"/>
              </a:ext>
            </a:extLst>
          </p:cNvPr>
          <p:cNvSpPr txBox="1"/>
          <p:nvPr/>
        </p:nvSpPr>
        <p:spPr>
          <a:xfrm>
            <a:off x="400734" y="2637474"/>
            <a:ext cx="81946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dirty="0"/>
              <a:t>4. Внешние заинтересованные стороны: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A6BDF8-94AD-8B32-4B18-E7313DAB8A1A}"/>
              </a:ext>
            </a:extLst>
          </p:cNvPr>
          <p:cNvSpPr txBox="1"/>
          <p:nvPr/>
        </p:nvSpPr>
        <p:spPr>
          <a:xfrm>
            <a:off x="400734" y="3429000"/>
            <a:ext cx="603961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/>
              <a:t>- Аккредитационные агентства, которые могут устанавливать стандарты для курсов и программ.</a:t>
            </a:r>
          </a:p>
          <a:p>
            <a:endParaRPr lang="ru-RU" sz="1800" dirty="0"/>
          </a:p>
          <a:p>
            <a:r>
              <a:rPr lang="ru-RU" sz="1800" dirty="0"/>
              <a:t>- Разработчики образовательных политик и учебных программ, влияющие на требования к оценке проектной деятельности.</a:t>
            </a:r>
          </a:p>
          <a:p>
            <a:endParaRPr lang="ru-RU" sz="1800" dirty="0"/>
          </a:p>
          <a:p>
            <a:r>
              <a:rPr lang="ru-RU" sz="1800" dirty="0"/>
              <a:t>- Потенциальные работодатели студентов, которые заинтересованы в качестве подготовки выпускников.</a:t>
            </a:r>
          </a:p>
        </p:txBody>
      </p:sp>
    </p:spTree>
    <p:extLst>
      <p:ext uri="{BB962C8B-B14F-4D97-AF65-F5344CB8AC3E}">
        <p14:creationId xmlns:p14="http://schemas.microsoft.com/office/powerpoint/2010/main" val="4058513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6"/>
          <p:cNvSpPr txBox="1">
            <a:spLocks noGrp="1"/>
          </p:cNvSpPr>
          <p:nvPr>
            <p:ph type="title"/>
          </p:nvPr>
        </p:nvSpPr>
        <p:spPr>
          <a:xfrm>
            <a:off x="876223" y="456800"/>
            <a:ext cx="6594900" cy="6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ct val="100000"/>
              <a:buFont typeface="Tahoma"/>
              <a:buNone/>
            </a:pPr>
            <a:r>
              <a:rPr lang="ru-RU" sz="3200" b="1" dirty="0">
                <a:solidFill>
                  <a:srgbClr val="1F3864"/>
                </a:solidFill>
                <a:latin typeface="Tahoma"/>
                <a:ea typeface="Tahoma"/>
                <a:cs typeface="Tahoma"/>
                <a:sym typeface="Tahoma"/>
              </a:rPr>
              <a:t>Луковичная диаграмма</a:t>
            </a:r>
            <a:endParaRPr dirty="0"/>
          </a:p>
        </p:txBody>
      </p:sp>
      <p:pic>
        <p:nvPicPr>
          <p:cNvPr id="118" name="Google Shape;118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10877" y="456793"/>
            <a:ext cx="679769" cy="67976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9" name="Google Shape;119;p16"/>
          <p:cNvCxnSpPr/>
          <p:nvPr/>
        </p:nvCxnSpPr>
        <p:spPr>
          <a:xfrm>
            <a:off x="0" y="1266825"/>
            <a:ext cx="12192000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9EFA064-4B8A-5BF0-11CC-D52A1E093E6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3378"/>
          <a:stretch/>
        </p:blipFill>
        <p:spPr>
          <a:xfrm>
            <a:off x="7830312" y="1672354"/>
            <a:ext cx="4361688" cy="488759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73E1CC9-3DCF-0D34-D4A7-441947DC3AF7}"/>
              </a:ext>
            </a:extLst>
          </p:cNvPr>
          <p:cNvSpPr txBox="1"/>
          <p:nvPr/>
        </p:nvSpPr>
        <p:spPr>
          <a:xfrm>
            <a:off x="400734" y="2637474"/>
            <a:ext cx="81946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dirty="0"/>
              <a:t>5. Непрямо заинтересованные стороны: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A6BDF8-94AD-8B32-4B18-E7313DAB8A1A}"/>
              </a:ext>
            </a:extLst>
          </p:cNvPr>
          <p:cNvSpPr txBox="1"/>
          <p:nvPr/>
        </p:nvSpPr>
        <p:spPr>
          <a:xfrm>
            <a:off x="400734" y="3429000"/>
            <a:ext cx="603961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/>
              <a:t>- Родители студентов, которые желают успешного обучения для своих детей.</a:t>
            </a:r>
          </a:p>
          <a:p>
            <a:endParaRPr lang="ru-RU" sz="1800" dirty="0"/>
          </a:p>
          <a:p>
            <a:r>
              <a:rPr lang="ru-RU" sz="1800" dirty="0"/>
              <a:t>- Общество в целом, получающее отдачу от квалифицированных специалистов.</a:t>
            </a:r>
          </a:p>
        </p:txBody>
      </p:sp>
    </p:spTree>
    <p:extLst>
      <p:ext uri="{BB962C8B-B14F-4D97-AF65-F5344CB8AC3E}">
        <p14:creationId xmlns:p14="http://schemas.microsoft.com/office/powerpoint/2010/main" val="41412092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7"/>
          <p:cNvSpPr txBox="1">
            <a:spLocks noGrp="1"/>
          </p:cNvSpPr>
          <p:nvPr>
            <p:ph type="title"/>
          </p:nvPr>
        </p:nvSpPr>
        <p:spPr>
          <a:xfrm>
            <a:off x="225127" y="481677"/>
            <a:ext cx="7578600" cy="6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ct val="100000"/>
              <a:buFont typeface="Tahoma"/>
              <a:buNone/>
            </a:pPr>
            <a:r>
              <a:rPr lang="ru-RU" sz="3200" b="1" dirty="0">
                <a:solidFill>
                  <a:srgbClr val="1F3864"/>
                </a:solidFill>
                <a:latin typeface="Tahoma"/>
                <a:ea typeface="Tahoma"/>
                <a:cs typeface="Tahoma"/>
                <a:sym typeface="Tahoma"/>
              </a:rPr>
              <a:t>Метод 5 почему</a:t>
            </a:r>
            <a:endParaRPr dirty="0"/>
          </a:p>
        </p:txBody>
      </p:sp>
      <p:pic>
        <p:nvPicPr>
          <p:cNvPr id="127" name="Google Shape;127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10877" y="456793"/>
            <a:ext cx="679769" cy="67976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8" name="Google Shape;128;p17"/>
          <p:cNvCxnSpPr/>
          <p:nvPr/>
        </p:nvCxnSpPr>
        <p:spPr>
          <a:xfrm>
            <a:off x="0" y="1266825"/>
            <a:ext cx="12192000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AD356A5-A1DE-C94B-E79B-9BDA4D4C3A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6272" y="1725689"/>
            <a:ext cx="8138814" cy="4791027"/>
          </a:xfrm>
          <a:prstGeom prst="rect">
            <a:avLst/>
          </a:prstGeom>
        </p:spPr>
      </p:pic>
      <p:sp>
        <p:nvSpPr>
          <p:cNvPr id="7" name="Стрелка: изогнутая вниз 6">
            <a:extLst>
              <a:ext uri="{FF2B5EF4-FFF2-40B4-BE49-F238E27FC236}">
                <a16:creationId xmlns:a16="http://schemas.microsoft.com/office/drawing/2014/main" id="{0DB54487-F3ED-2A1E-1C42-7B4A874BFDED}"/>
              </a:ext>
            </a:extLst>
          </p:cNvPr>
          <p:cNvSpPr/>
          <p:nvPr/>
        </p:nvSpPr>
        <p:spPr>
          <a:xfrm>
            <a:off x="10802801" y="5925312"/>
            <a:ext cx="1216152" cy="731520"/>
          </a:xfrm>
          <a:prstGeom prst="curved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680009-D331-202E-88AA-82B33106F1EA}"/>
              </a:ext>
            </a:extLst>
          </p:cNvPr>
          <p:cNvSpPr txBox="1"/>
          <p:nvPr/>
        </p:nvSpPr>
        <p:spPr>
          <a:xfrm>
            <a:off x="10876916" y="5591175"/>
            <a:ext cx="10679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Увеличить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731</Words>
  <Application>Microsoft Office PowerPoint</Application>
  <PresentationFormat>Широкоэкранный</PresentationFormat>
  <Paragraphs>128</Paragraphs>
  <Slides>17</Slides>
  <Notes>17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1" baseType="lpstr">
      <vt:lpstr>Calibri</vt:lpstr>
      <vt:lpstr>Tahoma</vt:lpstr>
      <vt:lpstr>Arial</vt:lpstr>
      <vt:lpstr>Тема Office</vt:lpstr>
      <vt:lpstr>Презентация PowerPoint</vt:lpstr>
      <vt:lpstr>Формулировка проблемы</vt:lpstr>
      <vt:lpstr>Луковичная диаграмма</vt:lpstr>
      <vt:lpstr>Луковичная диаграмма</vt:lpstr>
      <vt:lpstr>Луковичная диаграмма</vt:lpstr>
      <vt:lpstr>Луковичная диаграмма</vt:lpstr>
      <vt:lpstr>Луковичная диаграмма</vt:lpstr>
      <vt:lpstr>Луковичная диаграмма</vt:lpstr>
      <vt:lpstr>Метод 5 почему</vt:lpstr>
      <vt:lpstr>Метод 5 почему</vt:lpstr>
      <vt:lpstr>Метод 5 почему</vt:lpstr>
      <vt:lpstr>Метод 5 почему</vt:lpstr>
      <vt:lpstr>Метод 5 почему</vt:lpstr>
      <vt:lpstr>Методы решения</vt:lpstr>
      <vt:lpstr>Методы решения</vt:lpstr>
      <vt:lpstr>Методы решения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nasty</dc:creator>
  <cp:lastModifiedBy>Манаков Денис Алексеевич</cp:lastModifiedBy>
  <cp:revision>18</cp:revision>
  <dcterms:modified xsi:type="dcterms:W3CDTF">2023-12-27T00:59:41Z</dcterms:modified>
</cp:coreProperties>
</file>