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315" r:id="rId3"/>
    <p:sldId id="298" r:id="rId4"/>
    <p:sldId id="403" r:id="rId5"/>
    <p:sldId id="300" r:id="rId6"/>
    <p:sldId id="299" r:id="rId7"/>
    <p:sldId id="301" r:id="rId8"/>
    <p:sldId id="302" r:id="rId9"/>
    <p:sldId id="404" r:id="rId10"/>
    <p:sldId id="303" r:id="rId11"/>
    <p:sldId id="304" r:id="rId12"/>
    <p:sldId id="405" r:id="rId13"/>
    <p:sldId id="305" r:id="rId14"/>
    <p:sldId id="409" r:id="rId15"/>
    <p:sldId id="306" r:id="rId16"/>
    <p:sldId id="308" r:id="rId17"/>
    <p:sldId id="307" r:id="rId18"/>
    <p:sldId id="309" r:id="rId19"/>
    <p:sldId id="310" r:id="rId20"/>
    <p:sldId id="311" r:id="rId21"/>
    <p:sldId id="312" r:id="rId22"/>
    <p:sldId id="313" r:id="rId23"/>
    <p:sldId id="314" r:id="rId24"/>
    <p:sldId id="316" r:id="rId25"/>
    <p:sldId id="317" r:id="rId26"/>
    <p:sldId id="334" r:id="rId27"/>
    <p:sldId id="318" r:id="rId28"/>
    <p:sldId id="319" r:id="rId29"/>
    <p:sldId id="320" r:id="rId30"/>
    <p:sldId id="41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406" r:id="rId41"/>
    <p:sldId id="330" r:id="rId42"/>
    <p:sldId id="331" r:id="rId43"/>
    <p:sldId id="332" r:id="rId44"/>
    <p:sldId id="407" r:id="rId45"/>
    <p:sldId id="335" r:id="rId46"/>
    <p:sldId id="336" r:id="rId47"/>
    <p:sldId id="333" r:id="rId48"/>
    <p:sldId id="338" r:id="rId49"/>
    <p:sldId id="337" r:id="rId50"/>
    <p:sldId id="339" r:id="rId51"/>
    <p:sldId id="340" r:id="rId52"/>
    <p:sldId id="341" r:id="rId53"/>
    <p:sldId id="342" r:id="rId54"/>
    <p:sldId id="343" r:id="rId55"/>
    <p:sldId id="344" r:id="rId56"/>
    <p:sldId id="408" r:id="rId57"/>
    <p:sldId id="345" r:id="rId58"/>
    <p:sldId id="346" r:id="rId5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36" autoAdjust="0"/>
  </p:normalViewPr>
  <p:slideViewPr>
    <p:cSldViewPr>
      <p:cViewPr varScale="1">
        <p:scale>
          <a:sx n="107" d="100"/>
          <a:sy n="107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9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5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2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4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7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7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2217-20CA-4721-8ADE-2CF43E6C40A4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71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833772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</a:t>
            </a:r>
          </a:p>
        </p:txBody>
      </p:sp>
    </p:spTree>
    <p:extLst>
      <p:ext uri="{BB962C8B-B14F-4D97-AF65-F5344CB8AC3E}">
        <p14:creationId xmlns:p14="http://schemas.microsoft.com/office/powerpoint/2010/main" val="30252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рассматривает СЧМ как сложное функцио­нирующее целое, в котором ведущая роль принадлежит челове­ку.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работающего с помощью машины, принято назы­вать </a:t>
            </a:r>
            <a:r>
              <a:rPr lang="ru-RU" sz="2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оператором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рассматривает технический и человеческий ас­пекты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неразрывной связи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Сочетание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способностей человека и возможностей машины существенно повышает эффективность функционирования СЧМ.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прикладных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про­блем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эргономики предполагает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движение одновременно в двух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направлениях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требований человека к машине и условиям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её функционирования;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требований машины и условий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её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функционирования к человеку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реше­ния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находятся на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пересечении этих направлений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80928"/>
            <a:ext cx="1656184" cy="1665385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V="1">
            <a:off x="3923928" y="2852936"/>
            <a:ext cx="72008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4067944" y="3326118"/>
            <a:ext cx="260412" cy="102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решает задачи рациональной организа­ции деятельности людей в СЧМ, целесообразного распределе­ния функций между человеком и машиной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изучает опре­деленные свойства СЧМ, получившие название </a:t>
            </a:r>
            <a:r>
              <a:rPr lang="ru-RU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человеческих факторов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Человеческие факторы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представляют собой интегральные характери­стики связи человека и машины, проявляющиеся в конкретных условиях их взаимодействия при функционировании системы.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Важным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факто­ром является эргономика рабочего места пользовате­ля при работе с компьютером. </a:t>
            </a:r>
          </a:p>
        </p:txBody>
      </p:sp>
    </p:spTree>
    <p:extLst>
      <p:ext uri="{BB962C8B-B14F-4D97-AF65-F5344CB8AC3E}">
        <p14:creationId xmlns:p14="http://schemas.microsoft.com/office/powerpoint/2010/main" val="41703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человеческих факторов позволяет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формулировать требования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профессиональному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отбору и обучению персонала,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тех­ническим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средствам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подготовки персонала (тренажёрам),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согласованию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внешних средств трудовой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деятельности,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согласованию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способов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осуществления трудовой деятельности. </a:t>
            </a:r>
          </a:p>
        </p:txBody>
      </p:sp>
    </p:spTree>
    <p:extLst>
      <p:ext uri="{BB962C8B-B14F-4D97-AF65-F5344CB8AC3E}">
        <p14:creationId xmlns:p14="http://schemas.microsoft.com/office/powerpoint/2010/main" val="3151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данным Министерства труда США 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повторяющиеся травмирующие воздей­ствия при работе с компьютером» (ПТВРК) обходятся корпора­циям Америки ежегодно в 100 млрд. 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долларов.</a:t>
            </a:r>
          </a:p>
          <a:p>
            <a:pPr algn="just"/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Компенсации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вы­плачиваемые их служащим, достигают 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высоких значений. </a:t>
            </a:r>
          </a:p>
          <a:p>
            <a:pPr algn="just"/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Пострадавшим 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 работы за ПК прихо­дится расплачиваться жестокими болями в течение всей жизни. </a:t>
            </a:r>
            <a:endParaRPr lang="ru-RU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снизить влияние таких нагрузок на организм человека, необходимы «эргономично спроектированные рабочие места и правильные навыки работы с компьютером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1433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 к формализации эргономики ПО и ГПИ раскрывается посредством следующих параметров и свойств: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Эргономичность: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управляемость,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ru-RU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обслуживаемость,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ru-RU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осваиваемость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ru-RU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обитаемость.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2348880"/>
            <a:ext cx="43204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настоящий момент – не числовые критерии, но с внутренними численными качественными показателями.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42857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факторы всесторонне проявляются и фикси­руются в такой целостной эргономической характеристике СЧМ, как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эргономичность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Эргономичность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 тех­ники изменять эффективность трудовой деятельности в СЧМ в зависимости от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степени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её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соответствия</a:t>
            </a:r>
          </a:p>
          <a:p>
            <a:pPr algn="just"/>
            <a:endParaRPr lang="ru-RU" sz="20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физическим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биологи­ческим, </a:t>
            </a: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психическим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свойствам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Эргономичность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формируется на базе таких свойств техники, как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управляемость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обслуживаемость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осваиваемость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обитаемость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16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Управляемость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 техники изменять эффектив­ность выполнения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человеком основной и вспомогательной рабо­ты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обеспечении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необходимых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технологических операций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над предметом труда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Обслуживаемость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 техники изменять эффек­тивность выполнения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человеком трудовых операций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приве­дению техники в состояние готовности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 функционированию и поддержанию этого состояния во времени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8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Осваиваемость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свойство,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характеризующее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 приспособ­ления техники к быстрому и качественному овладению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ею об­служивающим и управляющим персоналом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Обитаемость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эргономическое свойство техники, при­ближающее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условия её функционирования к оптимальным био­логическим параметрам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внешней среды, при которых работаю­щему человеку обеспечивается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нормальное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развитие,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хорошее здоровье, </a:t>
            </a: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высокая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работоспособность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7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ГПИ*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*Графический пользовательский интерфейс (ГПИ).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Одним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 важных понятий качества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автоматизированной системы управления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точки зрения удобства использования является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эргономичность системы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(от греч.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ergon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работа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nomos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закон)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от­расль науки, изучающая человека (или группу людей) и его (их) деятельность в условиях производства с целью совершенствова­ния орудий, условий и процесса труда.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Основной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 иссле­дования эргономики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системы «человек-машина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Автоматизированное рабочее место, АРМ, СЧМ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12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Качественными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показателями эргономичности  являются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области управляемости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среднее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время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или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коэффициент занятости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человека-оператора выполнением определенной единицы технологиче­ского процесса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вероятность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выполнения человеком-оператором еди­ницы технологического процесса с заданным качеством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производительность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(норма времени на единицу труда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644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Качественными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показателями эргономичности  являются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уровню обслуживаемости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среднее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оперативное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время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занятия человека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подго­товкой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техники к её применению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среднее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оперативное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время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занятостью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восстановле­нием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или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профилактикой / диагностикой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техники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720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Качественными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показателями эргономичности  являются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степени </a:t>
            </a:r>
            <a:r>
              <a:rPr lang="ru-RU" sz="20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осваиваемости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среднее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календарное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время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профессиональной подго­товки человека-оператора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уровень квалификации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человека, необходимый для обслуживания техники.</a:t>
            </a:r>
          </a:p>
        </p:txBody>
      </p:sp>
    </p:spTree>
    <p:extLst>
      <p:ext uri="{BB962C8B-B14F-4D97-AF65-F5344CB8AC3E}">
        <p14:creationId xmlns:p14="http://schemas.microsoft.com/office/powerpoint/2010/main" val="21673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96952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Оптимальные задачи эргономики</a:t>
            </a:r>
          </a:p>
        </p:txBody>
      </p:sp>
    </p:spTree>
    <p:extLst>
      <p:ext uri="{BB962C8B-B14F-4D97-AF65-F5344CB8AC3E}">
        <p14:creationId xmlns:p14="http://schemas.microsoft.com/office/powerpoint/2010/main" val="344610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задачи эргономики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Одной из важнейших задач эргономики является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оптимиза­ция условий труда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путём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оптимально-рационального проекти­рования оборудования рабочих мест с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учётом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возможностей и особенностей различных категорий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людей. 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приобретает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всё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большее значение и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решении комплексной проб­лемы реабилитации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лиц, в той или иной мере утративших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работоспособность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этой целью в эргономике изучаются психофи­зические возможности и особенности людей пожилого возраста.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создает научную базу для решения важной социальной проблемы по вовлечению в производитель­ный труд указанной части населения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6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задачи эргономики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призвана решать ряд проблем, связанных с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оцен­кой: 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точности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надёжности,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стабильности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работы,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влияния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пси­хической напряженности,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утомляемости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эмоциональных факто­ров,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особенностей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нервно-психической организации оператора на эффективность его деятельности в СЧМ.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задачи эргономики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Большое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значение имеет создание эргономического обеспечения научной органи­зации и безопасных условий труда.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этой целью должна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произ­водиться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эргономических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норм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эргономический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требований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эргономическая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оценка качества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промышленной продукции, в том числе и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информационных систем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9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задачи эргономики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любой эргономической задачи состоит из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последовательности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этапов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деятельности оператора в СЧМ, в процессе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которо­го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изучается структура деятельности оператора,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выявляются: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моти­вы,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способы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выполнения трудовых действий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рассматриваются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возможные режимы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работы,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оценивается влияние режимов работы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резуль­таты труда.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основании этих исследований определяются необ­ходимые требования к характеристикам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человека-оператора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задачи эргономики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любой эргономической задачи состоит из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последовательности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этапов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изучение комплекса эргономических свойств (характери­стик) человека-оператора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работы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органов чувств человека,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центральной нервной системы,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моторно-двигательного аппарата,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других.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Рассматриваются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только оптималь­ные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значения этих характеристик, а не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экстремальные.</a:t>
            </a:r>
          </a:p>
        </p:txBody>
      </p:sp>
    </p:spTree>
    <p:extLst>
      <p:ext uri="{BB962C8B-B14F-4D97-AF65-F5344CB8AC3E}">
        <p14:creationId xmlns:p14="http://schemas.microsoft.com/office/powerpoint/2010/main" val="35881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задачи эргономики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любой эргономической задачи состоит из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последовательности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этапов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организация рабочего места оператора с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учётом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его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эргономических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требований, предъявляемых к рабочему месту в целом и отдельным его элементам, с целью обеспечения максимальных удобств и эффективности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работы оператора.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3957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изучает движение человека в процессе производственной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деятельности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затраты его энергии, производительность и интен­сивность при конкретных видах работ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подразделяется на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миниэргономику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мидиэргономику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макроэргономику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задачи эргономики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любой эргономической задачи состоит из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последовательности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этапов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4)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организация профессиональной подготовки операторов, включающей в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себя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профотбор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профобучение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тренировку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коллективов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(тимбилдинг)</a:t>
            </a:r>
          </a:p>
        </p:txBody>
      </p:sp>
    </p:spTree>
    <p:extLst>
      <p:ext uri="{BB962C8B-B14F-4D97-AF65-F5344CB8AC3E}">
        <p14:creationId xmlns:p14="http://schemas.microsoft.com/office/powerpoint/2010/main" val="39248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задачи эргономики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любой эргономической задачи состоит из после­довательности этапов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эргономическое проектирование и оценка СЧМ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6) определение экономического эффекта эргономического обеспечения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Деятельность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человека-оператора является ос­новным предметом эргономического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исследования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3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задачи эргономики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Характерной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чертой деятельности оператора яв­ляется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отсутствие возможности непосредственно наблюдать за управляемыми объектами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необходимость использования ин­формации, которая поступает к нему по каналам связи.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Деятель­ность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человека, совершаемую не с реальными объектами, а с их заместителями или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имитирующими их образами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называют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деятельностью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информационными моделями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реальных объектов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5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задачи эргономики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Информационная 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совокупность информации о состоянии и функционировании объекта управления и внешней среды.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является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оператора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имитато­ром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отражающим все существенно важные для управления свой­ства реальных объектов.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является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источником информа­ции, на основе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которого: 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формируется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образ реальной обстановки,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производится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и оценка сложившейся ситуации,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плани­руются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управляющие воздействия,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принимаются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решения, обес­печивающие правильную работу системы и выполнение возло­женных на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неё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наблюдаются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оцениваются результаты реализации решений. </a:t>
            </a:r>
          </a:p>
        </p:txBody>
      </p:sp>
    </p:spTree>
    <p:extLst>
      <p:ext uri="{BB962C8B-B14F-4D97-AF65-F5344CB8AC3E}">
        <p14:creationId xmlns:p14="http://schemas.microsoft.com/office/powerpoint/2010/main" val="16908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задачи эргономики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Объём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информации, включенной в модель, и пра­вила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её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организации должны соответствовать задачам и спосо­бам управления.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Физически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информационная модель реализуется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 помощью устройств отображения информации.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Су­щественной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особенностью в деятельности человека с такой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моделью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является необходимость соотнесения сведений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получае­мых с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помощью: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приборов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экранов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табло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между собой, так и с реальными управляемыми объектами.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Именно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основании соотнесения этих сведений строится вся деятельность оператора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09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задачи эргономики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этапы деятельности оператора при решении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определенной технологической задачи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или выполне­нии операции СЧМ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восприятие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процесс, включающий каче­ственно различные операции: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обнаружение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объекта восприятия;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выделение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объекте отдельных признаков, отвечающих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стоящей перед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оператором задаче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ознакомление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выделенными призна­ками и опознавание объекта восприятия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0463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Оптимальные задачи эргономики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этапы деятельности оператора при решении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определенной технологической задачи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или выполне­нии операции СЧМ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0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оценка информации,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её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и обобщение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 основе за­ранее заданных или сформированных критериев оценки.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производится на основе сопоставления воспринятой информаци­онной модели со сложившейся у оператора внутренней образно-концептуальной моделью обстановки (системы управления).</a:t>
            </a:r>
          </a:p>
        </p:txBody>
      </p:sp>
    </p:spTree>
    <p:extLst>
      <p:ext uri="{BB962C8B-B14F-4D97-AF65-F5344CB8AC3E}">
        <p14:creationId xmlns:p14="http://schemas.microsoft.com/office/powerpoint/2010/main" val="25509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76176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эргономические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7891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эргономические проблемы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программного обеспечения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подраздел </a:t>
            </a:r>
            <a:r>
              <a:rPr lang="ru-RU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микроэргономики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ориентированный на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системы: 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ком­пьютер»,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компьютер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человек»,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ком­пьютер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процесс»,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другие.</a:t>
            </a:r>
          </a:p>
        </p:txBody>
      </p:sp>
    </p:spTree>
    <p:extLst>
      <p:ext uri="{BB962C8B-B14F-4D97-AF65-F5344CB8AC3E}">
        <p14:creationId xmlns:p14="http://schemas.microsoft.com/office/powerpoint/2010/main" val="11273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эргономические проблемы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яв­ляется составной частью любой программно-информационной системы, ориентированной на использование в любых процессах его жизнедеятельности.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Программная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 способна прямо или косвенно влиять на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человека.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способен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влиять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работу системы. </a:t>
            </a:r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Такая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связь человека с информаци­онной системой должна находиться в согласованном (гармонич­ном) состоянии.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основу эргономики легли многие дисциплины от анатомии до психологии, а главной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её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задачей является создание таких условий работы для человека, которые бы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способствовали: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сохранению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здоровья,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повышению эффективности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труда,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снижению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утомляемости,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поддер­жанию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хорошего настроения в течение всего рабочего дня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1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эргономические проблемы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Место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роль человека сводится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восприятию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оценке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информации, поступающей из разнородных источников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принятию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формированию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реализации команд для исполнения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48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эргономические проблемы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 осуществляет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контроль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состояния самой системы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Выделяют три типа эргономических проблем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возникающих при разработке и использовании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автоматизированной системы управления: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глобальные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эргономические противоречия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неадекватное применение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интерфейсной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парадигмы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ошибки проектирования элементов пользовательского ин­терфейса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(как целых форм, так и аспектов применения конкрет­ных элементов управления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эргономические проблемы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основе эргономических требований к создаваемым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системам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лежит требование к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эргономичности пользовательского интер­фейса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разработке системы создается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описание внешнего дизайна программного продукта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которое включает полное опи­сание его пользовательского интерфейса, в частности все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экран­ные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печатные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формы.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выполняется для конкретного заказчика, внешний дизайн программного продукта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могут определять его пользователи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создавая часть проектных документов в тех терминах, которые им понятны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эргономические проблемы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процессе разработки продукта его внешний дизайн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может многократно изменяться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поскольку при кажущейся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второстепенности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именно эта часть системы имеет ключевое значение для общего восприятия системы пользователем.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0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эргономические проблемы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удовлетворит безупречность программного кода продукта, если какая-то часть интерфейса вызывает у него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затруднения: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запутывает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ведёт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ошибкам,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раздражает,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яв­ляется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недостаточно гибкой 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функциональной,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 есть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делает всего того, что, по мнению пользователя, она обязательно долж­на уметь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Работая над внешним дизайном, необходимо понимать, что даже в наиболее тщательно продуманной системе в процессе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эксплуатации 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всё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равно могут обнаружиться неко­торые недостатки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7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76176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29010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принципы проектирования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пользовательского интерфейса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это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ра­бота в основном по анализу деятельности реальных или потен­циальных пользователей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продукта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их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желаний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стремлений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предпочтений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особенностей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213232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 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эргономичного пользовательского интерфей­са заключается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в: 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отображении информации эффективно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насколько это возможно для человеческого восприятия,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структурировании отображения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мониторе таким об­разом,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привлечь внимание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 наиболее важным единицам информации.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этом следует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минимизировать общую инфор­мацию на экране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представить только те компоненты системы, которые необходимы для пользователя в конкретной ситуации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20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принципы создания эргономичного интерфейса системы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естественность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непротиворечивость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неизбыточность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непосредственный 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 к 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информационно-справочной системе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гибкость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принципы создания эргономичного интерфейса системы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ru-RU" sz="2000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естественность (интуитивность)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системой не должна вызывать у пользователя сложностей в поиске необ­ходимых элементов интерфейса для управления процессом ре­шения поставленной задачи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Термин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«эргономика» был принят в Англии в 1949 г. при создании группой английских ученых Эргономического иссле­довательского общества.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СССР в 1920-е годы предлагался тер­мин «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эргология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», а в настоящее время принят английский тер­мин.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некоторых странах эта научная дисциплина имеет иные названия: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США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«исследование человеческих факторов» (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 Factors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Германии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антропотехника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5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принципы создания эргономичного интерфейса системы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ru-RU" sz="2000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непротиворечивость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процессе работы с системой пользователем были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задействованы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некоторые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приёмы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работы с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определённой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частью системы, то в другой части системы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приёмы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работы должны быть идентичны (однотипны).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системой посредством интерфейса должна соответствовать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установленным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нормам (например, использование клавиш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(ввод, подтверждение, переход на следующую строку)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(удаление),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Escape (</a:t>
            </a:r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выход, отмена, прерывание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т.д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.);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принципы создания эргономичного интерфейса системы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ru-RU" sz="2000" i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неизбыточность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Пользователь должен вводить только минимальную информацию для работы или управления систе­мой.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пользователь не должен вводить незначимые цифры (00010 вместо 10)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Аналогично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нельзя требовать от пользователя ввести информацию,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которая уже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была предварительно введена, или информацию, которая может быть автоматически получена из системы.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Желательно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использовать значения по умолчанию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всюду,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где только это возможно,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целью минимизации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ввода информации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принципы создания эргономичного интерфейса системы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ru-RU" sz="2000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непосредственный доступ к системе помощи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процессе работы необходимо, чтобы в системе был обеспечен доступ поль­зователя к требуемым инструкциям.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помощи должна опи­сывать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рациональное (и как можно большее)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количество существующих команд на долж­ном уровне и обеспечивать пояснения характера сообщений об ошибках и пояснение выполняемого системой действия.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Сообще­ния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 ошибках должны быть полезны и понятны пользователю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принципы создания эргономичного интерфейса системы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ru-RU" sz="2000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гибкость</a:t>
            </a:r>
            <a:r>
              <a:rPr lang="ru-R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способность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интерфейса системы обслужи­вать пользователей с различными уровнями подготовки.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неопытных пользователей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интерфейс может быть организован как иерархическая структура меню, а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опытных пользовате­лей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как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команды, комбинации нажатий клавиш и параметры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6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Встраивание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 эргономического проектирования в об­щий процесс разработки системы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чрезвычайно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важный мо­мент создания программных продуктов.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Особенно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сущест­венно при разработке приложений для компьютерных сетей и Интернет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81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Качественно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организованный пользовательский интерфейс позволяет реализовать следующие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преимущества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снижение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количества производимых пользователем оши­бок при работе с системой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снижение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стоимости поддержки системы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снижение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стоимости обучения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уменьшение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потерь вследствие снижения производитель­ности работников при внедрении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системы;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быстрое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восстанов­ление прежнего уровня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Качественно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организованный пользовательский интерфейс позволяет реализовать следующие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преимущества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улучшение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морального состояния персонала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уменьшение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расходов на изменение дизайна пользова­тельского интерфейса по требованию пользователей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доступность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функциональности системы для максималь­ного количества пользователей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Ориентированные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пользователей методы проектирования пользовательского интерфейса демонстрируют определенные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преимущества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Идентификация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устранение ошибок на более раннем этапе проектирования системы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ведёт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её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зна­чительному удешевлению. </a:t>
            </a:r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такие методы, как бумаж­ное макетирование пользовательского интерфейса совместно с конечными пользователями,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ведёт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установлению более полно­го понимания между заказчиком и разработчиком ПО, что, в свою очередь, снижает вероятность последующих переделок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пользовательского интерфейса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Более полное 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чёткое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 задач (не только с точки зрения технологий, но и с точки зрения будущих пользователей системы) и договоренность относительно принципов построе­ния пользовательского интерфейса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ведёт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более адекватной оценке задачи, как заказчиком, так и исполнителем, позволяет заказчику убедиться в том, что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исполнитель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действительно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за­ботится о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его (</a:t>
            </a:r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заказчика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потребностях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претерпела существенные изменения в процессе своего развития.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если 20 лет назад основные работы велись в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области: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антропометрии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физиологии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труда,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труда,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биомеханики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психологии.</a:t>
            </a:r>
          </a:p>
        </p:txBody>
      </p:sp>
    </p:spTree>
    <p:extLst>
      <p:ext uri="{BB962C8B-B14F-4D97-AF65-F5344CB8AC3E}">
        <p14:creationId xmlns:p14="http://schemas.microsoft.com/office/powerpoint/2010/main" val="16268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последнее десятилетие приоритеты эргономики существенно сместились в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область: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без­опасности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труда,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биомеханики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напряженности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труда,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интерфейса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человек-ПК»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Биомеханика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физио­логия труда не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преобладают,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в прошлом, но возник их новый аспект,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связанный с расстройствами опорно-двигательного аппарата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обусловленный увеличением числа людей, работающих на компьютеризированных местах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литературе развитие эргономики по десятилетиям харак­теризуется следующим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образом: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1950-е годы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военная эргономика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1960-е годы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промышленная эргономика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1970-е годы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товаров широкого потребления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1980-е годы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 «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человек-ПК»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эргоно­мика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1990-е годы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когнитивная и организационная эргономика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3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является одновременно и исследовательской и проектировочной дисциплиной, так как одной из её задач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явля­ется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методов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учёта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человеческих факторов при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новой и модернизации старой техники и технологии, а также существующих условий труда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4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2851</Words>
  <Application>Microsoft Office PowerPoint</Application>
  <PresentationFormat>Экран (4:3)</PresentationFormat>
  <Paragraphs>465</Paragraphs>
  <Slides>58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2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Игоревич Сафронов</dc:creator>
  <cp:lastModifiedBy>Антон Сафронов</cp:lastModifiedBy>
  <cp:revision>235</cp:revision>
  <dcterms:created xsi:type="dcterms:W3CDTF">2016-01-30T16:19:22Z</dcterms:created>
  <dcterms:modified xsi:type="dcterms:W3CDTF">2023-07-05T21:07:10Z</dcterms:modified>
</cp:coreProperties>
</file>