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347" r:id="rId3"/>
    <p:sldId id="348" r:id="rId4"/>
    <p:sldId id="349" r:id="rId5"/>
    <p:sldId id="350" r:id="rId6"/>
    <p:sldId id="351" r:id="rId7"/>
    <p:sldId id="352" r:id="rId8"/>
    <p:sldId id="412" r:id="rId9"/>
    <p:sldId id="35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54" r:id="rId20"/>
    <p:sldId id="413" r:id="rId21"/>
    <p:sldId id="373" r:id="rId22"/>
    <p:sldId id="414" r:id="rId23"/>
    <p:sldId id="355" r:id="rId24"/>
    <p:sldId id="415" r:id="rId25"/>
    <p:sldId id="374" r:id="rId26"/>
    <p:sldId id="375" r:id="rId27"/>
    <p:sldId id="376" r:id="rId28"/>
    <p:sldId id="377" r:id="rId29"/>
    <p:sldId id="378" r:id="rId30"/>
    <p:sldId id="416" r:id="rId31"/>
    <p:sldId id="379" r:id="rId32"/>
    <p:sldId id="380" r:id="rId33"/>
    <p:sldId id="381" r:id="rId34"/>
    <p:sldId id="382" r:id="rId35"/>
    <p:sldId id="356" r:id="rId36"/>
    <p:sldId id="417" r:id="rId37"/>
    <p:sldId id="383" r:id="rId38"/>
    <p:sldId id="384" r:id="rId39"/>
    <p:sldId id="418" r:id="rId40"/>
    <p:sldId id="385" r:id="rId41"/>
    <p:sldId id="386" r:id="rId42"/>
    <p:sldId id="419" r:id="rId43"/>
    <p:sldId id="357" r:id="rId44"/>
    <p:sldId id="420" r:id="rId45"/>
    <p:sldId id="387" r:id="rId46"/>
    <p:sldId id="358" r:id="rId47"/>
    <p:sldId id="421" r:id="rId48"/>
    <p:sldId id="388" r:id="rId49"/>
    <p:sldId id="389" r:id="rId50"/>
    <p:sldId id="359" r:id="rId51"/>
    <p:sldId id="422" r:id="rId52"/>
    <p:sldId id="423" r:id="rId53"/>
    <p:sldId id="390" r:id="rId54"/>
    <p:sldId id="391" r:id="rId55"/>
    <p:sldId id="360" r:id="rId56"/>
    <p:sldId id="424" r:id="rId57"/>
    <p:sldId id="392" r:id="rId58"/>
    <p:sldId id="361" r:id="rId59"/>
    <p:sldId id="425" r:id="rId60"/>
    <p:sldId id="393" r:id="rId61"/>
    <p:sldId id="394" r:id="rId62"/>
    <p:sldId id="362" r:id="rId63"/>
    <p:sldId id="426" r:id="rId64"/>
    <p:sldId id="395" r:id="rId65"/>
    <p:sldId id="396" r:id="rId66"/>
    <p:sldId id="397" r:id="rId67"/>
    <p:sldId id="398" r:id="rId68"/>
    <p:sldId id="399" r:id="rId69"/>
    <p:sldId id="400" r:id="rId70"/>
    <p:sldId id="363" r:id="rId71"/>
    <p:sldId id="427" r:id="rId72"/>
    <p:sldId id="401" r:id="rId73"/>
    <p:sldId id="402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56490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информации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3116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несколько способов выделения яркостью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Движение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(мигание или изменение позиции). Очень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метод, поскольку глаз имеет специальный детектор для движущихся элементов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Увеличение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яркости элементов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очень эффективный метод, поскольку большинство людей могут обнаружить всего лишь несколько уровней яркости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правило, человек различает цвета.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цвета может быть чрезвычайно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эф­фективным;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(символ, шрифт, форма символа). Используется для того, чтобы отличить различные категории данных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80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Различные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алфавиты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(шрифты) в разных формах;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Размер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(текста, символов). Обычно применяют увеличе­ние выделенного объекта в 1,5 раза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Оттенение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(различная текстура объектов). Эффективный метод для привлечения внимания к какой-либо части экрана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Окружение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(подчеркивание, рамки, инвертированное изо­бражение). Очень эффективный метод привлечения внимания пользователя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5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 может улучшить интерфейс пользователя, но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многих систем использование цвета практически не влияет на эффектив­ность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работы пользователя.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цвета — созда­ние интерфейсов, более удобных для пользователей. Имеются случаи, где цвет может помочь проектировщику интерфейса пользователя. Наиболее эффективно использование варьирова­ния цветовых характеристик в следующих ситуациях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группировка информации;</a:t>
            </a: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выделение различий между информацией;</a:t>
            </a: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выделение простых сообщений (ошибки, состояния и т.д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23270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Обратная сторона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Цвет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мощный визуальный инструмент, который необхо­димо использовать очень осторожно, чтобы не вызвать диском­форта у пользователя цветовыми комбинациями.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цвета и цветовых сочетаний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должен быть хаотичным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Цвет, будучи правильно приложен, может грандиозно обогатить интерфейс пользователя, улучшая его эстетические качества и привлекая внимание пользователя к важным элементам системы.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Неверное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цвета, с другой стороны, может серьезно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повредить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способности пользователя гармонично взаимодействовать с программой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использования цвета, кото­рыми рекомендуется руководствоваться при проектировании дей­ствительно эргономичного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интерфейса, следующие: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использовать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минимальное количество цветов (не более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3-4),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поскольку слишком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пёстрые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изображения способны быст­ро утомить глаза;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неактивных элементов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использо­вать бледные цвета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если цвет используется для кодировки информации, необ­ходимо удостовериться, что пользователь правильно понимает код, например, просроченные счета в бухгалтерских системах выделяются красным цветом, а непросроченные —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зелёным;</a:t>
            </a:r>
          </a:p>
        </p:txBody>
      </p:sp>
    </p:spTree>
    <p:extLst>
      <p:ext uri="{BB962C8B-B14F-4D97-AF65-F5344CB8AC3E}">
        <p14:creationId xmlns:p14="http://schemas.microsoft.com/office/powerpoint/2010/main" val="10861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использования цвета, кото­рыми рекомендуется руководствоваться при проектировании дей­ствительно эргономичного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интерфейса, следующие: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необходимо использовать цвета согласно представлениям пользователя (например, для картографа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зелёный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 обозначает лес,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пустыню, синий — воду; для химика красный — горячий, синий — холодный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отображения состояния цвета могут быть использова­ны следующим образом: красный — опасность либо остановка программы,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зелёный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нормальное состояние (продолжение работы),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предостережение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878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использования цвета, кото­рыми рекомендуется руководствоваться при проектировании дей­ствительно эргономичного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интерфейса, следующие: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привлечения внимания пользователя к событию или объекту наиболее эффективны белый,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красный цвета. При этом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учитывать общепринятые пред­ставления о цветах (поскольку красный цвет считается цветом опасности, его лучше использовать в сообщениях об ошибках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разделения данных необходимо выбрать цвета из раз­личных частей спектра (красный —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зелёный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синий —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любой цвет — белый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текст и изображение должны четко выделяться на фоне. Например, нельзя использовать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 на белом фоне, а синий —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чёрном;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использования цвета, кото­рыми рекомендуется руководствоваться при проектировании дей­ствительно эргономичного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интерфейса, следующие: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группировки данных, объединения и подобия нужно использовать оттенки цвета, которые являются соседями в спек­тре (оранжевые —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жёлтые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синие — фиолетовые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фона лучше использовать более спокойные тона. Если в изображении используется большое количество цветов, фон лучше сделать белым или серым. На светлом фоне цвета кажут­ся ярче и способны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легче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восприниматься при раз­личном внешнем освещении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некоторые комбинации цветов или оттенков могут быть неприятны для глаз, например, голубой цвет символов на крас­ном фоне способен вызвать раздражение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Около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людей не различают цвета (обычно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красно-зелёные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сочетания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люди могут отличать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чёрно-белые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оттенки, поэтому специа­листы по разработке пользовательского интерфейса автоматизи­рованных систем должны проверять, не нарушает ли восприятие пользователей этой категории использование различных цветов в экранных формах программных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15133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6176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 и стандартизация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531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 на экране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информации, отображаемой на экране, называ­ется 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плотностью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показали: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мень­ше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экранная плотность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тем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отображаемая информация </a:t>
            </a:r>
            <a:r>
              <a:rPr lang="ru-RU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наибо­лее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доступна и понятна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пользователя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наоборот, большая плотность может вызвать затруднения в восприятии и усвоении информации и ее понимании.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опытные поль­зователи предпочитают интерфейсы с большой экранной плот­ностью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2522" y="1268760"/>
            <a:ext cx="8640961" cy="846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0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стандартизация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экране следует располагать таким образом, что­бы пользователь знал, где их найти и в какой части экрана ожи­дать вывода необходимой информации.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необходимо соблюдать следующие правила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информация, на которую следует немедленно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среагировать,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должна всегда отображаться на самом видном месте, чтобы захватить внимание пользователя (например, предупреж­дающие сообщения и сообщения об ошибках целесообразней размещать в центре экрана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52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стандартизация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соблюдать следующие правила: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информация, которая редко используется (например, справ­ка), не должна отображаться постоянно, но должна быть доступ­на, когда потребуется. Например, иконка справки или соответствующая опция меню должна быть доступна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каждой экранной форме;</a:t>
            </a:r>
          </a:p>
        </p:txBody>
      </p:sp>
    </p:spTree>
    <p:extLst>
      <p:ext uri="{BB962C8B-B14F-4D97-AF65-F5344CB8AC3E}">
        <p14:creationId xmlns:p14="http://schemas.microsoft.com/office/powerpoint/2010/main" val="12680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стандартизация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соблюдать следующие правила: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менее срочная или менее необходимая информация не должна все время находиться перед пользователем, но также должна быть доступна, когда понадобится (например, при исполь­зовании поля со списком рекомендуется обеспечить открытие са­мого списка только в случае ввода информации в это поле — ис­пользовать выпадающий список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Combo Box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гиперссылки и ссылки на объекты системы должны быть сгруппированы по алфавиту.</a:t>
            </a:r>
          </a:p>
        </p:txBody>
      </p:sp>
    </p:spTree>
    <p:extLst>
      <p:ext uri="{BB962C8B-B14F-4D97-AF65-F5344CB8AC3E}">
        <p14:creationId xmlns:p14="http://schemas.microsoft.com/office/powerpoint/2010/main" val="8791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6176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и пиктограммы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406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 пользовательского приложения является меню, позволяющее пользователю выполнять задачи внутри приложения и управлять информационным процессом.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набор опций, отображаемых на экране, с помощью которых пользователи могут выбирать и выполнять действия, тем самым производя изменения в состоянии интер­фейса и управлять системой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Достоинство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состоит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том, что пользователи не должны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запоминать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элемента или действия, которое они хотят выполнить, они должны только распознать его среди пунктов меню.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использовать даже неопыт­ный пользователь.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должен быть тщательно продуман: для того чтобы меню стало по-настоящему эффек­тивным, названия пунктов меню должны быть очевидными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Управления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относится к классу сложных систем, меню пользовательского приложения может занимать достаточно много экранного места.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избежание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подобной ситуации, целесообразно использовать так называемое всплывающее или ниспадающее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этом нажатие на строку меню вызыва­ет соответствующее всплывающее или ниспадающее подменю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9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проектирования меню приложения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принять наилучший способ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позиционирования и отображения пунктов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оно было понятно и легко в использовании.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Обычно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команды меню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упоря­дочены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некоторым иерархическим способом.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проблема состоит в том, чтобы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правильно распределить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различные пункты меню по различным уровням и правильно их сгруппировать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Исследования показывают, что имеются четыре варианта для организации меню пользовательского приложения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алфавитный;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категорийный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в соответствии с принятыми соглашениями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в соответствии с частотой использования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проектирования меню можно определить сле­дующим образом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структура меню должна соответствовать структуре ре­шаемой системой задачи, организация меню должна отражать наиболее эффективную последовательность шагов для достиже­ния поставленной цели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 на экране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экране может быть сгруппирована и упоря­дочена в значимые части.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достигнуто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исполь­зованием: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кадров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(фреймов),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цветового кодирования,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рамок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негативного (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цветоинвертированного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изображения,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 для при­влечения внимания пользователей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проектирования меню можно определить сле­дующим образом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пункты меню должны быть краткими, грамматически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правильными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соответствовать своему заголовку в меню.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Порядок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пунктов меню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выбирается: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соглашению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частоте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ис­пользования,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порядку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зависимости от потреб­ностей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задачи,</a:t>
            </a:r>
          </a:p>
          <a:p>
            <a:pPr marL="800100" lvl="1" indent="-342900" algn="just">
              <a:buFontTx/>
              <a:buChar char="-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зависимости от потребностей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проектирования меню можно определить сле­дующим образом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выбор пунктов меню должен быть обеспечен несколькими способами: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Tx/>
              <a:buChar char="-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 клавиатуры,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Tx/>
              <a:buChar char="-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 мыши,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Tx/>
              <a:buChar char="-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объекты пользовательского интерфейса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использовать легко запоминаемые сочетания клавиш для более быстрого доступа к пунктам меню (например, нажатие сочетания клавиш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 многих системах аналогич­но вызову пункта меню «Файл — Сохранить»), что способно значительно сэкономить общее время выполнения процессов пользователями в системе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Другими важными элементами информационной системы являются графические иконки (пиктограммы). Все иконки можно классифицировать согласно тому, насколько они ото­бражают несущую функцию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иконки подобия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иконки похожие на объекты, которые они отображают (например, иконка с изображением ножниц мо­жет служить для отображения операции «вырезки» фрагмента текста или какого-либо объекта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иконки по образцу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представляют пример типа объекта (например, иконка, показывающая линию, может служить для вызова средства рисования линии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1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пиктограммы (иконки)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Другими важными элементами информационной системы являются графические иконки (пиктограммы). Все иконки можно классифицировать согласно тому, насколько они ото­бражают несущую функцию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символические иконки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используются для представления действия или состояния в символической форме (например, ра­зорванная линия между двумя компьютерами может обозначать разорванное сетевое соединение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произвольные иконки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несут никакой информации по поводу их представления, поэтому их назначение должно быть описано (например, обратная круговая стрелка в большинстве случаев обозначает действие «отмена последней команды»).</a:t>
            </a:r>
          </a:p>
        </p:txBody>
      </p:sp>
    </p:spTree>
    <p:extLst>
      <p:ext uri="{BB962C8B-B14F-4D97-AF65-F5344CB8AC3E}">
        <p14:creationId xmlns:p14="http://schemas.microsoft.com/office/powerpoint/2010/main" val="33846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47373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</a:p>
        </p:txBody>
      </p:sp>
    </p:spTree>
    <p:extLst>
      <p:ext uri="{BB962C8B-B14F-4D97-AF65-F5344CB8AC3E}">
        <p14:creationId xmlns:p14="http://schemas.microsoft.com/office/powerpoint/2010/main" val="829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основной элемент интерфейса.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фор­мы — удобный ввод и просмотр данных, состояния и сообще­ний автоматизированной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 должна быть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скомпонована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соответствии с прин­ципом «минимального объема памяти пользователя».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Пользователю не должна выдаваться лишняя, из­быточная информация, не связанная с текущим шагом решения задачи. Лишняя информация отвлекает и утомляет пользовате­ля. Пояснения лучше поместить в справочную систему.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этом важно, чтобы пользователю была пре­доставлена вся необходимая информация.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учитывать, что он не должен запоминать ранее предоставлен­ную информацию, чтобы воспользоваться ею на данном шаге.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выдается запрос «Вы желаете сохранить данные в файле?», следует уточнить имя файла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принципы проектирования формы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форма проектируется с целью обеспечения удобного, по­нятного и быстрого способа достижения решения поставленной в приложении задачи.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экранная форма проектируется на основе бумажной формы, то передвижение по смежным полям не должно вызывать затруднений у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59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принципы проектирования формы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размещение информационных единиц на пространстве формы должно соответствовать логике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будущего использова­ния.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зависит от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доступа к информационным единицам,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частоты использования информационных единиц,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важности элементов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несколько полезных правил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распо­ложения информации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данные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должны располагаться так, чтобы пользователь мог просматривать их в логической последовательности,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та­ким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направление просмотра формировалось из левого верхнего угла слева направо и сверху вниз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2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принципы проектирования формы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важно использовать в формах незаполненное пространст­во для создания равновесия и симметрии среди информацион­ных элементов формы и фиксации внимания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логические группы элементов необходимо отделять пробе­лами, строками, цветовыми или другими визуальными средства­ми, стараясь при этом не перегружать форму лишними элемента­ми, способными нарушить целостное восприятие информации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взаимозависимые или взаимосвязанные элементы инфор­мационных данных должны отображаться в одной форме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многооконном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многозадачном графическом интерфейсе существует возможность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менять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фокус ввода,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переключаться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другие окна,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одновременно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 с несколькими объектами.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Бывают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ситуации, когда по логике процесса работать с другим объектом нельзя до тех пор, пока не будет завершена обработка сообщения, не будет введен пользователем ответ на запрос программы, не будет устранена неполадка и так далее.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окно называется 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модальным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 переход к другому окну невозможен без его закрытия.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остальные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окна в графи­ческом интерфейсе называются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немодальными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33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1774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Тексты и диалоги</a:t>
            </a:r>
          </a:p>
        </p:txBody>
      </p:sp>
    </p:spTree>
    <p:extLst>
      <p:ext uri="{BB962C8B-B14F-4D97-AF65-F5344CB8AC3E}">
        <p14:creationId xmlns:p14="http://schemas.microsoft.com/office/powerpoint/2010/main" val="3738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диалоги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составляющей системы являются различные над­писи в формах и окнах диалога.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принципы, которы­ми необходимо руководствоваться при создании текстовых диа­логов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отображений: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текст в нижнем регистре читается приблизительно на 13 % быстрее, чем текст, напечатанный полностью в верхнем регистре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символы верхнего регистра наиболее эффективны для отображения информации, которая должна привлечь внимание.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использовать ВЕРХНИЙ РЕГИСТР для выделения какой-либо информации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21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диалоги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принципы, которы­ми необходимо руководствоваться при создании текстовых диа­логов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отображений: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выровненный по правому краю текст труднее читать, чем равномерно распределенный текст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выравненным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правым полем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оптимальный интервал между строками должен быть ра­вен или немного больше, чем высота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16476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47373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Интерфейсные элементы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2880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общий термин для компонентов интерфейса типа кнопок, переключателей и т.д., которые служат пользователю для осуществления каких-либо действий в систе­ме (ввода информации, вызова функций и т.д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Кнопки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используются в системе для выбора какой-либо оп­ции или для вызова события (например, запуск подпрограммы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Переключатели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(опции) подобны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кнопкам выбора, в которых поль­зователь выбирает значение из фиксированного списка, но в данном случае пользователь может выбрать более чем одно зна­чение из списка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Скролеры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полосы прокрутки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быть помещены в горизонтальную или вертикальную линейку в форме, отчете или текстовом поле и служат для доступа к невидимой на экране в данный момент информации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Метки и текстовые блоки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используются для текстовой информации.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 ними следующее: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текстовые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(поля ввода) позволяют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пользователю вводить текстовые данные в поля,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Tx/>
              <a:buChar char="-"/>
            </a:pP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(ярлыки) являются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нередактируемыми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полями, исполь­зуемыми только для отображения текста, типа подсказок, ко­манд пользователя и т.д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Списки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специализированные средства управления, кото­рые отображают раскрывающиеся списки значений (часто с при­соединенными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скролерами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для перемещения по списку) и по­зволяют пользователю выбирать значение из списка или вводить другое значение в присоединенное текстовое поле.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удобный и компактный элемент интерфейса, занимающий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минимум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места на экране и в то же время несущий большую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информационную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450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полезных правил относительно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распо­ложения информации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данные должны располагаться таким образом, чтобы пользователь мог идентифицировать связанные группы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Отдельные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группы логически связанных данных можно отделять вертикальными и горизонтальными линиями, поме­щать в отдельные ниши, панели, однако при этом не следует перегружать форму лишними графическими элементами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89756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заголовков и полей</a:t>
            </a:r>
          </a:p>
        </p:txBody>
      </p:sp>
    </p:spTree>
    <p:extLst>
      <p:ext uri="{BB962C8B-B14F-4D97-AF65-F5344CB8AC3E}">
        <p14:creationId xmlns:p14="http://schemas.microsoft.com/office/powerpoint/2010/main" val="16660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заголовков и полей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созданию и размеще­нию полей и заголовков в формах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отчётах: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отдельных полей заголовок должен быть выровнен по левому краю;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числовых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полей — по правому краю;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для полей списков заголовок должен быть выше и левее основного поля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5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заголовков и полей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созданию и размеще­нию полей и заголовков в формах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отчётах: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длинные колоночные поля или длинные столбцы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информационных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единиц с одиночными полями необходимо объеди­нять в группы по пять элементов, разделяемых пустой строкой.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помогает пользователю мысленно обрабатывать информа­цию по выделенным группам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заголовков и полей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созданию и размеще­нию полей и заголовков в формах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отчётах: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 формах с большим количеством информации необходи­мо использовать названия разделов, которые однозначно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свидетельствуют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характере принадлежащей им информации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необходимо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чётко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разделить отображение заголовков и непосредственно полей ввода, поскольку такая путаница может вызвать дискомфорт у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43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заголовков и полей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созданию и размеще­нию полей и заголовков в формах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отчётах: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заголовки должны быть краткими, знакомыми пользова­телю и содержательными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поля, необязательные для заполнения либо не имеющие осо­бой важности, должны отличаться визуально (цветом или другими эффектами) от полей важных и обязательных для заполнения.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9943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Форматы ввода</a:t>
            </a:r>
          </a:p>
        </p:txBody>
      </p:sp>
    </p:spTree>
    <p:extLst>
      <p:ext uri="{BB962C8B-B14F-4D97-AF65-F5344CB8AC3E}">
        <p14:creationId xmlns:p14="http://schemas.microsoft.com/office/powerpoint/2010/main" val="11240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обеспечить ввод значений по умолчанию во все поля, которые это допускают.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назначить клавиши или коды для ввода часто повторяющихся значений. Входные данные должны быть значимыми и общепринятыми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рекомендуется объединять поля ввода чисел и символов, поскольку числовые и алфавитные клавиши расположены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неудобно друг от друга на клавиатуре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6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минимизировать размер полей в формах, насколь­ко это возможно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исключить частое переключение между верх­ним и нижним регистрами для ускорения ввода данных.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нужно требовать от пользователя ввода незначимых цифр (например, вместо 00000010 вводить только 10).</a:t>
            </a:r>
          </a:p>
        </p:txBody>
      </p:sp>
    </p:spTree>
    <p:extLst>
      <p:ext uri="{BB962C8B-B14F-4D97-AF65-F5344CB8AC3E}">
        <p14:creationId xmlns:p14="http://schemas.microsoft.com/office/powerpoint/2010/main" val="36423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52936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5862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навигации и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отображения состояний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Навигация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обеспечивает пользователю способность переме­щаться между различными экранами, информационными единицами и подпрограммами в автоматизированной системе.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пол­ноценной системе пользователь всегда может получить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состоянии системы, процесса выполнения или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подпрограмме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ряд навигационных средств и приемов, кото­рые помогают пользователю ориентироваться в системе.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полезных правил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распо­ложения информации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информация должна располагаться таким образом, чтобы окно было композиционно «уравновешенным»,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«центр тя­жести информации» должен быть примерно посредине окна.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Желательно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также, чтобы информация не была слишком плот­ной, чтобы не утомлять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28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навигации и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отображения состояний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приёмы навигации: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заголовков страниц для каждого эк­рана;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номеров страниц, строк и столбцов;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ото­бражение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текущего имени файла вверху экрана.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навигации зависит от принятого стиля интерфейса.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интерфей­сах с меню можно использовать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иерархически-структурированное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меню. </a:t>
            </a:r>
          </a:p>
        </p:txBody>
      </p:sp>
    </p:spTree>
    <p:extLst>
      <p:ext uri="{BB962C8B-B14F-4D97-AF65-F5344CB8AC3E}">
        <p14:creationId xmlns:p14="http://schemas.microsoft.com/office/powerpoint/2010/main" val="2753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навигации и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отображения состояний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выхода из подменю нужно применять простые действия, учитывая, что диалоговые интерфейсы сами по себе защищают пользователя от ошибочных действий.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состояния обычно отображается внизу экрана и содержит в себе данные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записей,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обработанных единиц,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про­цессе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очереди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печати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другом.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5457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побуждающих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19950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необходимы для ориентирования пользователя в нужном направлении, для подсказок и предупреждений по вы­полнению необходимых действий на пути решения задачи.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включают подтверждения действий со стороны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подтверждения того, что задачи были выполнены систе­мой успешно либо по каким-то причинам не выполнены.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Сооб­щения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быть представлены в форме диалога, экранных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заставок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т.п. Сообщение об отказе (повреждении) оборудования и подсистем, предупреждение (прогноз) о возможных негатив­ных последствиях называется </a:t>
            </a: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аларм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(тревога)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еко­мендации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формированию сообщений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каждое сообщение должно начинаться кратким и толко­вым, понятным пользователю описанием ситуации: что про­изошло, почему произошло.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правило, далее должно следо­вать предложение о способе решения проблемы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сообщения должны быть консистентными с другими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сообщениями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программной системы по содержанию, структуре и стилю (тону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2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Реко­мендации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формированию сообщений: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сообщения должны быть кратки и конкретны, привлекать внимание пользователя системы.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полную информацию можно изложить в так называемых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логах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(дополнительных фай­лах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системы, журналах событий)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дать ссылку на справочную систему.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со­вместимости с малыми дисплеями принято использовать в од­ном сообщении не более 150 символов.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учитывать из­менение длины сообщения при языковых локализациях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12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Реко­мендации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формированию сообщений: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 сообщениях лучше использовать конструктивный и по­зитивный тон.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Ободрение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обнадёживание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этом приветст­вуются.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Неуместны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порицание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неодобрение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осуждение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упрёк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обвинение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возложение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ответственности за произошедшее на пользователя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действий пользователя в качестве причины неполадок в работе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6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Реко­мендации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формированию сообщений: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не следует использовать двойное отрицание при построе­нии сообщений, таких как «Нет компонент, которые не исполь­зуются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описывать текущую ситуацию в сообщениях лучше на­стоящим временем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необходимо использовать терминологию, знакомую поль­зователям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3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Сообщения могут предложить пользователю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выбрать из предложенных альтернатив некую опцию или набор опций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ввести некоторую информацию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выбрать опцию из набора опций, которые могут изменять­ся в зависимости от текущего контекста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подтвердить фрагмент введенной информации перед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продолжением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сообщений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Сообщения могут быть помещены в модальные диалоговые окна, которые вынуждают пользователя ответить на вопрос прежде, чем может быть предпринято любое другое действие, потому что все другие средства управления заморожены.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быть полезно, когда система должна вынудить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принять решение перед продолжением работы.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Немодаль­ные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диалоговые окна позволяют работать с другими элементами интерфейса, в то время как само окно может игнорироваться.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21408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полезных правил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относительно распо­ложения информации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экране: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расположение одинаковой или сходной информации в раз­личных окнах должно быть согласованно.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Желательно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исполь­зование единого шаблона. Во время проектирования изображе­ний полезно нарисовать их на разлинованной бумаге.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элементы, являющиеся общими для различных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изображений/экранных форм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(например, кнопки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следует помещать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одну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ту же позицию.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1774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833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Табличное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представление информации, как правило, пред­назначено не для последовательного чтения, а в основном для облегчения выборочного поиска нужных сведений.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Желательна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горизонтальная организация таблиц.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Категорически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недопусти­мо смешанное в рамках одного документа, пусть даже и на раз­ных страницах, вертикальное и горизонтальное расположение считываемой информации.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ширине таблицы не должны рас­тягиваться более чем на одну страницу. Буквенно-цифровые данные в них следует выравнивать слева, а числовые справа, до десятичной запятой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текстовой информации в таблицах предъявляются свои специфические требования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использование простых, односложных, неопределенно-личных или безличных предложений, не имеющих эмоциональ­ной окраски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порядок слов в предложении — прямой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отсутствие сложных предложений с длинным рядом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последовательных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подчинений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99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Таблицы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текстовой информации в таблицах предъявляются свои специфические требования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рекомендуемая длина сообщений — 7-11 значащих слов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минимальное количество </a:t>
            </a:r>
            <a:r>
              <a:rPr lang="ru-RU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логических </a:t>
            </a:r>
            <a:r>
              <a:rPr lang="ru-RU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связок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И/ИЛИ и их сочетаний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отсутствие многоступенчатых подчиненных предложений с неоднократно повторяемыми частицами НЕ (чем часто грешат дословно переведенные тексты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отсутствие аббревиации в ключевых словах, сокращение которых может привести к искажению смысла.</a:t>
            </a:r>
          </a:p>
        </p:txBody>
      </p:sp>
    </p:spTree>
    <p:extLst>
      <p:ext uri="{BB962C8B-B14F-4D97-AF65-F5344CB8AC3E}">
        <p14:creationId xmlns:p14="http://schemas.microsoft.com/office/powerpoint/2010/main" val="10670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56490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интерфейсных элементов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5359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интерфейса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привлечения внимания к каким-либо элементам интер­фейса можно воспользоваться выделением этих элементов боль­шей яркостью на фоне других, более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тёмных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учесть, что большое количество ярких элементов может вызвать дискомфорт у пользователя. Таким образом, можно достичь об­ратного эффекта — перегрузки интерфейса.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ме­тод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случае острой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необходимости. </a:t>
            </a:r>
          </a:p>
        </p:txBody>
      </p:sp>
    </p:spTree>
    <p:extLst>
      <p:ext uri="{BB962C8B-B14F-4D97-AF65-F5344CB8AC3E}">
        <p14:creationId xmlns:p14="http://schemas.microsoft.com/office/powerpoint/2010/main" val="9485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3951</Words>
  <Application>Microsoft Office PowerPoint</Application>
  <PresentationFormat>Экран (4:3)</PresentationFormat>
  <Paragraphs>567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7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234</cp:revision>
  <dcterms:created xsi:type="dcterms:W3CDTF">2016-01-30T16:19:22Z</dcterms:created>
  <dcterms:modified xsi:type="dcterms:W3CDTF">2023-07-05T21:07:27Z</dcterms:modified>
</cp:coreProperties>
</file>