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0d4b5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0d4b5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0d4b5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0d4b5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b52a0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b52a0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52a07c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52a07c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0d4b51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0d4b51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f584f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f584f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searchbank.swinburne.edu.au/file/1856c317-666e-40c3-88cd-72e33e8bc175/1/PDF%20%2824%20pages%29.pdf" TargetMode="External"/><Relationship Id="rId4" Type="http://schemas.openxmlformats.org/officeDocument/2006/relationships/hyperlink" Target="https://search.informit.org/doi/abs/10.3316/ielapa.398420008048698?casa_token=ZKVWJ57DU04AAAAA%3AWEdjz_bJf4jlua_hAWWWOBgrMrzwEcjVFipp4MRWGMs9Q2T-kMwkN5Z8BRoGHyEjX7jc-0F1QICZzrD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Cyber-Safety and Indigenous Australians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365450"/>
            <a:ext cx="775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Hughen Flint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relationship between </a:t>
            </a:r>
            <a:r>
              <a:rPr lang="en-GB"/>
              <a:t>Cyber-Safety</a:t>
            </a:r>
            <a:r>
              <a:rPr lang="en-GB"/>
              <a:t> and Indiginous Australians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58275"/>
            <a:ext cx="85206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lang="en-GB">
                <a:solidFill>
                  <a:schemeClr val="dk1"/>
                </a:solidFill>
              </a:rPr>
              <a:t>relationship</a:t>
            </a:r>
            <a:r>
              <a:rPr lang="en-GB">
                <a:solidFill>
                  <a:schemeClr val="dk1"/>
                </a:solidFill>
              </a:rPr>
              <a:t> between indigenous Australians and cyber-safety is a </a:t>
            </a:r>
            <a:r>
              <a:rPr lang="en-GB">
                <a:solidFill>
                  <a:schemeClr val="dk1"/>
                </a:solidFill>
              </a:rPr>
              <a:t>relatively</a:t>
            </a:r>
            <a:r>
              <a:rPr lang="en-GB">
                <a:solidFill>
                  <a:schemeClr val="dk1"/>
                </a:solidFill>
              </a:rPr>
              <a:t> new relationship when looking at a the community as a whole. This is because these communities are spread across a wide area and many are at an area without internet access or the technology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makes the relationship unique to the communities and the cyber world and results in little to no cyber-safety knowledge.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information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Indigenous people of Australia live in all different types of populated areas, and </a:t>
            </a:r>
            <a:r>
              <a:rPr lang="en-GB"/>
              <a:t>a quite a number are positioned</a:t>
            </a:r>
            <a:r>
              <a:rPr lang="en-GB">
                <a:solidFill>
                  <a:schemeClr val="dk1"/>
                </a:solidFill>
              </a:rPr>
              <a:t> in remote areas, that are just recently discovering the internet.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can see the change it has in a community and with other communities that have unique cultures and social rules.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Most online communication is done from the age of 13 and onwards, (</a:t>
            </a:r>
            <a:r>
              <a:rPr lang="en-GB">
                <a:solidFill>
                  <a:schemeClr val="dk1"/>
                </a:solidFill>
              </a:rPr>
              <a:t>Radroll, P 2014</a:t>
            </a:r>
            <a:r>
              <a:rPr lang="en-GB">
                <a:solidFill>
                  <a:schemeClr val="dk1"/>
                </a:solidFill>
              </a:rPr>
              <a:t>, p.11).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Because of the many Indigenous communities are in rural or remote areas internet or advanced communication technologies are rare or non-</a:t>
            </a:r>
            <a:r>
              <a:rPr lang="en-GB">
                <a:solidFill>
                  <a:schemeClr val="dk1"/>
                </a:solidFill>
              </a:rPr>
              <a:t>existent, (Hogan E, et al, 2013, p.10). This makes it difficult to gauge a the effects on cyber-safety on the Indigenous communities.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Many older members of the Indigenous community are unable to approach the technology, because of ‘fear of the unknown’ (Hogan E,</a:t>
            </a:r>
            <a:r>
              <a:rPr lang="en-GB">
                <a:solidFill>
                  <a:schemeClr val="dk1"/>
                </a:solidFill>
              </a:rPr>
              <a:t> et al,</a:t>
            </a:r>
            <a:r>
              <a:rPr lang="en-GB">
                <a:solidFill>
                  <a:srgbClr val="000000"/>
                </a:solidFill>
              </a:rPr>
              <a:t> 2013, p.11).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‘Education, information and awareness need to be made available to remote community members, especially middle-aged and older people, about cyber-safety, the possible impacts and implications of ICT use, as well as their participation in the development and implementation of strategies to manage any issues that may emerge,’ (Hogan E,</a:t>
            </a:r>
            <a:r>
              <a:rPr lang="en-GB">
                <a:solidFill>
                  <a:schemeClr val="dk1"/>
                </a:solidFill>
              </a:rPr>
              <a:t> et al,</a:t>
            </a:r>
            <a:r>
              <a:rPr lang="en-GB">
                <a:solidFill>
                  <a:srgbClr val="000000"/>
                </a:solidFill>
              </a:rPr>
              <a:t> 2013, p.16).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is very little evidence or research to suggest that there are cyber-safety issues in remote Indigenous communities in Australia. (</a:t>
            </a:r>
            <a:r>
              <a:rPr lang="en-GB">
                <a:solidFill>
                  <a:schemeClr val="dk1"/>
                </a:solidFill>
              </a:rPr>
              <a:t>Hogan E, et al, 2013, p.</a:t>
            </a:r>
            <a:r>
              <a:rPr lang="en-GB">
                <a:solidFill>
                  <a:srgbClr val="000000"/>
                </a:solidFill>
              </a:rPr>
              <a:t>7)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One of the main discoveries studied on Indigenous communities are the difficulties dealing with cyber-bullying. (</a:t>
            </a:r>
            <a:r>
              <a:rPr lang="en-GB">
                <a:solidFill>
                  <a:schemeClr val="dk1"/>
                </a:solidFill>
              </a:rPr>
              <a:t>Hogan E, et al, 2013, p.</a:t>
            </a:r>
            <a:r>
              <a:rPr lang="en-GB">
                <a:solidFill>
                  <a:srgbClr val="000000"/>
                </a:solidFill>
              </a:rPr>
              <a:t>7)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use this technology can damage cultural rules and has the capacity to ‘add fuel to the fire’ between group conflicts. (</a:t>
            </a:r>
            <a:r>
              <a:rPr lang="en-GB">
                <a:solidFill>
                  <a:schemeClr val="dk1"/>
                </a:solidFill>
              </a:rPr>
              <a:t>Hogan E, et al, 2013, p.</a:t>
            </a:r>
            <a:r>
              <a:rPr lang="en-GB">
                <a:solidFill>
                  <a:srgbClr val="000000"/>
                </a:solidFill>
              </a:rPr>
              <a:t>11)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Lack of information in the communities about cyber-safety and the slow spread of internet providers is to likely make these communities uninformed about the internet and the threats it holds. (Hogan E, et al, 2013, p.13)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r>
              <a:rPr lang="en-GB"/>
              <a:t>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Hogan, E., Rennie, E., Crouch, A., Wright, A., Gregory, R. and Thomas, J., 2013, </a:t>
            </a:r>
            <a:r>
              <a:rPr i="1" lang="en-GB">
                <a:solidFill>
                  <a:schemeClr val="dk1"/>
                </a:solidFill>
              </a:rPr>
              <a:t>Submission to the </a:t>
            </a:r>
            <a:r>
              <a:rPr i="1" lang="en-GB"/>
              <a:t>i</a:t>
            </a:r>
            <a:r>
              <a:rPr i="1" lang="en-GB">
                <a:solidFill>
                  <a:schemeClr val="dk1"/>
                </a:solidFill>
              </a:rPr>
              <a:t>nquiry into </a:t>
            </a:r>
            <a:r>
              <a:rPr i="1" lang="en-GB"/>
              <a:t>i</a:t>
            </a:r>
            <a:r>
              <a:rPr i="1" lang="en-GB">
                <a:solidFill>
                  <a:schemeClr val="dk1"/>
                </a:solidFill>
              </a:rPr>
              <a:t>ssues surrounding </a:t>
            </a:r>
            <a:r>
              <a:rPr i="1" lang="en-GB"/>
              <a:t>c</a:t>
            </a:r>
            <a:r>
              <a:rPr i="1" lang="en-GB">
                <a:solidFill>
                  <a:schemeClr val="dk1"/>
                </a:solidFill>
              </a:rPr>
              <a:t>yber-safety for </a:t>
            </a:r>
            <a:r>
              <a:rPr i="1" lang="en-GB"/>
              <a:t>i</a:t>
            </a:r>
            <a:r>
              <a:rPr i="1" lang="en-GB">
                <a:solidFill>
                  <a:schemeClr val="dk1"/>
                </a:solidFill>
              </a:rPr>
              <a:t>ndigenous </a:t>
            </a:r>
            <a:r>
              <a:rPr i="1" lang="en-GB"/>
              <a:t>a</a:t>
            </a:r>
            <a:r>
              <a:rPr i="1" lang="en-GB">
                <a:solidFill>
                  <a:schemeClr val="dk1"/>
                </a:solidFill>
              </a:rPr>
              <a:t>ustralians</a:t>
            </a:r>
            <a:r>
              <a:rPr lang="en-GB">
                <a:solidFill>
                  <a:schemeClr val="dk1"/>
                </a:solidFill>
              </a:rPr>
              <a:t>, viewed 27 April 2022, </a:t>
            </a:r>
            <a:r>
              <a:rPr lang="en-GB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https://researchbank.swinburne.edu.au/file/1856c317-666e-40c3-88cd-72e33e8bc175/1/PDF%20%2824%20pages%29.pdf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Radroll, P 2014, ‘Indigenous Law Bulletin’, </a:t>
            </a:r>
            <a:r>
              <a:rPr i="1" lang="en-GB">
                <a:solidFill>
                  <a:srgbClr val="000000"/>
                </a:solidFill>
              </a:rPr>
              <a:t>Cyber-safety and indigenous youth, </a:t>
            </a:r>
            <a:r>
              <a:rPr lang="en-GB">
                <a:solidFill>
                  <a:srgbClr val="000000"/>
                </a:solidFill>
              </a:rPr>
              <a:t>Vol. 8, No. 12, viewed 27 April 2022, </a:t>
            </a:r>
            <a:r>
              <a:rPr lang="en-GB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https://search.informit.org/doi/abs/10.3316/ielapa.398420008048698?casa_token=ZKVWJ57DU04AAAAA%3AWEdjz_bJf4jlua_hAWWWOBgrMrzwEcjVFipp4MRWGMs9Q2T-kMwkN5Z8BRoGHyEjX7jc-0F1QICZzrD7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https://drive.google.com/file/d/1r62JMMVJ_rsSyE5tCkPYDLU8G3B01bq9/view?usp=sharing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