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57" r:id="rId7"/>
    <p:sldId id="258" r:id="rId8"/>
    <p:sldId id="286" r:id="rId9"/>
    <p:sldId id="264" r:id="rId10"/>
    <p:sldId id="265" r:id="rId11"/>
    <p:sldId id="281" r:id="rId12"/>
    <p:sldId id="259" r:id="rId13"/>
    <p:sldId id="266" r:id="rId14"/>
    <p:sldId id="283" r:id="rId15"/>
    <p:sldId id="284" r:id="rId16"/>
    <p:sldId id="282" r:id="rId17"/>
    <p:sldId id="28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5" autoAdjust="0"/>
    <p:restoredTop sz="86401" autoAdjust="0"/>
  </p:normalViewPr>
  <p:slideViewPr>
    <p:cSldViewPr>
      <p:cViewPr varScale="1">
        <p:scale>
          <a:sx n="80" d="100"/>
          <a:sy n="80" d="100"/>
        </p:scale>
        <p:origin x="197" y="41"/>
      </p:cViewPr>
      <p:guideLst>
        <p:guide orient="horz" pos="2160"/>
        <p:guide pos="2880"/>
      </p:guideLst>
    </p:cSldViewPr>
  </p:slideViewPr>
  <p:outlineViewPr>
    <p:cViewPr>
      <p:scale>
        <a:sx n="33" d="100"/>
        <a:sy n="33" d="100"/>
      </p:scale>
      <p:origin x="0" y="-271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1D8BD707-D9CF-40AE-B4C6-C98DA3205C09}" type="datetimeFigureOut">
              <a:rPr lang="en-US" smtClean="0"/>
              <a:pPr/>
              <a:t>2/13/2017</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B6F15528-21DE-4FAA-801E-634DDDAF4B2B}"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77017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921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4420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89441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1D8BD707-D9CF-40AE-B4C6-C98DA3205C09}" type="datetimeFigureOut">
              <a:rPr lang="en-US" smtClean="0"/>
              <a:pPr/>
              <a:t>2/13/2017</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B6F15528-21DE-4FAA-801E-634DDDAF4B2B}"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169254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421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093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93398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1724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1D8BD707-D9CF-40AE-B4C6-C98DA3205C09}" type="datetimeFigureOut">
              <a:rPr lang="en-US" smtClean="0"/>
              <a:pPr/>
              <a:t>2/13/2017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B6F15528-21DE-4FAA-801E-634DDDAF4B2B}"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242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1D8BD707-D9CF-40AE-B4C6-C98DA3205C09}" type="datetimeFigureOut">
              <a:rPr lang="en-US" smtClean="0"/>
              <a:pPr/>
              <a:t>2/13/2017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B6F15528-21DE-4FAA-801E-634DDDAF4B2B}"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3915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1D8BD707-D9CF-40AE-B4C6-C98DA3205C09}" type="datetimeFigureOut">
              <a:rPr lang="en-US" smtClean="0"/>
              <a:pPr/>
              <a:t>2/13/2017</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5743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4" orient="horz" pos="1368">
          <p15:clr>
            <a:srgbClr val="F26B43"/>
          </p15:clr>
        </p15:guide>
        <p15:guide id="5"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5184">
          <p15:clr>
            <a:srgbClr val="F26B43"/>
          </p15:clr>
        </p15:guide>
        <p15:guide id="10" pos="702">
          <p15:clr>
            <a:srgbClr val="F26B43"/>
          </p15:clr>
        </p15:guide>
        <p15:guide id="11"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2.usfirst.org/2005comp/Manuals/Acceler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Accelerometer</a:t>
            </a:r>
            <a:endParaRPr lang="en-US" dirty="0"/>
          </a:p>
        </p:txBody>
      </p:sp>
      <p:sp>
        <p:nvSpPr>
          <p:cNvPr id="3" name="Subtitle 2"/>
          <p:cNvSpPr>
            <a:spLocks noGrp="1"/>
          </p:cNvSpPr>
          <p:nvPr>
            <p:ph type="subTitle" idx="1"/>
          </p:nvPr>
        </p:nvSpPr>
        <p:spPr/>
        <p:txBody>
          <a:bodyPr/>
          <a:lstStyle/>
          <a:p>
            <a:r>
              <a:rPr lang="en-US" dirty="0" smtClean="0"/>
              <a:t>Which way is</a:t>
            </a:r>
            <a:r>
              <a:rPr lang="en-US" baseline="0" dirty="0" smtClean="0"/>
              <a:t> up?</a:t>
            </a:r>
          </a:p>
        </p:txBody>
      </p:sp>
    </p:spTree>
    <p:extLst>
      <p:ext uri="{BB962C8B-B14F-4D97-AF65-F5344CB8AC3E}">
        <p14:creationId xmlns:p14="http://schemas.microsoft.com/office/powerpoint/2010/main" val="3489762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explainthatstuff</a:t>
            </a:r>
            <a:endParaRPr lang="en-IE" dirty="0"/>
          </a:p>
        </p:txBody>
      </p:sp>
      <p:sp>
        <p:nvSpPr>
          <p:cNvPr id="3" name="Content Placeholder 2"/>
          <p:cNvSpPr>
            <a:spLocks noGrp="1"/>
          </p:cNvSpPr>
          <p:nvPr>
            <p:ph idx="1"/>
          </p:nvPr>
        </p:nvSpPr>
        <p:spPr/>
        <p:txBody>
          <a:bodyPr>
            <a:normAutofit fontScale="70000" lnSpcReduction="20000"/>
          </a:bodyPr>
          <a:lstStyle/>
          <a:p>
            <a:pPr marL="384048" marR="0" indent="-384048" algn="l" defTabSz="6858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en-US" sz="2000" b="0" i="0" kern="1200" baseline="0" dirty="0" smtClean="0">
                <a:solidFill>
                  <a:schemeClr val="tx2"/>
                </a:solidFill>
                <a:effectLst/>
                <a:latin typeface="+mn-lt"/>
                <a:ea typeface="+mn-ea"/>
                <a:cs typeface="+mn-cs"/>
              </a:rPr>
              <a:t>Red electrode (1) (electrical terminal) has enough mass to move up and down very slightly when you move or tilt the accelerometer</a:t>
            </a:r>
          </a:p>
          <a:p>
            <a:pPr marL="384048" marR="0" indent="-384048" algn="l" defTabSz="6858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en-US" sz="2000" b="0" i="0" kern="1200" baseline="0" dirty="0" smtClean="0">
                <a:solidFill>
                  <a:schemeClr val="tx2"/>
                </a:solidFill>
                <a:effectLst/>
                <a:latin typeface="+mn-lt"/>
                <a:ea typeface="+mn-ea"/>
                <a:cs typeface="+mn-cs"/>
              </a:rPr>
              <a:t>Electrode supported by a tiny beam (cantilever) that's rigid enough to hold it but flexible enough to allow it to move (2)</a:t>
            </a:r>
          </a:p>
          <a:p>
            <a:pPr marL="384048" marR="0" indent="-384048" algn="l" defTabSz="6858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en-US" sz="2000" b="0" i="0" kern="1200" baseline="0" dirty="0" smtClean="0">
                <a:solidFill>
                  <a:schemeClr val="tx2"/>
                </a:solidFill>
                <a:effectLst/>
                <a:latin typeface="+mn-lt"/>
                <a:ea typeface="+mn-ea"/>
                <a:cs typeface="+mn-cs"/>
              </a:rPr>
              <a:t>Electrical connection (3) from the cantilever and electrode to the outside of the chip so it can be wired into a circuit</a:t>
            </a:r>
          </a:p>
          <a:p>
            <a:r>
              <a:rPr lang="en-US" sz="2000" b="0" i="0" kern="1200" baseline="0" dirty="0" smtClean="0">
                <a:solidFill>
                  <a:schemeClr val="tx2"/>
                </a:solidFill>
                <a:effectLst/>
                <a:latin typeface="+mn-lt"/>
                <a:ea typeface="+mn-ea"/>
                <a:cs typeface="+mn-cs"/>
              </a:rPr>
              <a:t>Below and separated from it by an air gap, there's a second electrode (4) (purple)</a:t>
            </a:r>
          </a:p>
          <a:p>
            <a:pPr lvl="1"/>
            <a:r>
              <a:rPr lang="en-US" sz="2000" b="0" i="0" kern="1200" baseline="0" dirty="0" smtClean="0">
                <a:solidFill>
                  <a:schemeClr val="tx2"/>
                </a:solidFill>
                <a:effectLst/>
                <a:latin typeface="+mn-lt"/>
                <a:ea typeface="+mn-ea"/>
                <a:cs typeface="+mn-cs"/>
              </a:rPr>
              <a:t>Air gap between the two electrodes means the red and purple electrodes work together as a capacitor</a:t>
            </a:r>
          </a:p>
          <a:p>
            <a:pPr lvl="1"/>
            <a:r>
              <a:rPr lang="en-US" sz="2000" b="0" i="0" kern="1200" baseline="0" dirty="0" smtClean="0">
                <a:solidFill>
                  <a:schemeClr val="tx2"/>
                </a:solidFill>
                <a:effectLst/>
                <a:latin typeface="+mn-lt"/>
                <a:ea typeface="+mn-ea"/>
                <a:cs typeface="+mn-cs"/>
              </a:rPr>
              <a:t>As accelerometer moves, red electrode moves up and down.  The distance between the red and purple electrodes changes, and so does the capacitance between them.  Small bits of insulation (shown as black lines) prevent the red electrode from making direct electrical contact with the purple one if the accelerometer experiences a really big force (a sudden jolt)</a:t>
            </a:r>
          </a:p>
        </p:txBody>
      </p:sp>
      <p:pic>
        <p:nvPicPr>
          <p:cNvPr id="1026" name="Picture 2" descr="Simplified illustration of a cantilever-based, capacitive semiconductor accelerom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420" y="76200"/>
            <a:ext cx="2762249"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19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explainthatstuff</a:t>
            </a:r>
            <a:endParaRPr lang="en-IE" dirty="0"/>
          </a:p>
        </p:txBody>
      </p:sp>
      <p:sp>
        <p:nvSpPr>
          <p:cNvPr id="3" name="Content Placeholder 2"/>
          <p:cNvSpPr>
            <a:spLocks noGrp="1"/>
          </p:cNvSpPr>
          <p:nvPr>
            <p:ph idx="1"/>
          </p:nvPr>
        </p:nvSpPr>
        <p:spPr/>
        <p:txBody>
          <a:bodyPr/>
          <a:lstStyle/>
          <a:p>
            <a:pPr lvl="0"/>
            <a:r>
              <a:rPr lang="en-US" sz="2000" b="0" i="0" kern="1200" baseline="0" dirty="0" smtClean="0">
                <a:solidFill>
                  <a:schemeClr val="tx2"/>
                </a:solidFill>
                <a:effectLst/>
                <a:latin typeface="+mn-lt"/>
                <a:ea typeface="+mn-ea"/>
                <a:cs typeface="+mn-cs"/>
              </a:rPr>
              <a:t> blue electrode above the red electrode and another air gap making a second capacitor (5)</a:t>
            </a:r>
          </a:p>
          <a:p>
            <a:pPr lvl="0"/>
            <a:r>
              <a:rPr lang="en-US" sz="2000" b="0" i="0" kern="1200" baseline="0" dirty="0" smtClean="0">
                <a:solidFill>
                  <a:schemeClr val="tx2"/>
                </a:solidFill>
                <a:effectLst/>
                <a:latin typeface="+mn-lt"/>
                <a:ea typeface="+mn-ea"/>
                <a:cs typeface="+mn-cs"/>
              </a:rPr>
              <a:t> electrodes are connected to more electrical terminals at the edges of the chip, again, so it can be wired to a bigger circuit</a:t>
            </a:r>
          </a:p>
          <a:p>
            <a:pPr lvl="0"/>
            <a:endParaRPr lang="en-US" sz="2000" b="0" i="0" kern="1200" baseline="0" dirty="0" smtClean="0">
              <a:solidFill>
                <a:schemeClr val="tx2"/>
              </a:solidFill>
              <a:effectLst/>
              <a:latin typeface="+mn-lt"/>
              <a:ea typeface="+mn-ea"/>
              <a:cs typeface="+mn-cs"/>
            </a:endParaRPr>
          </a:p>
          <a:p>
            <a:pPr lvl="0"/>
            <a:r>
              <a:rPr lang="en-US" sz="2000" b="0" i="0" kern="1200" baseline="0" dirty="0" smtClean="0">
                <a:solidFill>
                  <a:schemeClr val="tx2"/>
                </a:solidFill>
                <a:effectLst/>
                <a:latin typeface="+mn-lt"/>
                <a:ea typeface="+mn-ea"/>
                <a:cs typeface="+mn-cs"/>
              </a:rPr>
              <a:t>Capacitors used in accelerometers to measure force</a:t>
            </a:r>
          </a:p>
          <a:p>
            <a:pPr lvl="1"/>
            <a:r>
              <a:rPr lang="en-US" sz="2000" b="0" i="0" kern="1200" baseline="0" dirty="0" smtClean="0">
                <a:solidFill>
                  <a:schemeClr val="tx2"/>
                </a:solidFill>
                <a:effectLst/>
                <a:latin typeface="+mn-lt"/>
                <a:ea typeface="+mn-ea"/>
                <a:cs typeface="+mn-cs"/>
              </a:rPr>
              <a:t>if a moving mass alters the distance between two metal plates, measuring the change in their capacitance gives a measurement of the force that's acting</a:t>
            </a:r>
            <a:endParaRPr lang="en-IE" dirty="0"/>
          </a:p>
        </p:txBody>
      </p:sp>
      <p:pic>
        <p:nvPicPr>
          <p:cNvPr id="4" name="Picture 2" descr="Simplified illustration of a cantilever-based, capacitive semiconductor accelerom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420" y="76200"/>
            <a:ext cx="2762249"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975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Pitch, yaw,</a:t>
            </a:r>
            <a:r>
              <a:rPr lang="en-US" baseline="0" dirty="0" smtClean="0"/>
              <a:t> roll</a:t>
            </a:r>
            <a:endParaRPr lang="en-US" dirty="0"/>
          </a:p>
        </p:txBody>
      </p:sp>
      <p:sp>
        <p:nvSpPr>
          <p:cNvPr id="3" name="Content Placeholder 2"/>
          <p:cNvSpPr>
            <a:spLocks noGrp="1"/>
          </p:cNvSpPr>
          <p:nvPr>
            <p:ph idx="1"/>
          </p:nvPr>
        </p:nvSpPr>
        <p:spPr/>
        <p:txBody>
          <a:bodyPr/>
          <a:lstStyle/>
          <a:p>
            <a:r>
              <a:rPr lang="en-US" dirty="0" smtClean="0"/>
              <a:t>Pitch – X, Roll – Y, Yaw – Z </a:t>
            </a:r>
            <a:endParaRPr lang="en-US" dirty="0"/>
          </a:p>
        </p:txBody>
      </p:sp>
      <p:pic>
        <p:nvPicPr>
          <p:cNvPr id="5" name="Picture 4"/>
          <p:cNvPicPr>
            <a:picLocks noChangeAspect="1"/>
          </p:cNvPicPr>
          <p:nvPr/>
        </p:nvPicPr>
        <p:blipFill>
          <a:blip r:embed="rId2"/>
          <a:stretch>
            <a:fillRect/>
          </a:stretch>
        </p:blipFill>
        <p:spPr>
          <a:xfrm>
            <a:off x="1691640" y="4206240"/>
            <a:ext cx="1432684" cy="1005927"/>
          </a:xfrm>
          <a:prstGeom prst="rect">
            <a:avLst/>
          </a:prstGeom>
        </p:spPr>
      </p:pic>
      <p:pic>
        <p:nvPicPr>
          <p:cNvPr id="6" name="Picture 5"/>
          <p:cNvPicPr>
            <a:picLocks noChangeAspect="1"/>
          </p:cNvPicPr>
          <p:nvPr/>
        </p:nvPicPr>
        <p:blipFill>
          <a:blip r:embed="rId3"/>
          <a:stretch>
            <a:fillRect/>
          </a:stretch>
        </p:blipFill>
        <p:spPr>
          <a:xfrm>
            <a:off x="4069080" y="4654296"/>
            <a:ext cx="1204064" cy="327688"/>
          </a:xfrm>
          <a:prstGeom prst="rect">
            <a:avLst/>
          </a:prstGeom>
        </p:spPr>
      </p:pic>
      <p:pic>
        <p:nvPicPr>
          <p:cNvPr id="7" name="Picture 6"/>
          <p:cNvPicPr>
            <a:picLocks noChangeAspect="1"/>
          </p:cNvPicPr>
          <p:nvPr/>
        </p:nvPicPr>
        <p:blipFill>
          <a:blip r:embed="rId4"/>
          <a:stretch>
            <a:fillRect/>
          </a:stretch>
        </p:blipFill>
        <p:spPr>
          <a:xfrm>
            <a:off x="6464808" y="4626864"/>
            <a:ext cx="1211685" cy="342930"/>
          </a:xfrm>
          <a:prstGeom prst="rect">
            <a:avLst/>
          </a:prstGeom>
        </p:spPr>
      </p:pic>
      <p:pic>
        <p:nvPicPr>
          <p:cNvPr id="4" name="Picture 3"/>
          <p:cNvPicPr>
            <a:picLocks noChangeAspect="1"/>
          </p:cNvPicPr>
          <p:nvPr/>
        </p:nvPicPr>
        <p:blipFill>
          <a:blip r:embed="rId5"/>
          <a:stretch>
            <a:fillRect/>
          </a:stretch>
        </p:blipFill>
        <p:spPr>
          <a:xfrm>
            <a:off x="1401488" y="3011989"/>
            <a:ext cx="6828112" cy="2949196"/>
          </a:xfrm>
          <a:prstGeom prst="rect">
            <a:avLst/>
          </a:prstGeom>
        </p:spPr>
      </p:pic>
    </p:spTree>
    <p:extLst>
      <p:ext uri="{BB962C8B-B14F-4D97-AF65-F5344CB8AC3E}">
        <p14:creationId xmlns:p14="http://schemas.microsoft.com/office/powerpoint/2010/main" val="3571436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10 UWP</a:t>
            </a:r>
            <a:endParaRPr lang="en-IE" dirty="0"/>
          </a:p>
        </p:txBody>
      </p:sp>
      <p:sp>
        <p:nvSpPr>
          <p:cNvPr id="3" name="Content Placeholder 2"/>
          <p:cNvSpPr>
            <a:spLocks noGrp="1"/>
          </p:cNvSpPr>
          <p:nvPr>
            <p:ph idx="1"/>
          </p:nvPr>
        </p:nvSpPr>
        <p:spPr/>
        <p:txBody>
          <a:bodyPr>
            <a:normAutofit fontScale="92500"/>
          </a:bodyPr>
          <a:lstStyle/>
          <a:p>
            <a:r>
              <a:rPr lang="en-US" dirty="0" smtClean="0"/>
              <a:t>Accelerometer is a class provided</a:t>
            </a:r>
          </a:p>
          <a:p>
            <a:pPr lvl="1"/>
            <a:r>
              <a:rPr lang="en-US" dirty="0" smtClean="0"/>
              <a:t>Used to access the sensor and get</a:t>
            </a:r>
            <a:r>
              <a:rPr lang="en-US" baseline="0" dirty="0" smtClean="0"/>
              <a:t> information about the device location and movement</a:t>
            </a:r>
          </a:p>
          <a:p>
            <a:pPr lvl="0"/>
            <a:r>
              <a:rPr lang="en-US" dirty="0" smtClean="0"/>
              <a:t>Events:</a:t>
            </a:r>
          </a:p>
          <a:p>
            <a:pPr lvl="1"/>
            <a:r>
              <a:rPr lang="en-US" dirty="0" err="1" smtClean="0"/>
              <a:t>ReadingChanged</a:t>
            </a:r>
            <a:r>
              <a:rPr lang="en-US" baseline="0" dirty="0" smtClean="0"/>
              <a:t> – occurs when the accelerometer reports a new reading</a:t>
            </a:r>
          </a:p>
          <a:p>
            <a:pPr lvl="1"/>
            <a:r>
              <a:rPr lang="en-US" baseline="0" dirty="0" smtClean="0"/>
              <a:t>Shaken – detects that the device has been shaken</a:t>
            </a:r>
          </a:p>
          <a:p>
            <a:pPr lvl="0"/>
            <a:r>
              <a:rPr lang="en-US" dirty="0" smtClean="0"/>
              <a:t>Methods:</a:t>
            </a:r>
          </a:p>
          <a:p>
            <a:pPr lvl="1"/>
            <a:r>
              <a:rPr lang="en-US" dirty="0" err="1" smtClean="0"/>
              <a:t>GetCurrentReading</a:t>
            </a:r>
            <a:endParaRPr lang="en-US" dirty="0" smtClean="0"/>
          </a:p>
          <a:p>
            <a:pPr lvl="1"/>
            <a:r>
              <a:rPr lang="en-US" dirty="0" err="1" smtClean="0"/>
              <a:t>GetDefault</a:t>
            </a:r>
            <a:r>
              <a:rPr lang="en-US" baseline="0" dirty="0" smtClean="0"/>
              <a:t> – returns a handle to the current accelerometer</a:t>
            </a:r>
          </a:p>
        </p:txBody>
      </p:sp>
    </p:spTree>
    <p:extLst>
      <p:ext uri="{BB962C8B-B14F-4D97-AF65-F5344CB8AC3E}">
        <p14:creationId xmlns:p14="http://schemas.microsoft.com/office/powerpoint/2010/main" val="4209905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10 UWP</a:t>
            </a:r>
            <a:endParaRPr lang="en-IE" dirty="0"/>
          </a:p>
        </p:txBody>
      </p:sp>
      <p:sp>
        <p:nvSpPr>
          <p:cNvPr id="3" name="Content Placeholder 2"/>
          <p:cNvSpPr>
            <a:spLocks noGrp="1"/>
          </p:cNvSpPr>
          <p:nvPr>
            <p:ph idx="1"/>
          </p:nvPr>
        </p:nvSpPr>
        <p:spPr/>
        <p:txBody>
          <a:bodyPr>
            <a:normAutofit lnSpcReduction="10000"/>
          </a:bodyPr>
          <a:lstStyle/>
          <a:p>
            <a:r>
              <a:rPr lang="en-US" dirty="0" smtClean="0"/>
              <a:t>Applications</a:t>
            </a:r>
            <a:r>
              <a:rPr lang="en-US" baseline="0" dirty="0" smtClean="0"/>
              <a:t> use the methods to determine whether the readings have changed or the device has been shaken</a:t>
            </a:r>
          </a:p>
          <a:p>
            <a:r>
              <a:rPr lang="en-US" baseline="0" dirty="0" smtClean="0"/>
              <a:t>Use the properties to retrieve and adjust the sensor report interval</a:t>
            </a:r>
          </a:p>
          <a:p>
            <a:r>
              <a:rPr lang="en-US" baseline="0" dirty="0" smtClean="0"/>
              <a:t>Sensor data provided relative to the devices fixed sensor coordinate system (independent of display orientation)</a:t>
            </a:r>
          </a:p>
          <a:p>
            <a:pPr lvl="1"/>
            <a:r>
              <a:rPr lang="en-US" dirty="0" smtClean="0"/>
              <a:t>If the application relies on sensor data for</a:t>
            </a:r>
            <a:r>
              <a:rPr lang="en-US" baseline="0" dirty="0" smtClean="0"/>
              <a:t> input control or to manipulate elements on the screen, then take current display orientation into account and compensate appropriately </a:t>
            </a:r>
          </a:p>
          <a:p>
            <a:pPr lvl="2"/>
            <a:r>
              <a:rPr lang="en-US" dirty="0" smtClean="0"/>
              <a:t>Compass</a:t>
            </a:r>
            <a:r>
              <a:rPr lang="en-US" baseline="0" dirty="0" smtClean="0"/>
              <a:t> application and flipped views for example</a:t>
            </a:r>
          </a:p>
        </p:txBody>
      </p:sp>
    </p:spTree>
    <p:extLst>
      <p:ext uri="{BB962C8B-B14F-4D97-AF65-F5344CB8AC3E}">
        <p14:creationId xmlns:p14="http://schemas.microsoft.com/office/powerpoint/2010/main" val="140382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10 UWP</a:t>
            </a:r>
            <a:endParaRPr lang="en-IE" dirty="0"/>
          </a:p>
        </p:txBody>
      </p:sp>
      <p:sp>
        <p:nvSpPr>
          <p:cNvPr id="3" name="Content Placeholder 2"/>
          <p:cNvSpPr>
            <a:spLocks noGrp="1"/>
          </p:cNvSpPr>
          <p:nvPr>
            <p:ph idx="1"/>
          </p:nvPr>
        </p:nvSpPr>
        <p:spPr/>
        <p:txBody>
          <a:bodyPr/>
          <a:lstStyle/>
          <a:p>
            <a:r>
              <a:rPr lang="en-US" dirty="0" smtClean="0"/>
              <a:t>Get a handle to the accelerometer</a:t>
            </a:r>
          </a:p>
          <a:p>
            <a:pPr lvl="1"/>
            <a:r>
              <a:rPr lang="en-US" dirty="0" smtClean="0"/>
              <a:t>If none exists, then null will be returned</a:t>
            </a:r>
          </a:p>
          <a:p>
            <a:pPr lvl="0"/>
            <a:endParaRPr lang="en-US" dirty="0" smtClean="0"/>
          </a:p>
          <a:p>
            <a:pPr lvl="0"/>
            <a:r>
              <a:rPr lang="en-US" dirty="0" smtClean="0"/>
              <a:t>Need to set up the necessary</a:t>
            </a:r>
            <a:r>
              <a:rPr lang="en-US" baseline="0" dirty="0" smtClean="0"/>
              <a:t> event handlers after the accelerometer is returned</a:t>
            </a:r>
          </a:p>
          <a:p>
            <a:pPr lvl="0"/>
            <a:r>
              <a:rPr lang="en-US" baseline="0" dirty="0" smtClean="0"/>
              <a:t>Found in </a:t>
            </a:r>
            <a:r>
              <a:rPr lang="en-US" baseline="0" dirty="0" err="1" smtClean="0"/>
              <a:t>Windows.Devices.Sensors</a:t>
            </a:r>
            <a:endParaRPr lang="en-IE" dirty="0"/>
          </a:p>
        </p:txBody>
      </p:sp>
      <p:sp>
        <p:nvSpPr>
          <p:cNvPr id="4" name="TextBox 3"/>
          <p:cNvSpPr txBox="1"/>
          <p:nvPr/>
        </p:nvSpPr>
        <p:spPr>
          <a:xfrm>
            <a:off x="2322813" y="3200400"/>
            <a:ext cx="4612673" cy="369332"/>
          </a:xfrm>
          <a:prstGeom prst="rect">
            <a:avLst/>
          </a:prstGeom>
          <a:noFill/>
        </p:spPr>
        <p:txBody>
          <a:bodyPr wrap="none" rtlCol="0">
            <a:spAutoFit/>
          </a:bodyPr>
          <a:lstStyle/>
          <a:p>
            <a:r>
              <a:rPr lang="en-US" dirty="0" smtClean="0"/>
              <a:t>_accelerometer = </a:t>
            </a:r>
            <a:r>
              <a:rPr lang="en-US" dirty="0" err="1" smtClean="0"/>
              <a:t>Accelerometer.GetDefault</a:t>
            </a:r>
            <a:r>
              <a:rPr lang="en-US" dirty="0" smtClean="0"/>
              <a:t>();</a:t>
            </a:r>
            <a:endParaRPr lang="en-IE" dirty="0"/>
          </a:p>
        </p:txBody>
      </p:sp>
    </p:spTree>
    <p:extLst>
      <p:ext uri="{BB962C8B-B14F-4D97-AF65-F5344CB8AC3E}">
        <p14:creationId xmlns:p14="http://schemas.microsoft.com/office/powerpoint/2010/main" val="541581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4" name="Rectangle 1"/>
          <p:cNvSpPr>
            <a:spLocks noChangeArrowheads="1"/>
          </p:cNvSpPr>
          <p:nvPr/>
        </p:nvSpPr>
        <p:spPr bwMode="auto">
          <a:xfrm>
            <a:off x="685800" y="2673697"/>
            <a:ext cx="84582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rPr>
              <a:t>if</a:t>
            </a:r>
            <a:r>
              <a:rPr kumimoji="0" lang="en-US" altLang="en-US" b="0" i="0" u="none" strike="noStrike" cap="none" normalizeH="0" baseline="0" dirty="0" smtClean="0">
                <a:ln>
                  <a:noFill/>
                </a:ln>
                <a:solidFill>
                  <a:srgbClr val="000000"/>
                </a:solidFill>
                <a:effectLst/>
                <a:latin typeface="Consolas" panose="020B0609020204030204" pitchFamily="49" charset="0"/>
              </a:rPr>
              <a:t> (_accelerometer != </a:t>
            </a:r>
            <a:r>
              <a:rPr kumimoji="0" lang="en-US" altLang="en-US" b="0" i="0" u="none" strike="noStrike" cap="none" normalizeH="0" baseline="0" dirty="0" smtClean="0">
                <a:ln>
                  <a:noFill/>
                </a:ln>
                <a:solidFill>
                  <a:srgbClr val="0000FF"/>
                </a:solidFill>
                <a:effectLst/>
                <a:latin typeface="Consolas" panose="020B0609020204030204" pitchFamily="49" charset="0"/>
              </a:rPr>
              <a:t>null</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008000"/>
                </a:solidFill>
                <a:effectLst/>
                <a:latin typeface="Consolas" panose="020B0609020204030204" pitchFamily="49" charset="0"/>
              </a:rPr>
              <a:t>// Establish the report interval</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rPr>
              <a:t>_</a:t>
            </a:r>
            <a:r>
              <a:rPr kumimoji="0" lang="en-US" altLang="en-US" b="0" i="0" u="none" strike="noStrike" cap="none" normalizeH="0" baseline="0" dirty="0" err="1" smtClean="0">
                <a:ln>
                  <a:noFill/>
                </a:ln>
                <a:solidFill>
                  <a:srgbClr val="000000"/>
                </a:solidFill>
                <a:effectLst/>
                <a:latin typeface="Consolas" panose="020B0609020204030204" pitchFamily="49" charset="0"/>
              </a:rPr>
              <a:t>accelerometer.ReadingChanged</a:t>
            </a:r>
            <a:r>
              <a:rPr kumimoji="0" lang="en-US" altLang="en-US" b="0" i="0" u="none" strike="noStrike" cap="none" normalizeH="0" baseline="0" dirty="0" smtClean="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rPr>
              <a:t>	</a:t>
            </a:r>
            <a:r>
              <a:rPr kumimoji="0" lang="en-US" altLang="en-US" b="0" i="0" u="none" strike="noStrike" cap="none" normalizeH="0" baseline="0" dirty="0" smtClean="0">
                <a:ln>
                  <a:noFill/>
                </a:ln>
                <a:solidFill>
                  <a:srgbClr val="0000FF"/>
                </a:solidFill>
                <a:effectLst/>
                <a:latin typeface="Consolas" panose="020B0609020204030204" pitchFamily="49" charset="0"/>
              </a:rPr>
              <a:t>new</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rPr>
              <a:t>TypedEventHandler</a:t>
            </a:r>
            <a:r>
              <a:rPr kumimoji="0" lang="en-US" altLang="en-US" b="0" i="0" u="none" strike="noStrike" cap="none" normalizeH="0" baseline="0" dirty="0" smtClean="0">
                <a:ln>
                  <a:noFill/>
                </a:ln>
                <a:solidFill>
                  <a:srgbClr val="000000"/>
                </a:solidFill>
                <a:effectLst/>
                <a:latin typeface="Consolas" panose="020B0609020204030204" pitchFamily="49" charset="0"/>
              </a:rPr>
              <a:t>&lt;Accelerometer,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rPr>
              <a:t>	 </a:t>
            </a:r>
            <a:r>
              <a:rPr lang="en-US" altLang="en-US" dirty="0" smtClean="0">
                <a:solidFill>
                  <a:srgbClr val="000000"/>
                </a:solidFill>
                <a:latin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rPr>
              <a:t>AccelerometerReadingChangedEventArgs</a:t>
            </a:r>
            <a:r>
              <a:rPr kumimoji="0" lang="en-US" altLang="en-US" b="0" i="0" u="none" strike="noStrike" cap="none" normalizeH="0" baseline="0" dirty="0" smtClean="0">
                <a:ln>
                  <a:noFill/>
                </a:ln>
                <a:solidFill>
                  <a:srgbClr val="000000"/>
                </a:solidFill>
                <a:effectLst/>
                <a:latin typeface="Consolas" panose="020B0609020204030204" pitchFamily="49" charset="0"/>
              </a:rPr>
              <a:t>&gt;(</a:t>
            </a:r>
            <a:r>
              <a:rPr kumimoji="0" lang="en-US" altLang="en-US" b="0" i="0" u="none" strike="noStrike" cap="none" normalizeH="0" baseline="0" dirty="0" err="1" smtClean="0">
                <a:ln>
                  <a:noFill/>
                </a:ln>
                <a:solidFill>
                  <a:srgbClr val="000000"/>
                </a:solidFill>
                <a:effectLst/>
                <a:latin typeface="Consolas" panose="020B0609020204030204" pitchFamily="49" charset="0"/>
              </a:rPr>
              <a:t>ReadingChanged</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rPr>
              <a:t>else</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rPr>
              <a:t>rootPage.NotifyUser</a:t>
            </a:r>
            <a:r>
              <a:rPr kumimoji="0" lang="en-US" altLang="en-US" b="0" i="0" u="none" strike="noStrike" cap="none" normalizeH="0" baseline="0" dirty="0" smtClean="0">
                <a:ln>
                  <a:noFill/>
                </a:ln>
                <a:solidFill>
                  <a:srgbClr val="000000"/>
                </a:solidFill>
                <a:effectLst/>
                <a:latin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rPr>
              <a:t>"No accelerometer found"</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rPr>
              <a:t>	</a:t>
            </a:r>
            <a:r>
              <a:rPr lang="en-US" altLang="en-US" dirty="0" smtClean="0">
                <a:solidFill>
                  <a:srgbClr val="000000"/>
                </a:solidFill>
                <a:latin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rPr>
              <a:t>NotifyType.StatusMessage</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6752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4" name="Rectangle 1"/>
          <p:cNvSpPr>
            <a:spLocks noChangeArrowheads="1"/>
          </p:cNvSpPr>
          <p:nvPr/>
        </p:nvSpPr>
        <p:spPr bwMode="auto">
          <a:xfrm>
            <a:off x="533400" y="2730044"/>
            <a:ext cx="860492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FF"/>
                </a:solidFill>
                <a:effectLst/>
                <a:latin typeface="Consolas" panose="020B0609020204030204" pitchFamily="49" charset="0"/>
              </a:rPr>
              <a:t>async</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0000FF"/>
                </a:solidFill>
                <a:effectLst/>
                <a:latin typeface="Consolas" panose="020B0609020204030204" pitchFamily="49" charset="0"/>
              </a:rPr>
              <a:t>private</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0000FF"/>
                </a:solidFill>
                <a:effectLst/>
                <a:latin typeface="Consolas" panose="020B0609020204030204" pitchFamily="49" charset="0"/>
              </a:rPr>
              <a:t>void</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ReadingChanged</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rPr>
              <a:t>object</a:t>
            </a:r>
            <a:r>
              <a:rPr kumimoji="0" lang="en-US" altLang="en-US" sz="1600" b="0" i="0" u="none" strike="noStrike" cap="none" normalizeH="0" baseline="0" dirty="0" smtClean="0">
                <a:ln>
                  <a:noFill/>
                </a:ln>
                <a:solidFill>
                  <a:srgbClr val="000000"/>
                </a:solidFill>
                <a:effectLst/>
                <a:latin typeface="Consolas" panose="020B0609020204030204" pitchFamily="49" charset="0"/>
              </a:rPr>
              <a:t> sender,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AccelerometerReadingChangedEventArgs</a:t>
            </a:r>
            <a:r>
              <a:rPr kumimoji="0" lang="en-US" altLang="en-US" sz="1600" b="0" i="0" u="none" strike="noStrike" cap="none" normalizeH="0" baseline="0" dirty="0" smtClean="0">
                <a:ln>
                  <a:noFill/>
                </a:ln>
                <a:solidFill>
                  <a:srgbClr val="000000"/>
                </a:solidFill>
                <a:effectLst/>
                <a:latin typeface="Consolas" panose="020B0609020204030204" pitchFamily="49" charset="0"/>
              </a:rPr>
              <a:t> 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kumimoji="0" lang="en-US" altLang="en-US" sz="1600" b="0" i="0" u="none" strike="noStrike" cap="none" normalizeH="0" baseline="0" dirty="0" smtClean="0">
                <a:ln>
                  <a:noFill/>
                </a:ln>
                <a:solidFill>
                  <a:srgbClr val="0000FF"/>
                </a:solidFill>
                <a:effectLst/>
                <a:latin typeface="Consolas" panose="020B0609020204030204" pitchFamily="49" charset="0"/>
              </a:rPr>
              <a:t>await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Dispatcher.RunAsync</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CoreDispatcherPriority.Normal</a:t>
            </a:r>
            <a:r>
              <a:rPr kumimoji="0" lang="en-US" altLang="en-US" sz="1600" b="0" i="0" u="none" strike="noStrike" cap="none" normalizeH="0" baseline="0" dirty="0" smtClean="0">
                <a:ln>
                  <a:noFill/>
                </a:ln>
                <a:solidFill>
                  <a:srgbClr val="000000"/>
                </a:solidFill>
                <a:effectLst/>
                <a:latin typeface="Consolas" panose="020B0609020204030204" pitchFamily="49" charset="0"/>
              </a:rPr>
              <a:t>, () =&gt;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lang="en-US" altLang="en-US" sz="1600" dirty="0" smtClean="0">
                <a:solidFill>
                  <a:srgbClr val="000000"/>
                </a:solidFill>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AccelerometerReading</a:t>
            </a:r>
            <a:r>
              <a:rPr kumimoji="0" lang="en-US" altLang="en-US" sz="1600" b="0" i="0" u="none" strike="noStrike" cap="none" normalizeH="0" baseline="0" dirty="0" smtClean="0">
                <a:ln>
                  <a:noFill/>
                </a:ln>
                <a:solidFill>
                  <a:srgbClr val="000000"/>
                </a:solidFill>
                <a:effectLst/>
                <a:latin typeface="Consolas" panose="020B0609020204030204" pitchFamily="49" charset="0"/>
              </a:rPr>
              <a:t> reading =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e.Reading</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lang="en-US" altLang="en-US" sz="1600" dirty="0" smtClean="0">
                <a:solidFill>
                  <a:srgbClr val="000000"/>
                </a:solidFill>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ScenarioOutput_X.Text</a:t>
            </a:r>
            <a:r>
              <a:rPr kumimoji="0" lang="en-US" altLang="en-US" sz="1600" b="0" i="0" u="none" strike="noStrike" cap="none" normalizeH="0" baseline="0" dirty="0" smtClean="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lang="en-US" altLang="en-US" sz="1600" dirty="0" smtClean="0">
                <a:solidFill>
                  <a:srgbClr val="000000"/>
                </a:solidFill>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String.Format</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rgbClr val="A31515"/>
                </a:solidFill>
                <a:effectLst/>
                <a:latin typeface="Consolas" panose="020B0609020204030204" pitchFamily="49" charset="0"/>
              </a:rPr>
              <a:t>"{0,5:0.00}"</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reading.AccelerationX</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lang="en-US" altLang="en-US" sz="1600" dirty="0" smtClean="0">
                <a:solidFill>
                  <a:srgbClr val="000000"/>
                </a:solidFill>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ScenarioOutput_Y.Text</a:t>
            </a:r>
            <a:r>
              <a:rPr kumimoji="0" lang="en-US" altLang="en-US" sz="1600" b="0" i="0" u="none" strike="noStrike" cap="none" normalizeH="0" baseline="0" dirty="0" smtClean="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lang="en-US" altLang="en-US" sz="1600" dirty="0" smtClean="0">
                <a:solidFill>
                  <a:srgbClr val="000000"/>
                </a:solidFill>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String.Format</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rgbClr val="A31515"/>
                </a:solidFill>
                <a:effectLst/>
                <a:latin typeface="Consolas" panose="020B0609020204030204" pitchFamily="49" charset="0"/>
              </a:rPr>
              <a:t>"{0,5:0.00}"</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reading.AccelerationY</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lang="en-US" altLang="en-US" sz="1600" dirty="0" smtClean="0">
                <a:solidFill>
                  <a:srgbClr val="000000"/>
                </a:solidFill>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ScenarioOutput_Z.Text</a:t>
            </a:r>
            <a:r>
              <a:rPr kumimoji="0" lang="en-US" altLang="en-US" sz="1600" b="0" i="0" u="none" strike="noStrike" cap="none" normalizeH="0" baseline="0" dirty="0" smtClean="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lang="en-US" altLang="en-US" sz="1600" dirty="0" smtClean="0">
                <a:solidFill>
                  <a:srgbClr val="000000"/>
                </a:solidFill>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String.Format</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rgbClr val="A31515"/>
                </a:solidFill>
                <a:effectLst/>
                <a:latin typeface="Consolas" panose="020B0609020204030204" pitchFamily="49" charset="0"/>
              </a:rPr>
              <a:t>"{0,5:0.00}"</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reading.AccelerationZ</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205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Origins</a:t>
            </a:r>
            <a:endParaRPr lang="en-IE" dirty="0"/>
          </a:p>
        </p:txBody>
      </p:sp>
      <p:sp>
        <p:nvSpPr>
          <p:cNvPr id="3" name="Content Placeholder 2"/>
          <p:cNvSpPr>
            <a:spLocks noGrp="1"/>
          </p:cNvSpPr>
          <p:nvPr>
            <p:ph idx="1"/>
          </p:nvPr>
        </p:nvSpPr>
        <p:spPr/>
        <p:txBody>
          <a:bodyPr/>
          <a:lstStyle/>
          <a:p>
            <a:r>
              <a:rPr lang="en-US" sz="2000" b="0" i="0" kern="1200" baseline="0" dirty="0" smtClean="0">
                <a:solidFill>
                  <a:schemeClr val="tx2"/>
                </a:solidFill>
                <a:effectLst/>
                <a:latin typeface="+mn-lt"/>
                <a:ea typeface="+mn-ea"/>
                <a:cs typeface="+mn-cs"/>
              </a:rPr>
              <a:t>Electromechanical device that will measure acceleration forces</a:t>
            </a:r>
          </a:p>
          <a:p>
            <a:r>
              <a:rPr lang="en-US" sz="2000" b="0" i="0" kern="1200" baseline="0" dirty="0" smtClean="0">
                <a:solidFill>
                  <a:schemeClr val="tx2"/>
                </a:solidFill>
                <a:effectLst/>
                <a:latin typeface="+mn-lt"/>
                <a:ea typeface="+mn-ea"/>
                <a:cs typeface="+mn-cs"/>
              </a:rPr>
              <a:t>These forces may be static</a:t>
            </a:r>
          </a:p>
          <a:p>
            <a:pPr lvl="1"/>
            <a:r>
              <a:rPr lang="en-US" sz="2000" b="0" i="0" kern="1200" baseline="0" dirty="0" smtClean="0">
                <a:solidFill>
                  <a:schemeClr val="tx2"/>
                </a:solidFill>
                <a:effectLst/>
                <a:latin typeface="+mn-lt"/>
                <a:ea typeface="+mn-ea"/>
                <a:cs typeface="+mn-cs"/>
              </a:rPr>
              <a:t>like the constant force of gravity pulling at your feet</a:t>
            </a:r>
          </a:p>
          <a:p>
            <a:pPr lvl="0"/>
            <a:r>
              <a:rPr lang="en-US" sz="2000" b="0" i="0" kern="1200" baseline="0" dirty="0" smtClean="0">
                <a:solidFill>
                  <a:schemeClr val="tx2"/>
                </a:solidFill>
                <a:effectLst/>
                <a:latin typeface="+mn-lt"/>
                <a:ea typeface="+mn-ea"/>
                <a:cs typeface="+mn-cs"/>
              </a:rPr>
              <a:t>Or dynamic</a:t>
            </a:r>
          </a:p>
          <a:p>
            <a:pPr lvl="1"/>
            <a:r>
              <a:rPr lang="en-US" sz="2000" b="0" i="0" kern="1200" baseline="0" dirty="0" smtClean="0">
                <a:solidFill>
                  <a:schemeClr val="tx2"/>
                </a:solidFill>
                <a:effectLst/>
                <a:latin typeface="+mn-lt"/>
                <a:ea typeface="+mn-ea"/>
                <a:cs typeface="+mn-cs"/>
              </a:rPr>
              <a:t>caused by moving or vibrating the accelerometer.</a:t>
            </a:r>
          </a:p>
        </p:txBody>
      </p:sp>
    </p:spTree>
    <p:extLst>
      <p:ext uri="{BB962C8B-B14F-4D97-AF65-F5344CB8AC3E}">
        <p14:creationId xmlns:p14="http://schemas.microsoft.com/office/powerpoint/2010/main" val="2230099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a:t>
            </a:r>
            <a:endParaRPr lang="en-IE" dirty="0"/>
          </a:p>
        </p:txBody>
      </p:sp>
      <p:sp>
        <p:nvSpPr>
          <p:cNvPr id="3" name="Content Placeholder 2"/>
          <p:cNvSpPr>
            <a:spLocks noGrp="1"/>
          </p:cNvSpPr>
          <p:nvPr>
            <p:ph idx="1"/>
          </p:nvPr>
        </p:nvSpPr>
        <p:spPr/>
        <p:txBody>
          <a:bodyPr>
            <a:normAutofit/>
          </a:bodyPr>
          <a:lstStyle/>
          <a:p>
            <a:r>
              <a:rPr lang="en-US" sz="2000" b="0" i="0" kern="1200" baseline="0" dirty="0" smtClean="0">
                <a:solidFill>
                  <a:schemeClr val="tx2"/>
                </a:solidFill>
                <a:effectLst/>
                <a:latin typeface="+mn-lt"/>
                <a:ea typeface="+mn-ea"/>
                <a:cs typeface="+mn-cs"/>
              </a:rPr>
              <a:t>By measuring the amount of static acceleration due to gravity, you can find out the angle the device is tilted at with respect to the earth</a:t>
            </a:r>
          </a:p>
          <a:p>
            <a:r>
              <a:rPr lang="en-US" sz="2000" b="0" i="0" kern="1200" baseline="0" dirty="0" smtClean="0">
                <a:solidFill>
                  <a:schemeClr val="tx2"/>
                </a:solidFill>
                <a:effectLst/>
                <a:latin typeface="+mn-lt"/>
                <a:ea typeface="+mn-ea"/>
                <a:cs typeface="+mn-cs"/>
              </a:rPr>
              <a:t>By sensing the amount of dynamic acceleration, you can </a:t>
            </a:r>
            <a:r>
              <a:rPr lang="en-US" sz="2000" b="0" i="0" kern="1200" baseline="0" dirty="0" err="1" smtClean="0">
                <a:solidFill>
                  <a:schemeClr val="tx2"/>
                </a:solidFill>
                <a:effectLst/>
                <a:latin typeface="+mn-lt"/>
                <a:ea typeface="+mn-ea"/>
                <a:cs typeface="+mn-cs"/>
              </a:rPr>
              <a:t>analyse</a:t>
            </a:r>
            <a:r>
              <a:rPr lang="en-US" sz="2000" b="0" i="0" kern="1200" baseline="0" dirty="0" smtClean="0">
                <a:solidFill>
                  <a:schemeClr val="tx2"/>
                </a:solidFill>
                <a:effectLst/>
                <a:latin typeface="+mn-lt"/>
                <a:ea typeface="+mn-ea"/>
                <a:cs typeface="+mn-cs"/>
              </a:rPr>
              <a:t> the way the device is moving</a:t>
            </a:r>
          </a:p>
          <a:p>
            <a:r>
              <a:rPr lang="en-US" sz="2000" b="0" i="0" kern="1200" baseline="0" dirty="0" smtClean="0">
                <a:solidFill>
                  <a:schemeClr val="tx2"/>
                </a:solidFill>
                <a:effectLst/>
                <a:latin typeface="+mn-lt"/>
                <a:ea typeface="+mn-ea"/>
                <a:cs typeface="+mn-cs"/>
              </a:rPr>
              <a:t>Measuring tilt and acceleration – excitement can’t be contained…</a:t>
            </a:r>
          </a:p>
          <a:p>
            <a:pPr lvl="1"/>
            <a:r>
              <a:rPr lang="en-US" sz="2000" b="0" i="0" kern="1200" baseline="0" dirty="0" smtClean="0">
                <a:solidFill>
                  <a:schemeClr val="tx2"/>
                </a:solidFill>
                <a:effectLst/>
                <a:latin typeface="+mn-lt"/>
                <a:ea typeface="+mn-ea"/>
                <a:cs typeface="+mn-cs"/>
              </a:rPr>
              <a:t>There are a lot of uses</a:t>
            </a:r>
          </a:p>
        </p:txBody>
      </p:sp>
    </p:spTree>
    <p:extLst>
      <p:ext uri="{BB962C8B-B14F-4D97-AF65-F5344CB8AC3E}">
        <p14:creationId xmlns:p14="http://schemas.microsoft.com/office/powerpoint/2010/main" val="428892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a:t>
            </a:r>
            <a:endParaRPr lang="en-IE" dirty="0"/>
          </a:p>
        </p:txBody>
      </p:sp>
      <p:sp>
        <p:nvSpPr>
          <p:cNvPr id="3" name="Content Placeholder 2"/>
          <p:cNvSpPr>
            <a:spLocks noGrp="1"/>
          </p:cNvSpPr>
          <p:nvPr>
            <p:ph idx="1"/>
          </p:nvPr>
        </p:nvSpPr>
        <p:spPr/>
        <p:txBody>
          <a:bodyPr/>
          <a:lstStyle/>
          <a:p>
            <a:r>
              <a:rPr lang="en-US" sz="2000" b="0" i="0" kern="1200" baseline="0" dirty="0" smtClean="0">
                <a:solidFill>
                  <a:schemeClr val="tx2"/>
                </a:solidFill>
                <a:effectLst/>
                <a:latin typeface="+mn-lt"/>
                <a:ea typeface="+mn-ea"/>
                <a:cs typeface="+mn-cs"/>
              </a:rPr>
              <a:t>To understand its surroundings better</a:t>
            </a:r>
          </a:p>
          <a:p>
            <a:pPr lvl="1"/>
            <a:r>
              <a:rPr lang="en-US" sz="2000" b="0" i="0" kern="1200" baseline="0" dirty="0" smtClean="0">
                <a:solidFill>
                  <a:schemeClr val="tx2"/>
                </a:solidFill>
                <a:effectLst/>
                <a:latin typeface="+mn-lt"/>
                <a:ea typeface="+mn-ea"/>
                <a:cs typeface="+mn-cs"/>
              </a:rPr>
              <a:t>Is it driving uphill? </a:t>
            </a:r>
          </a:p>
          <a:p>
            <a:pPr lvl="1"/>
            <a:r>
              <a:rPr lang="en-US" sz="2000" b="0" i="0" kern="1200" baseline="0" dirty="0" smtClean="0">
                <a:solidFill>
                  <a:schemeClr val="tx2"/>
                </a:solidFill>
                <a:effectLst/>
                <a:latin typeface="+mn-lt"/>
                <a:ea typeface="+mn-ea"/>
                <a:cs typeface="+mn-cs"/>
              </a:rPr>
              <a:t>Is it going to fall over when it takes another step? </a:t>
            </a:r>
          </a:p>
          <a:p>
            <a:pPr lvl="1"/>
            <a:r>
              <a:rPr lang="en-US" sz="2000" b="0" i="0" kern="1200" baseline="0" dirty="0" smtClean="0">
                <a:solidFill>
                  <a:schemeClr val="tx2"/>
                </a:solidFill>
                <a:effectLst/>
                <a:latin typeface="+mn-lt"/>
                <a:ea typeface="+mn-ea"/>
                <a:cs typeface="+mn-cs"/>
              </a:rPr>
              <a:t>Is it flying horizontally?</a:t>
            </a:r>
          </a:p>
          <a:p>
            <a:pPr lvl="0"/>
            <a:r>
              <a:rPr lang="en-US" sz="2000" b="0" i="0" kern="1200" baseline="0" dirty="0" smtClean="0">
                <a:solidFill>
                  <a:schemeClr val="tx2"/>
                </a:solidFill>
                <a:effectLst/>
                <a:latin typeface="+mn-lt"/>
                <a:ea typeface="+mn-ea"/>
                <a:cs typeface="+mn-cs"/>
              </a:rPr>
              <a:t>Can write code to answer all of these questions using the data provided by an accelerometer</a:t>
            </a:r>
          </a:p>
          <a:p>
            <a:pPr lvl="1"/>
            <a:r>
              <a:rPr lang="en-US" sz="2000" b="0" i="0" kern="1200" baseline="0" dirty="0" smtClean="0">
                <a:solidFill>
                  <a:schemeClr val="tx2"/>
                </a:solidFill>
                <a:effectLst/>
                <a:latin typeface="+mn-lt"/>
                <a:ea typeface="+mn-ea"/>
                <a:cs typeface="+mn-cs"/>
              </a:rPr>
              <a:t>An accelerometer can help analyze problems in a car engine using vibration testing, or you could even use one to make a musical instrument</a:t>
            </a:r>
          </a:p>
        </p:txBody>
      </p:sp>
    </p:spTree>
    <p:extLst>
      <p:ext uri="{BB962C8B-B14F-4D97-AF65-F5344CB8AC3E}">
        <p14:creationId xmlns:p14="http://schemas.microsoft.com/office/powerpoint/2010/main" val="1253561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a:t>
            </a:r>
            <a:endParaRPr lang="en-IE" dirty="0"/>
          </a:p>
        </p:txBody>
      </p:sp>
      <p:sp>
        <p:nvSpPr>
          <p:cNvPr id="3" name="Content Placeholder 2"/>
          <p:cNvSpPr>
            <a:spLocks noGrp="1"/>
          </p:cNvSpPr>
          <p:nvPr>
            <p:ph idx="1"/>
          </p:nvPr>
        </p:nvSpPr>
        <p:spPr/>
        <p:txBody>
          <a:bodyPr>
            <a:normAutofit lnSpcReduction="10000"/>
          </a:bodyPr>
          <a:lstStyle/>
          <a:p>
            <a:r>
              <a:rPr lang="en-US" sz="2000" b="0" i="0" kern="1200" baseline="0" dirty="0" smtClean="0">
                <a:solidFill>
                  <a:schemeClr val="tx2"/>
                </a:solidFill>
                <a:effectLst/>
                <a:latin typeface="+mn-lt"/>
                <a:ea typeface="+mn-ea"/>
                <a:cs typeface="+mn-cs"/>
              </a:rPr>
              <a:t>In the computing world</a:t>
            </a:r>
          </a:p>
          <a:p>
            <a:pPr lvl="1"/>
            <a:r>
              <a:rPr lang="en-US" sz="2000" b="0" i="0" kern="1200" baseline="0" dirty="0" smtClean="0">
                <a:solidFill>
                  <a:schemeClr val="tx2"/>
                </a:solidFill>
                <a:effectLst/>
                <a:latin typeface="+mn-lt"/>
                <a:ea typeface="+mn-ea"/>
                <a:cs typeface="+mn-cs"/>
              </a:rPr>
              <a:t>using accelerometers in their laptops to protect hard drives from damage. If you accidentally drop the laptop, the accelerometer detects the sudden freefall, and switches the hard drive off so the heads don't crash on the platters</a:t>
            </a:r>
          </a:p>
          <a:p>
            <a:pPr lvl="0"/>
            <a:r>
              <a:rPr lang="en-US" sz="2000" b="0" i="0" kern="1200" baseline="0" dirty="0" smtClean="0">
                <a:solidFill>
                  <a:schemeClr val="tx2"/>
                </a:solidFill>
                <a:effectLst/>
                <a:latin typeface="+mn-lt"/>
                <a:ea typeface="+mn-ea"/>
                <a:cs typeface="+mn-cs"/>
              </a:rPr>
              <a:t>High g accelerometers are the industry standard way of detecting car crashes and deploying airbags at just the right time</a:t>
            </a:r>
          </a:p>
          <a:p>
            <a:pPr lvl="1"/>
            <a:r>
              <a:rPr lang="en-US" dirty="0" smtClean="0"/>
              <a:t>(watch out for the acceptable time delay</a:t>
            </a:r>
            <a:r>
              <a:rPr lang="en-US" baseline="0" dirty="0" smtClean="0"/>
              <a:t> – sense the crash to fully deploy the airbag must be less than 500milliseconds)</a:t>
            </a:r>
          </a:p>
        </p:txBody>
      </p:sp>
    </p:spTree>
    <p:extLst>
      <p:ext uri="{BB962C8B-B14F-4D97-AF65-F5344CB8AC3E}">
        <p14:creationId xmlns:p14="http://schemas.microsoft.com/office/powerpoint/2010/main" val="2193807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axes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http://i.msdn.microsoft.com/dynimg/IC6875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7105650" cy="481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28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85800"/>
            <a:ext cx="7410450" cy="5172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557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Roll, Pitch,</a:t>
            </a:r>
            <a:r>
              <a:rPr lang="en-GB" baseline="0" dirty="0" smtClean="0"/>
              <a:t> Yaw</a:t>
            </a:r>
            <a:endParaRPr lang="en-IE" dirty="0"/>
          </a:p>
        </p:txBody>
      </p:sp>
      <p:sp>
        <p:nvSpPr>
          <p:cNvPr id="3" name="Content Placeholder 2"/>
          <p:cNvSpPr>
            <a:spLocks noGrp="1"/>
          </p:cNvSpPr>
          <p:nvPr>
            <p:ph idx="1"/>
          </p:nvPr>
        </p:nvSpPr>
        <p:spPr/>
        <p:txBody>
          <a:bodyPr/>
          <a:lstStyle/>
          <a:p>
            <a:endParaRPr lang="en-IE"/>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72013"/>
            <a:ext cx="8077200" cy="3895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403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information</a:t>
            </a:r>
            <a:endParaRPr lang="en-IE" dirty="0"/>
          </a:p>
        </p:txBody>
      </p:sp>
      <p:sp>
        <p:nvSpPr>
          <p:cNvPr id="3" name="Content Placeholder 2"/>
          <p:cNvSpPr>
            <a:spLocks noGrp="1"/>
          </p:cNvSpPr>
          <p:nvPr>
            <p:ph idx="1"/>
          </p:nvPr>
        </p:nvSpPr>
        <p:spPr/>
        <p:txBody>
          <a:bodyPr/>
          <a:lstStyle/>
          <a:p>
            <a:r>
              <a:rPr lang="en-US" dirty="0" smtClean="0"/>
              <a:t>Available from Texas Instruments</a:t>
            </a:r>
          </a:p>
          <a:p>
            <a:pPr lvl="1"/>
            <a:r>
              <a:rPr lang="en-IE" dirty="0" smtClean="0">
                <a:hlinkClick r:id="rId2"/>
              </a:rPr>
              <a:t>http://www2.usfirst.org/2005comp/Manuals/Acceler1.pdf</a:t>
            </a:r>
            <a:endParaRPr lang="en-IE" dirty="0" smtClean="0"/>
          </a:p>
          <a:p>
            <a:pPr lvl="1"/>
            <a:r>
              <a:rPr lang="en-US" dirty="0" smtClean="0"/>
              <a:t>Explains the basics and the different concepts very well</a:t>
            </a:r>
          </a:p>
          <a:p>
            <a:pPr lvl="0"/>
            <a:r>
              <a:rPr lang="en-US" dirty="0" smtClean="0"/>
              <a:t>Most electronic devices use the three axes, cars only use two (for obvious reasons)</a:t>
            </a:r>
          </a:p>
        </p:txBody>
      </p:sp>
    </p:spTree>
    <p:extLst>
      <p:ext uri="{BB962C8B-B14F-4D97-AF65-F5344CB8AC3E}">
        <p14:creationId xmlns:p14="http://schemas.microsoft.com/office/powerpoint/2010/main" val="330437571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141</TotalTime>
  <Words>694</Words>
  <Application>Microsoft Office PowerPoint</Application>
  <PresentationFormat>On-screen Show (4:3)</PresentationFormat>
  <Paragraphs>94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Consolas</vt:lpstr>
      <vt:lpstr>Franklin Gothic Book</vt:lpstr>
      <vt:lpstr>Crop</vt:lpstr>
      <vt:lpstr>Accelerometer</vt:lpstr>
      <vt:lpstr>Origins</vt:lpstr>
      <vt:lpstr>Use</vt:lpstr>
      <vt:lpstr>Uses </vt:lpstr>
      <vt:lpstr>Uses</vt:lpstr>
      <vt:lpstr>3 axes</vt:lpstr>
      <vt:lpstr>PowerPoint Presentation</vt:lpstr>
      <vt:lpstr>Roll, Pitch, Yaw</vt:lpstr>
      <vt:lpstr>Detailed information</vt:lpstr>
      <vt:lpstr>explainthatstuff</vt:lpstr>
      <vt:lpstr>explainthatstuff</vt:lpstr>
      <vt:lpstr>Pitch, yaw, roll</vt:lpstr>
      <vt:lpstr>Windows 10 UWP</vt:lpstr>
      <vt:lpstr>Windows 10 UWP</vt:lpstr>
      <vt:lpstr>Windows 10 UWP</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Accelerometer</dc:title>
  <dc:creator>Damien Costello</dc:creator>
  <cp:lastModifiedBy>Damien Costello</cp:lastModifiedBy>
  <cp:revision>15</cp:revision>
  <dcterms:created xsi:type="dcterms:W3CDTF">2006-08-16T00:00:00Z</dcterms:created>
  <dcterms:modified xsi:type="dcterms:W3CDTF">2017-02-13T11:43:09Z</dcterms:modified>
</cp:coreProperties>
</file>