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7" r:id="rId2"/>
    <p:sldId id="318" r:id="rId3"/>
    <p:sldId id="319"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0"/>
  </p:normalViewPr>
  <p:slideViewPr>
    <p:cSldViewPr>
      <p:cViewPr varScale="1">
        <p:scale>
          <a:sx n="105" d="100"/>
          <a:sy n="105" d="100"/>
        </p:scale>
        <p:origin x="1188"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91E515-CF17-4E99-A140-9C0ED25A97D3}" type="datetimeFigureOut">
              <a:rPr lang="en-IE" smtClean="0"/>
              <a:t>25/01/2017</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D95612-4C9C-4B19-ADDA-6A39979BE85C}" type="slidenum">
              <a:rPr lang="en-IE" smtClean="0"/>
              <a:t>‹#›</a:t>
            </a:fld>
            <a:endParaRPr lang="en-IE"/>
          </a:p>
        </p:txBody>
      </p:sp>
    </p:spTree>
    <p:extLst>
      <p:ext uri="{BB962C8B-B14F-4D97-AF65-F5344CB8AC3E}">
        <p14:creationId xmlns:p14="http://schemas.microsoft.com/office/powerpoint/2010/main" val="2191968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943E0-35CB-4C55-A28F-E114F3B95834}" type="slidenum">
              <a:rPr lang="en-US"/>
              <a:pPr/>
              <a:t>2</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8391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D943E0-35CB-4C55-A28F-E114F3B95834}" type="slidenum">
              <a:rPr lang="en-US"/>
              <a:pPr/>
              <a:t>3</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32517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D75E7C5-22FC-4BA2-B30F-2DBAB61C6E47}" type="slidenum">
              <a:rPr lang="en-GB" altLang="en-US" sz="1200" smtClean="0"/>
              <a:pPr/>
              <a:t>23</a:t>
            </a:fld>
            <a:endParaRPr lang="en-GB" altLang="en-US" sz="1200" smtClean="0"/>
          </a:p>
        </p:txBody>
      </p:sp>
      <p:sp>
        <p:nvSpPr>
          <p:cNvPr id="476163" name="Rectangle 2"/>
          <p:cNvSpPr>
            <a:spLocks noGrp="1" noChangeArrowheads="1"/>
          </p:cNvSpPr>
          <p:nvPr>
            <p:ph type="body" idx="1"/>
          </p:nvPr>
        </p:nvSpPr>
        <p:spPr>
          <a:xfrm>
            <a:off x="914400" y="4346575"/>
            <a:ext cx="5029200" cy="38528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7" tIns="44450" rIns="90487" bIns="44450"/>
          <a:lstStyle/>
          <a:p>
            <a:endParaRPr lang="en-US" altLang="en-US" smtClean="0"/>
          </a:p>
        </p:txBody>
      </p:sp>
      <p:sp>
        <p:nvSpPr>
          <p:cNvPr id="476164" name="Rectangle 3"/>
          <p:cNvSpPr>
            <a:spLocks noGrp="1" noRot="1" noChangeAspect="1" noChangeArrowheads="1" noTextEdit="1"/>
          </p:cNvSpPr>
          <p:nvPr>
            <p:ph type="sldImg"/>
          </p:nvPr>
        </p:nvSpPr>
        <p:spPr>
          <a:xfrm>
            <a:off x="1296988" y="800100"/>
            <a:ext cx="4265612" cy="3198813"/>
          </a:xfrm>
          <a:ln w="12700" cap="flat">
            <a:solidFill>
              <a:schemeClr val="tx1"/>
            </a:solidFill>
          </a:ln>
        </p:spPr>
      </p:sp>
    </p:spTree>
    <p:extLst>
      <p:ext uri="{BB962C8B-B14F-4D97-AF65-F5344CB8AC3E}">
        <p14:creationId xmlns:p14="http://schemas.microsoft.com/office/powerpoint/2010/main" val="932464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9BD72FA9-E97D-4B20-9E83-143DE2ABEC56}" type="slidenum">
              <a:rPr lang="en-IE" smtClean="0"/>
              <a:t>46</a:t>
            </a:fld>
            <a:endParaRPr lang="en-IE"/>
          </a:p>
        </p:txBody>
      </p:sp>
    </p:spTree>
    <p:extLst>
      <p:ext uri="{BB962C8B-B14F-4D97-AF65-F5344CB8AC3E}">
        <p14:creationId xmlns:p14="http://schemas.microsoft.com/office/powerpoint/2010/main" val="140475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6FFC460E-4F53-4503-B0E3-BCDDC26D8A8B}" type="datetimeFigureOut">
              <a:rPr lang="en-IE" smtClean="0"/>
              <a:t>25/01/2017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DD00215-5E19-4051-B1DC-44CA0CEBDA0E}" type="slidenum">
              <a:rPr lang="en-IE" smtClean="0"/>
              <a:t>‹#›</a:t>
            </a:fld>
            <a:endParaRPr lang="en-IE"/>
          </a:p>
        </p:txBody>
      </p:sp>
    </p:spTree>
    <p:extLst>
      <p:ext uri="{BB962C8B-B14F-4D97-AF65-F5344CB8AC3E}">
        <p14:creationId xmlns:p14="http://schemas.microsoft.com/office/powerpoint/2010/main" val="126142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FFC460E-4F53-4503-B0E3-BCDDC26D8A8B}" type="datetimeFigureOut">
              <a:rPr lang="en-IE" smtClean="0"/>
              <a:t>25/01/2017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DD00215-5E19-4051-B1DC-44CA0CEBDA0E}" type="slidenum">
              <a:rPr lang="en-IE" smtClean="0"/>
              <a:t>‹#›</a:t>
            </a:fld>
            <a:endParaRPr lang="en-IE"/>
          </a:p>
        </p:txBody>
      </p:sp>
    </p:spTree>
    <p:extLst>
      <p:ext uri="{BB962C8B-B14F-4D97-AF65-F5344CB8AC3E}">
        <p14:creationId xmlns:p14="http://schemas.microsoft.com/office/powerpoint/2010/main" val="216445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FFC460E-4F53-4503-B0E3-BCDDC26D8A8B}" type="datetimeFigureOut">
              <a:rPr lang="en-IE" smtClean="0"/>
              <a:t>25/01/2017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DD00215-5E19-4051-B1DC-44CA0CEBDA0E}" type="slidenum">
              <a:rPr lang="en-IE" smtClean="0"/>
              <a:t>‹#›</a:t>
            </a:fld>
            <a:endParaRPr lang="en-IE"/>
          </a:p>
        </p:txBody>
      </p:sp>
    </p:spTree>
    <p:extLst>
      <p:ext uri="{BB962C8B-B14F-4D97-AF65-F5344CB8AC3E}">
        <p14:creationId xmlns:p14="http://schemas.microsoft.com/office/powerpoint/2010/main" val="387585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FFC460E-4F53-4503-B0E3-BCDDC26D8A8B}" type="datetimeFigureOut">
              <a:rPr lang="en-IE" smtClean="0"/>
              <a:t>25/01/2017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DD00215-5E19-4051-B1DC-44CA0CEBDA0E}" type="slidenum">
              <a:rPr lang="en-IE" smtClean="0"/>
              <a:t>‹#›</a:t>
            </a:fld>
            <a:endParaRPr lang="en-IE"/>
          </a:p>
        </p:txBody>
      </p:sp>
    </p:spTree>
    <p:extLst>
      <p:ext uri="{BB962C8B-B14F-4D97-AF65-F5344CB8AC3E}">
        <p14:creationId xmlns:p14="http://schemas.microsoft.com/office/powerpoint/2010/main" val="321046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FC460E-4F53-4503-B0E3-BCDDC26D8A8B}" type="datetimeFigureOut">
              <a:rPr lang="en-IE" smtClean="0"/>
              <a:t>25/01/2017</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DD00215-5E19-4051-B1DC-44CA0CEBDA0E}" type="slidenum">
              <a:rPr lang="en-IE" smtClean="0"/>
              <a:t>‹#›</a:t>
            </a:fld>
            <a:endParaRPr lang="en-IE"/>
          </a:p>
        </p:txBody>
      </p:sp>
    </p:spTree>
    <p:extLst>
      <p:ext uri="{BB962C8B-B14F-4D97-AF65-F5344CB8AC3E}">
        <p14:creationId xmlns:p14="http://schemas.microsoft.com/office/powerpoint/2010/main" val="1465489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6FFC460E-4F53-4503-B0E3-BCDDC26D8A8B}" type="datetimeFigureOut">
              <a:rPr lang="en-IE" smtClean="0"/>
              <a:t>25/01/2017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DD00215-5E19-4051-B1DC-44CA0CEBDA0E}" type="slidenum">
              <a:rPr lang="en-IE" smtClean="0"/>
              <a:t>‹#›</a:t>
            </a:fld>
            <a:endParaRPr lang="en-IE"/>
          </a:p>
        </p:txBody>
      </p:sp>
    </p:spTree>
    <p:extLst>
      <p:ext uri="{BB962C8B-B14F-4D97-AF65-F5344CB8AC3E}">
        <p14:creationId xmlns:p14="http://schemas.microsoft.com/office/powerpoint/2010/main" val="255094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6FFC460E-4F53-4503-B0E3-BCDDC26D8A8B}" type="datetimeFigureOut">
              <a:rPr lang="en-IE" smtClean="0"/>
              <a:t>25/01/2017</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6DD00215-5E19-4051-B1DC-44CA0CEBDA0E}" type="slidenum">
              <a:rPr lang="en-IE" smtClean="0"/>
              <a:t>‹#›</a:t>
            </a:fld>
            <a:endParaRPr lang="en-IE"/>
          </a:p>
        </p:txBody>
      </p:sp>
    </p:spTree>
    <p:extLst>
      <p:ext uri="{BB962C8B-B14F-4D97-AF65-F5344CB8AC3E}">
        <p14:creationId xmlns:p14="http://schemas.microsoft.com/office/powerpoint/2010/main" val="164097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6FFC460E-4F53-4503-B0E3-BCDDC26D8A8B}" type="datetimeFigureOut">
              <a:rPr lang="en-IE" smtClean="0"/>
              <a:t>25/01/2017</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6DD00215-5E19-4051-B1DC-44CA0CEBDA0E}" type="slidenum">
              <a:rPr lang="en-IE" smtClean="0"/>
              <a:t>‹#›</a:t>
            </a:fld>
            <a:endParaRPr lang="en-IE"/>
          </a:p>
        </p:txBody>
      </p:sp>
    </p:spTree>
    <p:extLst>
      <p:ext uri="{BB962C8B-B14F-4D97-AF65-F5344CB8AC3E}">
        <p14:creationId xmlns:p14="http://schemas.microsoft.com/office/powerpoint/2010/main" val="42675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C460E-4F53-4503-B0E3-BCDDC26D8A8B}" type="datetimeFigureOut">
              <a:rPr lang="en-IE" smtClean="0"/>
              <a:t>25/01/2017</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6DD00215-5E19-4051-B1DC-44CA0CEBDA0E}" type="slidenum">
              <a:rPr lang="en-IE" smtClean="0"/>
              <a:t>‹#›</a:t>
            </a:fld>
            <a:endParaRPr lang="en-IE"/>
          </a:p>
        </p:txBody>
      </p:sp>
    </p:spTree>
    <p:extLst>
      <p:ext uri="{BB962C8B-B14F-4D97-AF65-F5344CB8AC3E}">
        <p14:creationId xmlns:p14="http://schemas.microsoft.com/office/powerpoint/2010/main" val="1999405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FC460E-4F53-4503-B0E3-BCDDC26D8A8B}" type="datetimeFigureOut">
              <a:rPr lang="en-IE" smtClean="0"/>
              <a:t>25/01/2017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DD00215-5E19-4051-B1DC-44CA0CEBDA0E}" type="slidenum">
              <a:rPr lang="en-IE" smtClean="0"/>
              <a:t>‹#›</a:t>
            </a:fld>
            <a:endParaRPr lang="en-IE"/>
          </a:p>
        </p:txBody>
      </p:sp>
    </p:spTree>
    <p:extLst>
      <p:ext uri="{BB962C8B-B14F-4D97-AF65-F5344CB8AC3E}">
        <p14:creationId xmlns:p14="http://schemas.microsoft.com/office/powerpoint/2010/main" val="91563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FC460E-4F53-4503-B0E3-BCDDC26D8A8B}" type="datetimeFigureOut">
              <a:rPr lang="en-IE" smtClean="0"/>
              <a:t>25/01/2017</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DD00215-5E19-4051-B1DC-44CA0CEBDA0E}" type="slidenum">
              <a:rPr lang="en-IE" smtClean="0"/>
              <a:t>‹#›</a:t>
            </a:fld>
            <a:endParaRPr lang="en-IE"/>
          </a:p>
        </p:txBody>
      </p:sp>
    </p:spTree>
    <p:extLst>
      <p:ext uri="{BB962C8B-B14F-4D97-AF65-F5344CB8AC3E}">
        <p14:creationId xmlns:p14="http://schemas.microsoft.com/office/powerpoint/2010/main" val="157868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FC460E-4F53-4503-B0E3-BCDDC26D8A8B}" type="datetimeFigureOut">
              <a:rPr lang="en-IE" smtClean="0"/>
              <a:t>25/01/2017</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D00215-5E19-4051-B1DC-44CA0CEBDA0E}" type="slidenum">
              <a:rPr lang="en-IE" smtClean="0"/>
              <a:t>‹#›</a:t>
            </a:fld>
            <a:endParaRPr lang="en-IE"/>
          </a:p>
        </p:txBody>
      </p:sp>
    </p:spTree>
    <p:extLst>
      <p:ext uri="{BB962C8B-B14F-4D97-AF65-F5344CB8AC3E}">
        <p14:creationId xmlns:p14="http://schemas.microsoft.com/office/powerpoint/2010/main" val="454659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Bugtracker" TargetMode="External"/><Relationship Id="rId2" Type="http://schemas.openxmlformats.org/officeDocument/2006/relationships/hyperlink" Target="http://en.wikipedia.org/wiki/World_Wide_Web" TargetMode="Externa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hyperlink" Target="http://en.wikipedia.org/wiki/Mozilla" TargetMode="External"/><Relationship Id="rId4" Type="http://schemas.openxmlformats.org/officeDocument/2006/relationships/hyperlink" Target="http://en.wikipedia.org/wiki/Test_automation"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HP_Application_Lifecycle_Management" TargetMode="External"/><Relationship Id="rId2" Type="http://schemas.openxmlformats.org/officeDocument/2006/relationships/hyperlink" Target="http://en.wikipedia.org/wiki/Proprietary_software" TargetMode="External"/><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en.wikipedia.org/wiki/Bug_tracking_system"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7151" y="2497785"/>
            <a:ext cx="4637484" cy="3796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p:nvPr>
        </p:nvSpPr>
        <p:spPr>
          <a:xfrm>
            <a:off x="755576" y="1196752"/>
            <a:ext cx="7772400" cy="1470025"/>
          </a:xfrm>
        </p:spPr>
        <p:txBody>
          <a:bodyPr/>
          <a:lstStyle/>
          <a:p>
            <a:r>
              <a:rPr lang="en-IE" dirty="0" smtClean="0"/>
              <a:t>SOFTWARE TESTING</a:t>
            </a:r>
            <a:endParaRPr lang="en-IE" dirty="0"/>
          </a:p>
        </p:txBody>
      </p:sp>
      <p:sp>
        <p:nvSpPr>
          <p:cNvPr id="3" name="Subtitle 2"/>
          <p:cNvSpPr>
            <a:spLocks noGrp="1"/>
          </p:cNvSpPr>
          <p:nvPr>
            <p:ph type="subTitle" idx="1"/>
          </p:nvPr>
        </p:nvSpPr>
        <p:spPr/>
        <p:txBody>
          <a:bodyPr/>
          <a:lstStyle/>
          <a:p>
            <a:endParaRPr lang="en-IE" dirty="0"/>
          </a:p>
        </p:txBody>
      </p:sp>
    </p:spTree>
    <p:extLst>
      <p:ext uri="{BB962C8B-B14F-4D97-AF65-F5344CB8AC3E}">
        <p14:creationId xmlns:p14="http://schemas.microsoft.com/office/powerpoint/2010/main" val="3047285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340768"/>
            <a:ext cx="4114800" cy="4608512"/>
          </a:xfrm>
        </p:spPr>
        <p:txBody>
          <a:bodyPr>
            <a:normAutofit fontScale="70000" lnSpcReduction="20000"/>
          </a:bodyPr>
          <a:lstStyle/>
          <a:p>
            <a:r>
              <a:rPr lang="en-IE" dirty="0" smtClean="0"/>
              <a:t>The IBM Automatic Sequence Controlled Calculator (ASCC), called the Mark I by Harvard University was an electro-mechanical computer.</a:t>
            </a:r>
          </a:p>
          <a:p>
            <a:r>
              <a:rPr lang="en-IE" dirty="0" smtClean="0"/>
              <a:t>It was devised by Howard H. Aiken, built at IBM and shipped to Harvard in February 1944. </a:t>
            </a:r>
          </a:p>
          <a:p>
            <a:r>
              <a:rPr lang="en-IE" dirty="0" smtClean="0"/>
              <a:t>It began computations for the U.S. Navy Bureau of Ships in May and was officially presented to the university on August 7, 1944.</a:t>
            </a:r>
          </a:p>
          <a:p>
            <a:r>
              <a:rPr lang="en-IE" dirty="0" smtClean="0"/>
              <a:t>It was very reliable, much more so than early electronic computers.</a:t>
            </a:r>
          </a:p>
        </p:txBody>
      </p:sp>
      <p:sp>
        <p:nvSpPr>
          <p:cNvPr id="3" name="Title 2"/>
          <p:cNvSpPr>
            <a:spLocks noGrp="1"/>
          </p:cNvSpPr>
          <p:nvPr>
            <p:ph type="title"/>
          </p:nvPr>
        </p:nvSpPr>
        <p:spPr/>
        <p:txBody>
          <a:bodyPr>
            <a:normAutofit/>
          </a:bodyPr>
          <a:lstStyle/>
          <a:p>
            <a:r>
              <a:rPr lang="en-IE" dirty="0" smtClean="0"/>
              <a:t>Harvard Mark I</a:t>
            </a:r>
            <a:endParaRPr lang="en-IE" dirty="0"/>
          </a:p>
        </p:txBody>
      </p:sp>
      <p:sp>
        <p:nvSpPr>
          <p:cNvPr id="7" name="Rectangle 6"/>
          <p:cNvSpPr/>
          <p:nvPr/>
        </p:nvSpPr>
        <p:spPr>
          <a:xfrm>
            <a:off x="6057793" y="-99392"/>
            <a:ext cx="2723824"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1944AD</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pic>
        <p:nvPicPr>
          <p:cNvPr id="5" name="Picture 4" descr="Picture of Harvard Mark 1 Computer"/>
          <p:cNvPicPr>
            <a:picLocks noChangeAspect="1"/>
          </p:cNvPicPr>
          <p:nvPr/>
        </p:nvPicPr>
        <p:blipFill>
          <a:blip r:embed="rId2" cstate="print"/>
          <a:stretch>
            <a:fillRect/>
          </a:stretch>
        </p:blipFill>
        <p:spPr>
          <a:xfrm>
            <a:off x="4433347" y="1844824"/>
            <a:ext cx="4531141" cy="3024336"/>
          </a:xfrm>
          <a:prstGeom prst="rect">
            <a:avLst/>
          </a:prstGeom>
        </p:spPr>
      </p:pic>
    </p:spTree>
    <p:extLst>
      <p:ext uri="{BB962C8B-B14F-4D97-AF65-F5344CB8AC3E}">
        <p14:creationId xmlns:p14="http://schemas.microsoft.com/office/powerpoint/2010/main" val="320031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114800" cy="4525963"/>
          </a:xfrm>
        </p:spPr>
        <p:txBody>
          <a:bodyPr>
            <a:normAutofit fontScale="70000" lnSpcReduction="20000"/>
          </a:bodyPr>
          <a:lstStyle/>
          <a:p>
            <a:r>
              <a:rPr lang="en-IE" b="1" dirty="0" smtClean="0"/>
              <a:t>Howard Hathaway Aiken </a:t>
            </a:r>
          </a:p>
          <a:p>
            <a:r>
              <a:rPr lang="en-IE" dirty="0" smtClean="0"/>
              <a:t>Born March 8, 1900</a:t>
            </a:r>
          </a:p>
          <a:p>
            <a:r>
              <a:rPr lang="en-IE" dirty="0" smtClean="0"/>
              <a:t>Died March 14, 1973</a:t>
            </a:r>
          </a:p>
          <a:p>
            <a:r>
              <a:rPr lang="en-IE" dirty="0" smtClean="0"/>
              <a:t>Born in Hoboken, New Jersey</a:t>
            </a:r>
          </a:p>
          <a:p>
            <a:r>
              <a:rPr lang="en-IE" dirty="0" smtClean="0"/>
              <a:t>He envisioned an electro-mechanical computing device that could do much of the tedious work for him. </a:t>
            </a:r>
          </a:p>
          <a:p>
            <a:r>
              <a:rPr lang="en-IE" dirty="0" smtClean="0"/>
              <a:t>With help from Grace Hopper and funding from IBM, the machine was completed in 1944.</a:t>
            </a:r>
          </a:p>
        </p:txBody>
      </p:sp>
      <p:sp>
        <p:nvSpPr>
          <p:cNvPr id="3" name="Title 2"/>
          <p:cNvSpPr>
            <a:spLocks noGrp="1"/>
          </p:cNvSpPr>
          <p:nvPr>
            <p:ph type="title"/>
          </p:nvPr>
        </p:nvSpPr>
        <p:spPr/>
        <p:txBody>
          <a:bodyPr>
            <a:normAutofit/>
          </a:bodyPr>
          <a:lstStyle/>
          <a:p>
            <a:r>
              <a:rPr lang="en-IE" dirty="0" smtClean="0"/>
              <a:t>Howard H. Aiken</a:t>
            </a:r>
            <a:endParaRPr lang="en-IE" dirty="0"/>
          </a:p>
        </p:txBody>
      </p:sp>
      <p:pic>
        <p:nvPicPr>
          <p:cNvPr id="5" name="Picture 4" descr="Picture of Howard Aiken"/>
          <p:cNvPicPr>
            <a:picLocks noChangeAspect="1"/>
          </p:cNvPicPr>
          <p:nvPr/>
        </p:nvPicPr>
        <p:blipFill>
          <a:blip r:embed="rId2" cstate="print"/>
          <a:stretch>
            <a:fillRect/>
          </a:stretch>
        </p:blipFill>
        <p:spPr>
          <a:xfrm>
            <a:off x="5160379" y="1412776"/>
            <a:ext cx="3300053" cy="4422988"/>
          </a:xfrm>
          <a:prstGeom prst="rect">
            <a:avLst/>
          </a:prstGeom>
        </p:spPr>
      </p:pic>
    </p:spTree>
    <p:extLst>
      <p:ext uri="{BB962C8B-B14F-4D97-AF65-F5344CB8AC3E}">
        <p14:creationId xmlns:p14="http://schemas.microsoft.com/office/powerpoint/2010/main" val="307789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114800" cy="4525963"/>
          </a:xfrm>
        </p:spPr>
        <p:txBody>
          <a:bodyPr>
            <a:normAutofit fontScale="85000" lnSpcReduction="10000"/>
          </a:bodyPr>
          <a:lstStyle/>
          <a:p>
            <a:r>
              <a:rPr lang="en-IE" b="1" dirty="0" smtClean="0"/>
              <a:t>Rear Admiral Grace Murray Hopper</a:t>
            </a:r>
          </a:p>
          <a:p>
            <a:r>
              <a:rPr lang="en-IE" dirty="0" smtClean="0"/>
              <a:t>Born December 9, 1906</a:t>
            </a:r>
          </a:p>
          <a:p>
            <a:r>
              <a:rPr lang="en-IE" dirty="0" smtClean="0"/>
              <a:t>Died January 1, 1992</a:t>
            </a:r>
          </a:p>
          <a:p>
            <a:r>
              <a:rPr lang="en-IE" dirty="0" smtClean="0"/>
              <a:t>Born in New York City, New York</a:t>
            </a:r>
          </a:p>
          <a:p>
            <a:r>
              <a:rPr lang="en-IE" dirty="0" smtClean="0"/>
              <a:t>Computer pioneer who developed the first compiler for a computer programming language</a:t>
            </a:r>
          </a:p>
        </p:txBody>
      </p:sp>
      <p:sp>
        <p:nvSpPr>
          <p:cNvPr id="3" name="Title 2"/>
          <p:cNvSpPr>
            <a:spLocks noGrp="1"/>
          </p:cNvSpPr>
          <p:nvPr>
            <p:ph type="title"/>
          </p:nvPr>
        </p:nvSpPr>
        <p:spPr/>
        <p:txBody>
          <a:bodyPr>
            <a:normAutofit/>
          </a:bodyPr>
          <a:lstStyle/>
          <a:p>
            <a:r>
              <a:rPr lang="en-IE" dirty="0" smtClean="0"/>
              <a:t>Grace Hopper</a:t>
            </a:r>
            <a:endParaRPr lang="en-IE" dirty="0"/>
          </a:p>
        </p:txBody>
      </p:sp>
      <p:pic>
        <p:nvPicPr>
          <p:cNvPr id="4" name="Picture 3" descr="Picture of Grace Hopper from the 1930s"/>
          <p:cNvPicPr>
            <a:picLocks noChangeAspect="1"/>
          </p:cNvPicPr>
          <p:nvPr/>
        </p:nvPicPr>
        <p:blipFill>
          <a:blip r:embed="rId2" cstate="print"/>
          <a:stretch>
            <a:fillRect/>
          </a:stretch>
        </p:blipFill>
        <p:spPr>
          <a:xfrm>
            <a:off x="5364088" y="1418094"/>
            <a:ext cx="2952328" cy="4459178"/>
          </a:xfrm>
          <a:prstGeom prst="rect">
            <a:avLst/>
          </a:prstGeom>
        </p:spPr>
      </p:pic>
    </p:spTree>
    <p:extLst>
      <p:ext uri="{BB962C8B-B14F-4D97-AF65-F5344CB8AC3E}">
        <p14:creationId xmlns:p14="http://schemas.microsoft.com/office/powerpoint/2010/main" val="164419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481328"/>
            <a:ext cx="8219256" cy="4525963"/>
          </a:xfrm>
        </p:spPr>
        <p:txBody>
          <a:bodyPr>
            <a:normAutofit fontScale="85000" lnSpcReduction="20000"/>
          </a:bodyPr>
          <a:lstStyle/>
          <a:p>
            <a:r>
              <a:rPr lang="en-IE" dirty="0" smtClean="0"/>
              <a:t>Grace Hopper served at the Bureau of Ships Computation Project at Harvard University working on the computer programming staff. </a:t>
            </a:r>
          </a:p>
          <a:p>
            <a:r>
              <a:rPr lang="en-IE" dirty="0" smtClean="0"/>
              <a:t>A moth was found trapped between points at Relay #70, Panel F, of the IBM Harvard Mark II Aiken Relay Calculator while it was being tested at Harvard University, 9 September 1945. </a:t>
            </a:r>
          </a:p>
          <a:p>
            <a:r>
              <a:rPr lang="en-IE" dirty="0" smtClean="0"/>
              <a:t>The operators affixed the moth to the computer log, with the entry: "</a:t>
            </a:r>
            <a:r>
              <a:rPr lang="en-IE" i="1" dirty="0" smtClean="0"/>
              <a:t>First actual case of bug being found</a:t>
            </a:r>
            <a:r>
              <a:rPr lang="en-IE" dirty="0" smtClean="0"/>
              <a:t>". </a:t>
            </a:r>
          </a:p>
          <a:p>
            <a:r>
              <a:rPr lang="en-IE" dirty="0" smtClean="0"/>
              <a:t>Grace Hopper said that they "</a:t>
            </a:r>
            <a:r>
              <a:rPr lang="en-IE" i="1" dirty="0" smtClean="0"/>
              <a:t>debugged</a:t>
            </a:r>
            <a:r>
              <a:rPr lang="en-IE" dirty="0" smtClean="0"/>
              <a:t>" the machine, thus introducing the term "</a:t>
            </a:r>
            <a:r>
              <a:rPr lang="en-IE" i="1" dirty="0" smtClean="0"/>
              <a:t>debugging a computer program</a:t>
            </a:r>
            <a:r>
              <a:rPr lang="en-IE" dirty="0" smtClean="0"/>
              <a:t>".</a:t>
            </a:r>
          </a:p>
          <a:p>
            <a:endParaRPr lang="en-IE" dirty="0"/>
          </a:p>
        </p:txBody>
      </p:sp>
      <p:sp>
        <p:nvSpPr>
          <p:cNvPr id="3" name="Title 2"/>
          <p:cNvSpPr>
            <a:spLocks noGrp="1"/>
          </p:cNvSpPr>
          <p:nvPr>
            <p:ph type="title"/>
          </p:nvPr>
        </p:nvSpPr>
        <p:spPr/>
        <p:txBody>
          <a:bodyPr>
            <a:normAutofit/>
          </a:bodyPr>
          <a:lstStyle/>
          <a:p>
            <a:r>
              <a:rPr lang="en-IE" dirty="0" smtClean="0"/>
              <a:t>The First Bug</a:t>
            </a:r>
            <a:endParaRPr lang="en-IE" dirty="0"/>
          </a:p>
        </p:txBody>
      </p:sp>
      <p:sp>
        <p:nvSpPr>
          <p:cNvPr id="4" name="Rectangle 3"/>
          <p:cNvSpPr/>
          <p:nvPr/>
        </p:nvSpPr>
        <p:spPr>
          <a:xfrm>
            <a:off x="6057793" y="-99392"/>
            <a:ext cx="2723824" cy="923330"/>
          </a:xfrm>
          <a:prstGeom prst="rect">
            <a:avLst/>
          </a:prstGeom>
          <a:noFill/>
        </p:spPr>
        <p:txBody>
          <a:bodyPr wrap="none" lIns="91440" tIns="45720" rIns="91440" bIns="45720">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1945AD</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83821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6" name="Picture 5" descr="Picture of the First Bug"/>
          <p:cNvPicPr>
            <a:picLocks noChangeAspect="1"/>
          </p:cNvPicPr>
          <p:nvPr/>
        </p:nvPicPr>
        <p:blipFill>
          <a:blip r:embed="rId2" cstate="print"/>
          <a:stretch>
            <a:fillRect/>
          </a:stretch>
        </p:blipFill>
        <p:spPr>
          <a:xfrm>
            <a:off x="269926" y="332656"/>
            <a:ext cx="8622554" cy="6181610"/>
          </a:xfrm>
          <a:prstGeom prst="rect">
            <a:avLst/>
          </a:prstGeom>
        </p:spPr>
      </p:pic>
    </p:spTree>
    <p:extLst>
      <p:ext uri="{BB962C8B-B14F-4D97-AF65-F5344CB8AC3E}">
        <p14:creationId xmlns:p14="http://schemas.microsoft.com/office/powerpoint/2010/main" val="12768986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Bugs a.k.a. …</a:t>
            </a:r>
          </a:p>
        </p:txBody>
      </p:sp>
      <p:sp>
        <p:nvSpPr>
          <p:cNvPr id="15363" name="Rectangle 3"/>
          <p:cNvSpPr>
            <a:spLocks noGrp="1" noChangeArrowheads="1"/>
          </p:cNvSpPr>
          <p:nvPr>
            <p:ph type="body" idx="1"/>
          </p:nvPr>
        </p:nvSpPr>
        <p:spPr>
          <a:xfrm>
            <a:off x="685800" y="1981200"/>
            <a:ext cx="3048000" cy="4114800"/>
          </a:xfrm>
        </p:spPr>
        <p:txBody>
          <a:bodyPr/>
          <a:lstStyle/>
          <a:p>
            <a:pPr eaLnBrk="1" hangingPunct="1">
              <a:buFontTx/>
              <a:buNone/>
            </a:pPr>
            <a:endParaRPr lang="en-US" sz="2800" dirty="0" smtClean="0"/>
          </a:p>
        </p:txBody>
      </p:sp>
      <p:sp>
        <p:nvSpPr>
          <p:cNvPr id="15364" name="Rectangle 4"/>
          <p:cNvSpPr>
            <a:spLocks noChangeArrowheads="1"/>
          </p:cNvSpPr>
          <p:nvPr/>
        </p:nvSpPr>
        <p:spPr bwMode="auto">
          <a:xfrm>
            <a:off x="4800600" y="1981200"/>
            <a:ext cx="3048000" cy="4114800"/>
          </a:xfrm>
          <a:prstGeom prst="rect">
            <a:avLst/>
          </a:prstGeom>
          <a:noFill/>
          <a:ln w="9525">
            <a:noFill/>
            <a:miter lim="800000"/>
            <a:headEnd/>
            <a:tailEnd/>
          </a:ln>
        </p:spPr>
        <p:txBody>
          <a:bodyPr/>
          <a:lstStyle/>
          <a:p>
            <a:pPr marL="342900" indent="-342900" eaLnBrk="1" hangingPunct="1">
              <a:spcBef>
                <a:spcPct val="20000"/>
              </a:spcBef>
              <a:buFontTx/>
              <a:buChar char="•"/>
            </a:pPr>
            <a:endParaRPr lang="en-US" sz="2800" dirty="0"/>
          </a:p>
        </p:txBody>
      </p:sp>
    </p:spTree>
    <p:extLst>
      <p:ext uri="{BB962C8B-B14F-4D97-AF65-F5344CB8AC3E}">
        <p14:creationId xmlns:p14="http://schemas.microsoft.com/office/powerpoint/2010/main" val="1090789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47630439"/>
              </p:ext>
            </p:extLst>
          </p:nvPr>
        </p:nvGraphicFramePr>
        <p:xfrm>
          <a:off x="755576" y="2204864"/>
          <a:ext cx="7128792" cy="3980233"/>
        </p:xfrm>
        <a:graphic>
          <a:graphicData uri="http://schemas.openxmlformats.org/drawingml/2006/table">
            <a:tbl>
              <a:tblPr/>
              <a:tblGrid>
                <a:gridCol w="732723">
                  <a:extLst>
                    <a:ext uri="{9D8B030D-6E8A-4147-A177-3AD203B41FA5}">
                      <a16:colId xmlns:a16="http://schemas.microsoft.com/office/drawing/2014/main" val="20000"/>
                    </a:ext>
                  </a:extLst>
                </a:gridCol>
                <a:gridCol w="1267002">
                  <a:extLst>
                    <a:ext uri="{9D8B030D-6E8A-4147-A177-3AD203B41FA5}">
                      <a16:colId xmlns:a16="http://schemas.microsoft.com/office/drawing/2014/main" val="20001"/>
                    </a:ext>
                  </a:extLst>
                </a:gridCol>
                <a:gridCol w="5129067">
                  <a:extLst>
                    <a:ext uri="{9D8B030D-6E8A-4147-A177-3AD203B41FA5}">
                      <a16:colId xmlns:a16="http://schemas.microsoft.com/office/drawing/2014/main" val="20002"/>
                    </a:ext>
                  </a:extLst>
                </a:gridCol>
              </a:tblGrid>
              <a:tr h="365578">
                <a:tc>
                  <a:txBody>
                    <a:bodyPr/>
                    <a:lstStyle/>
                    <a:p>
                      <a:r>
                        <a:rPr lang="en-IE" sz="1100" b="1" dirty="0" smtClean="0">
                          <a:effectLst/>
                        </a:rPr>
                        <a:t>Priority</a:t>
                      </a:r>
                      <a:endParaRPr lang="en-IE" dirty="0">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E" sz="1100" b="1">
                          <a:effectLst/>
                        </a:rPr>
                        <a:t>Category</a:t>
                      </a:r>
                      <a:endParaRPr lang="en-IE">
                        <a:effectLst/>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504A83"/>
                      </a:solidFill>
                      <a:prstDash val="solid"/>
                      <a:round/>
                      <a:headEnd type="none" w="med" len="med"/>
                      <a:tailEnd type="none" w="med" len="med"/>
                    </a:lnR>
                    <a:lnT w="12700" cap="flat" cmpd="sng" algn="ctr">
                      <a:solidFill>
                        <a:srgbClr val="504A83"/>
                      </a:solidFill>
                      <a:prstDash val="solid"/>
                      <a:round/>
                      <a:headEnd type="none" w="med" len="med"/>
                      <a:tailEnd type="none" w="med" len="med"/>
                    </a:lnT>
                    <a:lnB w="12700" cap="flat" cmpd="sng" algn="ctr">
                      <a:solidFill>
                        <a:srgbClr val="504A83"/>
                      </a:solidFill>
                      <a:prstDash val="solid"/>
                      <a:round/>
                      <a:headEnd type="none" w="med" len="med"/>
                      <a:tailEnd type="none" w="med" len="med"/>
                    </a:lnB>
                  </a:tcPr>
                </a:tc>
                <a:tc>
                  <a:txBody>
                    <a:bodyPr/>
                    <a:lstStyle/>
                    <a:p>
                      <a:r>
                        <a:rPr lang="en-IE" sz="1100" b="1">
                          <a:effectLst/>
                        </a:rPr>
                        <a:t>Description</a:t>
                      </a:r>
                      <a:endParaRPr lang="en-IE">
                        <a:effectLst/>
                      </a:endParaRPr>
                    </a:p>
                  </a:txBody>
                  <a:tcPr marL="68580" marR="68580" marT="0" marB="0" anchor="ctr">
                    <a:lnL w="12700" cap="flat" cmpd="sng" algn="ctr">
                      <a:solidFill>
                        <a:srgbClr val="504A83"/>
                      </a:solidFill>
                      <a:prstDash val="solid"/>
                      <a:round/>
                      <a:headEnd type="none" w="med" len="med"/>
                      <a:tailEnd type="none" w="med" len="med"/>
                    </a:lnL>
                    <a:lnR w="12700" cap="flat" cmpd="sng" algn="ctr">
                      <a:solidFill>
                        <a:srgbClr val="80A586"/>
                      </a:solidFill>
                      <a:prstDash val="solid"/>
                      <a:round/>
                      <a:headEnd type="none" w="med" len="med"/>
                      <a:tailEnd type="none" w="med" len="med"/>
                    </a:lnR>
                    <a:lnT w="12700" cap="flat" cmpd="sng" algn="ctr">
                      <a:solidFill>
                        <a:srgbClr val="80A586"/>
                      </a:solidFill>
                      <a:prstDash val="solid"/>
                      <a:round/>
                      <a:headEnd type="none" w="med" len="med"/>
                      <a:tailEnd type="none" w="med" len="med"/>
                    </a:lnT>
                    <a:lnB w="12700" cap="flat" cmpd="sng" algn="ctr">
                      <a:solidFill>
                        <a:srgbClr val="80A586"/>
                      </a:solidFill>
                      <a:prstDash val="solid"/>
                      <a:round/>
                      <a:headEnd type="none" w="med" len="med"/>
                      <a:tailEnd type="none" w="med" len="med"/>
                    </a:lnB>
                  </a:tcPr>
                </a:tc>
                <a:extLst>
                  <a:ext uri="{0D108BD9-81ED-4DB2-BD59-A6C34878D82A}">
                    <a16:rowId xmlns:a16="http://schemas.microsoft.com/office/drawing/2014/main" val="10000"/>
                  </a:ext>
                </a:extLst>
              </a:tr>
              <a:tr h="731158">
                <a:tc>
                  <a:txBody>
                    <a:bodyPr/>
                    <a:lstStyle/>
                    <a:p>
                      <a:pPr algn="ctr"/>
                      <a:r>
                        <a:rPr lang="en-IE" sz="1800" b="1" dirty="0">
                          <a:effectLst/>
                        </a:rPr>
                        <a:t>1</a:t>
                      </a:r>
                      <a:endParaRPr lang="en-IE" sz="1800" dirty="0">
                        <a:effectLst/>
                      </a:endParaRPr>
                    </a:p>
                  </a:txBody>
                  <a:tcPr marL="68580" marR="68580" marT="0" marB="0" anchor="ctr">
                    <a:lnL w="12700" cap="flat" cmpd="sng" algn="ctr">
                      <a:solidFill>
                        <a:srgbClr val="A00E8D"/>
                      </a:solidFill>
                      <a:prstDash val="solid"/>
                      <a:round/>
                      <a:headEnd type="none" w="med" len="med"/>
                      <a:tailEnd type="none" w="med" len="med"/>
                    </a:lnL>
                    <a:lnR w="12700" cap="flat" cmpd="sng" algn="ctr">
                      <a:solidFill>
                        <a:srgbClr val="A00E8D"/>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A00E8D"/>
                      </a:solidFill>
                      <a:prstDash val="solid"/>
                      <a:round/>
                      <a:headEnd type="none" w="med" len="med"/>
                      <a:tailEnd type="none" w="med" len="med"/>
                    </a:lnB>
                  </a:tcPr>
                </a:tc>
                <a:tc>
                  <a:txBody>
                    <a:bodyPr/>
                    <a:lstStyle/>
                    <a:p>
                      <a:r>
                        <a:rPr lang="en-IE" sz="1800" dirty="0">
                          <a:effectLst/>
                        </a:rPr>
                        <a:t>Blocker</a:t>
                      </a:r>
                    </a:p>
                  </a:txBody>
                  <a:tcPr marL="68580" marR="68580" marT="0" marB="0" anchor="ctr">
                    <a:lnL w="12700" cap="flat" cmpd="sng" algn="ctr">
                      <a:solidFill>
                        <a:srgbClr val="A00E8D"/>
                      </a:solidFill>
                      <a:prstDash val="solid"/>
                      <a:round/>
                      <a:headEnd type="none" w="med" len="med"/>
                      <a:tailEnd type="none" w="med" len="med"/>
                    </a:lnL>
                    <a:lnR w="12700" cap="flat" cmpd="sng" algn="ctr">
                      <a:solidFill>
                        <a:srgbClr val="8079C5"/>
                      </a:solidFill>
                      <a:prstDash val="solid"/>
                      <a:round/>
                      <a:headEnd type="none" w="med" len="med"/>
                      <a:tailEnd type="none" w="med" len="med"/>
                    </a:lnR>
                    <a:lnT w="12700" cap="flat" cmpd="sng" algn="ctr">
                      <a:solidFill>
                        <a:srgbClr val="504A83"/>
                      </a:solidFill>
                      <a:prstDash val="solid"/>
                      <a:round/>
                      <a:headEnd type="none" w="med" len="med"/>
                      <a:tailEnd type="none" w="med" len="med"/>
                    </a:lnT>
                    <a:lnB w="12700" cap="flat" cmpd="sng" algn="ctr">
                      <a:solidFill>
                        <a:srgbClr val="8079C5"/>
                      </a:solidFill>
                      <a:prstDash val="solid"/>
                      <a:round/>
                      <a:headEnd type="none" w="med" len="med"/>
                      <a:tailEnd type="none" w="med" len="med"/>
                    </a:lnB>
                  </a:tcPr>
                </a:tc>
                <a:tc>
                  <a:txBody>
                    <a:bodyPr/>
                    <a:lstStyle/>
                    <a:p>
                      <a:r>
                        <a:rPr lang="en-IE" sz="1800">
                          <a:effectLst/>
                        </a:rPr>
                        <a:t>A Defect which blocks all development work and/or the carrying out of Acceptance Tests</a:t>
                      </a:r>
                    </a:p>
                  </a:txBody>
                  <a:tcPr marL="68580" marR="68580" marT="0" marB="0" anchor="ctr">
                    <a:lnL w="12700" cap="flat" cmpd="sng" algn="ctr">
                      <a:solidFill>
                        <a:srgbClr val="8079C5"/>
                      </a:solidFill>
                      <a:prstDash val="solid"/>
                      <a:round/>
                      <a:headEnd type="none" w="med" len="med"/>
                      <a:tailEnd type="none" w="med" len="med"/>
                    </a:lnL>
                    <a:lnR w="12700" cap="flat" cmpd="sng" algn="ctr">
                      <a:solidFill>
                        <a:srgbClr val="8079C5"/>
                      </a:solidFill>
                      <a:prstDash val="solid"/>
                      <a:round/>
                      <a:headEnd type="none" w="med" len="med"/>
                      <a:tailEnd type="none" w="med" len="med"/>
                    </a:lnR>
                    <a:lnT w="12700" cap="flat" cmpd="sng" algn="ctr">
                      <a:solidFill>
                        <a:srgbClr val="80A586"/>
                      </a:solidFill>
                      <a:prstDash val="solid"/>
                      <a:round/>
                      <a:headEnd type="none" w="med" len="med"/>
                      <a:tailEnd type="none" w="med" len="med"/>
                    </a:lnT>
                    <a:lnB w="12700" cap="flat" cmpd="sng" algn="ctr">
                      <a:solidFill>
                        <a:srgbClr val="8079C5"/>
                      </a:solidFill>
                      <a:prstDash val="solid"/>
                      <a:round/>
                      <a:headEnd type="none" w="med" len="med"/>
                      <a:tailEnd type="none" w="med" len="med"/>
                    </a:lnB>
                  </a:tcPr>
                </a:tc>
                <a:extLst>
                  <a:ext uri="{0D108BD9-81ED-4DB2-BD59-A6C34878D82A}">
                    <a16:rowId xmlns:a16="http://schemas.microsoft.com/office/drawing/2014/main" val="10001"/>
                  </a:ext>
                </a:extLst>
              </a:tr>
              <a:tr h="731158">
                <a:tc>
                  <a:txBody>
                    <a:bodyPr/>
                    <a:lstStyle/>
                    <a:p>
                      <a:pPr algn="ctr"/>
                      <a:r>
                        <a:rPr lang="en-IE" sz="1800" b="1">
                          <a:effectLst/>
                        </a:rPr>
                        <a:t>2</a:t>
                      </a:r>
                      <a:endParaRPr lang="en-IE" sz="1800">
                        <a:effectLst/>
                      </a:endParaRPr>
                    </a:p>
                  </a:txBody>
                  <a:tcPr marL="68580" marR="68580" marT="0" marB="0" anchor="ctr">
                    <a:lnL w="12700" cap="flat" cmpd="sng" algn="ctr">
                      <a:solidFill>
                        <a:srgbClr val="000F8D"/>
                      </a:solidFill>
                      <a:prstDash val="solid"/>
                      <a:round/>
                      <a:headEnd type="none" w="med" len="med"/>
                      <a:tailEnd type="none" w="med" len="med"/>
                    </a:lnL>
                    <a:lnR w="12700" cap="flat" cmpd="sng" algn="ctr">
                      <a:solidFill>
                        <a:srgbClr val="000F8D"/>
                      </a:solidFill>
                      <a:prstDash val="solid"/>
                      <a:round/>
                      <a:headEnd type="none" w="med" len="med"/>
                      <a:tailEnd type="none" w="med" len="med"/>
                    </a:lnR>
                    <a:lnT w="12700" cap="flat" cmpd="sng" algn="ctr">
                      <a:solidFill>
                        <a:srgbClr val="A00E8D"/>
                      </a:solidFill>
                      <a:prstDash val="solid"/>
                      <a:round/>
                      <a:headEnd type="none" w="med" len="med"/>
                      <a:tailEnd type="none" w="med" len="med"/>
                    </a:lnT>
                    <a:lnB w="12700" cap="flat" cmpd="sng" algn="ctr">
                      <a:solidFill>
                        <a:srgbClr val="000F8D"/>
                      </a:solidFill>
                      <a:prstDash val="solid"/>
                      <a:round/>
                      <a:headEnd type="none" w="med" len="med"/>
                      <a:tailEnd type="none" w="med" len="med"/>
                    </a:lnB>
                  </a:tcPr>
                </a:tc>
                <a:tc>
                  <a:txBody>
                    <a:bodyPr/>
                    <a:lstStyle/>
                    <a:p>
                      <a:r>
                        <a:rPr lang="en-IE" sz="1800" dirty="0">
                          <a:effectLst/>
                        </a:rPr>
                        <a:t>Critical</a:t>
                      </a:r>
                    </a:p>
                  </a:txBody>
                  <a:tcPr marL="68580" marR="68580" marT="0" marB="0" anchor="ctr">
                    <a:lnL w="12700" cap="flat" cmpd="sng" algn="ctr">
                      <a:solidFill>
                        <a:srgbClr val="000F8D"/>
                      </a:solidFill>
                      <a:prstDash val="solid"/>
                      <a:round/>
                      <a:headEnd type="none" w="med" len="med"/>
                      <a:tailEnd type="none" w="med" len="med"/>
                    </a:lnL>
                    <a:lnR w="12700" cap="flat" cmpd="sng" algn="ctr">
                      <a:solidFill>
                        <a:srgbClr val="8079C5"/>
                      </a:solidFill>
                      <a:prstDash val="solid"/>
                      <a:round/>
                      <a:headEnd type="none" w="med" len="med"/>
                      <a:tailEnd type="none" w="med" len="med"/>
                    </a:lnR>
                    <a:lnT w="12700" cap="flat" cmpd="sng" algn="ctr">
                      <a:solidFill>
                        <a:srgbClr val="8079C5"/>
                      </a:solidFill>
                      <a:prstDash val="solid"/>
                      <a:round/>
                      <a:headEnd type="none" w="med" len="med"/>
                      <a:tailEnd type="none" w="med" len="med"/>
                    </a:lnT>
                    <a:lnB w="12700" cap="flat" cmpd="sng" algn="ctr">
                      <a:solidFill>
                        <a:srgbClr val="8079C5"/>
                      </a:solidFill>
                      <a:prstDash val="solid"/>
                      <a:round/>
                      <a:headEnd type="none" w="med" len="med"/>
                      <a:tailEnd type="none" w="med" len="med"/>
                    </a:lnB>
                  </a:tcPr>
                </a:tc>
                <a:tc>
                  <a:txBody>
                    <a:bodyPr/>
                    <a:lstStyle/>
                    <a:p>
                      <a:r>
                        <a:rPr lang="en-IE" sz="1800" dirty="0">
                          <a:effectLst/>
                        </a:rPr>
                        <a:t>The Platform is unusable, e.g. software crash, loss of data or a severe memory leak</a:t>
                      </a:r>
                    </a:p>
                  </a:txBody>
                  <a:tcPr marL="68580" marR="68580" marT="0" marB="0" anchor="ctr">
                    <a:lnL w="12700" cap="flat" cmpd="sng" algn="ctr">
                      <a:solidFill>
                        <a:srgbClr val="8079C5"/>
                      </a:solidFill>
                      <a:prstDash val="solid"/>
                      <a:round/>
                      <a:headEnd type="none" w="med" len="med"/>
                      <a:tailEnd type="none" w="med" len="med"/>
                    </a:lnL>
                    <a:lnR w="12700" cap="flat" cmpd="sng" algn="ctr">
                      <a:solidFill>
                        <a:srgbClr val="8079C5"/>
                      </a:solidFill>
                      <a:prstDash val="solid"/>
                      <a:round/>
                      <a:headEnd type="none" w="med" len="med"/>
                      <a:tailEnd type="none" w="med" len="med"/>
                    </a:lnR>
                    <a:lnT w="12700" cap="flat" cmpd="sng" algn="ctr">
                      <a:solidFill>
                        <a:srgbClr val="8079C5"/>
                      </a:solidFill>
                      <a:prstDash val="solid"/>
                      <a:round/>
                      <a:headEnd type="none" w="med" len="med"/>
                      <a:tailEnd type="none" w="med" len="med"/>
                    </a:lnT>
                    <a:lnB w="12700" cap="flat" cmpd="sng" algn="ctr">
                      <a:solidFill>
                        <a:srgbClr val="8079C5"/>
                      </a:solidFill>
                      <a:prstDash val="solid"/>
                      <a:round/>
                      <a:headEnd type="none" w="med" len="med"/>
                      <a:tailEnd type="none" w="med" len="med"/>
                    </a:lnB>
                  </a:tcPr>
                </a:tc>
                <a:extLst>
                  <a:ext uri="{0D108BD9-81ED-4DB2-BD59-A6C34878D82A}">
                    <a16:rowId xmlns:a16="http://schemas.microsoft.com/office/drawing/2014/main" val="10002"/>
                  </a:ext>
                </a:extLst>
              </a:tr>
              <a:tr h="731158">
                <a:tc>
                  <a:txBody>
                    <a:bodyPr/>
                    <a:lstStyle/>
                    <a:p>
                      <a:pPr algn="ctr"/>
                      <a:r>
                        <a:rPr lang="en-IE" sz="1800" b="1">
                          <a:effectLst/>
                        </a:rPr>
                        <a:t>3</a:t>
                      </a:r>
                      <a:endParaRPr lang="en-IE" sz="1800">
                        <a:effectLst/>
                      </a:endParaRPr>
                    </a:p>
                  </a:txBody>
                  <a:tcPr marL="68580" marR="68580" marT="0" marB="0" anchor="ctr">
                    <a:lnL w="12700" cap="flat" cmpd="sng" algn="ctr">
                      <a:solidFill>
                        <a:srgbClr val="600F8D"/>
                      </a:solidFill>
                      <a:prstDash val="solid"/>
                      <a:round/>
                      <a:headEnd type="none" w="med" len="med"/>
                      <a:tailEnd type="none" w="med" len="med"/>
                    </a:lnL>
                    <a:lnR w="12700" cap="flat" cmpd="sng" algn="ctr">
                      <a:solidFill>
                        <a:srgbClr val="600F8D"/>
                      </a:solidFill>
                      <a:prstDash val="solid"/>
                      <a:round/>
                      <a:headEnd type="none" w="med" len="med"/>
                      <a:tailEnd type="none" w="med" len="med"/>
                    </a:lnR>
                    <a:lnT w="12700" cap="flat" cmpd="sng" algn="ctr">
                      <a:solidFill>
                        <a:srgbClr val="000F8D"/>
                      </a:solidFill>
                      <a:prstDash val="solid"/>
                      <a:round/>
                      <a:headEnd type="none" w="med" len="med"/>
                      <a:tailEnd type="none" w="med" len="med"/>
                    </a:lnT>
                    <a:lnB w="12700" cap="flat" cmpd="sng" algn="ctr">
                      <a:solidFill>
                        <a:srgbClr val="600F8D"/>
                      </a:solidFill>
                      <a:prstDash val="solid"/>
                      <a:round/>
                      <a:headEnd type="none" w="med" len="med"/>
                      <a:tailEnd type="none" w="med" len="med"/>
                    </a:lnB>
                  </a:tcPr>
                </a:tc>
                <a:tc>
                  <a:txBody>
                    <a:bodyPr/>
                    <a:lstStyle/>
                    <a:p>
                      <a:r>
                        <a:rPr lang="en-IE" sz="1800">
                          <a:effectLst/>
                        </a:rPr>
                        <a:t>Major </a:t>
                      </a:r>
                    </a:p>
                  </a:txBody>
                  <a:tcPr marL="68580" marR="68580" marT="0" marB="0" anchor="ctr">
                    <a:lnL w="12700" cap="flat" cmpd="sng" algn="ctr">
                      <a:solidFill>
                        <a:srgbClr val="600F8D"/>
                      </a:solidFill>
                      <a:prstDash val="solid"/>
                      <a:round/>
                      <a:headEnd type="none" w="med" len="med"/>
                      <a:tailEnd type="none" w="med" len="med"/>
                    </a:lnL>
                    <a:lnR w="12700" cap="flat" cmpd="sng" algn="ctr">
                      <a:solidFill>
                        <a:srgbClr val="8079C5"/>
                      </a:solidFill>
                      <a:prstDash val="solid"/>
                      <a:round/>
                      <a:headEnd type="none" w="med" len="med"/>
                      <a:tailEnd type="none" w="med" len="med"/>
                    </a:lnR>
                    <a:lnT w="12700" cap="flat" cmpd="sng" algn="ctr">
                      <a:solidFill>
                        <a:srgbClr val="8079C5"/>
                      </a:solidFill>
                      <a:prstDash val="solid"/>
                      <a:round/>
                      <a:headEnd type="none" w="med" len="med"/>
                      <a:tailEnd type="none" w="med" len="med"/>
                    </a:lnT>
                    <a:lnB w="12700" cap="flat" cmpd="sng" algn="ctr">
                      <a:solidFill>
                        <a:srgbClr val="8079C5"/>
                      </a:solidFill>
                      <a:prstDash val="solid"/>
                      <a:round/>
                      <a:headEnd type="none" w="med" len="med"/>
                      <a:tailEnd type="none" w="med" len="med"/>
                    </a:lnB>
                  </a:tcPr>
                </a:tc>
                <a:tc>
                  <a:txBody>
                    <a:bodyPr/>
                    <a:lstStyle/>
                    <a:p>
                      <a:r>
                        <a:rPr lang="en-IE" sz="1800" dirty="0">
                          <a:effectLst/>
                        </a:rPr>
                        <a:t>A major component/theme of the Platform is unusable; major loss of functionality or major missing functionality</a:t>
                      </a:r>
                    </a:p>
                  </a:txBody>
                  <a:tcPr marL="68580" marR="68580" marT="0" marB="0" anchor="ctr">
                    <a:lnL w="12700" cap="flat" cmpd="sng" algn="ctr">
                      <a:solidFill>
                        <a:srgbClr val="8079C5"/>
                      </a:solidFill>
                      <a:prstDash val="solid"/>
                      <a:round/>
                      <a:headEnd type="none" w="med" len="med"/>
                      <a:tailEnd type="none" w="med" len="med"/>
                    </a:lnL>
                    <a:lnR w="12700" cap="flat" cmpd="sng" algn="ctr">
                      <a:solidFill>
                        <a:srgbClr val="8079C5"/>
                      </a:solidFill>
                      <a:prstDash val="solid"/>
                      <a:round/>
                      <a:headEnd type="none" w="med" len="med"/>
                      <a:tailEnd type="none" w="med" len="med"/>
                    </a:lnR>
                    <a:lnT w="12700" cap="flat" cmpd="sng" algn="ctr">
                      <a:solidFill>
                        <a:srgbClr val="8079C5"/>
                      </a:solidFill>
                      <a:prstDash val="solid"/>
                      <a:round/>
                      <a:headEnd type="none" w="med" len="med"/>
                      <a:tailEnd type="none" w="med" len="med"/>
                    </a:lnT>
                    <a:lnB w="12700" cap="flat" cmpd="sng" algn="ctr">
                      <a:solidFill>
                        <a:srgbClr val="8079C5"/>
                      </a:solidFill>
                      <a:prstDash val="solid"/>
                      <a:round/>
                      <a:headEnd type="none" w="med" len="med"/>
                      <a:tailEnd type="none" w="med" len="med"/>
                    </a:lnB>
                  </a:tcPr>
                </a:tc>
                <a:extLst>
                  <a:ext uri="{0D108BD9-81ED-4DB2-BD59-A6C34878D82A}">
                    <a16:rowId xmlns:a16="http://schemas.microsoft.com/office/drawing/2014/main" val="10003"/>
                  </a:ext>
                </a:extLst>
              </a:tr>
              <a:tr h="731158">
                <a:tc>
                  <a:txBody>
                    <a:bodyPr/>
                    <a:lstStyle/>
                    <a:p>
                      <a:pPr algn="ctr"/>
                      <a:r>
                        <a:rPr lang="en-IE" sz="1800" b="1">
                          <a:effectLst/>
                        </a:rPr>
                        <a:t>4</a:t>
                      </a:r>
                      <a:endParaRPr lang="en-IE" sz="1800">
                        <a:effectLst/>
                      </a:endParaRPr>
                    </a:p>
                  </a:txBody>
                  <a:tcPr marL="68580" marR="68580" marT="0" marB="0" anchor="ctr">
                    <a:lnL w="12700" cap="flat" cmpd="sng" algn="ctr">
                      <a:solidFill>
                        <a:srgbClr val="00208D"/>
                      </a:solidFill>
                      <a:prstDash val="solid"/>
                      <a:round/>
                      <a:headEnd type="none" w="med" len="med"/>
                      <a:tailEnd type="none" w="med" len="med"/>
                    </a:lnL>
                    <a:lnR w="12700" cap="flat" cmpd="sng" algn="ctr">
                      <a:solidFill>
                        <a:srgbClr val="00208D"/>
                      </a:solidFill>
                      <a:prstDash val="solid"/>
                      <a:round/>
                      <a:headEnd type="none" w="med" len="med"/>
                      <a:tailEnd type="none" w="med" len="med"/>
                    </a:lnR>
                    <a:lnT w="12700" cap="flat" cmpd="sng" algn="ctr">
                      <a:solidFill>
                        <a:srgbClr val="600F8D"/>
                      </a:solidFill>
                      <a:prstDash val="solid"/>
                      <a:round/>
                      <a:headEnd type="none" w="med" len="med"/>
                      <a:tailEnd type="none" w="med" len="med"/>
                    </a:lnT>
                    <a:lnB w="12700" cap="flat" cmpd="sng" algn="ctr">
                      <a:solidFill>
                        <a:srgbClr val="00208D"/>
                      </a:solidFill>
                      <a:prstDash val="solid"/>
                      <a:round/>
                      <a:headEnd type="none" w="med" len="med"/>
                      <a:tailEnd type="none" w="med" len="med"/>
                    </a:lnB>
                  </a:tcPr>
                </a:tc>
                <a:tc>
                  <a:txBody>
                    <a:bodyPr/>
                    <a:lstStyle/>
                    <a:p>
                      <a:r>
                        <a:rPr lang="en-IE" sz="1800">
                          <a:effectLst/>
                        </a:rPr>
                        <a:t>Minor </a:t>
                      </a:r>
                    </a:p>
                  </a:txBody>
                  <a:tcPr marL="68580" marR="68580" marT="0" marB="0" anchor="ctr">
                    <a:lnL w="12700" cap="flat" cmpd="sng" algn="ctr">
                      <a:solidFill>
                        <a:srgbClr val="00208D"/>
                      </a:solidFill>
                      <a:prstDash val="solid"/>
                      <a:round/>
                      <a:headEnd type="none" w="med" len="med"/>
                      <a:tailEnd type="none" w="med" len="med"/>
                    </a:lnL>
                    <a:lnR w="12700" cap="flat" cmpd="sng" algn="ctr">
                      <a:solidFill>
                        <a:srgbClr val="8079C5"/>
                      </a:solidFill>
                      <a:prstDash val="solid"/>
                      <a:round/>
                      <a:headEnd type="none" w="med" len="med"/>
                      <a:tailEnd type="none" w="med" len="med"/>
                    </a:lnR>
                    <a:lnT w="12700" cap="flat" cmpd="sng" algn="ctr">
                      <a:solidFill>
                        <a:srgbClr val="8079C5"/>
                      </a:solidFill>
                      <a:prstDash val="solid"/>
                      <a:round/>
                      <a:headEnd type="none" w="med" len="med"/>
                      <a:tailEnd type="none" w="med" len="med"/>
                    </a:lnT>
                    <a:lnB w="12700" cap="flat" cmpd="sng" algn="ctr">
                      <a:solidFill>
                        <a:srgbClr val="8079C5"/>
                      </a:solidFill>
                      <a:prstDash val="solid"/>
                      <a:round/>
                      <a:headEnd type="none" w="med" len="med"/>
                      <a:tailEnd type="none" w="med" len="med"/>
                    </a:lnB>
                  </a:tcPr>
                </a:tc>
                <a:tc>
                  <a:txBody>
                    <a:bodyPr/>
                    <a:lstStyle/>
                    <a:p>
                      <a:r>
                        <a:rPr lang="en-IE" sz="1800" dirty="0">
                          <a:effectLst/>
                        </a:rPr>
                        <a:t>A minor loss of functionality or other problem where an easy workaround is present</a:t>
                      </a:r>
                    </a:p>
                  </a:txBody>
                  <a:tcPr marL="68580" marR="68580" marT="0" marB="0" anchor="ctr">
                    <a:lnL w="12700" cap="flat" cmpd="sng" algn="ctr">
                      <a:solidFill>
                        <a:srgbClr val="8079C5"/>
                      </a:solidFill>
                      <a:prstDash val="solid"/>
                      <a:round/>
                      <a:headEnd type="none" w="med" len="med"/>
                      <a:tailEnd type="none" w="med" len="med"/>
                    </a:lnL>
                    <a:lnR w="12700" cap="flat" cmpd="sng" algn="ctr">
                      <a:solidFill>
                        <a:srgbClr val="8079C5"/>
                      </a:solidFill>
                      <a:prstDash val="solid"/>
                      <a:round/>
                      <a:headEnd type="none" w="med" len="med"/>
                      <a:tailEnd type="none" w="med" len="med"/>
                    </a:lnR>
                    <a:lnT w="12700" cap="flat" cmpd="sng" algn="ctr">
                      <a:solidFill>
                        <a:srgbClr val="8079C5"/>
                      </a:solidFill>
                      <a:prstDash val="solid"/>
                      <a:round/>
                      <a:headEnd type="none" w="med" len="med"/>
                      <a:tailEnd type="none" w="med" len="med"/>
                    </a:lnT>
                    <a:lnB w="12700" cap="flat" cmpd="sng" algn="ctr">
                      <a:solidFill>
                        <a:srgbClr val="8079C5"/>
                      </a:solidFill>
                      <a:prstDash val="solid"/>
                      <a:round/>
                      <a:headEnd type="none" w="med" len="med"/>
                      <a:tailEnd type="none" w="med" len="med"/>
                    </a:lnB>
                  </a:tcPr>
                </a:tc>
                <a:extLst>
                  <a:ext uri="{0D108BD9-81ED-4DB2-BD59-A6C34878D82A}">
                    <a16:rowId xmlns:a16="http://schemas.microsoft.com/office/drawing/2014/main" val="10004"/>
                  </a:ext>
                </a:extLst>
              </a:tr>
              <a:tr h="598221">
                <a:tc>
                  <a:txBody>
                    <a:bodyPr/>
                    <a:lstStyle/>
                    <a:p>
                      <a:pPr algn="ctr"/>
                      <a:r>
                        <a:rPr lang="en-IE" sz="1800" b="1">
                          <a:effectLst/>
                        </a:rPr>
                        <a:t>5</a:t>
                      </a:r>
                      <a:endParaRPr lang="en-IE" sz="1800">
                        <a:effectLst/>
                      </a:endParaRPr>
                    </a:p>
                  </a:txBody>
                  <a:tcPr marL="68580" marR="68580" marT="0" marB="0" anchor="ctr">
                    <a:lnL w="12700" cap="flat" cmpd="sng" algn="ctr">
                      <a:solidFill>
                        <a:srgbClr val="60208D"/>
                      </a:solidFill>
                      <a:prstDash val="solid"/>
                      <a:round/>
                      <a:headEnd type="none" w="med" len="med"/>
                      <a:tailEnd type="none" w="med" len="med"/>
                    </a:lnL>
                    <a:lnR w="12700" cap="flat" cmpd="sng" algn="ctr">
                      <a:solidFill>
                        <a:srgbClr val="60208D"/>
                      </a:solidFill>
                      <a:prstDash val="solid"/>
                      <a:round/>
                      <a:headEnd type="none" w="med" len="med"/>
                      <a:tailEnd type="none" w="med" len="med"/>
                    </a:lnR>
                    <a:lnT w="12700" cap="flat" cmpd="sng" algn="ctr">
                      <a:solidFill>
                        <a:srgbClr val="00208D"/>
                      </a:solidFill>
                      <a:prstDash val="solid"/>
                      <a:round/>
                      <a:headEnd type="none" w="med" len="med"/>
                      <a:tailEnd type="none" w="med" len="med"/>
                    </a:lnT>
                    <a:lnB w="12700" cap="flat" cmpd="sng" algn="ctr">
                      <a:solidFill>
                        <a:srgbClr val="60208D"/>
                      </a:solidFill>
                      <a:prstDash val="solid"/>
                      <a:round/>
                      <a:headEnd type="none" w="med" len="med"/>
                      <a:tailEnd type="none" w="med" len="med"/>
                    </a:lnB>
                  </a:tcPr>
                </a:tc>
                <a:tc>
                  <a:txBody>
                    <a:bodyPr/>
                    <a:lstStyle/>
                    <a:p>
                      <a:r>
                        <a:rPr lang="en-IE" sz="1800">
                          <a:effectLst/>
                        </a:rPr>
                        <a:t>Trivial</a:t>
                      </a:r>
                    </a:p>
                  </a:txBody>
                  <a:tcPr marL="68580" marR="68580" marT="0" marB="0" anchor="ctr">
                    <a:lnL w="12700" cap="flat" cmpd="sng" algn="ctr">
                      <a:solidFill>
                        <a:srgbClr val="60208D"/>
                      </a:solidFill>
                      <a:prstDash val="solid"/>
                      <a:round/>
                      <a:headEnd type="none" w="med" len="med"/>
                      <a:tailEnd type="none" w="med" len="med"/>
                    </a:lnL>
                    <a:lnR w="12700" cap="flat" cmpd="sng" algn="ctr">
                      <a:solidFill>
                        <a:srgbClr val="8079C5"/>
                      </a:solidFill>
                      <a:prstDash val="solid"/>
                      <a:round/>
                      <a:headEnd type="none" w="med" len="med"/>
                      <a:tailEnd type="none" w="med" len="med"/>
                    </a:lnR>
                    <a:lnT w="12700" cap="flat" cmpd="sng" algn="ctr">
                      <a:solidFill>
                        <a:srgbClr val="8079C5"/>
                      </a:solidFill>
                      <a:prstDash val="solid"/>
                      <a:round/>
                      <a:headEnd type="none" w="med" len="med"/>
                      <a:tailEnd type="none" w="med" len="med"/>
                    </a:lnT>
                    <a:lnB w="12700" cap="flat" cmpd="sng" algn="ctr">
                      <a:solidFill>
                        <a:srgbClr val="8079C5"/>
                      </a:solidFill>
                      <a:prstDash val="solid"/>
                      <a:round/>
                      <a:headEnd type="none" w="med" len="med"/>
                      <a:tailEnd type="none" w="med" len="med"/>
                    </a:lnB>
                  </a:tcPr>
                </a:tc>
                <a:tc>
                  <a:txBody>
                    <a:bodyPr/>
                    <a:lstStyle/>
                    <a:p>
                      <a:r>
                        <a:rPr lang="en-IE" sz="1800" dirty="0">
                          <a:effectLst/>
                        </a:rPr>
                        <a:t>A cosmetic problem, e.g. spelling errors or misaligned text </a:t>
                      </a:r>
                    </a:p>
                  </a:txBody>
                  <a:tcPr marL="68580" marR="68580" marT="0" marB="0" anchor="ctr">
                    <a:lnL w="12700" cap="flat" cmpd="sng" algn="ctr">
                      <a:solidFill>
                        <a:srgbClr val="8079C5"/>
                      </a:solidFill>
                      <a:prstDash val="solid"/>
                      <a:round/>
                      <a:headEnd type="none" w="med" len="med"/>
                      <a:tailEnd type="none" w="med" len="med"/>
                    </a:lnL>
                    <a:lnR w="12700" cap="flat" cmpd="sng" algn="ctr">
                      <a:solidFill>
                        <a:srgbClr val="8079C5"/>
                      </a:solidFill>
                      <a:prstDash val="solid"/>
                      <a:round/>
                      <a:headEnd type="none" w="med" len="med"/>
                      <a:tailEnd type="none" w="med" len="med"/>
                    </a:lnR>
                    <a:lnT w="12700" cap="flat" cmpd="sng" algn="ctr">
                      <a:solidFill>
                        <a:srgbClr val="8079C5"/>
                      </a:solidFill>
                      <a:prstDash val="solid"/>
                      <a:round/>
                      <a:headEnd type="none" w="med" len="med"/>
                      <a:tailEnd type="none" w="med" len="med"/>
                    </a:lnT>
                    <a:lnB w="12700" cap="flat" cmpd="sng" algn="ctr">
                      <a:solidFill>
                        <a:srgbClr val="8079C5"/>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609282" name="Picture 2" descr="https://encrypted-tbn3.gstatic.com/images?q=tbn:ANd9GcSymHcowJuaMQcql-4wiSOZvVD9e0r0S2rHbg-u1BP0GePS4CJg6ipkMC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475" y="116632"/>
            <a:ext cx="1914525" cy="23907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971600" y="332656"/>
            <a:ext cx="6257875" cy="461665"/>
          </a:xfrm>
          <a:prstGeom prst="rect">
            <a:avLst/>
          </a:prstGeom>
          <a:noFill/>
        </p:spPr>
        <p:txBody>
          <a:bodyPr wrap="square" rtlCol="0">
            <a:spAutoFit/>
          </a:bodyPr>
          <a:lstStyle/>
          <a:p>
            <a:r>
              <a:rPr lang="en-IE" dirty="0" smtClean="0"/>
              <a:t>Terminology used in the world of Bugs</a:t>
            </a:r>
            <a:endParaRPr lang="en-IE" dirty="0"/>
          </a:p>
        </p:txBody>
      </p:sp>
    </p:spTree>
    <p:extLst>
      <p:ext uri="{BB962C8B-B14F-4D97-AF65-F5344CB8AC3E}">
        <p14:creationId xmlns:p14="http://schemas.microsoft.com/office/powerpoint/2010/main" val="39720205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E" dirty="0" smtClean="0"/>
              <a:t>Eras of Testing</a:t>
            </a:r>
            <a:endParaRPr lang="en-IE" dirty="0"/>
          </a:p>
        </p:txBody>
      </p:sp>
      <p:graphicFrame>
        <p:nvGraphicFramePr>
          <p:cNvPr id="9" name="Table 8"/>
          <p:cNvGraphicFramePr>
            <a:graphicFrameLocks noGrp="1"/>
          </p:cNvGraphicFramePr>
          <p:nvPr/>
        </p:nvGraphicFramePr>
        <p:xfrm>
          <a:off x="611559" y="1264332"/>
          <a:ext cx="7992888" cy="5204042"/>
        </p:xfrm>
        <a:graphic>
          <a:graphicData uri="http://schemas.openxmlformats.org/drawingml/2006/table">
            <a:tbl>
              <a:tblPr firstRow="1" bandRow="1">
                <a:tableStyleId>{5C22544A-7EE6-4342-B048-85BDC9FD1C3A}</a:tableStyleId>
              </a:tblPr>
              <a:tblGrid>
                <a:gridCol w="1296145">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4464495">
                  <a:extLst>
                    <a:ext uri="{9D8B030D-6E8A-4147-A177-3AD203B41FA5}">
                      <a16:colId xmlns:a16="http://schemas.microsoft.com/office/drawing/2014/main" val="20002"/>
                    </a:ext>
                  </a:extLst>
                </a:gridCol>
              </a:tblGrid>
              <a:tr h="632042">
                <a:tc>
                  <a:txBody>
                    <a:bodyPr/>
                    <a:lstStyle/>
                    <a:p>
                      <a:pPr algn="ctr"/>
                      <a:r>
                        <a:rPr lang="en-IE" dirty="0" smtClean="0"/>
                        <a:t>Years</a:t>
                      </a:r>
                      <a:endParaRPr lang="en-IE" dirty="0"/>
                    </a:p>
                  </a:txBody>
                  <a:tcPr/>
                </a:tc>
                <a:tc>
                  <a:txBody>
                    <a:bodyPr/>
                    <a:lstStyle/>
                    <a:p>
                      <a:pPr algn="ctr"/>
                      <a:r>
                        <a:rPr lang="en-IE" dirty="0" smtClean="0"/>
                        <a:t>Era</a:t>
                      </a:r>
                      <a:endParaRPr lang="en-IE" dirty="0"/>
                    </a:p>
                  </a:txBody>
                  <a:tcPr/>
                </a:tc>
                <a:tc>
                  <a:txBody>
                    <a:bodyPr/>
                    <a:lstStyle/>
                    <a:p>
                      <a:pPr algn="ctr"/>
                      <a:r>
                        <a:rPr lang="en-IE" dirty="0" smtClean="0"/>
                        <a:t>Description</a:t>
                      </a:r>
                      <a:endParaRPr lang="en-IE" dirty="0"/>
                    </a:p>
                  </a:txBody>
                  <a:tcPr/>
                </a:tc>
                <a:extLst>
                  <a:ext uri="{0D108BD9-81ED-4DB2-BD59-A6C34878D82A}">
                    <a16:rowId xmlns:a16="http://schemas.microsoft.com/office/drawing/2014/main" val="10000"/>
                  </a:ext>
                </a:extLst>
              </a:tr>
              <a:tr h="632042">
                <a:tc>
                  <a:txBody>
                    <a:bodyPr/>
                    <a:lstStyle/>
                    <a:p>
                      <a:r>
                        <a:rPr lang="en-IE" dirty="0" smtClean="0"/>
                        <a:t>1945-1956</a:t>
                      </a:r>
                      <a:endParaRPr lang="en-IE" dirty="0"/>
                    </a:p>
                  </a:txBody>
                  <a:tcPr/>
                </a:tc>
                <a:tc>
                  <a:txBody>
                    <a:bodyPr/>
                    <a:lstStyle/>
                    <a:p>
                      <a:r>
                        <a:rPr lang="en-IE" dirty="0" smtClean="0"/>
                        <a:t>Debugging</a:t>
                      </a:r>
                      <a:r>
                        <a:rPr lang="en-IE" baseline="0" dirty="0" smtClean="0"/>
                        <a:t> orientated</a:t>
                      </a:r>
                      <a:endParaRPr lang="en-IE" dirty="0"/>
                    </a:p>
                  </a:txBody>
                  <a:tcPr/>
                </a:tc>
                <a:tc>
                  <a:txBody>
                    <a:bodyPr/>
                    <a:lstStyle/>
                    <a:p>
                      <a:r>
                        <a:rPr lang="en-IE" dirty="0" smtClean="0"/>
                        <a:t>In this era, there was no clear difference between testing and debugging.</a:t>
                      </a:r>
                    </a:p>
                  </a:txBody>
                  <a:tcPr/>
                </a:tc>
                <a:extLst>
                  <a:ext uri="{0D108BD9-81ED-4DB2-BD59-A6C34878D82A}">
                    <a16:rowId xmlns:a16="http://schemas.microsoft.com/office/drawing/2014/main" val="10001"/>
                  </a:ext>
                </a:extLst>
              </a:tr>
              <a:tr h="632042">
                <a:tc>
                  <a:txBody>
                    <a:bodyPr/>
                    <a:lstStyle/>
                    <a:p>
                      <a:r>
                        <a:rPr lang="en-IE" dirty="0" smtClean="0"/>
                        <a:t>1957-1978</a:t>
                      </a:r>
                      <a:endParaRPr lang="en-IE" dirty="0"/>
                    </a:p>
                  </a:txBody>
                  <a:tcPr/>
                </a:tc>
                <a:tc>
                  <a:txBody>
                    <a:bodyPr/>
                    <a:lstStyle/>
                    <a:p>
                      <a:r>
                        <a:rPr lang="en-IE" dirty="0" smtClean="0"/>
                        <a:t>Demonstration orientated</a:t>
                      </a:r>
                      <a:endParaRPr lang="en-IE" dirty="0"/>
                    </a:p>
                  </a:txBody>
                  <a:tcPr/>
                </a:tc>
                <a:tc>
                  <a:txBody>
                    <a:bodyPr/>
                    <a:lstStyle/>
                    <a:p>
                      <a:r>
                        <a:rPr lang="en-IE" dirty="0" smtClean="0"/>
                        <a:t>In this era, debugging and testing are distinguished now - in this period it was shown, that software satisfies the requirements. </a:t>
                      </a:r>
                    </a:p>
                  </a:txBody>
                  <a:tcPr/>
                </a:tc>
                <a:extLst>
                  <a:ext uri="{0D108BD9-81ED-4DB2-BD59-A6C34878D82A}">
                    <a16:rowId xmlns:a16="http://schemas.microsoft.com/office/drawing/2014/main" val="10002"/>
                  </a:ext>
                </a:extLst>
              </a:tr>
              <a:tr h="632042">
                <a:tc>
                  <a:txBody>
                    <a:bodyPr/>
                    <a:lstStyle/>
                    <a:p>
                      <a:r>
                        <a:rPr lang="en-IE" dirty="0" smtClean="0"/>
                        <a:t>1979-1982</a:t>
                      </a:r>
                      <a:endParaRPr lang="en-IE" dirty="0"/>
                    </a:p>
                  </a:txBody>
                  <a:tcPr/>
                </a:tc>
                <a:tc>
                  <a:txBody>
                    <a:bodyPr/>
                    <a:lstStyle/>
                    <a:p>
                      <a:r>
                        <a:rPr lang="en-IE" dirty="0" smtClean="0"/>
                        <a:t>Destruction orientated</a:t>
                      </a:r>
                      <a:endParaRPr lang="en-IE"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In this era, the goal was to find errors.</a:t>
                      </a:r>
                    </a:p>
                  </a:txBody>
                  <a:tcPr/>
                </a:tc>
                <a:extLst>
                  <a:ext uri="{0D108BD9-81ED-4DB2-BD59-A6C34878D82A}">
                    <a16:rowId xmlns:a16="http://schemas.microsoft.com/office/drawing/2014/main" val="10003"/>
                  </a:ext>
                </a:extLst>
              </a:tr>
              <a:tr h="632042">
                <a:tc>
                  <a:txBody>
                    <a:bodyPr/>
                    <a:lstStyle/>
                    <a:p>
                      <a:r>
                        <a:rPr lang="en-IE" dirty="0" smtClean="0"/>
                        <a:t>1983-1987</a:t>
                      </a:r>
                      <a:endParaRPr lang="en-IE" dirty="0"/>
                    </a:p>
                  </a:txBody>
                  <a:tcPr/>
                </a:tc>
                <a:tc>
                  <a:txBody>
                    <a:bodyPr/>
                    <a:lstStyle/>
                    <a:p>
                      <a:r>
                        <a:rPr lang="en-IE" dirty="0" smtClean="0"/>
                        <a:t>Evaluation orientated</a:t>
                      </a:r>
                      <a:endParaRPr lang="en-IE" dirty="0"/>
                    </a:p>
                  </a:txBody>
                  <a:tcPr/>
                </a:tc>
                <a:tc>
                  <a:txBody>
                    <a:bodyPr/>
                    <a:lstStyle/>
                    <a:p>
                      <a:r>
                        <a:rPr lang="en-IE" dirty="0" smtClean="0"/>
                        <a:t>In</a:t>
                      </a:r>
                      <a:r>
                        <a:rPr lang="en-IE" baseline="0" dirty="0" smtClean="0"/>
                        <a:t> this era, the intention here is that during the software lifecycle a product evaluation is provided and measuring quality.</a:t>
                      </a:r>
                      <a:endParaRPr lang="en-IE" dirty="0"/>
                    </a:p>
                  </a:txBody>
                  <a:tcPr/>
                </a:tc>
                <a:extLst>
                  <a:ext uri="{0D108BD9-81ED-4DB2-BD59-A6C34878D82A}">
                    <a16:rowId xmlns:a16="http://schemas.microsoft.com/office/drawing/2014/main" val="10004"/>
                  </a:ext>
                </a:extLst>
              </a:tr>
              <a:tr h="632042">
                <a:tc>
                  <a:txBody>
                    <a:bodyPr/>
                    <a:lstStyle/>
                    <a:p>
                      <a:r>
                        <a:rPr lang="en-IE" dirty="0" smtClean="0"/>
                        <a:t>1988-</a:t>
                      </a:r>
                      <a:endParaRPr lang="en-IE" dirty="0"/>
                    </a:p>
                  </a:txBody>
                  <a:tcPr/>
                </a:tc>
                <a:tc>
                  <a:txBody>
                    <a:bodyPr/>
                    <a:lstStyle/>
                    <a:p>
                      <a:r>
                        <a:rPr lang="en-IE" dirty="0" smtClean="0"/>
                        <a:t>Prevention</a:t>
                      </a:r>
                      <a:r>
                        <a:rPr lang="en-IE" baseline="0" dirty="0" smtClean="0"/>
                        <a:t> orientated</a:t>
                      </a:r>
                      <a:endParaRPr lang="en-IE" dirty="0"/>
                    </a:p>
                  </a:txBody>
                  <a:tcPr/>
                </a:tc>
                <a:tc>
                  <a:txBody>
                    <a:bodyPr/>
                    <a:lstStyle/>
                    <a:p>
                      <a:r>
                        <a:rPr lang="en-IE" dirty="0" smtClean="0"/>
                        <a:t>In the current era, tests are used to demonstrate that software satisfies its specification, to detect faults and to prevent faults.</a:t>
                      </a:r>
                      <a:endParaRPr lang="en-IE" dirty="0"/>
                    </a:p>
                  </a:txBody>
                  <a:tcPr/>
                </a:tc>
                <a:extLst>
                  <a:ext uri="{0D108BD9-81ED-4DB2-BD59-A6C34878D82A}">
                    <a16:rowId xmlns:a16="http://schemas.microsoft.com/office/drawing/2014/main" val="10005"/>
                  </a:ext>
                </a:extLst>
              </a:tr>
            </a:tbl>
          </a:graphicData>
        </a:graphic>
      </p:graphicFrame>
      <p:sp>
        <p:nvSpPr>
          <p:cNvPr id="10" name="Rectangle 9"/>
          <p:cNvSpPr/>
          <p:nvPr/>
        </p:nvSpPr>
        <p:spPr>
          <a:xfrm>
            <a:off x="4464496" y="190381"/>
            <a:ext cx="4572000" cy="646331"/>
          </a:xfrm>
          <a:prstGeom prst="rect">
            <a:avLst/>
          </a:prstGeom>
        </p:spPr>
        <p:txBody>
          <a:bodyPr>
            <a:spAutoFit/>
          </a:bodyPr>
          <a:lstStyle/>
          <a:p>
            <a:r>
              <a:rPr lang="en-IE" dirty="0" err="1" smtClean="0"/>
              <a:t>Gelperin</a:t>
            </a:r>
            <a:r>
              <a:rPr lang="en-IE" dirty="0" smtClean="0"/>
              <a:t>, D.; </a:t>
            </a:r>
            <a:r>
              <a:rPr lang="en-IE" dirty="0" err="1" smtClean="0"/>
              <a:t>Hetzel</a:t>
            </a:r>
            <a:r>
              <a:rPr lang="en-IE" dirty="0" smtClean="0"/>
              <a:t>, B. (1988). "</a:t>
            </a:r>
            <a:r>
              <a:rPr lang="en-IE" i="1" dirty="0" smtClean="0"/>
              <a:t>The Growth of Software Testing</a:t>
            </a:r>
            <a:r>
              <a:rPr lang="en-IE" dirty="0" smtClean="0"/>
              <a:t>". CACM 31 (6).</a:t>
            </a:r>
            <a:endParaRPr lang="en-IE" dirty="0"/>
          </a:p>
        </p:txBody>
      </p:sp>
    </p:spTree>
    <p:extLst>
      <p:ext uri="{BB962C8B-B14F-4D97-AF65-F5344CB8AC3E}">
        <p14:creationId xmlns:p14="http://schemas.microsoft.com/office/powerpoint/2010/main" val="39890951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525341"/>
            <a:ext cx="7848872" cy="1631216"/>
          </a:xfrm>
          <a:prstGeom prst="rect">
            <a:avLst/>
          </a:prstGeom>
          <a:noFill/>
        </p:spPr>
        <p:txBody>
          <a:bodyPr wrap="square" rtlCol="0">
            <a:spAutoFit/>
          </a:bodyPr>
          <a:lstStyle/>
          <a:p>
            <a:r>
              <a:rPr lang="en-IE" sz="2000" b="1" dirty="0" smtClean="0"/>
              <a:t>Human and other causes of Software Defects</a:t>
            </a:r>
          </a:p>
          <a:p>
            <a:endParaRPr lang="en-IE" sz="2000" b="1" dirty="0"/>
          </a:p>
          <a:p>
            <a:endParaRPr lang="en-IE" sz="2000" dirty="0" smtClean="0"/>
          </a:p>
          <a:p>
            <a:r>
              <a:rPr lang="en-IE" sz="2000" dirty="0" smtClean="0"/>
              <a:t>Rate at which people make mistakes increases</a:t>
            </a:r>
          </a:p>
          <a:p>
            <a:endParaRPr lang="en-IE"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9616" y="525341"/>
            <a:ext cx="22860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143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404664"/>
            <a:ext cx="8064896" cy="4524315"/>
          </a:xfrm>
          <a:prstGeom prst="rect">
            <a:avLst/>
          </a:prstGeom>
          <a:noFill/>
        </p:spPr>
        <p:txBody>
          <a:bodyPr wrap="square" rtlCol="0">
            <a:spAutoFit/>
          </a:bodyPr>
          <a:lstStyle/>
          <a:p>
            <a:r>
              <a:rPr lang="en-IE" dirty="0" smtClean="0"/>
              <a:t>Significant number of defects introduced in work products other than code</a:t>
            </a:r>
          </a:p>
          <a:p>
            <a:endParaRPr lang="en-IE" dirty="0"/>
          </a:p>
          <a:p>
            <a:pPr marL="285750" indent="-285750">
              <a:buFont typeface="Arial" panose="020B0604020202020204" pitchFamily="34" charset="0"/>
              <a:buChar char="•"/>
            </a:pPr>
            <a:r>
              <a:rPr lang="en-IE" dirty="0" smtClean="0"/>
              <a:t>20% defects introduced in requirements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25% introduced in design</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55% introduced during implementation or repair of the code, </a:t>
            </a:r>
            <a:r>
              <a:rPr lang="en-IE" dirty="0" err="1" smtClean="0"/>
              <a:t>metatdata</a:t>
            </a:r>
            <a:r>
              <a:rPr lang="en-IE" dirty="0" smtClean="0"/>
              <a:t> or documentation</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One organization claimed 75% of defects originate in requirements and design.</a:t>
            </a:r>
          </a:p>
          <a:p>
            <a:pPr marL="285750" indent="-285750">
              <a:buFont typeface="Arial" panose="020B0604020202020204" pitchFamily="34" charset="0"/>
              <a:buChar char="•"/>
            </a:pPr>
            <a:endParaRPr lang="en-IE" dirty="0"/>
          </a:p>
          <a:p>
            <a:r>
              <a:rPr lang="en-IE" b="1" dirty="0" smtClean="0"/>
              <a:t>Phase Containment</a:t>
            </a:r>
          </a:p>
          <a:p>
            <a:endParaRPr lang="en-IE" b="1" dirty="0"/>
          </a:p>
          <a:p>
            <a:endParaRPr lang="en-IE" b="1" dirty="0" smtClean="0"/>
          </a:p>
          <a:p>
            <a:r>
              <a:rPr lang="en-IE" dirty="0" smtClean="0"/>
              <a:t>Ideally defects should be removed in the same phase of the life cycle in which they are introduced.</a:t>
            </a:r>
            <a:endParaRPr lang="en-IE" dirty="0"/>
          </a:p>
        </p:txBody>
      </p:sp>
    </p:spTree>
    <p:extLst>
      <p:ext uri="{BB962C8B-B14F-4D97-AF65-F5344CB8AC3E}">
        <p14:creationId xmlns:p14="http://schemas.microsoft.com/office/powerpoint/2010/main" val="246216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Lecture &amp; Laboratory Times</a:t>
            </a:r>
            <a:endParaRPr lang="en-US" dirty="0"/>
          </a:p>
        </p:txBody>
      </p:sp>
      <p:sp>
        <p:nvSpPr>
          <p:cNvPr id="10243" name="Rectangle 3"/>
          <p:cNvSpPr>
            <a:spLocks noGrp="1" noChangeArrowheads="1"/>
          </p:cNvSpPr>
          <p:nvPr>
            <p:ph type="body" idx="1"/>
          </p:nvPr>
        </p:nvSpPr>
        <p:spPr>
          <a:xfrm>
            <a:off x="228600" y="828675"/>
            <a:ext cx="8431213" cy="5350452"/>
          </a:xfrm>
          <a:noFill/>
        </p:spPr>
        <p:txBody>
          <a:bodyPr>
            <a:normAutofit fontScale="92500" lnSpcReduction="20000"/>
          </a:bodyPr>
          <a:lstStyle/>
          <a:p>
            <a:pPr marL="276225" indent="-276225">
              <a:spcAft>
                <a:spcPct val="75000"/>
              </a:spcAft>
              <a:buClr>
                <a:srgbClr val="FF9900"/>
              </a:buClr>
              <a:buFontTx/>
              <a:buChar char="•"/>
            </a:pPr>
            <a:endParaRPr lang="en-US" sz="2800" u="sng" dirty="0" smtClean="0"/>
          </a:p>
          <a:p>
            <a:pPr marL="276225" indent="-276225">
              <a:spcAft>
                <a:spcPct val="75000"/>
              </a:spcAft>
              <a:buClr>
                <a:srgbClr val="FF9900"/>
              </a:buClr>
              <a:buFontTx/>
              <a:buChar char="•"/>
            </a:pPr>
            <a:r>
              <a:rPr lang="en-US" sz="2800" u="sng" dirty="0" smtClean="0"/>
              <a:t>Lectures</a:t>
            </a:r>
          </a:p>
          <a:p>
            <a:pPr marL="676275" lvl="1" indent="-276225">
              <a:spcBef>
                <a:spcPts val="0"/>
              </a:spcBef>
              <a:spcAft>
                <a:spcPct val="75000"/>
              </a:spcAft>
              <a:buClr>
                <a:srgbClr val="FF9900"/>
              </a:buClr>
              <a:buFontTx/>
              <a:buChar char="•"/>
            </a:pPr>
            <a:r>
              <a:rPr lang="en-US" sz="2800" dirty="0" smtClean="0"/>
              <a:t>Wednesday 3pm – 4pm Room 939</a:t>
            </a:r>
          </a:p>
          <a:p>
            <a:pPr marL="276225" indent="-276225">
              <a:spcAft>
                <a:spcPct val="75000"/>
              </a:spcAft>
              <a:buClr>
                <a:srgbClr val="FF9900"/>
              </a:buClr>
              <a:buFontTx/>
              <a:buChar char="•"/>
            </a:pPr>
            <a:r>
              <a:rPr lang="en-US" sz="2800" u="sng" dirty="0" smtClean="0"/>
              <a:t>Laboratories Sessions</a:t>
            </a:r>
          </a:p>
          <a:p>
            <a:pPr marL="676275" lvl="1" indent="-276225">
              <a:spcAft>
                <a:spcPct val="75000"/>
              </a:spcAft>
              <a:buClr>
                <a:srgbClr val="FF9900"/>
              </a:buClr>
              <a:buFontTx/>
              <a:buChar char="•"/>
            </a:pPr>
            <a:r>
              <a:rPr lang="en-US" sz="2800" dirty="0" smtClean="0"/>
              <a:t>Monday 11am - 1pm – CR4 (4</a:t>
            </a:r>
            <a:r>
              <a:rPr lang="en-US" sz="2800" baseline="30000" dirty="0" smtClean="0"/>
              <a:t>th</a:t>
            </a:r>
            <a:r>
              <a:rPr lang="en-US" sz="2800" dirty="0" smtClean="0"/>
              <a:t> Years)</a:t>
            </a:r>
          </a:p>
          <a:p>
            <a:pPr marL="676275" lvl="1" indent="-276225">
              <a:spcAft>
                <a:spcPct val="75000"/>
              </a:spcAft>
              <a:buClr>
                <a:srgbClr val="FF9900"/>
              </a:buClr>
              <a:buFontTx/>
              <a:buChar char="•"/>
            </a:pPr>
            <a:r>
              <a:rPr lang="en-US" sz="2800" dirty="0" smtClean="0"/>
              <a:t>Monday </a:t>
            </a:r>
            <a:r>
              <a:rPr lang="en-US" dirty="0" smtClean="0"/>
              <a:t>4pm</a:t>
            </a:r>
            <a:r>
              <a:rPr lang="en-US" dirty="0"/>
              <a:t> </a:t>
            </a:r>
            <a:r>
              <a:rPr lang="en-US" sz="2800" dirty="0" smtClean="0"/>
              <a:t>– 6pmm  CR4 (3</a:t>
            </a:r>
            <a:r>
              <a:rPr lang="en-US" sz="2800" baseline="30000" dirty="0" smtClean="0"/>
              <a:t>rd</a:t>
            </a:r>
            <a:r>
              <a:rPr lang="en-US" sz="2800" dirty="0" smtClean="0"/>
              <a:t> Years - Group A)</a:t>
            </a:r>
          </a:p>
          <a:p>
            <a:pPr marL="676275" lvl="1" indent="-276225">
              <a:spcAft>
                <a:spcPct val="75000"/>
              </a:spcAft>
              <a:buClr>
                <a:srgbClr val="FF9900"/>
              </a:buClr>
              <a:buFontTx/>
              <a:buChar char="•"/>
            </a:pPr>
            <a:r>
              <a:rPr lang="en-US" sz="2800" dirty="0" smtClean="0"/>
              <a:t>Tuesday 9am – </a:t>
            </a:r>
            <a:r>
              <a:rPr lang="en-US" dirty="0" smtClean="0"/>
              <a:t>11a</a:t>
            </a:r>
            <a:r>
              <a:rPr lang="en-US" sz="2800" dirty="0" smtClean="0"/>
              <a:t>m CR 5 (3</a:t>
            </a:r>
            <a:r>
              <a:rPr lang="en-US" sz="2800" baseline="30000" dirty="0" smtClean="0"/>
              <a:t>rd</a:t>
            </a:r>
            <a:r>
              <a:rPr lang="en-US" sz="2800" dirty="0" smtClean="0"/>
              <a:t> Years - Group C)</a:t>
            </a:r>
          </a:p>
          <a:p>
            <a:pPr marL="676275" lvl="1" indent="-276225">
              <a:spcAft>
                <a:spcPct val="75000"/>
              </a:spcAft>
              <a:buClr>
                <a:srgbClr val="FF9900"/>
              </a:buClr>
              <a:buFontTx/>
              <a:buChar char="•"/>
            </a:pPr>
            <a:r>
              <a:rPr lang="en-US" sz="2800" dirty="0" smtClean="0"/>
              <a:t>Thursday </a:t>
            </a:r>
            <a:r>
              <a:rPr lang="en-US" dirty="0"/>
              <a:t>2</a:t>
            </a:r>
            <a:r>
              <a:rPr lang="en-US" sz="2800" dirty="0" smtClean="0"/>
              <a:t>pm </a:t>
            </a:r>
            <a:r>
              <a:rPr lang="en-US" sz="2800" dirty="0"/>
              <a:t>– </a:t>
            </a:r>
            <a:r>
              <a:rPr lang="en-US" sz="2800" dirty="0" smtClean="0"/>
              <a:t>4pm </a:t>
            </a:r>
            <a:r>
              <a:rPr lang="en-US" sz="2800" dirty="0"/>
              <a:t>CR </a:t>
            </a:r>
            <a:r>
              <a:rPr lang="en-US" sz="2800" dirty="0" smtClean="0"/>
              <a:t>5 (3</a:t>
            </a:r>
            <a:r>
              <a:rPr lang="en-US" sz="2800" baseline="30000" dirty="0" smtClean="0"/>
              <a:t>rd</a:t>
            </a:r>
            <a:r>
              <a:rPr lang="en-US" sz="2800" dirty="0" smtClean="0"/>
              <a:t> Years - Group </a:t>
            </a:r>
            <a:r>
              <a:rPr lang="en-US" dirty="0"/>
              <a:t>B</a:t>
            </a:r>
            <a:r>
              <a:rPr lang="en-US" sz="2800" dirty="0" smtClean="0"/>
              <a:t>)</a:t>
            </a:r>
            <a:endParaRPr lang="en-US" sz="2800" dirty="0"/>
          </a:p>
        </p:txBody>
      </p:sp>
    </p:spTree>
    <p:extLst>
      <p:ext uri="{BB962C8B-B14F-4D97-AF65-F5344CB8AC3E}">
        <p14:creationId xmlns:p14="http://schemas.microsoft.com/office/powerpoint/2010/main" val="1977596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slide(fromTop)">
                                      <p:cBhvr>
                                        <p:cTn id="7" dur="500"/>
                                        <p:tgtEl>
                                          <p:spTgt spid="10243">
                                            <p:txEl>
                                              <p:pRg st="1" end="1"/>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0243">
                                            <p:txEl>
                                              <p:pRg st="2" end="2"/>
                                            </p:txEl>
                                          </p:spTgt>
                                        </p:tgtEl>
                                        <p:attrNameLst>
                                          <p:attrName>style.visibility</p:attrName>
                                        </p:attrNameLst>
                                      </p:cBhvr>
                                      <p:to>
                                        <p:strVal val="visible"/>
                                      </p:to>
                                    </p:set>
                                    <p:animEffect transition="in" filter="slide(fromTop)">
                                      <p:cBhvr>
                                        <p:cTn id="10" dur="500"/>
                                        <p:tgtEl>
                                          <p:spTgt spid="1024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1" fill="hold" grpId="0" nodeType="click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animEffect transition="in" filter="slide(fromTop)">
                                      <p:cBhvr>
                                        <p:cTn id="15" dur="500"/>
                                        <p:tgtEl>
                                          <p:spTgt spid="10243">
                                            <p:txEl>
                                              <p:pRg st="3" end="3"/>
                                            </p:txEl>
                                          </p:spTgt>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10243">
                                            <p:txEl>
                                              <p:pRg st="4" end="4"/>
                                            </p:txEl>
                                          </p:spTgt>
                                        </p:tgtEl>
                                        <p:attrNameLst>
                                          <p:attrName>style.visibility</p:attrName>
                                        </p:attrNameLst>
                                      </p:cBhvr>
                                      <p:to>
                                        <p:strVal val="visible"/>
                                      </p:to>
                                    </p:set>
                                    <p:animEffect transition="in" filter="slide(fromTop)">
                                      <p:cBhvr>
                                        <p:cTn id="18" dur="500"/>
                                        <p:tgtEl>
                                          <p:spTgt spid="10243">
                                            <p:txEl>
                                              <p:pRg st="4" end="4"/>
                                            </p:txEl>
                                          </p:spTgt>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animEffect transition="in" filter="slide(fromTop)">
                                      <p:cBhvr>
                                        <p:cTn id="21" dur="500"/>
                                        <p:tgtEl>
                                          <p:spTgt spid="10243">
                                            <p:txEl>
                                              <p:pRg st="5" end="5"/>
                                            </p:txEl>
                                          </p:spTgt>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10243">
                                            <p:txEl>
                                              <p:pRg st="6" end="6"/>
                                            </p:txEl>
                                          </p:spTgt>
                                        </p:tgtEl>
                                        <p:attrNameLst>
                                          <p:attrName>style.visibility</p:attrName>
                                        </p:attrNameLst>
                                      </p:cBhvr>
                                      <p:to>
                                        <p:strVal val="visible"/>
                                      </p:to>
                                    </p:set>
                                    <p:animEffect transition="in" filter="slide(fromTop)">
                                      <p:cBhvr>
                                        <p:cTn id="24"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76672"/>
            <a:ext cx="8496944" cy="1569660"/>
          </a:xfrm>
          <a:prstGeom prst="rect">
            <a:avLst/>
          </a:prstGeom>
          <a:noFill/>
        </p:spPr>
        <p:txBody>
          <a:bodyPr wrap="square" rtlCol="0">
            <a:spAutoFit/>
          </a:bodyPr>
          <a:lstStyle/>
          <a:p>
            <a:r>
              <a:rPr lang="en-IE" sz="2400" b="1" dirty="0" smtClean="0"/>
              <a:t>		Cost of Finding Defects</a:t>
            </a:r>
          </a:p>
          <a:p>
            <a:endParaRPr lang="en-IE" sz="2400" b="1" dirty="0"/>
          </a:p>
          <a:p>
            <a:endParaRPr lang="en-IE" sz="2400" b="1" dirty="0" smtClean="0"/>
          </a:p>
          <a:p>
            <a:endParaRPr lang="en-IE" sz="2400"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1595438"/>
            <a:ext cx="5838825"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575" y="21877"/>
            <a:ext cx="22574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763688" y="2708920"/>
            <a:ext cx="288032" cy="1200329"/>
          </a:xfrm>
          <a:prstGeom prst="rect">
            <a:avLst/>
          </a:prstGeom>
          <a:noFill/>
        </p:spPr>
        <p:txBody>
          <a:bodyPr wrap="square" rtlCol="0">
            <a:spAutoFit/>
          </a:bodyPr>
          <a:lstStyle/>
          <a:p>
            <a:r>
              <a:rPr lang="en-IE" dirty="0" smtClean="0"/>
              <a:t>cost</a:t>
            </a:r>
            <a:endParaRPr lang="en-IE" dirty="0"/>
          </a:p>
        </p:txBody>
      </p:sp>
    </p:spTree>
    <p:extLst>
      <p:ext uri="{BB962C8B-B14F-4D97-AF65-F5344CB8AC3E}">
        <p14:creationId xmlns:p14="http://schemas.microsoft.com/office/powerpoint/2010/main" val="33249063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064896" cy="5355312"/>
          </a:xfrm>
          <a:prstGeom prst="rect">
            <a:avLst/>
          </a:prstGeom>
          <a:noFill/>
        </p:spPr>
        <p:txBody>
          <a:bodyPr wrap="square" rtlCol="0">
            <a:spAutoFit/>
          </a:bodyPr>
          <a:lstStyle/>
          <a:p>
            <a:r>
              <a:rPr lang="en-IE" b="1" dirty="0" smtClean="0"/>
              <a:t>		Role of Testing and its effect on Quality</a:t>
            </a:r>
          </a:p>
          <a:p>
            <a:endParaRPr lang="en-IE" b="1" dirty="0"/>
          </a:p>
          <a:p>
            <a:pPr marL="285750" indent="-285750">
              <a:buFont typeface="Arial" panose="020B0604020202020204" pitchFamily="34" charset="0"/>
              <a:buChar char="•"/>
            </a:pPr>
            <a:r>
              <a:rPr lang="en-IE" dirty="0" smtClean="0"/>
              <a:t>Try to reduce the risk of failure to an acceptable level prior to release</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Testing does provide a way to measure Systems Quality</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endParaRPr lang="en-IE" dirty="0" smtClean="0"/>
          </a:p>
          <a:p>
            <a:pPr marL="285750" indent="-285750">
              <a:buFont typeface="Arial" panose="020B0604020202020204" pitchFamily="34" charset="0"/>
              <a:buChar char="•"/>
            </a:pPr>
            <a:endParaRPr lang="en-IE" dirty="0"/>
          </a:p>
          <a:p>
            <a:pPr marL="742950" lvl="1" indent="-285750">
              <a:buFont typeface="Arial" panose="020B0604020202020204" pitchFamily="34" charset="0"/>
              <a:buChar char="•"/>
            </a:pPr>
            <a:r>
              <a:rPr lang="en-IE" dirty="0" smtClean="0"/>
              <a:t>Rate of defect Discovery</a:t>
            </a:r>
          </a:p>
          <a:p>
            <a:pPr marL="742950" lvl="1" indent="-285750">
              <a:buFont typeface="Arial" panose="020B0604020202020204" pitchFamily="34" charset="0"/>
              <a:buChar char="•"/>
            </a:pPr>
            <a:endParaRPr lang="en-IE" dirty="0"/>
          </a:p>
          <a:p>
            <a:pPr marL="742950" lvl="1" indent="-285750">
              <a:buFont typeface="Arial" panose="020B0604020202020204" pitchFamily="34" charset="0"/>
              <a:buChar char="•"/>
            </a:pPr>
            <a:r>
              <a:rPr lang="en-IE" dirty="0" smtClean="0"/>
              <a:t>Number of known defects</a:t>
            </a:r>
          </a:p>
          <a:p>
            <a:pPr marL="742950" lvl="1" indent="-285750">
              <a:buFont typeface="Arial" panose="020B0604020202020204" pitchFamily="34" charset="0"/>
              <a:buChar char="•"/>
            </a:pPr>
            <a:endParaRPr lang="en-IE" dirty="0"/>
          </a:p>
          <a:p>
            <a:pPr marL="742950" lvl="1" indent="-285750">
              <a:buFont typeface="Arial" panose="020B0604020202020204" pitchFamily="34" charset="0"/>
              <a:buChar char="•"/>
            </a:pPr>
            <a:r>
              <a:rPr lang="en-IE" dirty="0" smtClean="0"/>
              <a:t>Extent of test coverage</a:t>
            </a:r>
          </a:p>
          <a:p>
            <a:pPr marL="742950" lvl="1" indent="-285750">
              <a:buFont typeface="Arial" panose="020B0604020202020204" pitchFamily="34" charset="0"/>
              <a:buChar char="•"/>
            </a:pPr>
            <a:endParaRPr lang="en-IE" dirty="0"/>
          </a:p>
          <a:p>
            <a:pPr marL="742950" lvl="1" indent="-285750">
              <a:buFont typeface="Arial" panose="020B0604020202020204" pitchFamily="34" charset="0"/>
              <a:buChar char="•"/>
            </a:pPr>
            <a:r>
              <a:rPr lang="en-IE" dirty="0" smtClean="0"/>
              <a:t>Percentage of tests passed</a:t>
            </a:r>
          </a:p>
          <a:p>
            <a:pPr marL="742950" lvl="1" indent="-285750">
              <a:buFont typeface="Arial" panose="020B0604020202020204" pitchFamily="34" charset="0"/>
              <a:buChar char="•"/>
            </a:pPr>
            <a:endParaRPr lang="en-IE" dirty="0"/>
          </a:p>
          <a:p>
            <a:pPr marL="742950" lvl="1" indent="-285750">
              <a:buFont typeface="Arial" panose="020B0604020202020204" pitchFamily="34" charset="0"/>
              <a:buChar char="•"/>
            </a:pPr>
            <a:endParaRPr lang="en-IE" dirty="0" smtClean="0"/>
          </a:p>
          <a:p>
            <a:pPr marL="742950" lvl="1" indent="-285750">
              <a:buFont typeface="Arial" panose="020B0604020202020204" pitchFamily="34" charset="0"/>
              <a:buChar char="•"/>
            </a:pPr>
            <a:endParaRPr lang="en-IE" dirty="0"/>
          </a:p>
          <a:p>
            <a:pPr marL="742950" lvl="1" indent="-285750">
              <a:buFont typeface="Arial" panose="020B0604020202020204" pitchFamily="34" charset="0"/>
              <a:buChar char="•"/>
            </a:pPr>
            <a:endParaRPr lang="en-IE"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4725144"/>
            <a:ext cx="35909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610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76672"/>
            <a:ext cx="8424936" cy="2616101"/>
          </a:xfrm>
          <a:prstGeom prst="rect">
            <a:avLst/>
          </a:prstGeom>
          <a:noFill/>
        </p:spPr>
        <p:txBody>
          <a:bodyPr wrap="square" rtlCol="0">
            <a:spAutoFit/>
          </a:bodyPr>
          <a:lstStyle/>
          <a:p>
            <a:r>
              <a:rPr lang="en-IE" sz="2000" b="1" dirty="0" smtClean="0"/>
              <a:t>How much testing is enough?</a:t>
            </a:r>
          </a:p>
          <a:p>
            <a:endParaRPr lang="en-IE" sz="2400" b="1" dirty="0"/>
          </a:p>
          <a:p>
            <a:pPr marL="342900" indent="-342900">
              <a:buFont typeface="Arial" panose="020B0604020202020204" pitchFamily="34" charset="0"/>
              <a:buChar char="•"/>
            </a:pPr>
            <a:r>
              <a:rPr lang="en-IE" sz="2000" dirty="0" smtClean="0"/>
              <a:t>Cover the most important parts of system</a:t>
            </a:r>
          </a:p>
          <a:p>
            <a:pPr marL="342900" indent="-342900">
              <a:buFont typeface="Arial" panose="020B0604020202020204" pitchFamily="34" charset="0"/>
              <a:buChar char="•"/>
            </a:pPr>
            <a:endParaRPr lang="en-IE" sz="2000" dirty="0"/>
          </a:p>
          <a:p>
            <a:r>
              <a:rPr lang="en-IE" sz="2000" b="1" dirty="0" smtClean="0"/>
              <a:t>Testing shows the presence of defects</a:t>
            </a:r>
          </a:p>
          <a:p>
            <a:endParaRPr lang="en-IE" sz="2000" b="1" dirty="0"/>
          </a:p>
          <a:p>
            <a:r>
              <a:rPr lang="en-IE" sz="2000" b="1" dirty="0" smtClean="0"/>
              <a:t>No test team, test technique or test strategy will achieve 100% defect detection effectiveness.</a:t>
            </a:r>
            <a:endParaRPr lang="en-IE" sz="2000" b="1" dirty="0"/>
          </a:p>
        </p:txBody>
      </p:sp>
      <p:sp>
        <p:nvSpPr>
          <p:cNvPr id="3" name="AutoShape 2" descr="Image result for 100 perc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3717032"/>
            <a:ext cx="271462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051780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786" y="4233863"/>
            <a:ext cx="284797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46146" name="Rectangle 2"/>
          <p:cNvSpPr>
            <a:spLocks noGrp="1" noChangeArrowheads="1"/>
          </p:cNvSpPr>
          <p:nvPr>
            <p:ph type="body" idx="1"/>
          </p:nvPr>
        </p:nvSpPr>
        <p:spPr>
          <a:xfrm>
            <a:off x="395536" y="1600201"/>
            <a:ext cx="8291264" cy="2116832"/>
          </a:xfrm>
          <a:noFill/>
        </p:spPr>
        <p:txBody>
          <a:bodyPr lIns="90840" tIns="44623" rIns="90840" bIns="44623">
            <a:normAutofit/>
          </a:bodyPr>
          <a:lstStyle/>
          <a:p>
            <a:r>
              <a:rPr lang="en-GB" altLang="en-US" sz="2800" i="1" dirty="0" smtClean="0"/>
              <a:t>Test data</a:t>
            </a:r>
            <a:r>
              <a:rPr lang="en-GB" altLang="en-US" sz="2800" dirty="0" smtClean="0"/>
              <a:t>  </a:t>
            </a:r>
            <a:r>
              <a:rPr lang="en-GB" altLang="en-US" sz="2400" dirty="0" smtClean="0"/>
              <a:t>Inputs which have been devised to </a:t>
            </a:r>
            <a:br>
              <a:rPr lang="en-GB" altLang="en-US" sz="2400" dirty="0" smtClean="0"/>
            </a:br>
            <a:r>
              <a:rPr lang="en-GB" altLang="en-US" sz="2400" dirty="0" smtClean="0"/>
              <a:t>test the system</a:t>
            </a:r>
          </a:p>
        </p:txBody>
      </p:sp>
      <p:sp>
        <p:nvSpPr>
          <p:cNvPr id="646147" name="Rectangle 3"/>
          <p:cNvSpPr>
            <a:spLocks noGrp="1" noChangeArrowheads="1"/>
          </p:cNvSpPr>
          <p:nvPr>
            <p:ph type="title"/>
          </p:nvPr>
        </p:nvSpPr>
        <p:spPr>
          <a:noFill/>
        </p:spPr>
        <p:txBody>
          <a:bodyPr lIns="90840" tIns="44623" rIns="90840" bIns="44623" anchor="b"/>
          <a:lstStyle/>
          <a:p>
            <a:r>
              <a:rPr lang="en-GB" altLang="en-US" b="1" dirty="0" smtClean="0"/>
              <a:t>Test data and test cases</a:t>
            </a:r>
            <a:endParaRPr lang="en-GB" altLang="en-US" dirty="0" smtClean="0"/>
          </a:p>
        </p:txBody>
      </p:sp>
      <p:sp>
        <p:nvSpPr>
          <p:cNvPr id="6" name="Rectangle 3"/>
          <p:cNvSpPr txBox="1">
            <a:spLocks noChangeArrowheads="1"/>
          </p:cNvSpPr>
          <p:nvPr/>
        </p:nvSpPr>
        <p:spPr>
          <a:xfrm>
            <a:off x="323528" y="2492896"/>
            <a:ext cx="8229600" cy="45259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Tx/>
              <a:buNone/>
            </a:pPr>
            <a:endParaRPr lang="en-GB" altLang="en-US" sz="1400" dirty="0" smtClean="0"/>
          </a:p>
          <a:p>
            <a:pPr>
              <a:lnSpc>
                <a:spcPct val="80000"/>
              </a:lnSpc>
            </a:pPr>
            <a:r>
              <a:rPr lang="en-GB" altLang="en-US" sz="2400" b="1" dirty="0" smtClean="0">
                <a:latin typeface="Times New Roman" pitchFamily="18" charset="0"/>
              </a:rPr>
              <a:t>Test Plan</a:t>
            </a:r>
            <a:r>
              <a:rPr lang="en-GB" altLang="en-US" sz="2400" dirty="0" smtClean="0">
                <a:latin typeface="Times New Roman" pitchFamily="18" charset="0"/>
              </a:rPr>
              <a:t> - document that describes the objectives, scope, approach, and focus of a software testing effort- collection of test cases</a:t>
            </a:r>
          </a:p>
          <a:p>
            <a:pPr>
              <a:lnSpc>
                <a:spcPct val="80000"/>
              </a:lnSpc>
              <a:buFontTx/>
              <a:buNone/>
            </a:pPr>
            <a:endParaRPr lang="en-GB" altLang="en-US" sz="2400" dirty="0" smtClean="0">
              <a:latin typeface="Times New Roman" pitchFamily="18" charset="0"/>
            </a:endParaRPr>
          </a:p>
          <a:p>
            <a:pPr>
              <a:lnSpc>
                <a:spcPct val="80000"/>
              </a:lnSpc>
            </a:pPr>
            <a:r>
              <a:rPr lang="en-GB" altLang="en-US" sz="2400" b="1" dirty="0" smtClean="0">
                <a:latin typeface="Times New Roman" pitchFamily="18" charset="0"/>
              </a:rPr>
              <a:t>A test case</a:t>
            </a:r>
            <a:r>
              <a:rPr lang="en-GB" altLang="en-US" sz="2400" dirty="0" smtClean="0">
                <a:latin typeface="Times New Roman" pitchFamily="18" charset="0"/>
              </a:rPr>
              <a:t> - document that describes an input, action, or event and an expected response, to determine if a feature of an application is working correctly.</a:t>
            </a:r>
          </a:p>
          <a:p>
            <a:pPr>
              <a:lnSpc>
                <a:spcPct val="80000"/>
              </a:lnSpc>
            </a:pPr>
            <a:endParaRPr lang="en-GB" altLang="en-US" sz="2400" dirty="0" smtClean="0">
              <a:latin typeface="Times New Roman" pitchFamily="18" charset="0"/>
            </a:endParaRPr>
          </a:p>
          <a:p>
            <a:pPr>
              <a:lnSpc>
                <a:spcPct val="80000"/>
              </a:lnSpc>
            </a:pPr>
            <a:r>
              <a:rPr lang="en-GB" altLang="en-US" sz="2400" dirty="0" smtClean="0">
                <a:latin typeface="Times New Roman" pitchFamily="18" charset="0"/>
              </a:rPr>
              <a:t> </a:t>
            </a:r>
            <a:r>
              <a:rPr lang="en-GB" altLang="en-US" sz="2400" b="1" dirty="0" smtClean="0">
                <a:latin typeface="Times New Roman" pitchFamily="18" charset="0"/>
              </a:rPr>
              <a:t>A test case</a:t>
            </a:r>
            <a:r>
              <a:rPr lang="en-GB" altLang="en-US" sz="2400" dirty="0" smtClean="0">
                <a:latin typeface="Times New Roman" pitchFamily="18" charset="0"/>
              </a:rPr>
              <a:t> </a:t>
            </a:r>
          </a:p>
          <a:p>
            <a:pPr lvl="1">
              <a:lnSpc>
                <a:spcPct val="80000"/>
              </a:lnSpc>
            </a:pPr>
            <a:r>
              <a:rPr lang="en-GB" altLang="en-US" sz="2000" dirty="0" smtClean="0">
                <a:latin typeface="Times New Roman" pitchFamily="18" charset="0"/>
              </a:rPr>
              <a:t> </a:t>
            </a:r>
            <a:r>
              <a:rPr lang="en-GB" altLang="en-US" sz="2400" dirty="0" smtClean="0">
                <a:latin typeface="Times New Roman" pitchFamily="18" charset="0"/>
              </a:rPr>
              <a:t>test case identifier, test case name, objective, test conditions/setup, input data requirements, steps, and expected results. </a:t>
            </a:r>
          </a:p>
          <a:p>
            <a:pPr>
              <a:lnSpc>
                <a:spcPct val="80000"/>
              </a:lnSpc>
              <a:buFontTx/>
              <a:buNone/>
            </a:pPr>
            <a:endParaRPr lang="en-GB" altLang="en-US" sz="2400" dirty="0" smtClean="0">
              <a:latin typeface="Times New Roman" pitchFamily="18" charset="0"/>
            </a:endParaRPr>
          </a:p>
        </p:txBody>
      </p:sp>
    </p:spTree>
    <p:extLst>
      <p:ext uri="{BB962C8B-B14F-4D97-AF65-F5344CB8AC3E}">
        <p14:creationId xmlns:p14="http://schemas.microsoft.com/office/powerpoint/2010/main" val="17270566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6147"/>
                                        </p:tgtEl>
                                        <p:attrNameLst>
                                          <p:attrName>style.visibility</p:attrName>
                                        </p:attrNameLst>
                                      </p:cBhvr>
                                      <p:to>
                                        <p:strVal val="visible"/>
                                      </p:to>
                                    </p:set>
                                    <p:anim calcmode="lin" valueType="num">
                                      <p:cBhvr additive="base">
                                        <p:cTn id="7" dur="500" fill="hold"/>
                                        <p:tgtEl>
                                          <p:spTgt spid="646147"/>
                                        </p:tgtEl>
                                        <p:attrNameLst>
                                          <p:attrName>ppt_x</p:attrName>
                                        </p:attrNameLst>
                                      </p:cBhvr>
                                      <p:tavLst>
                                        <p:tav tm="0">
                                          <p:val>
                                            <p:strVal val="0-#ppt_w/2"/>
                                          </p:val>
                                        </p:tav>
                                        <p:tav tm="100000">
                                          <p:val>
                                            <p:strVal val="#ppt_x"/>
                                          </p:val>
                                        </p:tav>
                                      </p:tavLst>
                                    </p:anim>
                                    <p:anim calcmode="lin" valueType="num">
                                      <p:cBhvr additive="base">
                                        <p:cTn id="8" dur="500" fill="hold"/>
                                        <p:tgtEl>
                                          <p:spTgt spid="6461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46146">
                                            <p:txEl>
                                              <p:pRg st="0" end="0"/>
                                            </p:txEl>
                                          </p:spTgt>
                                        </p:tgtEl>
                                        <p:attrNameLst>
                                          <p:attrName>style.visibility</p:attrName>
                                        </p:attrNameLst>
                                      </p:cBhvr>
                                      <p:to>
                                        <p:strVal val="visible"/>
                                      </p:to>
                                    </p:set>
                                    <p:anim calcmode="lin" valueType="num">
                                      <p:cBhvr additive="base">
                                        <p:cTn id="13" dur="500" fill="hold"/>
                                        <p:tgtEl>
                                          <p:spTgt spid="64614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61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7"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3" y="2259635"/>
            <a:ext cx="6139054" cy="4598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79512" y="332656"/>
            <a:ext cx="8964488" cy="4001095"/>
          </a:xfrm>
          <a:prstGeom prst="rect">
            <a:avLst/>
          </a:prstGeom>
          <a:noFill/>
        </p:spPr>
        <p:txBody>
          <a:bodyPr wrap="square" rtlCol="0">
            <a:spAutoFit/>
          </a:bodyPr>
          <a:lstStyle/>
          <a:p>
            <a:r>
              <a:rPr lang="en-IE" dirty="0"/>
              <a:t>Test Case is a testing work product that automatically performs a singe test on an executable work product. otherwise in simple we can define is a set of procedures in order to find out the defects</a:t>
            </a:r>
            <a:r>
              <a:rPr lang="en-IE" dirty="0" smtClean="0"/>
              <a:t>.</a:t>
            </a:r>
          </a:p>
          <a:p>
            <a:endParaRPr lang="en-IE" dirty="0" smtClean="0"/>
          </a:p>
          <a:p>
            <a:r>
              <a:rPr lang="en-IE" dirty="0" smtClean="0"/>
              <a:t>A </a:t>
            </a:r>
            <a:r>
              <a:rPr lang="en-IE" dirty="0"/>
              <a:t>good test case has certain characteristics which are</a:t>
            </a:r>
            <a:r>
              <a:rPr lang="en-IE" dirty="0" smtClean="0"/>
              <a:t>:</a:t>
            </a:r>
          </a:p>
          <a:p>
            <a:r>
              <a:rPr lang="en-IE" dirty="0" smtClean="0"/>
              <a:t>1</a:t>
            </a:r>
            <a:r>
              <a:rPr lang="en-IE" dirty="0"/>
              <a:t>. Should be accurate and tests what it is intended to test.</a:t>
            </a:r>
            <a:br>
              <a:rPr lang="en-IE" dirty="0"/>
            </a:br>
            <a:r>
              <a:rPr lang="en-IE" dirty="0"/>
              <a:t>2. No unnecessary steps should be included in it.</a:t>
            </a:r>
            <a:br>
              <a:rPr lang="en-IE" dirty="0"/>
            </a:br>
            <a:r>
              <a:rPr lang="en-IE" dirty="0"/>
              <a:t>3. It should be reusable.</a:t>
            </a:r>
            <a:br>
              <a:rPr lang="en-IE" dirty="0"/>
            </a:br>
            <a:r>
              <a:rPr lang="en-IE" dirty="0"/>
              <a:t>4. </a:t>
            </a:r>
            <a:r>
              <a:rPr lang="en-IE" sz="2000" b="1" dirty="0"/>
              <a:t>It should be traceable to requirements.</a:t>
            </a:r>
            <a:br>
              <a:rPr lang="en-IE" sz="2000" b="1" dirty="0"/>
            </a:br>
            <a:r>
              <a:rPr lang="en-IE" dirty="0"/>
              <a:t>5. It should be compliant to regulations.</a:t>
            </a:r>
            <a:br>
              <a:rPr lang="en-IE" dirty="0"/>
            </a:br>
            <a:r>
              <a:rPr lang="en-IE" dirty="0"/>
              <a:t>6. It should be independent i.e. You should be able to execute it in any order without any dependency on other test cases</a:t>
            </a:r>
            <a:r>
              <a:rPr lang="en-IE" dirty="0" smtClean="0"/>
              <a:t>.</a:t>
            </a:r>
            <a:r>
              <a:rPr lang="en-IE" dirty="0"/>
              <a:t/>
            </a:r>
            <a:br>
              <a:rPr lang="en-IE" dirty="0"/>
            </a:br>
            <a:r>
              <a:rPr lang="en-IE" dirty="0"/>
              <a:t>7. It should be simple and clear, any tester should be able to understand it by reading once.</a:t>
            </a:r>
            <a:br>
              <a:rPr lang="en-IE" dirty="0"/>
            </a:br>
            <a:r>
              <a:rPr lang="en-IE" dirty="0"/>
              <a:t>8. Now keeping in mind these characteristics you can write good and effective test cases</a:t>
            </a:r>
            <a:r>
              <a:rPr lang="en-IE" dirty="0" smtClean="0"/>
              <a:t>.</a:t>
            </a:r>
            <a:endParaRPr lang="en-IE" dirty="0"/>
          </a:p>
        </p:txBody>
      </p:sp>
    </p:spTree>
    <p:extLst>
      <p:ext uri="{BB962C8B-B14F-4D97-AF65-F5344CB8AC3E}">
        <p14:creationId xmlns:p14="http://schemas.microsoft.com/office/powerpoint/2010/main" val="7873579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1259632" y="1484784"/>
            <a:ext cx="6728792" cy="4464496"/>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b="1" smtClean="0">
                <a:effectLst>
                  <a:outerShdw blurRad="38100" dist="38100" dir="2700000" algn="tl">
                    <a:srgbClr val="000000">
                      <a:alpha val="43137"/>
                    </a:srgbClr>
                  </a:outerShdw>
                </a:effectLst>
              </a:rPr>
              <a:t>The seven most common mistakes</a:t>
            </a:r>
          </a:p>
          <a:p>
            <a:r>
              <a:rPr lang="en-IE" b="1" smtClean="0">
                <a:effectLst>
                  <a:outerShdw blurRad="38100" dist="38100" dir="2700000" algn="tl">
                    <a:srgbClr val="000000">
                      <a:alpha val="43137"/>
                    </a:srgbClr>
                  </a:outerShdw>
                </a:effectLst>
              </a:rPr>
              <a:t>l</a:t>
            </a:r>
          </a:p>
          <a:p>
            <a:r>
              <a:rPr lang="en-IE" b="1" smtClean="0">
                <a:effectLst>
                  <a:outerShdw blurRad="38100" dist="38100" dir="2700000" algn="tl">
                    <a:srgbClr val="000000">
                      <a:alpha val="43137"/>
                    </a:srgbClr>
                  </a:outerShdw>
                </a:effectLst>
              </a:rPr>
              <a:t>Making cases too long</a:t>
            </a:r>
          </a:p>
          <a:p>
            <a:r>
              <a:rPr lang="en-IE" b="1" smtClean="0">
                <a:effectLst>
                  <a:outerShdw blurRad="38100" dist="38100" dir="2700000" algn="tl">
                    <a:srgbClr val="000000">
                      <a:alpha val="43137"/>
                    </a:srgbClr>
                  </a:outerShdw>
                </a:effectLst>
              </a:rPr>
              <a:t>l</a:t>
            </a:r>
          </a:p>
          <a:p>
            <a:r>
              <a:rPr lang="en-IE" b="1" smtClean="0">
                <a:effectLst>
                  <a:outerShdw blurRad="38100" dist="38100" dir="2700000" algn="tl">
                    <a:srgbClr val="000000">
                      <a:alpha val="43137"/>
                    </a:srgbClr>
                  </a:outerShdw>
                </a:effectLst>
              </a:rPr>
              <a:t>Incomplete, incorrect, or incoherent setup</a:t>
            </a:r>
          </a:p>
          <a:p>
            <a:r>
              <a:rPr lang="en-IE" b="1" smtClean="0">
                <a:effectLst>
                  <a:outerShdw blurRad="38100" dist="38100" dir="2700000" algn="tl">
                    <a:srgbClr val="000000">
                      <a:alpha val="43137"/>
                    </a:srgbClr>
                  </a:outerShdw>
                </a:effectLst>
              </a:rPr>
              <a:t>l</a:t>
            </a:r>
          </a:p>
          <a:p>
            <a:r>
              <a:rPr lang="en-IE" b="1" smtClean="0">
                <a:effectLst>
                  <a:outerShdw blurRad="38100" dist="38100" dir="2700000" algn="tl">
                    <a:srgbClr val="000000">
                      <a:alpha val="43137"/>
                    </a:srgbClr>
                  </a:outerShdw>
                </a:effectLst>
              </a:rPr>
              <a:t>Leaving out a step</a:t>
            </a:r>
          </a:p>
          <a:p>
            <a:r>
              <a:rPr lang="en-IE" b="1" smtClean="0">
                <a:effectLst>
                  <a:outerShdw blurRad="38100" dist="38100" dir="2700000" algn="tl">
                    <a:srgbClr val="000000">
                      <a:alpha val="43137"/>
                    </a:srgbClr>
                  </a:outerShdw>
                </a:effectLst>
              </a:rPr>
              <a:t>l</a:t>
            </a:r>
          </a:p>
          <a:p>
            <a:r>
              <a:rPr lang="en-IE" b="1" smtClean="0">
                <a:effectLst>
                  <a:outerShdw blurRad="38100" dist="38100" dir="2700000" algn="tl">
                    <a:srgbClr val="000000">
                      <a:alpha val="43137"/>
                    </a:srgbClr>
                  </a:outerShdw>
                </a:effectLst>
              </a:rPr>
              <a:t>Naming fields that changed or no longer exist</a:t>
            </a:r>
          </a:p>
          <a:p>
            <a:r>
              <a:rPr lang="en-IE" b="1" smtClean="0">
                <a:effectLst>
                  <a:outerShdw blurRad="38100" dist="38100" dir="2700000" algn="tl">
                    <a:srgbClr val="000000">
                      <a:alpha val="43137"/>
                    </a:srgbClr>
                  </a:outerShdw>
                </a:effectLst>
              </a:rPr>
              <a:t>l</a:t>
            </a:r>
          </a:p>
          <a:p>
            <a:r>
              <a:rPr lang="en-IE" b="1" smtClean="0">
                <a:effectLst>
                  <a:outerShdw blurRad="38100" dist="38100" dir="2700000" algn="tl">
                    <a:srgbClr val="000000">
                      <a:alpha val="43137"/>
                    </a:srgbClr>
                  </a:outerShdw>
                </a:effectLst>
              </a:rPr>
              <a:t>Unclear whether tester or system does action</a:t>
            </a:r>
          </a:p>
          <a:p>
            <a:r>
              <a:rPr lang="en-IE" b="1" smtClean="0">
                <a:effectLst>
                  <a:outerShdw blurRad="38100" dist="38100" dir="2700000" algn="tl">
                    <a:srgbClr val="000000">
                      <a:alpha val="43137"/>
                    </a:srgbClr>
                  </a:outerShdw>
                </a:effectLst>
              </a:rPr>
              <a:t>l</a:t>
            </a:r>
          </a:p>
          <a:p>
            <a:r>
              <a:rPr lang="en-IE" b="1" smtClean="0">
                <a:effectLst>
                  <a:outerShdw blurRad="38100" dist="38100" dir="2700000" algn="tl">
                    <a:srgbClr val="000000">
                      <a:alpha val="43137"/>
                    </a:srgbClr>
                  </a:outerShdw>
                </a:effectLst>
              </a:rPr>
              <a:t>Unclear what is a pass or fail result</a:t>
            </a:r>
          </a:p>
          <a:p>
            <a:r>
              <a:rPr lang="en-IE" b="1" smtClean="0">
                <a:effectLst>
                  <a:outerShdw blurRad="38100" dist="38100" dir="2700000" algn="tl">
                    <a:srgbClr val="000000">
                      <a:alpha val="43137"/>
                    </a:srgbClr>
                  </a:outerShdw>
                </a:effectLst>
              </a:rPr>
              <a:t>l</a:t>
            </a:r>
          </a:p>
          <a:p>
            <a:r>
              <a:rPr lang="en-IE" b="1" smtClean="0">
                <a:effectLst>
                  <a:outerShdw blurRad="38100" dist="38100" dir="2700000" algn="tl">
                    <a:srgbClr val="000000">
                      <a:alpha val="43137"/>
                    </a:srgbClr>
                  </a:outerShdw>
                </a:effectLst>
              </a:rPr>
              <a:t>Failure to clean up</a:t>
            </a:r>
          </a:p>
          <a:p>
            <a:endParaRPr lang="en-IE" dirty="0"/>
          </a:p>
        </p:txBody>
      </p:sp>
      <p:sp>
        <p:nvSpPr>
          <p:cNvPr id="2" name="TextBox 1"/>
          <p:cNvSpPr txBox="1"/>
          <p:nvPr/>
        </p:nvSpPr>
        <p:spPr>
          <a:xfrm>
            <a:off x="251520" y="116632"/>
            <a:ext cx="8496944" cy="369332"/>
          </a:xfrm>
          <a:prstGeom prst="rect">
            <a:avLst/>
          </a:prstGeom>
          <a:noFill/>
        </p:spPr>
        <p:txBody>
          <a:bodyPr wrap="square" rtlCol="0">
            <a:spAutoFit/>
          </a:bodyPr>
          <a:lstStyle/>
          <a:p>
            <a:r>
              <a:rPr lang="en-IE" b="1" dirty="0" smtClean="0"/>
              <a:t>		Seven Most Common Mistakes</a:t>
            </a:r>
            <a:endParaRPr lang="en-IE" b="1" dirty="0"/>
          </a:p>
        </p:txBody>
      </p:sp>
    </p:spTree>
    <p:extLst>
      <p:ext uri="{BB962C8B-B14F-4D97-AF65-F5344CB8AC3E}">
        <p14:creationId xmlns:p14="http://schemas.microsoft.com/office/powerpoint/2010/main" val="13401724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010" name="Picture 2" descr="https://encrypted-tbn0.gstatic.com/images?q=tbn:ANd9GcTR96Qabo1eEFDcXne92C0Kze3OcV8mcsDUybY_-GTJ8E5SCHeTug"/>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204624" y="548680"/>
            <a:ext cx="5616624" cy="60062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9512" y="404664"/>
            <a:ext cx="8640960" cy="5078313"/>
          </a:xfrm>
          <a:prstGeom prst="rect">
            <a:avLst/>
          </a:prstGeom>
          <a:noFill/>
        </p:spPr>
        <p:txBody>
          <a:bodyPr wrap="square" rtlCol="0">
            <a:spAutoFit/>
          </a:bodyPr>
          <a:lstStyle/>
          <a:p>
            <a:r>
              <a:rPr lang="en-IE" b="1" dirty="0"/>
              <a:t>TIPS for writing good test </a:t>
            </a:r>
            <a:r>
              <a:rPr lang="en-IE" b="1" dirty="0" smtClean="0"/>
              <a:t>cases</a:t>
            </a:r>
          </a:p>
          <a:p>
            <a:endParaRPr lang="en-IE" b="1" dirty="0"/>
          </a:p>
          <a:p>
            <a:r>
              <a:rPr lang="en-IE" b="1" dirty="0"/>
              <a:t>Tests only one thing</a:t>
            </a:r>
            <a:endParaRPr lang="en-IE" dirty="0"/>
          </a:p>
          <a:p>
            <a:r>
              <a:rPr lang="en-IE" dirty="0"/>
              <a:t>Always make sure that your test case tests only one thing, if you try to test multiple conditions in one test case it becomes very difficult to track results and errors</a:t>
            </a:r>
            <a:r>
              <a:rPr lang="en-IE" dirty="0" smtClean="0"/>
              <a:t>.</a:t>
            </a:r>
          </a:p>
          <a:p>
            <a:endParaRPr lang="en-IE" dirty="0"/>
          </a:p>
          <a:p>
            <a:r>
              <a:rPr lang="en-IE" b="1" dirty="0"/>
              <a:t>Organize your test cases consistently</a:t>
            </a:r>
            <a:endParaRPr lang="en-IE" dirty="0"/>
          </a:p>
          <a:p>
            <a:r>
              <a:rPr lang="en-IE" dirty="0"/>
              <a:t>You can organize your test cases in many ways however you should always follow the same pattern to organize you test cases</a:t>
            </a:r>
            <a:r>
              <a:rPr lang="en-IE" dirty="0" smtClean="0"/>
              <a:t>.</a:t>
            </a:r>
          </a:p>
          <a:p>
            <a:endParaRPr lang="en-IE" dirty="0"/>
          </a:p>
          <a:p>
            <a:r>
              <a:rPr lang="en-IE" b="1" dirty="0"/>
              <a:t>Write independent test cases</a:t>
            </a:r>
            <a:endParaRPr lang="en-IE" dirty="0"/>
          </a:p>
          <a:p>
            <a:r>
              <a:rPr lang="en-IE" dirty="0"/>
              <a:t>Your test cases should not have dependency on other test cases, </a:t>
            </a:r>
            <a:r>
              <a:rPr lang="en-IE" dirty="0" err="1"/>
              <a:t>i.e</a:t>
            </a:r>
            <a:r>
              <a:rPr lang="en-IE" dirty="0"/>
              <a:t> you should be able to execute your test case individually with having dependency on other test cases</a:t>
            </a:r>
            <a:r>
              <a:rPr lang="en-IE" dirty="0" smtClean="0"/>
              <a:t>.</a:t>
            </a:r>
          </a:p>
          <a:p>
            <a:endParaRPr lang="en-IE" dirty="0"/>
          </a:p>
          <a:p>
            <a:r>
              <a:rPr lang="en-IE" b="1" dirty="0"/>
              <a:t>Write small test cases</a:t>
            </a:r>
            <a:endParaRPr lang="en-IE" dirty="0"/>
          </a:p>
          <a:p>
            <a:r>
              <a:rPr lang="en-IE" dirty="0"/>
              <a:t>Always mention purpose of each test case clearly in test case.</a:t>
            </a:r>
          </a:p>
          <a:p>
            <a:endParaRPr lang="en-IE" dirty="0"/>
          </a:p>
          <a:p>
            <a:endParaRPr lang="en-IE" dirty="0"/>
          </a:p>
        </p:txBody>
      </p:sp>
    </p:spTree>
    <p:extLst>
      <p:ext uri="{BB962C8B-B14F-4D97-AF65-F5344CB8AC3E}">
        <p14:creationId xmlns:p14="http://schemas.microsoft.com/office/powerpoint/2010/main" val="79836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797"/>
            <a:ext cx="8424936" cy="3754874"/>
          </a:xfrm>
          <a:prstGeom prst="rect">
            <a:avLst/>
          </a:prstGeom>
          <a:noFill/>
        </p:spPr>
        <p:txBody>
          <a:bodyPr wrap="square" rtlCol="0">
            <a:spAutoFit/>
          </a:bodyPr>
          <a:lstStyle/>
          <a:p>
            <a:r>
              <a:rPr lang="en-IE" dirty="0" smtClean="0"/>
              <a:t>			</a:t>
            </a:r>
            <a:r>
              <a:rPr lang="en-IE" sz="2000" b="1" dirty="0" smtClean="0">
                <a:latin typeface="Times New Roman" panose="02020603050405020304" pitchFamily="18" charset="0"/>
                <a:cs typeface="Times New Roman" panose="02020603050405020304" pitchFamily="18" charset="0"/>
              </a:rPr>
              <a:t>How to write Test Cases</a:t>
            </a:r>
          </a:p>
          <a:p>
            <a:endParaRPr lang="en-IE" sz="2000" b="1" dirty="0"/>
          </a:p>
          <a:p>
            <a:pPr marL="285750" indent="-285750">
              <a:buFont typeface="Arial" panose="020B0604020202020204" pitchFamily="34" charset="0"/>
              <a:buChar char="•"/>
            </a:pPr>
            <a:r>
              <a:rPr lang="en-IE" dirty="0" smtClean="0">
                <a:latin typeface="Times New Roman" panose="02020603050405020304" pitchFamily="18" charset="0"/>
                <a:cs typeface="Times New Roman" panose="02020603050405020304" pitchFamily="18" charset="0"/>
              </a:rPr>
              <a:t>As </a:t>
            </a:r>
            <a:r>
              <a:rPr lang="en-IE" dirty="0">
                <a:latin typeface="Times New Roman" panose="02020603050405020304" pitchFamily="18" charset="0"/>
                <a:cs typeface="Times New Roman" panose="02020603050405020304" pitchFamily="18" charset="0"/>
              </a:rPr>
              <a:t>a software tester, you should always think like a person who is using it, and you need to imagine various scenarios, which will happen in the real time environment. </a:t>
            </a:r>
            <a:endParaRPr lang="en-IE" dirty="0" smtClean="0">
              <a:latin typeface="Times New Roman" panose="02020603050405020304" pitchFamily="18" charset="0"/>
              <a:cs typeface="Times New Roman" panose="02020603050405020304" pitchFamily="18" charset="0"/>
            </a:endParaRPr>
          </a:p>
          <a:p>
            <a:endParaRPr lang="en-I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E" dirty="0" smtClean="0">
                <a:latin typeface="Times New Roman" panose="02020603050405020304" pitchFamily="18" charset="0"/>
                <a:cs typeface="Times New Roman" panose="02020603050405020304" pitchFamily="18" charset="0"/>
              </a:rPr>
              <a:t>If </a:t>
            </a:r>
            <a:r>
              <a:rPr lang="en-IE" dirty="0">
                <a:latin typeface="Times New Roman" panose="02020603050405020304" pitchFamily="18" charset="0"/>
                <a:cs typeface="Times New Roman" panose="02020603050405020304" pitchFamily="18" charset="0"/>
              </a:rPr>
              <a:t>you do this creative visualization you are rest assured that the application is more or less an error free. </a:t>
            </a:r>
            <a:endParaRPr lang="en-IE"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E" dirty="0" smtClean="0">
                <a:latin typeface="Times New Roman" panose="02020603050405020304" pitchFamily="18" charset="0"/>
                <a:cs typeface="Times New Roman" panose="02020603050405020304" pitchFamily="18" charset="0"/>
              </a:rPr>
              <a:t>Just </a:t>
            </a:r>
            <a:r>
              <a:rPr lang="en-IE" dirty="0">
                <a:latin typeface="Times New Roman" panose="02020603050405020304" pitchFamily="18" charset="0"/>
                <a:cs typeface="Times New Roman" panose="02020603050405020304" pitchFamily="18" charset="0"/>
              </a:rPr>
              <a:t>always see the application in a Negative way, as a software tester your attitude must be always negative with the application, if you have this attitude you can easily find out the mistakes</a:t>
            </a:r>
            <a:r>
              <a:rPr lang="en-IE"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IE"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E" dirty="0">
              <a:latin typeface="Times New Roman" panose="02020603050405020304" pitchFamily="18" charset="0"/>
              <a:cs typeface="Times New Roman" panose="0202060305040502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118" y="3212976"/>
            <a:ext cx="4838700" cy="31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356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600" y="1268760"/>
            <a:ext cx="6192688" cy="1754326"/>
          </a:xfrm>
          <a:prstGeom prst="rect">
            <a:avLst/>
          </a:prstGeom>
          <a:noFill/>
        </p:spPr>
        <p:txBody>
          <a:bodyPr wrap="square" rtlCol="0">
            <a:spAutoFit/>
          </a:bodyPr>
          <a:lstStyle/>
          <a:p>
            <a:endParaRPr lang="en-IE" sz="3600" b="1" dirty="0" smtClean="0"/>
          </a:p>
          <a:p>
            <a:endParaRPr lang="en-IE" sz="3600" b="1" dirty="0"/>
          </a:p>
          <a:p>
            <a:r>
              <a:rPr lang="en-IE" sz="3600" b="1" dirty="0" smtClean="0"/>
              <a:t>Terminologies used in Testing</a:t>
            </a:r>
            <a:endParaRPr lang="en-IE" sz="3600" b="1" dirty="0"/>
          </a:p>
        </p:txBody>
      </p:sp>
      <p:sp>
        <p:nvSpPr>
          <p:cNvPr id="3" name="AutoShape 2" descr="Image result for terminolog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9923" y="81116"/>
            <a:ext cx="2428875"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40388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04664"/>
            <a:ext cx="8496944" cy="6863417"/>
          </a:xfrm>
          <a:prstGeom prst="rect">
            <a:avLst/>
          </a:prstGeom>
          <a:noFill/>
        </p:spPr>
        <p:txBody>
          <a:bodyPr wrap="square" rtlCol="0">
            <a:spAutoFit/>
          </a:bodyPr>
          <a:lstStyle/>
          <a:p>
            <a:r>
              <a:rPr lang="en-IE" sz="2000" b="1" dirty="0" smtClean="0"/>
              <a:t>Test Condition( something that could be tested) : </a:t>
            </a:r>
            <a:r>
              <a:rPr lang="en-IE" sz="2000" dirty="0" smtClean="0"/>
              <a:t>An item or event of a component or system that could be verified by one or more test cases</a:t>
            </a:r>
          </a:p>
          <a:p>
            <a:endParaRPr lang="en-IE" sz="2000" b="1" dirty="0"/>
          </a:p>
          <a:p>
            <a:r>
              <a:rPr lang="en-IE" sz="2000" b="1" dirty="0" smtClean="0"/>
              <a:t>e.g. </a:t>
            </a:r>
            <a:r>
              <a:rPr lang="en-IE" sz="2000" dirty="0" smtClean="0"/>
              <a:t>function, transaction, feature, quality attribute or structural element</a:t>
            </a:r>
          </a:p>
          <a:p>
            <a:endParaRPr lang="en-IE" sz="2000" b="1" dirty="0"/>
          </a:p>
          <a:p>
            <a:endParaRPr lang="en-IE" sz="2000" b="1" dirty="0" smtClean="0"/>
          </a:p>
          <a:p>
            <a:r>
              <a:rPr lang="en-IE" sz="2000" b="1" dirty="0" smtClean="0"/>
              <a:t>Test Basis</a:t>
            </a:r>
            <a:r>
              <a:rPr lang="en-IE" sz="2000" dirty="0"/>
              <a:t> </a:t>
            </a:r>
            <a:r>
              <a:rPr lang="en-IE" sz="2000" dirty="0" smtClean="0"/>
              <a:t> Documents upon which we base our tests. Test Basis can include requirements, design specifications, risk analysis reports, system design and architecture, and interface specifications.</a:t>
            </a:r>
          </a:p>
          <a:p>
            <a:endParaRPr lang="en-IE" sz="2000" b="1" dirty="0"/>
          </a:p>
          <a:p>
            <a:r>
              <a:rPr lang="en-IE" sz="2000" b="1" dirty="0" smtClean="0"/>
              <a:t>Incident </a:t>
            </a:r>
            <a:r>
              <a:rPr lang="en-IE" sz="2000" dirty="0" smtClean="0"/>
              <a:t>Any event occurring that requires investigation</a:t>
            </a:r>
          </a:p>
          <a:p>
            <a:endParaRPr lang="en-IE" sz="2000" b="1" dirty="0"/>
          </a:p>
          <a:p>
            <a:r>
              <a:rPr lang="en-IE" sz="2000" b="1" dirty="0" err="1" smtClean="0"/>
              <a:t>Testware</a:t>
            </a:r>
            <a:r>
              <a:rPr lang="en-IE" sz="2000" b="1" dirty="0" smtClean="0"/>
              <a:t> </a:t>
            </a:r>
            <a:r>
              <a:rPr lang="en-IE" sz="2000" dirty="0"/>
              <a:t> </a:t>
            </a:r>
            <a:r>
              <a:rPr lang="en-IE" sz="2000" dirty="0" err="1" smtClean="0"/>
              <a:t>Artifacts</a:t>
            </a:r>
            <a:r>
              <a:rPr lang="en-IE" sz="2000" dirty="0" smtClean="0"/>
              <a:t> produced during the test process – </a:t>
            </a:r>
            <a:r>
              <a:rPr lang="en-IE" sz="2000" dirty="0" err="1" smtClean="0"/>
              <a:t>eg</a:t>
            </a:r>
            <a:r>
              <a:rPr lang="en-IE" sz="2000" dirty="0" smtClean="0"/>
              <a:t> documentation, scripts, inputs, expected results, set-up and clear-up procedures, </a:t>
            </a:r>
            <a:r>
              <a:rPr lang="en-IE" sz="2000" dirty="0" err="1" smtClean="0"/>
              <a:t>files,databases,environment</a:t>
            </a:r>
            <a:r>
              <a:rPr lang="en-IE" sz="2000" dirty="0" smtClean="0"/>
              <a:t> and any additional software or utilities required for testing</a:t>
            </a:r>
          </a:p>
          <a:p>
            <a:endParaRPr lang="en-IE" sz="2000" b="1" dirty="0"/>
          </a:p>
          <a:p>
            <a:r>
              <a:rPr lang="en-IE" sz="2000" b="1" dirty="0" smtClean="0"/>
              <a:t>Regression Testing </a:t>
            </a:r>
            <a:r>
              <a:rPr lang="en-IE" sz="2000" dirty="0" err="1" smtClean="0"/>
              <a:t>Testing</a:t>
            </a:r>
            <a:r>
              <a:rPr lang="en-IE" sz="2000" dirty="0" smtClean="0"/>
              <a:t> of a previously tested program following modification to ensure defects have not been introduced or uncovered in unchanged areas of the software as a result of the changes made</a:t>
            </a:r>
            <a:endParaRPr lang="en-IE" sz="2000" b="1" dirty="0" smtClean="0"/>
          </a:p>
          <a:p>
            <a:endParaRPr lang="en-IE" sz="2000" b="1" dirty="0"/>
          </a:p>
          <a:p>
            <a:endParaRPr lang="en-IE" sz="2000" b="1" dirty="0"/>
          </a:p>
        </p:txBody>
      </p:sp>
    </p:spTree>
    <p:extLst>
      <p:ext uri="{BB962C8B-B14F-4D97-AF65-F5344CB8AC3E}">
        <p14:creationId xmlns:p14="http://schemas.microsoft.com/office/powerpoint/2010/main" val="306733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Course </a:t>
            </a:r>
            <a:r>
              <a:rPr lang="en-US" dirty="0" smtClean="0"/>
              <a:t>Assessment Breakdown</a:t>
            </a:r>
            <a:endParaRPr lang="en-US" dirty="0"/>
          </a:p>
        </p:txBody>
      </p:sp>
      <p:sp>
        <p:nvSpPr>
          <p:cNvPr id="10243" name="Rectangle 3"/>
          <p:cNvSpPr>
            <a:spLocks noGrp="1" noChangeArrowheads="1"/>
          </p:cNvSpPr>
          <p:nvPr>
            <p:ph type="body" idx="1"/>
          </p:nvPr>
        </p:nvSpPr>
        <p:spPr>
          <a:xfrm>
            <a:off x="228600" y="2288021"/>
            <a:ext cx="8431213" cy="1905288"/>
          </a:xfrm>
          <a:noFill/>
        </p:spPr>
        <p:txBody>
          <a:bodyPr>
            <a:noAutofit/>
          </a:bodyPr>
          <a:lstStyle/>
          <a:p>
            <a:pPr marL="276225" indent="-276225">
              <a:spcAft>
                <a:spcPct val="75000"/>
              </a:spcAft>
              <a:buClr>
                <a:srgbClr val="FF9900"/>
              </a:buClr>
              <a:buFontTx/>
              <a:buChar char="•"/>
            </a:pPr>
            <a:r>
              <a:rPr lang="en-US" sz="2800" dirty="0"/>
              <a:t>2</a:t>
            </a:r>
            <a:r>
              <a:rPr lang="en-US" sz="2800" dirty="0" smtClean="0"/>
              <a:t>0% - Lab Exam 1 (Selenium)</a:t>
            </a:r>
          </a:p>
          <a:p>
            <a:pPr marL="276225" indent="-276225">
              <a:spcAft>
                <a:spcPct val="75000"/>
              </a:spcAft>
              <a:buClr>
                <a:srgbClr val="FF9900"/>
              </a:buClr>
              <a:buFontTx/>
              <a:buChar char="•"/>
            </a:pPr>
            <a:r>
              <a:rPr lang="en-US" sz="2800" dirty="0"/>
              <a:t>1</a:t>
            </a:r>
            <a:r>
              <a:rPr lang="en-US" sz="2800" dirty="0" smtClean="0"/>
              <a:t>0% - Lab Exam 1 (</a:t>
            </a:r>
            <a:r>
              <a:rPr lang="en-US" sz="2800" dirty="0" err="1" smtClean="0"/>
              <a:t>WebDriver</a:t>
            </a:r>
            <a:r>
              <a:rPr lang="en-US" sz="2800" dirty="0" smtClean="0"/>
              <a:t> / </a:t>
            </a:r>
            <a:r>
              <a:rPr lang="en-US" sz="2800" dirty="0" err="1" smtClean="0"/>
              <a:t>Junit</a:t>
            </a:r>
            <a:r>
              <a:rPr lang="en-US" sz="2800" dirty="0" smtClean="0"/>
              <a:t>)</a:t>
            </a:r>
          </a:p>
          <a:p>
            <a:pPr marL="276225" indent="-276225">
              <a:spcAft>
                <a:spcPct val="75000"/>
              </a:spcAft>
              <a:buClr>
                <a:srgbClr val="FF9900"/>
              </a:buClr>
              <a:buFontTx/>
              <a:buChar char="•"/>
            </a:pPr>
            <a:r>
              <a:rPr lang="en-US" sz="2800" dirty="0"/>
              <a:t>2</a:t>
            </a:r>
            <a:r>
              <a:rPr lang="en-US" sz="2800" dirty="0" smtClean="0"/>
              <a:t>0% - Assignment</a:t>
            </a:r>
          </a:p>
          <a:p>
            <a:pPr marL="276225" indent="-276225">
              <a:spcAft>
                <a:spcPct val="75000"/>
              </a:spcAft>
              <a:buClr>
                <a:srgbClr val="FF9900"/>
              </a:buClr>
              <a:buFontTx/>
              <a:buChar char="•"/>
            </a:pPr>
            <a:r>
              <a:rPr lang="en-US" sz="2800" dirty="0" smtClean="0"/>
              <a:t>50% - Written Exam</a:t>
            </a:r>
            <a:endParaRPr lang="en-US" sz="2800" dirty="0"/>
          </a:p>
        </p:txBody>
      </p:sp>
    </p:spTree>
    <p:extLst>
      <p:ext uri="{BB962C8B-B14F-4D97-AF65-F5344CB8AC3E}">
        <p14:creationId xmlns:p14="http://schemas.microsoft.com/office/powerpoint/2010/main" val="182783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0648"/>
            <a:ext cx="8280920" cy="1754326"/>
          </a:xfrm>
          <a:prstGeom prst="rect">
            <a:avLst/>
          </a:prstGeom>
          <a:noFill/>
        </p:spPr>
        <p:txBody>
          <a:bodyPr wrap="square" rtlCol="0">
            <a:spAutoFit/>
          </a:bodyPr>
          <a:lstStyle/>
          <a:p>
            <a:r>
              <a:rPr lang="en-IE" b="1" dirty="0" smtClean="0"/>
              <a:t>Confirmation Testing( re-testing): </a:t>
            </a:r>
            <a:r>
              <a:rPr lang="en-IE" dirty="0" smtClean="0"/>
              <a:t>Testing that runs test cases that failed the last time they were run.</a:t>
            </a:r>
          </a:p>
          <a:p>
            <a:endParaRPr lang="en-IE" b="1" dirty="0"/>
          </a:p>
          <a:p>
            <a:r>
              <a:rPr lang="en-IE" b="1" dirty="0" smtClean="0"/>
              <a:t>Test Strategy: </a:t>
            </a:r>
            <a:r>
              <a:rPr lang="en-IE" dirty="0" smtClean="0"/>
              <a:t>A high level description of the test levels to be performed and the testing within those levels for an organization or project/s.</a:t>
            </a:r>
            <a:endParaRPr lang="en-IE" b="1" dirty="0" smtClean="0"/>
          </a:p>
          <a:p>
            <a:endParaRPr lang="en-IE" b="1" dirty="0"/>
          </a:p>
        </p:txBody>
      </p:sp>
    </p:spTree>
    <p:extLst>
      <p:ext uri="{BB962C8B-B14F-4D97-AF65-F5344CB8AC3E}">
        <p14:creationId xmlns:p14="http://schemas.microsoft.com/office/powerpoint/2010/main" val="254612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424936" cy="2308324"/>
          </a:xfrm>
          <a:prstGeom prst="rect">
            <a:avLst/>
          </a:prstGeom>
          <a:noFill/>
        </p:spPr>
        <p:txBody>
          <a:bodyPr wrap="square" rtlCol="0">
            <a:spAutoFit/>
          </a:bodyPr>
          <a:lstStyle/>
          <a:p>
            <a:endParaRPr lang="en-IE" sz="4800" dirty="0" smtClean="0"/>
          </a:p>
          <a:p>
            <a:endParaRPr lang="en-IE" sz="4800" dirty="0"/>
          </a:p>
          <a:p>
            <a:r>
              <a:rPr lang="en-IE" sz="4800" dirty="0" smtClean="0"/>
              <a:t>		Bug Tracking Systems</a:t>
            </a:r>
            <a:endParaRPr lang="en-IE" sz="4800" dirty="0"/>
          </a:p>
        </p:txBody>
      </p:sp>
      <p:pic>
        <p:nvPicPr>
          <p:cNvPr id="189442" name="Picture 2" descr="https://encrypted-tbn1.gstatic.com/images?q=tbn:ANd9GcSlyZGfB7wdHjEndzuhnyT9kZ6RsO4KSCMO9kawt88PzBNCLSEQX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456" y="2849940"/>
            <a:ext cx="4896544" cy="400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3841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548680"/>
            <a:ext cx="8280920" cy="4801314"/>
          </a:xfrm>
          <a:prstGeom prst="rect">
            <a:avLst/>
          </a:prstGeom>
          <a:noFill/>
        </p:spPr>
        <p:txBody>
          <a:bodyPr wrap="square" rtlCol="0">
            <a:spAutoFit/>
          </a:bodyPr>
          <a:lstStyle/>
          <a:p>
            <a:pPr marL="285750" indent="-285750">
              <a:buFont typeface="Arial" panose="020B0604020202020204" pitchFamily="34" charset="0"/>
              <a:buChar char="•"/>
            </a:pPr>
            <a:r>
              <a:rPr lang="en-IE" dirty="0"/>
              <a:t>Test case management is the process of tracking test outcomes on a set of test cases for a given set of environments and development iterations. </a:t>
            </a:r>
          </a:p>
          <a:p>
            <a:pPr marL="285750" indent="-285750">
              <a:buFont typeface="Arial" panose="020B0604020202020204" pitchFamily="34" charset="0"/>
              <a:buChar char="•"/>
            </a:pPr>
            <a:endParaRPr lang="en-IE" dirty="0" smtClean="0"/>
          </a:p>
          <a:p>
            <a:pPr marL="285750" indent="-285750">
              <a:buFont typeface="Arial" panose="020B0604020202020204" pitchFamily="34" charset="0"/>
              <a:buChar char="•"/>
            </a:pPr>
            <a:r>
              <a:rPr lang="en-IE" dirty="0" smtClean="0"/>
              <a:t>Mozilla's </a:t>
            </a:r>
            <a:r>
              <a:rPr lang="en-IE" dirty="0" err="1"/>
              <a:t>Bugzilla</a:t>
            </a:r>
            <a:r>
              <a:rPr lang="en-IE" dirty="0"/>
              <a:t> bug tracking system is one of the most popular open source issue tracking systems available. </a:t>
            </a:r>
            <a:endParaRPr lang="en-IE" dirty="0" smtClean="0"/>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err="1" smtClean="0"/>
              <a:t>Bugzilla</a:t>
            </a:r>
            <a:r>
              <a:rPr lang="en-IE" dirty="0" smtClean="0"/>
              <a:t> </a:t>
            </a:r>
            <a:r>
              <a:rPr lang="en-IE" dirty="0"/>
              <a:t>“provides an easy to use, easy to maintain and cost effective solution with a rich feature set </a:t>
            </a:r>
            <a:r>
              <a:rPr lang="en-IE" dirty="0" smtClean="0"/>
              <a:t>.</a:t>
            </a:r>
          </a:p>
          <a:p>
            <a:pPr marL="285750" indent="-285750">
              <a:buFont typeface="Arial" panose="020B0604020202020204" pitchFamily="34" charset="0"/>
              <a:buChar char="•"/>
            </a:pPr>
            <a:endParaRPr lang="en-IE" dirty="0" smtClean="0"/>
          </a:p>
          <a:p>
            <a:pPr marL="285750" indent="-285750">
              <a:buFont typeface="Arial" panose="020B0604020202020204" pitchFamily="34" charset="0"/>
              <a:buChar char="•"/>
            </a:pPr>
            <a:r>
              <a:rPr lang="en-IE" dirty="0" smtClean="0"/>
              <a:t> </a:t>
            </a:r>
            <a:r>
              <a:rPr lang="en-IE" dirty="0"/>
              <a:t>Test cases are, and should be, closely tied to defects. As defects are found, test cases should </a:t>
            </a:r>
            <a:r>
              <a:rPr lang="en-IE" dirty="0" smtClean="0"/>
              <a:t>be written </a:t>
            </a:r>
            <a:r>
              <a:rPr lang="en-IE" dirty="0"/>
              <a:t>to verify that the defect is fixed in future releases. </a:t>
            </a:r>
            <a:endParaRPr lang="en-IE" dirty="0" smtClean="0"/>
          </a:p>
          <a:p>
            <a:pPr marL="285750" indent="-285750">
              <a:buFont typeface="Arial" panose="020B0604020202020204" pitchFamily="34" charset="0"/>
              <a:buChar char="•"/>
            </a:pPr>
            <a:endParaRPr lang="en-IE" b="1" dirty="0"/>
          </a:p>
          <a:p>
            <a:pPr marL="285750" indent="-285750">
              <a:buFont typeface="Arial" panose="020B0604020202020204" pitchFamily="34" charset="0"/>
              <a:buChar char="•"/>
            </a:pPr>
            <a:r>
              <a:rPr lang="en-IE" b="1" dirty="0" smtClean="0"/>
              <a:t>To </a:t>
            </a:r>
            <a:r>
              <a:rPr lang="en-IE" b="1" dirty="0"/>
              <a:t>this end </a:t>
            </a:r>
            <a:r>
              <a:rPr lang="en-IE" b="1" dirty="0" err="1"/>
              <a:t>Testopia</a:t>
            </a:r>
            <a:r>
              <a:rPr lang="en-IE" b="1" dirty="0"/>
              <a:t> was designed as an add-on extension to </a:t>
            </a:r>
            <a:r>
              <a:rPr lang="en-IE" b="1" dirty="0" err="1"/>
              <a:t>Bugzilla</a:t>
            </a:r>
            <a:r>
              <a:rPr lang="en-IE" b="1" dirty="0"/>
              <a:t>. </a:t>
            </a:r>
            <a:r>
              <a:rPr lang="en-IE" dirty="0"/>
              <a:t>This allows a single user experience and point of product management for both defect tracking and test case management.</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endParaRPr lang="en-IE" dirty="0"/>
          </a:p>
        </p:txBody>
      </p:sp>
      <p:pic>
        <p:nvPicPr>
          <p:cNvPr id="190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840272"/>
            <a:ext cx="3399656" cy="1856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100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712968" cy="4801314"/>
          </a:xfrm>
          <a:prstGeom prst="rect">
            <a:avLst/>
          </a:prstGeom>
          <a:noFill/>
        </p:spPr>
        <p:txBody>
          <a:bodyPr wrap="square" rtlCol="0">
            <a:spAutoFit/>
          </a:bodyPr>
          <a:lstStyle/>
          <a:p>
            <a:r>
              <a:rPr lang="en-IE" b="1" u="heavy" dirty="0" err="1" smtClean="0"/>
              <a:t>Bugzilla</a:t>
            </a:r>
            <a:r>
              <a:rPr lang="en-IE" b="1" dirty="0"/>
              <a:t>	</a:t>
            </a:r>
            <a:r>
              <a:rPr lang="en-IE" dirty="0"/>
              <a:t> </a:t>
            </a:r>
          </a:p>
          <a:p>
            <a:r>
              <a:rPr lang="en-IE" b="1" dirty="0" err="1"/>
              <a:t>Bugzilla</a:t>
            </a:r>
            <a:r>
              <a:rPr lang="en-IE" dirty="0"/>
              <a:t> is a </a:t>
            </a:r>
            <a:r>
              <a:rPr lang="en-IE" u="sng" dirty="0">
                <a:hlinkClick r:id="rId2" tooltip="World Wide Web"/>
              </a:rPr>
              <a:t>Web</a:t>
            </a:r>
            <a:r>
              <a:rPr lang="en-IE" dirty="0"/>
              <a:t>-based general-purpose </a:t>
            </a:r>
            <a:r>
              <a:rPr lang="en-IE" u="sng" dirty="0" err="1">
                <a:hlinkClick r:id="rId3" tooltip="Bugtracker"/>
              </a:rPr>
              <a:t>bugtracker</a:t>
            </a:r>
            <a:r>
              <a:rPr lang="en-IE" dirty="0"/>
              <a:t> and </a:t>
            </a:r>
            <a:r>
              <a:rPr lang="en-IE" u="sng" dirty="0">
                <a:hlinkClick r:id="rId4" tooltip="Test automation"/>
              </a:rPr>
              <a:t>testing tool</a:t>
            </a:r>
            <a:r>
              <a:rPr lang="en-IE" dirty="0"/>
              <a:t> originally developed and used by the </a:t>
            </a:r>
            <a:r>
              <a:rPr lang="en-IE" u="sng" dirty="0">
                <a:hlinkClick r:id="rId5" tooltip="Mozilla"/>
              </a:rPr>
              <a:t>Mozilla</a:t>
            </a:r>
            <a:r>
              <a:rPr lang="en-IE" dirty="0"/>
              <a:t> project</a:t>
            </a:r>
          </a:p>
          <a:p>
            <a:r>
              <a:rPr lang="en-IE" dirty="0"/>
              <a:t> </a:t>
            </a:r>
            <a:endParaRPr lang="en-IE" dirty="0" smtClean="0"/>
          </a:p>
          <a:p>
            <a:endParaRPr lang="en-IE" dirty="0"/>
          </a:p>
          <a:p>
            <a:endParaRPr lang="en-IE" dirty="0" smtClean="0"/>
          </a:p>
          <a:p>
            <a:endParaRPr lang="en-IE" dirty="0"/>
          </a:p>
          <a:p>
            <a:endParaRPr lang="en-IE" dirty="0"/>
          </a:p>
          <a:p>
            <a:pPr lvl="0"/>
            <a:endParaRPr lang="en-IE" dirty="0" smtClean="0"/>
          </a:p>
          <a:p>
            <a:pPr lvl="0"/>
            <a:endParaRPr lang="en-IE" dirty="0"/>
          </a:p>
          <a:p>
            <a:pPr lvl="0"/>
            <a:endParaRPr lang="en-IE" dirty="0" smtClean="0"/>
          </a:p>
          <a:p>
            <a:pPr lvl="0"/>
            <a:endParaRPr lang="en-IE" dirty="0"/>
          </a:p>
          <a:p>
            <a:pPr lvl="0"/>
            <a:endParaRPr lang="en-IE" dirty="0" smtClean="0"/>
          </a:p>
          <a:p>
            <a:pPr lvl="0"/>
            <a:endParaRPr lang="en-IE" dirty="0"/>
          </a:p>
          <a:p>
            <a:pPr lvl="0"/>
            <a:endParaRPr lang="en-IE" dirty="0" smtClean="0"/>
          </a:p>
          <a:p>
            <a:pPr lvl="0"/>
            <a:endParaRPr lang="en-IE" dirty="0"/>
          </a:p>
          <a:p>
            <a:pPr lvl="0"/>
            <a:endParaRPr lang="en-IE" dirty="0" smtClean="0"/>
          </a:p>
        </p:txBody>
      </p:sp>
      <p:pic>
        <p:nvPicPr>
          <p:cNvPr id="3" name="Picture 2" descr="http://b2b.cbsimg.net/gallery/397792-500-263.png"/>
          <p:cNvPicPr/>
          <p:nvPr/>
        </p:nvPicPr>
        <p:blipFill>
          <a:blip r:embed="rId6">
            <a:extLst>
              <a:ext uri="{28A0092B-C50C-407E-A947-70E740481C1C}">
                <a14:useLocalDpi xmlns:a14="http://schemas.microsoft.com/office/drawing/2010/main" val="0"/>
              </a:ext>
            </a:extLst>
          </a:blip>
          <a:srcRect/>
          <a:stretch>
            <a:fillRect/>
          </a:stretch>
        </p:blipFill>
        <p:spPr bwMode="auto">
          <a:xfrm>
            <a:off x="1666127" y="2276872"/>
            <a:ext cx="5798185" cy="3638550"/>
          </a:xfrm>
          <a:prstGeom prst="rect">
            <a:avLst/>
          </a:prstGeom>
          <a:noFill/>
          <a:ln>
            <a:noFill/>
          </a:ln>
        </p:spPr>
      </p:pic>
    </p:spTree>
    <p:extLst>
      <p:ext uri="{BB962C8B-B14F-4D97-AF65-F5344CB8AC3E}">
        <p14:creationId xmlns:p14="http://schemas.microsoft.com/office/powerpoint/2010/main" val="15866435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784976" cy="2308324"/>
          </a:xfrm>
          <a:prstGeom prst="rect">
            <a:avLst/>
          </a:prstGeom>
          <a:noFill/>
        </p:spPr>
        <p:txBody>
          <a:bodyPr wrap="square" rtlCol="0">
            <a:spAutoFit/>
          </a:bodyPr>
          <a:lstStyle/>
          <a:p>
            <a:endParaRPr lang="en-IE" dirty="0" smtClean="0"/>
          </a:p>
          <a:p>
            <a:endParaRPr lang="en-IE" dirty="0"/>
          </a:p>
          <a:p>
            <a:pPr marL="285750" indent="-285750">
              <a:buFont typeface="Arial" panose="020B0604020202020204" pitchFamily="34" charset="0"/>
              <a:buChar char="•"/>
            </a:pPr>
            <a:r>
              <a:rPr lang="en-IE" dirty="0" err="1" smtClean="0"/>
              <a:t>Testopia</a:t>
            </a:r>
            <a:r>
              <a:rPr lang="en-IE" dirty="0" smtClean="0"/>
              <a:t> </a:t>
            </a:r>
            <a:r>
              <a:rPr lang="en-IE" dirty="0"/>
              <a:t>was developed to provide a central repository for the </a:t>
            </a:r>
            <a:endParaRPr lang="en-IE" dirty="0" smtClean="0"/>
          </a:p>
          <a:p>
            <a:r>
              <a:rPr lang="en-IE" dirty="0" smtClean="0"/>
              <a:t>      collaborative </a:t>
            </a:r>
            <a:r>
              <a:rPr lang="en-IE" dirty="0"/>
              <a:t>efforts of distributed testers. </a:t>
            </a:r>
            <a:r>
              <a:rPr lang="en-IE" dirty="0" smtClean="0"/>
              <a:t>I</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It </a:t>
            </a:r>
            <a:r>
              <a:rPr lang="en-IE" dirty="0"/>
              <a:t>serves as both a test case repository and management system. </a:t>
            </a:r>
            <a:endParaRPr lang="en-IE" dirty="0" smtClean="0"/>
          </a:p>
          <a:p>
            <a:pPr marL="285750" indent="-285750">
              <a:buFont typeface="Arial" panose="020B0604020202020204" pitchFamily="34" charset="0"/>
              <a:buChar char="•"/>
            </a:pPr>
            <a:endParaRPr lang="en-IE" dirty="0"/>
          </a:p>
          <a:p>
            <a:endParaRPr lang="en-IE" dirty="0"/>
          </a:p>
        </p:txBody>
      </p:sp>
      <p:pic>
        <p:nvPicPr>
          <p:cNvPr id="189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584" y="1865099"/>
            <a:ext cx="192405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34814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964488" cy="5909310"/>
          </a:xfrm>
          <a:prstGeom prst="rect">
            <a:avLst/>
          </a:prstGeom>
          <a:noFill/>
        </p:spPr>
        <p:txBody>
          <a:bodyPr wrap="square" rtlCol="0">
            <a:spAutoFit/>
          </a:bodyPr>
          <a:lstStyle/>
          <a:p>
            <a:pPr marL="285750" lvl="0" indent="-285750">
              <a:buFont typeface="Arial" panose="020B0604020202020204" pitchFamily="34" charset="0"/>
              <a:buChar char="•"/>
            </a:pPr>
            <a:r>
              <a:rPr lang="en-IE" dirty="0"/>
              <a:t>Freely available to run on open source tools. Released under the Mozilla Public Licence so it’s free</a:t>
            </a:r>
          </a:p>
          <a:p>
            <a:pPr lvl="0"/>
            <a:endParaRPr lang="en-IE" dirty="0" smtClean="0"/>
          </a:p>
          <a:p>
            <a:pPr marL="285750" lvl="0" indent="-285750">
              <a:buFont typeface="Arial" panose="020B0604020202020204" pitchFamily="34" charset="0"/>
              <a:buChar char="•"/>
            </a:pPr>
            <a:r>
              <a:rPr lang="en-IE" dirty="0" smtClean="0"/>
              <a:t>Attractive to </a:t>
            </a:r>
            <a:r>
              <a:rPr lang="en-IE" dirty="0"/>
              <a:t>developers is its lightweight implementation and speed</a:t>
            </a:r>
          </a:p>
          <a:p>
            <a:pPr lvl="0"/>
            <a:endParaRPr lang="en-IE" dirty="0" smtClean="0"/>
          </a:p>
          <a:p>
            <a:pPr marL="285750" lvl="0" indent="-285750">
              <a:buFont typeface="Arial" panose="020B0604020202020204" pitchFamily="34" charset="0"/>
              <a:buChar char="•"/>
            </a:pPr>
            <a:r>
              <a:rPr lang="en-IE" dirty="0"/>
              <a:t>R</a:t>
            </a:r>
            <a:r>
              <a:rPr lang="en-IE" dirty="0" smtClean="0"/>
              <a:t>elatively </a:t>
            </a:r>
            <a:r>
              <a:rPr lang="en-IE" dirty="0"/>
              <a:t>easy to install (for non-Linux/UNIX administrators steps can be confusing)</a:t>
            </a:r>
          </a:p>
          <a:p>
            <a:pPr marL="285750" lvl="0" indent="-285750">
              <a:buFont typeface="Arial" panose="020B0604020202020204" pitchFamily="34" charset="0"/>
              <a:buChar char="•"/>
            </a:pPr>
            <a:endParaRPr lang="en-IE" dirty="0" smtClean="0"/>
          </a:p>
          <a:p>
            <a:pPr marL="285750" lvl="0" indent="-285750">
              <a:buFont typeface="Arial" panose="020B0604020202020204" pitchFamily="34" charset="0"/>
              <a:buChar char="•"/>
            </a:pPr>
            <a:r>
              <a:rPr lang="en-IE" dirty="0" smtClean="0"/>
              <a:t>Most </a:t>
            </a:r>
            <a:r>
              <a:rPr lang="en-IE" dirty="0"/>
              <a:t>popular of the open source bug tracking tools</a:t>
            </a:r>
          </a:p>
          <a:p>
            <a:pPr lvl="0"/>
            <a:endParaRPr lang="en-IE" dirty="0" smtClean="0"/>
          </a:p>
          <a:p>
            <a:pPr marL="285750" lvl="0" indent="-285750">
              <a:buFont typeface="Arial" panose="020B0604020202020204" pitchFamily="34" charset="0"/>
              <a:buChar char="•"/>
            </a:pPr>
            <a:r>
              <a:rPr lang="en-IE" dirty="0" smtClean="0"/>
              <a:t>Web-based</a:t>
            </a:r>
            <a:r>
              <a:rPr lang="en-IE" dirty="0"/>
              <a:t>, written in Perl, and uses MySQL as its database back-end</a:t>
            </a:r>
          </a:p>
          <a:p>
            <a:pPr lvl="0"/>
            <a:endParaRPr lang="en-IE" dirty="0" smtClean="0"/>
          </a:p>
          <a:p>
            <a:pPr marL="285750" lvl="0" indent="-285750">
              <a:buFont typeface="Arial" panose="020B0604020202020204" pitchFamily="34" charset="0"/>
              <a:buChar char="•"/>
            </a:pPr>
            <a:r>
              <a:rPr lang="en-IE" dirty="0" smtClean="0"/>
              <a:t>Comprehensive </a:t>
            </a:r>
            <a:r>
              <a:rPr lang="en-IE" dirty="0"/>
              <a:t>permissions system</a:t>
            </a:r>
          </a:p>
          <a:p>
            <a:pPr lvl="0"/>
            <a:endParaRPr lang="en-IE" dirty="0" smtClean="0"/>
          </a:p>
          <a:p>
            <a:pPr marL="285750" lvl="0" indent="-285750">
              <a:buFont typeface="Arial" panose="020B0604020202020204" pitchFamily="34" charset="0"/>
              <a:buChar char="•"/>
            </a:pPr>
            <a:r>
              <a:rPr lang="en-IE" dirty="0" smtClean="0"/>
              <a:t>Advanced </a:t>
            </a:r>
            <a:r>
              <a:rPr lang="en-IE" dirty="0"/>
              <a:t>query tool remembers searches</a:t>
            </a:r>
          </a:p>
          <a:p>
            <a:pPr lvl="0"/>
            <a:endParaRPr lang="en-IE" dirty="0" smtClean="0"/>
          </a:p>
          <a:p>
            <a:pPr marL="285750" lvl="0" indent="-285750">
              <a:buFont typeface="Arial" panose="020B0604020202020204" pitchFamily="34" charset="0"/>
              <a:buChar char="•"/>
            </a:pPr>
            <a:r>
              <a:rPr lang="en-IE" dirty="0" smtClean="0"/>
              <a:t>Integrated </a:t>
            </a:r>
            <a:r>
              <a:rPr lang="en-IE" dirty="0"/>
              <a:t>email capabilities</a:t>
            </a:r>
          </a:p>
          <a:p>
            <a:pPr lvl="0"/>
            <a:endParaRPr lang="en-IE" dirty="0" smtClean="0"/>
          </a:p>
          <a:p>
            <a:pPr marL="285750" lvl="0" indent="-285750">
              <a:buFont typeface="Arial" panose="020B0604020202020204" pitchFamily="34" charset="0"/>
              <a:buChar char="•"/>
            </a:pPr>
            <a:r>
              <a:rPr lang="en-IE" dirty="0" smtClean="0"/>
              <a:t>Excellent </a:t>
            </a:r>
            <a:r>
              <a:rPr lang="en-IE" dirty="0"/>
              <a:t>security</a:t>
            </a:r>
          </a:p>
          <a:p>
            <a:pPr lvl="0"/>
            <a:endParaRPr lang="en-IE" dirty="0" smtClean="0"/>
          </a:p>
          <a:p>
            <a:pPr marL="285750" lvl="0" indent="-285750">
              <a:buFont typeface="Arial" panose="020B0604020202020204" pitchFamily="34" charset="0"/>
              <a:buChar char="•"/>
            </a:pPr>
            <a:r>
              <a:rPr lang="en-IE" dirty="0" smtClean="0"/>
              <a:t>Reporting </a:t>
            </a:r>
            <a:r>
              <a:rPr lang="en-IE" dirty="0"/>
              <a:t>and charting</a:t>
            </a:r>
          </a:p>
          <a:p>
            <a:pPr lvl="0"/>
            <a:endParaRPr lang="en-IE" dirty="0" smtClean="0"/>
          </a:p>
        </p:txBody>
      </p:sp>
    </p:spTree>
    <p:extLst>
      <p:ext uri="{BB962C8B-B14F-4D97-AF65-F5344CB8AC3E}">
        <p14:creationId xmlns:p14="http://schemas.microsoft.com/office/powerpoint/2010/main" val="1103389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496944" cy="6463308"/>
          </a:xfrm>
          <a:prstGeom prst="rect">
            <a:avLst/>
          </a:prstGeom>
          <a:noFill/>
        </p:spPr>
        <p:txBody>
          <a:bodyPr wrap="square" rtlCol="0">
            <a:spAutoFit/>
          </a:bodyPr>
          <a:lstStyle/>
          <a:p>
            <a:pPr lvl="0"/>
            <a:endParaRPr lang="en-IE" dirty="0" smtClean="0"/>
          </a:p>
          <a:p>
            <a:pPr lvl="0"/>
            <a:endParaRPr lang="en-IE" dirty="0"/>
          </a:p>
          <a:p>
            <a:pPr lvl="0"/>
            <a:endParaRPr lang="en-IE" dirty="0" smtClean="0"/>
          </a:p>
          <a:p>
            <a:pPr lvl="0"/>
            <a:endParaRPr lang="en-IE" dirty="0"/>
          </a:p>
          <a:p>
            <a:pPr marL="285750" indent="-285750">
              <a:buFont typeface="Arial" panose="020B0604020202020204" pitchFamily="34" charset="0"/>
              <a:buChar char="•"/>
            </a:pPr>
            <a:r>
              <a:rPr lang="en-IE" dirty="0"/>
              <a:t>Software Quality Assurance system offering </a:t>
            </a:r>
          </a:p>
          <a:p>
            <a:pPr lvl="0"/>
            <a:endParaRPr lang="en-IE" dirty="0"/>
          </a:p>
          <a:p>
            <a:pPr marL="285750" lvl="0" indent="-285750">
              <a:buFont typeface="Arial" panose="020B0604020202020204" pitchFamily="34" charset="0"/>
              <a:buChar char="•"/>
            </a:pPr>
            <a:r>
              <a:rPr lang="en-IE" dirty="0" smtClean="0"/>
              <a:t>Requirements </a:t>
            </a:r>
            <a:r>
              <a:rPr lang="en-IE" dirty="0"/>
              <a:t>management, </a:t>
            </a:r>
          </a:p>
          <a:p>
            <a:pPr marL="285750" lvl="0" indent="-285750">
              <a:buFont typeface="Arial" panose="020B0604020202020204" pitchFamily="34" charset="0"/>
              <a:buChar char="•"/>
            </a:pPr>
            <a:r>
              <a:rPr lang="en-IE" dirty="0"/>
              <a:t>Test management </a:t>
            </a:r>
          </a:p>
          <a:p>
            <a:pPr marL="285750" lvl="0" indent="-285750">
              <a:buFont typeface="Arial" panose="020B0604020202020204" pitchFamily="34" charset="0"/>
              <a:buChar char="•"/>
            </a:pPr>
            <a:r>
              <a:rPr lang="en-IE" dirty="0"/>
              <a:t>Business processes </a:t>
            </a:r>
          </a:p>
          <a:p>
            <a:pPr marL="285750" lvl="0" indent="-285750">
              <a:buFont typeface="Arial" panose="020B0604020202020204" pitchFamily="34" charset="0"/>
              <a:buChar char="•"/>
            </a:pPr>
            <a:r>
              <a:rPr lang="en-IE" dirty="0">
                <a:hlinkClick r:id="rId2" tooltip="Proprietary software"/>
              </a:rPr>
              <a:t>Proprietary</a:t>
            </a:r>
            <a:r>
              <a:rPr lang="en-IE" dirty="0"/>
              <a:t> licence</a:t>
            </a:r>
          </a:p>
          <a:p>
            <a:endParaRPr lang="en-IE" dirty="0" smtClean="0"/>
          </a:p>
          <a:p>
            <a:endParaRPr lang="en-IE" dirty="0"/>
          </a:p>
          <a:p>
            <a:r>
              <a:rPr lang="en-IE" dirty="0" smtClean="0"/>
              <a:t>HP </a:t>
            </a:r>
            <a:r>
              <a:rPr lang="en-IE" dirty="0"/>
              <a:t>Quality </a:t>
            </a:r>
            <a:r>
              <a:rPr lang="en-IE" dirty="0" err="1"/>
              <a:t>Center</a:t>
            </a:r>
            <a:r>
              <a:rPr lang="en-IE" dirty="0"/>
              <a:t> is a component of the </a:t>
            </a:r>
            <a:r>
              <a:rPr lang="en-IE" dirty="0">
                <a:hlinkClick r:id="rId3" tooltip="HP Application Lifecycle Management"/>
              </a:rPr>
              <a:t>HP Application Lifecycle Management</a:t>
            </a:r>
            <a:r>
              <a:rPr lang="en-IE" dirty="0"/>
              <a:t>  </a:t>
            </a:r>
            <a:r>
              <a:rPr lang="en-IE" dirty="0" smtClean="0"/>
              <a:t>software </a:t>
            </a:r>
            <a:r>
              <a:rPr lang="en-IE" dirty="0"/>
              <a:t>solution.</a:t>
            </a:r>
          </a:p>
          <a:p>
            <a:r>
              <a:rPr lang="en-IE" u="heavy" dirty="0">
                <a:hlinkClick r:id="rId3" tooltip="HP Application Lifecycle Management"/>
              </a:rPr>
              <a:t>HP Application Lifecycle Management</a:t>
            </a:r>
            <a:endParaRPr lang="en-IE" dirty="0"/>
          </a:p>
          <a:p>
            <a:pPr marL="285750" lvl="0" indent="-285750">
              <a:buFont typeface="Arial" panose="020B0604020202020204" pitchFamily="34" charset="0"/>
              <a:buChar char="•"/>
            </a:pPr>
            <a:r>
              <a:rPr lang="en-IE" dirty="0"/>
              <a:t>Release specifications</a:t>
            </a:r>
          </a:p>
          <a:p>
            <a:pPr marL="285750" lvl="0" indent="-285750">
              <a:buFont typeface="Arial" panose="020B0604020202020204" pitchFamily="34" charset="0"/>
              <a:buChar char="•"/>
            </a:pPr>
            <a:r>
              <a:rPr lang="en-IE" dirty="0"/>
              <a:t>Requirement specifications</a:t>
            </a:r>
          </a:p>
          <a:p>
            <a:pPr marL="285750" lvl="0" indent="-285750">
              <a:buFont typeface="Arial" panose="020B0604020202020204" pitchFamily="34" charset="0"/>
              <a:buChar char="•"/>
            </a:pPr>
            <a:r>
              <a:rPr lang="en-IE" dirty="0"/>
              <a:t>Test planning</a:t>
            </a:r>
          </a:p>
          <a:p>
            <a:pPr marL="285750" lvl="0" indent="-285750">
              <a:buFont typeface="Arial" panose="020B0604020202020204" pitchFamily="34" charset="0"/>
              <a:buChar char="•"/>
            </a:pPr>
            <a:r>
              <a:rPr lang="en-IE" dirty="0"/>
              <a:t>Test execution</a:t>
            </a:r>
          </a:p>
          <a:p>
            <a:pPr marL="285750" lvl="0" indent="-285750">
              <a:buFont typeface="Arial" panose="020B0604020202020204" pitchFamily="34" charset="0"/>
              <a:buChar char="•"/>
            </a:pPr>
            <a:r>
              <a:rPr lang="en-IE" dirty="0"/>
              <a:t>Defect tracking</a:t>
            </a:r>
          </a:p>
          <a:p>
            <a:pPr marL="285750" lvl="0" indent="-285750">
              <a:buFont typeface="Arial" panose="020B0604020202020204" pitchFamily="34" charset="0"/>
              <a:buChar char="•"/>
            </a:pPr>
            <a:r>
              <a:rPr lang="en-IE" dirty="0"/>
              <a:t>Project management</a:t>
            </a:r>
          </a:p>
          <a:p>
            <a:pPr marL="285750" lvl="0" indent="-285750">
              <a:buFont typeface="Arial" panose="020B0604020202020204" pitchFamily="34" charset="0"/>
              <a:buChar char="•"/>
            </a:pPr>
            <a:r>
              <a:rPr lang="en-IE" dirty="0"/>
              <a:t>Proprietary licence</a:t>
            </a:r>
          </a:p>
          <a:p>
            <a:pPr marL="285750" indent="-285750">
              <a:buFont typeface="Arial" panose="020B0604020202020204" pitchFamily="34" charset="0"/>
              <a:buChar char="•"/>
            </a:pPr>
            <a:r>
              <a:rPr lang="en-IE" dirty="0"/>
              <a:t> </a:t>
            </a:r>
          </a:p>
        </p:txBody>
      </p:sp>
      <p:pic>
        <p:nvPicPr>
          <p:cNvPr id="3" name="Picture 2" descr="https://encrypted-tbn3.gstatic.com/images?q=tbn:ANd9GcTK6wStG5fevJ-58R0E3QMaLeLrjxcf9om1clv0mxytYcg-dc9n"/>
          <p:cNvPicPr/>
          <p:nvPr/>
        </p:nvPicPr>
        <p:blipFill>
          <a:blip r:embed="rId4">
            <a:extLst>
              <a:ext uri="{28A0092B-C50C-407E-A947-70E740481C1C}">
                <a14:useLocalDpi xmlns:a14="http://schemas.microsoft.com/office/drawing/2010/main" val="0"/>
              </a:ext>
            </a:extLst>
          </a:blip>
          <a:srcRect/>
          <a:stretch>
            <a:fillRect/>
          </a:stretch>
        </p:blipFill>
        <p:spPr bwMode="auto">
          <a:xfrm>
            <a:off x="467544" y="26431"/>
            <a:ext cx="2232248" cy="1117600"/>
          </a:xfrm>
          <a:prstGeom prst="rect">
            <a:avLst/>
          </a:prstGeom>
          <a:noFill/>
          <a:ln>
            <a:noFill/>
          </a:ln>
        </p:spPr>
      </p:pic>
    </p:spTree>
    <p:extLst>
      <p:ext uri="{BB962C8B-B14F-4D97-AF65-F5344CB8AC3E}">
        <p14:creationId xmlns:p14="http://schemas.microsoft.com/office/powerpoint/2010/main" val="34014397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404664"/>
            <a:ext cx="8640960" cy="6186309"/>
          </a:xfrm>
          <a:prstGeom prst="rect">
            <a:avLst/>
          </a:prstGeom>
          <a:noFill/>
        </p:spPr>
        <p:txBody>
          <a:bodyPr wrap="square" rtlCol="0">
            <a:spAutoFit/>
          </a:bodyPr>
          <a:lstStyle/>
          <a:p>
            <a:r>
              <a:rPr lang="en-IE" u="heavy" dirty="0"/>
              <a:t>JIRA</a:t>
            </a:r>
            <a:endParaRPr lang="en-IE" dirty="0"/>
          </a:p>
          <a:p>
            <a:r>
              <a:rPr lang="en-IE" dirty="0"/>
              <a:t>Developed by </a:t>
            </a:r>
            <a:r>
              <a:rPr lang="en-IE" dirty="0" err="1"/>
              <a:t>Atlassian</a:t>
            </a:r>
            <a:r>
              <a:rPr lang="en-IE" dirty="0"/>
              <a:t>, </a:t>
            </a:r>
          </a:p>
          <a:p>
            <a:pPr marL="285750" lvl="0" indent="-285750">
              <a:buFont typeface="Arial" panose="020B0604020202020204" pitchFamily="34" charset="0"/>
              <a:buChar char="•"/>
            </a:pPr>
            <a:r>
              <a:rPr lang="en-IE" dirty="0"/>
              <a:t>Commercial </a:t>
            </a:r>
            <a:r>
              <a:rPr lang="en-IE" dirty="0" smtClean="0"/>
              <a:t>software</a:t>
            </a:r>
          </a:p>
          <a:p>
            <a:pPr marL="285750" lvl="0" indent="-285750">
              <a:buFont typeface="Arial" panose="020B0604020202020204" pitchFamily="34" charset="0"/>
              <a:buChar char="•"/>
            </a:pPr>
            <a:endParaRPr lang="en-IE" dirty="0"/>
          </a:p>
          <a:p>
            <a:pPr marL="285750" lvl="0" indent="-285750">
              <a:buFont typeface="Arial" panose="020B0604020202020204" pitchFamily="34" charset="0"/>
              <a:buChar char="•"/>
            </a:pPr>
            <a:r>
              <a:rPr lang="en-IE" dirty="0">
                <a:hlinkClick r:id="rId2" tooltip="Bug tracking system"/>
              </a:rPr>
              <a:t>Bug tracking system</a:t>
            </a:r>
            <a:r>
              <a:rPr lang="en-IE" dirty="0"/>
              <a:t>, </a:t>
            </a:r>
            <a:endParaRPr lang="en-IE" dirty="0" smtClean="0"/>
          </a:p>
          <a:p>
            <a:pPr marL="285750" lvl="0" indent="-285750">
              <a:buFont typeface="Arial" panose="020B0604020202020204" pitchFamily="34" charset="0"/>
              <a:buChar char="•"/>
            </a:pPr>
            <a:endParaRPr lang="en-IE" dirty="0" smtClean="0"/>
          </a:p>
          <a:p>
            <a:pPr marL="285750" lvl="0" indent="-285750">
              <a:buFont typeface="Arial" panose="020B0604020202020204" pitchFamily="34" charset="0"/>
              <a:buChar char="•"/>
            </a:pPr>
            <a:r>
              <a:rPr lang="en-IE" dirty="0" smtClean="0"/>
              <a:t>Project Management System</a:t>
            </a:r>
          </a:p>
          <a:p>
            <a:pPr marL="285750" lvl="0" indent="-285750">
              <a:buFont typeface="Arial" panose="020B0604020202020204" pitchFamily="34" charset="0"/>
              <a:buChar char="•"/>
            </a:pPr>
            <a:endParaRPr lang="en-IE" dirty="0"/>
          </a:p>
          <a:p>
            <a:pPr marL="285750" lvl="0" indent="-285750">
              <a:buFont typeface="Arial" panose="020B0604020202020204" pitchFamily="34" charset="0"/>
              <a:buChar char="•"/>
            </a:pPr>
            <a:r>
              <a:rPr lang="en-IE" dirty="0"/>
              <a:t>Developed in </a:t>
            </a:r>
            <a:r>
              <a:rPr lang="en-IE" dirty="0" smtClean="0"/>
              <a:t>Java</a:t>
            </a:r>
          </a:p>
          <a:p>
            <a:pPr marL="285750" lvl="0" indent="-285750">
              <a:buFont typeface="Arial" panose="020B0604020202020204" pitchFamily="34" charset="0"/>
              <a:buChar char="•"/>
            </a:pPr>
            <a:endParaRPr lang="en-IE" dirty="0"/>
          </a:p>
          <a:p>
            <a:pPr marL="285750" lvl="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a:t>Common tools used for capturing Screenshots:</a:t>
            </a:r>
          </a:p>
          <a:p>
            <a:pPr marL="285750" lvl="0" indent="-285750">
              <a:buFont typeface="Arial" panose="020B0604020202020204" pitchFamily="34" charset="0"/>
              <a:buChar char="•"/>
            </a:pPr>
            <a:r>
              <a:rPr lang="en-IE" dirty="0"/>
              <a:t>Snipping tool (free download)</a:t>
            </a:r>
          </a:p>
          <a:p>
            <a:pPr marL="285750" lvl="0" indent="-285750">
              <a:buFont typeface="Arial" panose="020B0604020202020204" pitchFamily="34" charset="0"/>
              <a:buChar char="•"/>
            </a:pPr>
            <a:r>
              <a:rPr lang="en-IE" dirty="0"/>
              <a:t>Jing (free download)</a:t>
            </a:r>
          </a:p>
          <a:p>
            <a:pPr marL="285750" lvl="0" indent="-285750">
              <a:buFont typeface="Arial" panose="020B0604020202020204" pitchFamily="34" charset="0"/>
              <a:buChar char="•"/>
            </a:pPr>
            <a:r>
              <a:rPr lang="en-IE" dirty="0"/>
              <a:t>Paint (comes with Windows 7)</a:t>
            </a:r>
          </a:p>
          <a:p>
            <a:pPr lvl="0"/>
            <a:r>
              <a:rPr lang="en-IE" dirty="0"/>
              <a:t>Problem Step Reporting (comes with Windows 7) </a:t>
            </a:r>
            <a:endParaRPr lang="en-IE" dirty="0" smtClean="0"/>
          </a:p>
          <a:p>
            <a:pPr lvl="0"/>
            <a:endParaRPr lang="en-IE" dirty="0"/>
          </a:p>
          <a:p>
            <a:pPr lvl="0"/>
            <a:endParaRPr lang="en-IE" dirty="0"/>
          </a:p>
          <a:p>
            <a:endParaRPr lang="en-IE" dirty="0"/>
          </a:p>
          <a:p>
            <a:endParaRPr lang="en-IE" dirty="0"/>
          </a:p>
          <a:p>
            <a:endParaRPr lang="en-IE" dirty="0"/>
          </a:p>
          <a:p>
            <a:endParaRPr lang="en-IE" dirty="0"/>
          </a:p>
        </p:txBody>
      </p:sp>
      <p:pic>
        <p:nvPicPr>
          <p:cNvPr id="3" name="Picture 2" descr="C:\Users\ghurley\Desktop\psr.png"/>
          <p:cNvPicPr/>
          <p:nvPr/>
        </p:nvPicPr>
        <p:blipFill>
          <a:blip r:embed="rId3">
            <a:extLst>
              <a:ext uri="{28A0092B-C50C-407E-A947-70E740481C1C}">
                <a14:useLocalDpi xmlns:a14="http://schemas.microsoft.com/office/drawing/2010/main" val="0"/>
              </a:ext>
            </a:extLst>
          </a:blip>
          <a:srcRect/>
          <a:stretch>
            <a:fillRect/>
          </a:stretch>
        </p:blipFill>
        <p:spPr bwMode="auto">
          <a:xfrm>
            <a:off x="1979712" y="5157192"/>
            <a:ext cx="4591050" cy="952500"/>
          </a:xfrm>
          <a:prstGeom prst="rect">
            <a:avLst/>
          </a:prstGeom>
          <a:noFill/>
          <a:ln>
            <a:noFill/>
          </a:ln>
        </p:spPr>
      </p:pic>
    </p:spTree>
    <p:extLst>
      <p:ext uri="{BB962C8B-B14F-4D97-AF65-F5344CB8AC3E}">
        <p14:creationId xmlns:p14="http://schemas.microsoft.com/office/powerpoint/2010/main" val="6803308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4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938213"/>
            <a:ext cx="830580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04409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260648"/>
            <a:ext cx="8640960" cy="7078861"/>
          </a:xfrm>
          <a:prstGeom prst="rect">
            <a:avLst/>
          </a:prstGeom>
          <a:noFill/>
        </p:spPr>
        <p:txBody>
          <a:bodyPr wrap="square" rtlCol="0">
            <a:spAutoFit/>
          </a:bodyPr>
          <a:lstStyle/>
          <a:p>
            <a:r>
              <a:rPr lang="en-IE" b="1" dirty="0" smtClean="0"/>
              <a:t>			</a:t>
            </a:r>
            <a:r>
              <a:rPr lang="en-IE" sz="4000" b="1" dirty="0" smtClean="0"/>
              <a:t>What is Testing?</a:t>
            </a:r>
          </a:p>
          <a:p>
            <a:endParaRPr lang="en-IE" sz="2800" b="1" dirty="0"/>
          </a:p>
          <a:p>
            <a:r>
              <a:rPr lang="en-IE" sz="2800" b="1" dirty="0" smtClean="0"/>
              <a:t>Major Activities in the Test Process</a:t>
            </a:r>
          </a:p>
          <a:p>
            <a:endParaRPr lang="en-IE" b="1" dirty="0"/>
          </a:p>
          <a:p>
            <a:pPr marL="285750" indent="-285750">
              <a:buFont typeface="Arial" panose="020B0604020202020204" pitchFamily="34" charset="0"/>
              <a:buChar char="•"/>
            </a:pPr>
            <a:r>
              <a:rPr lang="en-IE" b="1" dirty="0" smtClean="0"/>
              <a:t>Test Planning</a:t>
            </a:r>
          </a:p>
          <a:p>
            <a:pPr marL="742950" lvl="1" indent="-285750">
              <a:buFont typeface="Arial" panose="020B0604020202020204" pitchFamily="34" charset="0"/>
              <a:buChar char="•"/>
            </a:pPr>
            <a:r>
              <a:rPr lang="en-IE" dirty="0" smtClean="0"/>
              <a:t>Establish scope, approach, resources, schedule and specific tasks in the intended test activities </a:t>
            </a:r>
          </a:p>
          <a:p>
            <a:pPr lvl="1"/>
            <a:endParaRPr lang="en-IE" dirty="0" smtClean="0"/>
          </a:p>
          <a:p>
            <a:pPr marL="285750" lvl="1" indent="-285750">
              <a:buFont typeface="Arial" panose="020B0604020202020204" pitchFamily="34" charset="0"/>
              <a:buChar char="•"/>
            </a:pPr>
            <a:r>
              <a:rPr lang="en-IE" b="1" dirty="0" smtClean="0"/>
              <a:t>Test Control</a:t>
            </a:r>
            <a:endParaRPr lang="en-IE" dirty="0" smtClean="0"/>
          </a:p>
          <a:p>
            <a:pPr marL="742950" lvl="2" indent="-285750">
              <a:buFont typeface="Arial" panose="020B0604020202020204" pitchFamily="34" charset="0"/>
              <a:buChar char="•"/>
            </a:pPr>
            <a:r>
              <a:rPr lang="en-IE" dirty="0" smtClean="0"/>
              <a:t>Develop and carry out corrective actions to get a test project back on track when plans don’t work out</a:t>
            </a:r>
          </a:p>
          <a:p>
            <a:pPr marL="742950" lvl="2" indent="-285750">
              <a:buFont typeface="Arial" panose="020B0604020202020204" pitchFamily="34" charset="0"/>
              <a:buChar char="•"/>
            </a:pPr>
            <a:endParaRPr lang="en-IE" dirty="0"/>
          </a:p>
          <a:p>
            <a:pPr marL="285750" lvl="2" indent="-285750">
              <a:buFont typeface="Arial" panose="020B0604020202020204" pitchFamily="34" charset="0"/>
              <a:buChar char="•"/>
            </a:pPr>
            <a:r>
              <a:rPr lang="en-IE" b="1" dirty="0" smtClean="0"/>
              <a:t>Test Analysis</a:t>
            </a:r>
          </a:p>
          <a:p>
            <a:pPr marL="742950" lvl="3" indent="-285750">
              <a:buFont typeface="Arial" panose="020B0604020202020204" pitchFamily="34" charset="0"/>
              <a:buChar char="•"/>
            </a:pPr>
            <a:r>
              <a:rPr lang="en-IE" dirty="0" smtClean="0"/>
              <a:t>Identify what to test and choose the test conditions( something we could test) we need to cover and test cases</a:t>
            </a:r>
          </a:p>
          <a:p>
            <a:pPr marL="742950" lvl="3" indent="-285750">
              <a:buFont typeface="Arial" panose="020B0604020202020204" pitchFamily="34" charset="0"/>
              <a:buChar char="•"/>
            </a:pPr>
            <a:r>
              <a:rPr lang="en-IE" dirty="0" smtClean="0"/>
              <a:t>Review the test basis</a:t>
            </a:r>
          </a:p>
          <a:p>
            <a:pPr marL="742950" lvl="3" indent="-285750">
              <a:buFont typeface="Arial" panose="020B0604020202020204" pitchFamily="34" charset="0"/>
              <a:buChar char="•"/>
            </a:pPr>
            <a:r>
              <a:rPr lang="en-IE" dirty="0" smtClean="0"/>
              <a:t>Identify and prioritise test conditions</a:t>
            </a:r>
          </a:p>
          <a:p>
            <a:pPr marL="742950" lvl="3" indent="-285750">
              <a:buFont typeface="Arial" panose="020B0604020202020204" pitchFamily="34" charset="0"/>
              <a:buChar char="•"/>
            </a:pPr>
            <a:r>
              <a:rPr lang="en-IE" dirty="0" smtClean="0"/>
              <a:t>Design and prioritize test cases</a:t>
            </a:r>
          </a:p>
          <a:p>
            <a:pPr marL="742950" lvl="3" indent="-285750">
              <a:buFont typeface="Arial" panose="020B0604020202020204" pitchFamily="34" charset="0"/>
              <a:buChar char="•"/>
            </a:pPr>
            <a:r>
              <a:rPr lang="en-IE" dirty="0" smtClean="0"/>
              <a:t>Identify necessary test data to support test conditions and test case</a:t>
            </a:r>
          </a:p>
          <a:p>
            <a:pPr marL="742950" lvl="3" indent="-285750">
              <a:buFont typeface="Arial" panose="020B0604020202020204" pitchFamily="34" charset="0"/>
              <a:buChar char="•"/>
            </a:pPr>
            <a:r>
              <a:rPr lang="en-IE" dirty="0" smtClean="0"/>
              <a:t>Design test environment</a:t>
            </a:r>
          </a:p>
          <a:p>
            <a:pPr marL="742950" lvl="3" indent="-285750">
              <a:buFont typeface="Arial" panose="020B0604020202020204" pitchFamily="34" charset="0"/>
              <a:buChar char="•"/>
            </a:pPr>
            <a:r>
              <a:rPr lang="en-IE" dirty="0" smtClean="0"/>
              <a:t>Create traceability between test basis documents and test cases</a:t>
            </a:r>
          </a:p>
          <a:p>
            <a:pPr marL="742950" lvl="3" indent="-285750">
              <a:buFont typeface="Arial" panose="020B0604020202020204" pitchFamily="34" charset="0"/>
              <a:buChar char="•"/>
            </a:pPr>
            <a:endParaRPr lang="en-IE"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7430" y="274958"/>
            <a:ext cx="230505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48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7848872" cy="2062103"/>
          </a:xfrm>
          <a:prstGeom prst="rect">
            <a:avLst/>
          </a:prstGeom>
          <a:noFill/>
        </p:spPr>
        <p:txBody>
          <a:bodyPr wrap="square" rtlCol="0">
            <a:spAutoFit/>
          </a:bodyPr>
          <a:lstStyle/>
          <a:p>
            <a:endParaRPr lang="en-IE" sz="3200" dirty="0" smtClean="0">
              <a:latin typeface="Algerian" panose="04020705040A02060702" pitchFamily="82" charset="0"/>
            </a:endParaRPr>
          </a:p>
          <a:p>
            <a:endParaRPr lang="en-IE" sz="3200" dirty="0">
              <a:latin typeface="Algerian" panose="04020705040A02060702" pitchFamily="82" charset="0"/>
            </a:endParaRPr>
          </a:p>
          <a:p>
            <a:endParaRPr lang="en-IE" sz="3200" dirty="0" smtClean="0">
              <a:latin typeface="Algerian" panose="04020705040A02060702" pitchFamily="82" charset="0"/>
            </a:endParaRPr>
          </a:p>
          <a:p>
            <a:r>
              <a:rPr lang="en-IE" sz="3200" dirty="0" smtClean="0">
                <a:latin typeface="Algerian" panose="04020705040A02060702" pitchFamily="82" charset="0"/>
              </a:rPr>
              <a:t>	1.FUNDAMENTALS OF TESTING</a:t>
            </a:r>
            <a:endParaRPr lang="en-IE" sz="3200" dirty="0">
              <a:latin typeface="Algerian" panose="04020705040A02060702" pitchFamily="82" charset="0"/>
            </a:endParaRPr>
          </a:p>
        </p:txBody>
      </p:sp>
    </p:spTree>
    <p:extLst>
      <p:ext uri="{BB962C8B-B14F-4D97-AF65-F5344CB8AC3E}">
        <p14:creationId xmlns:p14="http://schemas.microsoft.com/office/powerpoint/2010/main" val="3563623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950" y="0"/>
            <a:ext cx="2305050"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51520" y="476672"/>
            <a:ext cx="7920880" cy="6463308"/>
          </a:xfrm>
          <a:prstGeom prst="rect">
            <a:avLst/>
          </a:prstGeom>
          <a:noFill/>
        </p:spPr>
        <p:txBody>
          <a:bodyPr wrap="square" rtlCol="0">
            <a:spAutoFit/>
          </a:bodyPr>
          <a:lstStyle/>
          <a:p>
            <a:pPr marL="285750" lvl="3" indent="-285750">
              <a:buFont typeface="Arial" panose="020B0604020202020204" pitchFamily="34" charset="0"/>
              <a:buChar char="•"/>
            </a:pPr>
            <a:r>
              <a:rPr lang="en-IE" b="1" dirty="0"/>
              <a:t>Test Design</a:t>
            </a:r>
            <a:endParaRPr lang="en-IE" dirty="0"/>
          </a:p>
          <a:p>
            <a:pPr marL="742950" lvl="4" indent="-285750">
              <a:buFont typeface="Arial" panose="020B0604020202020204" pitchFamily="34" charset="0"/>
              <a:buChar char="•"/>
            </a:pPr>
            <a:r>
              <a:rPr lang="en-IE" dirty="0"/>
              <a:t>Determine how we will test what we decided to test during analysis</a:t>
            </a:r>
          </a:p>
          <a:p>
            <a:pPr marL="742950" lvl="4" indent="-285750">
              <a:buFont typeface="Arial" panose="020B0604020202020204" pitchFamily="34" charset="0"/>
              <a:buChar char="•"/>
            </a:pPr>
            <a:endParaRPr lang="en-IE" dirty="0"/>
          </a:p>
          <a:p>
            <a:pPr marL="285750" lvl="4" indent="-285750">
              <a:buFont typeface="Arial" panose="020B0604020202020204" pitchFamily="34" charset="0"/>
              <a:buChar char="•"/>
            </a:pPr>
            <a:r>
              <a:rPr lang="en-IE" b="1" dirty="0"/>
              <a:t>Test Implementation</a:t>
            </a:r>
          </a:p>
          <a:p>
            <a:pPr marL="742950" lvl="5" indent="-285750">
              <a:buFont typeface="Arial" panose="020B0604020202020204" pitchFamily="34" charset="0"/>
              <a:buChar char="•"/>
            </a:pPr>
            <a:r>
              <a:rPr lang="en-IE" dirty="0"/>
              <a:t>Develop and Prioritize test procedures, create test data and set up test </a:t>
            </a:r>
            <a:r>
              <a:rPr lang="en-IE" dirty="0" smtClean="0"/>
              <a:t>environments</a:t>
            </a:r>
          </a:p>
          <a:p>
            <a:pPr marL="742950" lvl="5" indent="-285750">
              <a:buFont typeface="Arial" panose="020B0604020202020204" pitchFamily="34" charset="0"/>
              <a:buChar char="•"/>
            </a:pPr>
            <a:r>
              <a:rPr lang="en-IE" dirty="0" smtClean="0"/>
              <a:t>Verify test environment set up correctly</a:t>
            </a:r>
          </a:p>
          <a:p>
            <a:pPr marL="742950" lvl="5" indent="-285750">
              <a:buFont typeface="Arial" panose="020B0604020202020204" pitchFamily="34" charset="0"/>
              <a:buChar char="•"/>
            </a:pPr>
            <a:r>
              <a:rPr lang="en-IE" dirty="0" smtClean="0"/>
              <a:t>Verify and update bi-directional traceability to ensure adequate test coverage</a:t>
            </a:r>
          </a:p>
          <a:p>
            <a:pPr marL="742950" lvl="5" indent="-285750">
              <a:buFont typeface="Arial" panose="020B0604020202020204" pitchFamily="34" charset="0"/>
              <a:buChar char="•"/>
            </a:pPr>
            <a:r>
              <a:rPr lang="en-IE" dirty="0" smtClean="0"/>
              <a:t>Execute the test procedures manually or with the use of an automated test tool</a:t>
            </a:r>
          </a:p>
          <a:p>
            <a:pPr marL="742950" lvl="5" indent="-285750">
              <a:buFont typeface="Arial" panose="020B0604020202020204" pitchFamily="34" charset="0"/>
              <a:buChar char="•"/>
            </a:pPr>
            <a:r>
              <a:rPr lang="en-IE" dirty="0" smtClean="0"/>
              <a:t>Compare results and log incidents</a:t>
            </a:r>
          </a:p>
          <a:p>
            <a:pPr marL="742950" lvl="5" indent="-285750">
              <a:buFont typeface="Arial" panose="020B0604020202020204" pitchFamily="34" charset="0"/>
              <a:buChar char="•"/>
            </a:pPr>
            <a:r>
              <a:rPr lang="en-IE" dirty="0" smtClean="0"/>
              <a:t>Log outcome of test execution- pass/fail status of test cases and versions of software used under test, test tools and </a:t>
            </a:r>
            <a:r>
              <a:rPr lang="en-IE" dirty="0" err="1" smtClean="0"/>
              <a:t>testware</a:t>
            </a:r>
            <a:endParaRPr lang="en-IE" dirty="0" smtClean="0"/>
          </a:p>
          <a:p>
            <a:pPr marL="742950" lvl="5" indent="-285750">
              <a:buFont typeface="Arial" panose="020B0604020202020204" pitchFamily="34" charset="0"/>
              <a:buChar char="•"/>
            </a:pPr>
            <a:r>
              <a:rPr lang="en-IE" dirty="0" smtClean="0"/>
              <a:t>Analyse the incidents- defects in code (failure), Other incidents may be defects in test data, in test document or simply a mistake in execution of test</a:t>
            </a:r>
          </a:p>
          <a:p>
            <a:pPr marL="742950" lvl="5" indent="-285750">
              <a:buFont typeface="Arial" panose="020B0604020202020204" pitchFamily="34" charset="0"/>
              <a:buChar char="•"/>
            </a:pPr>
            <a:r>
              <a:rPr lang="en-IE" dirty="0" smtClean="0"/>
              <a:t>Rerun tests – Regression testing</a:t>
            </a:r>
          </a:p>
          <a:p>
            <a:pPr marL="285750" indent="-285750">
              <a:buFont typeface="Arial" panose="020B0604020202020204" pitchFamily="34" charset="0"/>
              <a:buChar char="•"/>
            </a:pPr>
            <a:endParaRPr lang="en-IE" b="1" dirty="0" smtClean="0"/>
          </a:p>
          <a:p>
            <a:pPr marL="285750" indent="-285750">
              <a:buFont typeface="Arial" panose="020B0604020202020204" pitchFamily="34" charset="0"/>
              <a:buChar char="•"/>
            </a:pPr>
            <a:r>
              <a:rPr lang="en-IE" b="1" dirty="0" smtClean="0"/>
              <a:t>Checking Results</a:t>
            </a:r>
          </a:p>
          <a:p>
            <a:pPr marL="742950" lvl="1" indent="-285750">
              <a:buFont typeface="Arial" panose="020B0604020202020204" pitchFamily="34" charset="0"/>
              <a:buChar char="•"/>
            </a:pPr>
            <a:r>
              <a:rPr lang="en-IE" dirty="0" smtClean="0"/>
              <a:t>Compare actual results against expected results</a:t>
            </a:r>
          </a:p>
          <a:p>
            <a:pPr marL="742950" lvl="1" indent="-285750">
              <a:buFont typeface="Arial" panose="020B0604020202020204" pitchFamily="34" charset="0"/>
              <a:buChar char="•"/>
            </a:pPr>
            <a:r>
              <a:rPr lang="en-IE" dirty="0" smtClean="0"/>
              <a:t>Anomalies should be logged as incidents for further investigation</a:t>
            </a:r>
          </a:p>
          <a:p>
            <a:endParaRPr lang="en-IE" dirty="0"/>
          </a:p>
        </p:txBody>
      </p:sp>
    </p:spTree>
    <p:extLst>
      <p:ext uri="{BB962C8B-B14F-4D97-AF65-F5344CB8AC3E}">
        <p14:creationId xmlns:p14="http://schemas.microsoft.com/office/powerpoint/2010/main" val="109108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2910" y="1345344"/>
            <a:ext cx="8568952" cy="4801314"/>
          </a:xfrm>
          <a:prstGeom prst="rect">
            <a:avLst/>
          </a:prstGeom>
          <a:noFill/>
        </p:spPr>
        <p:txBody>
          <a:bodyPr wrap="square" rtlCol="0">
            <a:spAutoFit/>
          </a:bodyPr>
          <a:lstStyle/>
          <a:p>
            <a:pPr marL="285750" indent="-285750">
              <a:buFont typeface="Arial" panose="020B0604020202020204" pitchFamily="34" charset="0"/>
              <a:buChar char="•"/>
            </a:pPr>
            <a:r>
              <a:rPr lang="en-IE" b="1" dirty="0" smtClean="0"/>
              <a:t>Evaluating Exit Criteria</a:t>
            </a:r>
          </a:p>
          <a:p>
            <a:pPr marL="742950" lvl="1" indent="-285750">
              <a:buFont typeface="Arial" panose="020B0604020202020204" pitchFamily="34" charset="0"/>
              <a:buChar char="•"/>
            </a:pPr>
            <a:r>
              <a:rPr lang="en-IE" dirty="0" smtClean="0"/>
              <a:t>Exit Criteria are the set of conditions, agreed upon with the stakeholders </a:t>
            </a:r>
            <a:r>
              <a:rPr lang="en-IE" dirty="0" err="1" smtClean="0"/>
              <a:t>ofr</a:t>
            </a:r>
            <a:r>
              <a:rPr lang="en-IE" dirty="0" smtClean="0"/>
              <a:t> permitting a process to be officially completed. The purpose is to prevent a process from been considered completed when certain task/s have not been finished.</a:t>
            </a:r>
          </a:p>
          <a:p>
            <a:pPr marL="742950" lvl="1" indent="-285750">
              <a:buFont typeface="Arial" panose="020B0604020202020204" pitchFamily="34" charset="0"/>
              <a:buChar char="•"/>
            </a:pPr>
            <a:r>
              <a:rPr lang="en-IE" dirty="0" smtClean="0"/>
              <a:t>Exit criteria are used to plan when to stop testing</a:t>
            </a:r>
          </a:p>
          <a:p>
            <a:pPr marL="742950" lvl="1" indent="-285750">
              <a:buFont typeface="Arial" panose="020B0604020202020204" pitchFamily="34" charset="0"/>
              <a:buChar char="•"/>
            </a:pPr>
            <a:endParaRPr lang="en-IE" dirty="0"/>
          </a:p>
          <a:p>
            <a:pPr marL="742950" lvl="1" indent="-285750">
              <a:buFont typeface="Arial" panose="020B0604020202020204" pitchFamily="34" charset="0"/>
              <a:buChar char="•"/>
            </a:pPr>
            <a:r>
              <a:rPr lang="en-IE" dirty="0" smtClean="0"/>
              <a:t>Assess if more tests are needed or should the exit criteria be changed.</a:t>
            </a:r>
          </a:p>
          <a:p>
            <a:pPr marL="742950" lvl="1" indent="-285750">
              <a:buFont typeface="Arial" panose="020B0604020202020204" pitchFamily="34" charset="0"/>
              <a:buChar char="•"/>
            </a:pPr>
            <a:endParaRPr lang="en-IE" dirty="0"/>
          </a:p>
          <a:p>
            <a:pPr marL="742950" lvl="1" indent="-285750">
              <a:buFont typeface="Arial" panose="020B0604020202020204" pitchFamily="34" charset="0"/>
              <a:buChar char="•"/>
            </a:pPr>
            <a:r>
              <a:rPr lang="en-IE" dirty="0" smtClean="0"/>
              <a:t>Write  a test summary report for stakeholders</a:t>
            </a:r>
          </a:p>
          <a:p>
            <a:pPr marL="742950" lvl="1" indent="-285750">
              <a:buFont typeface="Arial" panose="020B0604020202020204" pitchFamily="34" charset="0"/>
              <a:buChar char="•"/>
            </a:pPr>
            <a:endParaRPr lang="en-IE" dirty="0"/>
          </a:p>
          <a:p>
            <a:pPr marL="88900" lvl="1" indent="-88900">
              <a:buFont typeface="Arial" panose="020B0604020202020204" pitchFamily="34" charset="0"/>
              <a:buChar char="•"/>
            </a:pPr>
            <a:r>
              <a:rPr lang="en-IE" b="1" dirty="0"/>
              <a:t> </a:t>
            </a:r>
            <a:r>
              <a:rPr lang="en-IE" b="1" dirty="0" smtClean="0"/>
              <a:t>Test Closure</a:t>
            </a:r>
          </a:p>
          <a:p>
            <a:pPr marL="88900" lvl="1" indent="-88900">
              <a:buFont typeface="Arial" panose="020B0604020202020204" pitchFamily="34" charset="0"/>
              <a:buChar char="•"/>
            </a:pPr>
            <a:endParaRPr lang="en-IE" b="1" dirty="0"/>
          </a:p>
          <a:p>
            <a:pPr marL="546100" lvl="2" indent="-88900">
              <a:buFont typeface="Arial" panose="020B0604020202020204" pitchFamily="34" charset="0"/>
              <a:buChar char="•"/>
            </a:pPr>
            <a:r>
              <a:rPr lang="en-IE" dirty="0" smtClean="0"/>
              <a:t>This occurs at major project milestones</a:t>
            </a:r>
          </a:p>
          <a:p>
            <a:pPr marL="546100" lvl="2" indent="-88900">
              <a:buFont typeface="Arial" panose="020B0604020202020204" pitchFamily="34" charset="0"/>
              <a:buChar char="•"/>
            </a:pPr>
            <a:endParaRPr lang="en-IE" dirty="0"/>
          </a:p>
          <a:p>
            <a:pPr marL="546100" lvl="2" indent="-88900">
              <a:buFont typeface="Arial" panose="020B0604020202020204" pitchFamily="34" charset="0"/>
              <a:buChar char="•"/>
            </a:pPr>
            <a:r>
              <a:rPr lang="en-IE" dirty="0" smtClean="0"/>
              <a:t>This can be when a software system released, test project completed or a maintenance release completed</a:t>
            </a:r>
            <a:endParaRPr lang="en-IE"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3311" y="0"/>
            <a:ext cx="1944216" cy="13657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6962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79967204"/>
              </p:ext>
            </p:extLst>
          </p:nvPr>
        </p:nvGraphicFramePr>
        <p:xfrm>
          <a:off x="395536" y="2204864"/>
          <a:ext cx="8136905" cy="4297680"/>
        </p:xfrm>
        <a:graphic>
          <a:graphicData uri="http://schemas.openxmlformats.org/drawingml/2006/table">
            <a:tbl>
              <a:tblPr firstRow="1" bandRow="1">
                <a:tableStyleId>{5C22544A-7EE6-4342-B048-85BDC9FD1C3A}</a:tableStyleId>
              </a:tblPr>
              <a:tblGrid>
                <a:gridCol w="2408155">
                  <a:extLst>
                    <a:ext uri="{9D8B030D-6E8A-4147-A177-3AD203B41FA5}">
                      <a16:colId xmlns:a16="http://schemas.microsoft.com/office/drawing/2014/main" val="20000"/>
                    </a:ext>
                  </a:extLst>
                </a:gridCol>
                <a:gridCol w="2408155">
                  <a:extLst>
                    <a:ext uri="{9D8B030D-6E8A-4147-A177-3AD203B41FA5}">
                      <a16:colId xmlns:a16="http://schemas.microsoft.com/office/drawing/2014/main" val="20001"/>
                    </a:ext>
                  </a:extLst>
                </a:gridCol>
                <a:gridCol w="3320595">
                  <a:extLst>
                    <a:ext uri="{9D8B030D-6E8A-4147-A177-3AD203B41FA5}">
                      <a16:colId xmlns:a16="http://schemas.microsoft.com/office/drawing/2014/main" val="20002"/>
                    </a:ext>
                  </a:extLst>
                </a:gridCol>
              </a:tblGrid>
              <a:tr h="508241">
                <a:tc>
                  <a:txBody>
                    <a:bodyPr/>
                    <a:lstStyle/>
                    <a:p>
                      <a:r>
                        <a:rPr lang="en-IE" dirty="0" smtClean="0">
                          <a:solidFill>
                            <a:schemeClr val="tx1"/>
                          </a:solidFill>
                        </a:rPr>
                        <a:t>Principle 1</a:t>
                      </a:r>
                      <a:endParaRPr lang="en-IE" dirty="0">
                        <a:solidFill>
                          <a:schemeClr val="tx1"/>
                        </a:solidFill>
                      </a:endParaRPr>
                    </a:p>
                  </a:txBody>
                  <a:tcPr/>
                </a:tc>
                <a:tc>
                  <a:txBody>
                    <a:bodyPr/>
                    <a:lstStyle/>
                    <a:p>
                      <a:r>
                        <a:rPr lang="en-IE" b="1" dirty="0" smtClean="0">
                          <a:solidFill>
                            <a:schemeClr val="tx1"/>
                          </a:solidFill>
                        </a:rPr>
                        <a:t>Testing shows presence of defects</a:t>
                      </a:r>
                      <a:endParaRPr lang="en-IE"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b="1" dirty="0" smtClean="0">
                          <a:solidFill>
                            <a:schemeClr val="tx1"/>
                          </a:solidFill>
                        </a:rPr>
                        <a:t>:</a:t>
                      </a:r>
                      <a:r>
                        <a:rPr lang="en-IE" dirty="0" smtClean="0">
                          <a:solidFill>
                            <a:schemeClr val="tx1"/>
                          </a:solidFill>
                        </a:rPr>
                        <a:t>Testing can show the defects</a:t>
                      </a:r>
                      <a:r>
                        <a:rPr lang="en-IE" baseline="0" dirty="0" smtClean="0">
                          <a:solidFill>
                            <a:schemeClr val="tx1"/>
                          </a:solidFill>
                        </a:rPr>
                        <a:t> </a:t>
                      </a:r>
                      <a:r>
                        <a:rPr lang="en-IE" dirty="0" smtClean="0">
                          <a:solidFill>
                            <a:schemeClr val="tx1"/>
                          </a:solidFill>
                        </a:rPr>
                        <a:t>are present, but cannot prove that there are no defects. Testing always reduces the number of undiscovered defects remaining in the software but even if no defects are found, it is not a proof of correctness.</a:t>
                      </a:r>
                    </a:p>
                    <a:p>
                      <a:endParaRPr lang="en-IE" dirty="0">
                        <a:solidFill>
                          <a:schemeClr val="tx1"/>
                        </a:solidFill>
                      </a:endParaRPr>
                    </a:p>
                  </a:txBody>
                  <a:tcPr/>
                </a:tc>
                <a:extLst>
                  <a:ext uri="{0D108BD9-81ED-4DB2-BD59-A6C34878D82A}">
                    <a16:rowId xmlns:a16="http://schemas.microsoft.com/office/drawing/2014/main" val="10000"/>
                  </a:ext>
                </a:extLst>
              </a:tr>
              <a:tr h="441321">
                <a:tc>
                  <a:txBody>
                    <a:bodyPr/>
                    <a:lstStyle/>
                    <a:p>
                      <a:r>
                        <a:rPr lang="en-IE" dirty="0" smtClean="0">
                          <a:solidFill>
                            <a:schemeClr val="tx1"/>
                          </a:solidFill>
                        </a:rPr>
                        <a:t>Principle 2</a:t>
                      </a:r>
                      <a:endParaRPr lang="en-IE" dirty="0">
                        <a:solidFill>
                          <a:schemeClr val="tx1"/>
                        </a:solidFill>
                      </a:endParaRPr>
                    </a:p>
                  </a:txBody>
                  <a:tcPr/>
                </a:tc>
                <a:tc>
                  <a:txBody>
                    <a:bodyPr/>
                    <a:lstStyle/>
                    <a:p>
                      <a:r>
                        <a:rPr lang="en-IE" b="1" dirty="0" smtClean="0">
                          <a:solidFill>
                            <a:schemeClr val="tx1"/>
                          </a:solidFill>
                        </a:rPr>
                        <a:t>Exhaustive testing is impossible:</a:t>
                      </a:r>
                      <a:endParaRPr lang="en-IE" dirty="0">
                        <a:solidFill>
                          <a:schemeClr val="tx1"/>
                        </a:solidFill>
                      </a:endParaRPr>
                    </a:p>
                  </a:txBody>
                  <a:tcPr/>
                </a:tc>
                <a:tc>
                  <a:txBody>
                    <a:bodyPr/>
                    <a:lstStyle/>
                    <a:p>
                      <a:r>
                        <a:rPr lang="en-IE" dirty="0" smtClean="0">
                          <a:solidFill>
                            <a:schemeClr val="tx1"/>
                          </a:solidFill>
                        </a:rPr>
                        <a:t> Testing everything including all combinations of inputs and preconditions is not possible. So, instead of doing the exhaustive testing we can use risks and priorities to focus testing efforts..</a:t>
                      </a:r>
                      <a:endParaRPr lang="en-IE" dirty="0">
                        <a:solidFill>
                          <a:schemeClr val="tx1"/>
                        </a:solidFill>
                      </a:endParaRPr>
                    </a:p>
                  </a:txBody>
                  <a:tcPr/>
                </a:tc>
                <a:extLst>
                  <a:ext uri="{0D108BD9-81ED-4DB2-BD59-A6C34878D82A}">
                    <a16:rowId xmlns:a16="http://schemas.microsoft.com/office/drawing/2014/main" val="10001"/>
                  </a:ext>
                </a:extLst>
              </a:tr>
            </a:tbl>
          </a:graphicData>
        </a:graphic>
      </p:graphicFrame>
      <p:sp>
        <p:nvSpPr>
          <p:cNvPr id="4" name="TextBox 3"/>
          <p:cNvSpPr txBox="1"/>
          <p:nvPr/>
        </p:nvSpPr>
        <p:spPr>
          <a:xfrm>
            <a:off x="395536" y="188640"/>
            <a:ext cx="8748464" cy="400110"/>
          </a:xfrm>
          <a:prstGeom prst="rect">
            <a:avLst/>
          </a:prstGeom>
          <a:noFill/>
        </p:spPr>
        <p:txBody>
          <a:bodyPr wrap="square" rtlCol="0">
            <a:spAutoFit/>
          </a:bodyPr>
          <a:lstStyle/>
          <a:p>
            <a:r>
              <a:rPr lang="en-IE" sz="2000" b="1" dirty="0" smtClean="0"/>
              <a:t>Seven Principles of Testing </a:t>
            </a:r>
            <a:endParaRPr lang="en-IE" sz="2000" b="1"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188640"/>
            <a:ext cx="2362200" cy="156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24982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04664"/>
            <a:ext cx="8352928" cy="369332"/>
          </a:xfrm>
          <a:prstGeom prst="rect">
            <a:avLst/>
          </a:prstGeom>
          <a:noFill/>
        </p:spPr>
        <p:txBody>
          <a:bodyPr wrap="square" rtlCol="0">
            <a:spAutoFit/>
          </a:bodyPr>
          <a:lstStyle/>
          <a:p>
            <a:endParaRPr lang="en-IE" dirty="0"/>
          </a:p>
        </p:txBody>
      </p:sp>
      <p:sp>
        <p:nvSpPr>
          <p:cNvPr id="3" name="TextBox 2"/>
          <p:cNvSpPr txBox="1"/>
          <p:nvPr/>
        </p:nvSpPr>
        <p:spPr>
          <a:xfrm>
            <a:off x="-540568" y="7669073"/>
            <a:ext cx="7992888" cy="2308324"/>
          </a:xfrm>
          <a:prstGeom prst="rect">
            <a:avLst/>
          </a:prstGeom>
          <a:noFill/>
        </p:spPr>
        <p:txBody>
          <a:bodyPr wrap="square" rtlCol="0">
            <a:spAutoFit/>
          </a:bodyPr>
          <a:lstStyle/>
          <a:p>
            <a:r>
              <a:rPr lang="en-IE" b="1" dirty="0" smtClean="0"/>
              <a:t>45</a:t>
            </a:r>
            <a:r>
              <a:rPr lang="en-IE" b="1" dirty="0"/>
              <a:t>) </a:t>
            </a:r>
            <a:endParaRPr lang="en-IE" dirty="0"/>
          </a:p>
          <a:p>
            <a:r>
              <a:rPr lang="en-IE" b="1" dirty="0"/>
              <a:t>6) Testing is context depending:</a:t>
            </a:r>
            <a:r>
              <a:rPr lang="en-IE" dirty="0"/>
              <a:t> Testing is basically context dependent. Different kinds of sites are tested differently. For example, safety – critical software is tested differently from an e-commerce site.</a:t>
            </a:r>
          </a:p>
          <a:p>
            <a:r>
              <a:rPr lang="en-IE" b="1" dirty="0"/>
              <a:t>7) Absence – of – errors fallacy:</a:t>
            </a:r>
            <a:r>
              <a:rPr lang="en-IE" dirty="0"/>
              <a:t> If the system built is unusable and does not fulfil the user’s needs and expectations then finding and fixing defects does not help.</a:t>
            </a:r>
          </a:p>
          <a:p>
            <a:r>
              <a:rPr lang="en-IE" dirty="0" smtClean="0"/>
              <a:t/>
            </a:r>
            <a:br>
              <a:rPr lang="en-IE" dirty="0" smtClean="0"/>
            </a:br>
            <a:endParaRPr lang="en-IE" dirty="0"/>
          </a:p>
        </p:txBody>
      </p:sp>
      <p:graphicFrame>
        <p:nvGraphicFramePr>
          <p:cNvPr id="7" name="Table 6"/>
          <p:cNvGraphicFramePr>
            <a:graphicFrameLocks noGrp="1"/>
          </p:cNvGraphicFramePr>
          <p:nvPr>
            <p:extLst>
              <p:ext uri="{D42A27DB-BD31-4B8C-83A1-F6EECF244321}">
                <p14:modId xmlns:p14="http://schemas.microsoft.com/office/powerpoint/2010/main" val="1455441084"/>
              </p:ext>
            </p:extLst>
          </p:nvPr>
        </p:nvGraphicFramePr>
        <p:xfrm>
          <a:off x="103815" y="30591"/>
          <a:ext cx="8856984" cy="7272808"/>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20000"/>
                    </a:ext>
                  </a:extLst>
                </a:gridCol>
                <a:gridCol w="2952328">
                  <a:extLst>
                    <a:ext uri="{9D8B030D-6E8A-4147-A177-3AD203B41FA5}">
                      <a16:colId xmlns:a16="http://schemas.microsoft.com/office/drawing/2014/main" val="20001"/>
                    </a:ext>
                  </a:extLst>
                </a:gridCol>
                <a:gridCol w="2952328">
                  <a:extLst>
                    <a:ext uri="{9D8B030D-6E8A-4147-A177-3AD203B41FA5}">
                      <a16:colId xmlns:a16="http://schemas.microsoft.com/office/drawing/2014/main" val="20002"/>
                    </a:ext>
                  </a:extLst>
                </a:gridCol>
              </a:tblGrid>
              <a:tr h="1800200">
                <a:tc>
                  <a:txBody>
                    <a:bodyPr/>
                    <a:lstStyle/>
                    <a:p>
                      <a:r>
                        <a:rPr lang="en-IE" dirty="0" smtClean="0">
                          <a:solidFill>
                            <a:schemeClr val="tx1"/>
                          </a:solidFill>
                        </a:rPr>
                        <a:t>Principle 3</a:t>
                      </a:r>
                      <a:endParaRPr lang="en-IE" dirty="0">
                        <a:solidFill>
                          <a:schemeClr val="tx1"/>
                        </a:solidFill>
                      </a:endParaRPr>
                    </a:p>
                  </a:txBody>
                  <a:tcPr/>
                </a:tc>
                <a:tc>
                  <a:txBody>
                    <a:bodyPr/>
                    <a:lstStyle/>
                    <a:p>
                      <a:r>
                        <a:rPr lang="en-IE" b="1" dirty="0" smtClean="0">
                          <a:solidFill>
                            <a:schemeClr val="tx1"/>
                          </a:solidFill>
                        </a:rPr>
                        <a:t> Early testing:</a:t>
                      </a:r>
                      <a:r>
                        <a:rPr lang="en-IE" dirty="0" smtClean="0">
                          <a:solidFill>
                            <a:schemeClr val="tx1"/>
                          </a:solidFill>
                        </a:rPr>
                        <a:t> </a:t>
                      </a:r>
                      <a:endParaRPr lang="en-IE"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solidFill>
                            <a:schemeClr val="tx1"/>
                          </a:solidFill>
                        </a:rPr>
                        <a:t>In the software development life cycle</a:t>
                      </a:r>
                      <a:r>
                        <a:rPr lang="en-IE" baseline="0" dirty="0" smtClean="0">
                          <a:solidFill>
                            <a:schemeClr val="tx1"/>
                          </a:solidFill>
                        </a:rPr>
                        <a:t> </a:t>
                      </a:r>
                      <a:r>
                        <a:rPr lang="en-IE" dirty="0" smtClean="0">
                          <a:solidFill>
                            <a:schemeClr val="tx1"/>
                          </a:solidFill>
                        </a:rPr>
                        <a:t>testing activities should start as early as possible and should be focused on defined objectives. </a:t>
                      </a:r>
                      <a:endParaRPr lang="en-IE" dirty="0">
                        <a:solidFill>
                          <a:schemeClr val="tx1"/>
                        </a:solidFill>
                      </a:endParaRPr>
                    </a:p>
                  </a:txBody>
                  <a:tcPr/>
                </a:tc>
                <a:extLst>
                  <a:ext uri="{0D108BD9-81ED-4DB2-BD59-A6C34878D82A}">
                    <a16:rowId xmlns:a16="http://schemas.microsoft.com/office/drawing/2014/main" val="10000"/>
                  </a:ext>
                </a:extLst>
              </a:tr>
              <a:tr h="1440160">
                <a:tc>
                  <a:txBody>
                    <a:bodyPr/>
                    <a:lstStyle/>
                    <a:p>
                      <a:r>
                        <a:rPr lang="en-IE" dirty="0" smtClean="0">
                          <a:solidFill>
                            <a:schemeClr val="tx1"/>
                          </a:solidFill>
                        </a:rPr>
                        <a:t>Principle</a:t>
                      </a:r>
                      <a:r>
                        <a:rPr lang="en-IE" baseline="0" dirty="0" smtClean="0">
                          <a:solidFill>
                            <a:schemeClr val="tx1"/>
                          </a:solidFill>
                        </a:rPr>
                        <a:t> 4</a:t>
                      </a:r>
                      <a:endParaRPr lang="en-IE" dirty="0">
                        <a:solidFill>
                          <a:schemeClr val="tx1"/>
                        </a:solidFill>
                      </a:endParaRPr>
                    </a:p>
                  </a:txBody>
                  <a:tcPr/>
                </a:tc>
                <a:tc>
                  <a:txBody>
                    <a:bodyPr/>
                    <a:lstStyle/>
                    <a:p>
                      <a:r>
                        <a:rPr lang="en-IE" b="1" dirty="0" smtClean="0">
                          <a:solidFill>
                            <a:schemeClr val="tx1"/>
                          </a:solidFill>
                        </a:rPr>
                        <a:t>Defect clustering:</a:t>
                      </a:r>
                      <a:r>
                        <a:rPr lang="en-IE" dirty="0" smtClean="0">
                          <a:solidFill>
                            <a:schemeClr val="tx1"/>
                          </a:solidFill>
                        </a:rPr>
                        <a:t> </a:t>
                      </a:r>
                      <a:endParaRPr lang="en-IE"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solidFill>
                            <a:schemeClr val="tx1"/>
                          </a:solidFill>
                        </a:rPr>
                        <a:t>A small number of modules contains most of the defects discovered during pre-release testing or shows the most operational failures.</a:t>
                      </a:r>
                    </a:p>
                  </a:txBody>
                  <a:tcPr/>
                </a:tc>
                <a:extLst>
                  <a:ext uri="{0D108BD9-81ED-4DB2-BD59-A6C34878D82A}">
                    <a16:rowId xmlns:a16="http://schemas.microsoft.com/office/drawing/2014/main" val="10001"/>
                  </a:ext>
                </a:extLst>
              </a:tr>
              <a:tr h="4009568">
                <a:tc>
                  <a:txBody>
                    <a:bodyPr/>
                    <a:lstStyle/>
                    <a:p>
                      <a:r>
                        <a:rPr lang="en-IE" dirty="0" smtClean="0"/>
                        <a:t>Principle 5</a:t>
                      </a:r>
                      <a:endParaRPr lang="en-IE" dirty="0"/>
                    </a:p>
                  </a:txBody>
                  <a:tcPr/>
                </a:tc>
                <a:tc>
                  <a:txBody>
                    <a:bodyPr/>
                    <a:lstStyle/>
                    <a:p>
                      <a:r>
                        <a:rPr lang="en-IE" b="1" dirty="0" smtClean="0"/>
                        <a:t>Pesticide paradox:</a:t>
                      </a:r>
                      <a:r>
                        <a:rPr lang="en-IE" dirty="0" smtClean="0"/>
                        <a:t> </a:t>
                      </a:r>
                      <a:endParaRPr lang="en-IE" dirty="0"/>
                    </a:p>
                  </a:txBody>
                  <a:tcPr/>
                </a:tc>
                <a:tc>
                  <a:txBody>
                    <a:bodyPr/>
                    <a:lstStyle/>
                    <a:p>
                      <a:r>
                        <a:rPr lang="en-IE" dirty="0" smtClean="0"/>
                        <a:t>If the same kinds of tests are repeated again and again, eventually the same set of test cases will no longer be able to find any new bugs. To overcome this “Pesticide Paradox”, it is really very important to review the test cases regularly and new and different tests need to be written to exercise different parts of the software or system to potentially find more defects.</a:t>
                      </a:r>
                      <a:endParaRPr lang="en-IE"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049442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888808090"/>
              </p:ext>
            </p:extLst>
          </p:nvPr>
        </p:nvGraphicFramePr>
        <p:xfrm>
          <a:off x="395535" y="701988"/>
          <a:ext cx="8352930" cy="3303076"/>
        </p:xfrm>
        <a:graphic>
          <a:graphicData uri="http://schemas.openxmlformats.org/drawingml/2006/table">
            <a:tbl>
              <a:tblPr firstRow="1" bandRow="1">
                <a:tableStyleId>{5C22544A-7EE6-4342-B048-85BDC9FD1C3A}</a:tableStyleId>
              </a:tblPr>
              <a:tblGrid>
                <a:gridCol w="2784310">
                  <a:extLst>
                    <a:ext uri="{9D8B030D-6E8A-4147-A177-3AD203B41FA5}">
                      <a16:colId xmlns:a16="http://schemas.microsoft.com/office/drawing/2014/main" val="20000"/>
                    </a:ext>
                  </a:extLst>
                </a:gridCol>
                <a:gridCol w="2784310">
                  <a:extLst>
                    <a:ext uri="{9D8B030D-6E8A-4147-A177-3AD203B41FA5}">
                      <a16:colId xmlns:a16="http://schemas.microsoft.com/office/drawing/2014/main" val="20001"/>
                    </a:ext>
                  </a:extLst>
                </a:gridCol>
                <a:gridCol w="2784310">
                  <a:extLst>
                    <a:ext uri="{9D8B030D-6E8A-4147-A177-3AD203B41FA5}">
                      <a16:colId xmlns:a16="http://schemas.microsoft.com/office/drawing/2014/main" val="20002"/>
                    </a:ext>
                  </a:extLst>
                </a:gridCol>
              </a:tblGrid>
              <a:tr h="1651538">
                <a:tc>
                  <a:txBody>
                    <a:bodyPr/>
                    <a:lstStyle/>
                    <a:p>
                      <a:r>
                        <a:rPr lang="en-IE" dirty="0" smtClean="0">
                          <a:solidFill>
                            <a:schemeClr val="tx1"/>
                          </a:solidFill>
                        </a:rPr>
                        <a:t>Principle</a:t>
                      </a:r>
                      <a:r>
                        <a:rPr lang="en-IE" baseline="0" dirty="0" smtClean="0">
                          <a:solidFill>
                            <a:schemeClr val="tx1"/>
                          </a:solidFill>
                        </a:rPr>
                        <a:t> 6</a:t>
                      </a:r>
                      <a:endParaRPr lang="en-IE" dirty="0">
                        <a:solidFill>
                          <a:schemeClr val="tx1"/>
                        </a:solidFill>
                      </a:endParaRPr>
                    </a:p>
                  </a:txBody>
                  <a:tcPr/>
                </a:tc>
                <a:tc>
                  <a:txBody>
                    <a:bodyPr/>
                    <a:lstStyle/>
                    <a:p>
                      <a:r>
                        <a:rPr lang="en-IE" dirty="0" smtClean="0">
                          <a:solidFill>
                            <a:schemeClr val="tx1"/>
                          </a:solidFill>
                        </a:rPr>
                        <a:t>Testing is context dependent</a:t>
                      </a:r>
                      <a:endParaRPr lang="en-IE" dirty="0">
                        <a:solidFill>
                          <a:schemeClr val="tx1"/>
                        </a:solidFill>
                      </a:endParaRPr>
                    </a:p>
                  </a:txBody>
                  <a:tcPr/>
                </a:tc>
                <a:tc>
                  <a:txBody>
                    <a:bodyPr/>
                    <a:lstStyle/>
                    <a:p>
                      <a:r>
                        <a:rPr lang="en-IE" dirty="0" smtClean="0">
                          <a:solidFill>
                            <a:schemeClr val="tx1"/>
                          </a:solidFill>
                        </a:rPr>
                        <a:t>Testing is done differently</a:t>
                      </a:r>
                      <a:r>
                        <a:rPr lang="en-IE" baseline="0" dirty="0" smtClean="0">
                          <a:solidFill>
                            <a:schemeClr val="tx1"/>
                          </a:solidFill>
                        </a:rPr>
                        <a:t> in different contexts- Safety critical software is tested differently from an e-commerce site</a:t>
                      </a:r>
                      <a:endParaRPr lang="en-IE" dirty="0">
                        <a:solidFill>
                          <a:schemeClr val="tx1"/>
                        </a:solidFill>
                      </a:endParaRPr>
                    </a:p>
                  </a:txBody>
                  <a:tcPr/>
                </a:tc>
                <a:extLst>
                  <a:ext uri="{0D108BD9-81ED-4DB2-BD59-A6C34878D82A}">
                    <a16:rowId xmlns:a16="http://schemas.microsoft.com/office/drawing/2014/main" val="10000"/>
                  </a:ext>
                </a:extLst>
              </a:tr>
              <a:tr h="1651538">
                <a:tc>
                  <a:txBody>
                    <a:bodyPr/>
                    <a:lstStyle/>
                    <a:p>
                      <a:r>
                        <a:rPr lang="en-IE" dirty="0" smtClean="0">
                          <a:solidFill>
                            <a:schemeClr val="tx1"/>
                          </a:solidFill>
                        </a:rPr>
                        <a:t>Principle 7</a:t>
                      </a:r>
                      <a:endParaRPr lang="en-IE" dirty="0">
                        <a:solidFill>
                          <a:schemeClr val="tx1"/>
                        </a:solidFill>
                      </a:endParaRPr>
                    </a:p>
                  </a:txBody>
                  <a:tcPr/>
                </a:tc>
                <a:tc>
                  <a:txBody>
                    <a:bodyPr/>
                    <a:lstStyle/>
                    <a:p>
                      <a:r>
                        <a:rPr lang="en-IE" dirty="0" smtClean="0">
                          <a:solidFill>
                            <a:schemeClr val="tx1"/>
                          </a:solidFill>
                        </a:rPr>
                        <a:t>Absence of errors fallacy</a:t>
                      </a:r>
                      <a:endParaRPr lang="en-IE" dirty="0">
                        <a:solidFill>
                          <a:schemeClr val="tx1"/>
                        </a:solidFill>
                      </a:endParaRPr>
                    </a:p>
                  </a:txBody>
                  <a:tcPr/>
                </a:tc>
                <a:tc>
                  <a:txBody>
                    <a:bodyPr/>
                    <a:lstStyle/>
                    <a:p>
                      <a:r>
                        <a:rPr lang="en-IE" dirty="0" smtClean="0">
                          <a:solidFill>
                            <a:schemeClr val="tx1"/>
                          </a:solidFill>
                        </a:rPr>
                        <a:t>Finding and fixing defects does not help if the system</a:t>
                      </a:r>
                      <a:r>
                        <a:rPr lang="en-IE" baseline="0" dirty="0" smtClean="0">
                          <a:solidFill>
                            <a:schemeClr val="tx1"/>
                          </a:solidFill>
                        </a:rPr>
                        <a:t>  built is unusable and does not fulfil the users needs and expectations</a:t>
                      </a:r>
                      <a:endParaRPr lang="en-IE" dirty="0">
                        <a:solidFill>
                          <a:schemeClr val="tx1"/>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684856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0"/>
            <a:ext cx="1890911" cy="1416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51520" y="332656"/>
            <a:ext cx="8496944" cy="369332"/>
          </a:xfrm>
          <a:prstGeom prst="rect">
            <a:avLst/>
          </a:prstGeom>
          <a:noFill/>
        </p:spPr>
        <p:txBody>
          <a:bodyPr wrap="square" rtlCol="0">
            <a:spAutoFit/>
          </a:bodyPr>
          <a:lstStyle/>
          <a:p>
            <a:r>
              <a:rPr lang="en-IE" dirty="0" smtClean="0"/>
              <a:t>1. T</a:t>
            </a:r>
            <a:endParaRPr lang="en-IE" dirty="0"/>
          </a:p>
        </p:txBody>
      </p:sp>
      <p:sp>
        <p:nvSpPr>
          <p:cNvPr id="3" name="TextBox 2"/>
          <p:cNvSpPr txBox="1"/>
          <p:nvPr/>
        </p:nvSpPr>
        <p:spPr>
          <a:xfrm>
            <a:off x="391847" y="194257"/>
            <a:ext cx="8748464" cy="5663089"/>
          </a:xfrm>
          <a:prstGeom prst="rect">
            <a:avLst/>
          </a:prstGeom>
          <a:noFill/>
        </p:spPr>
        <p:txBody>
          <a:bodyPr wrap="square" rtlCol="0">
            <a:spAutoFit/>
          </a:bodyPr>
          <a:lstStyle/>
          <a:p>
            <a:pPr marL="342900" indent="-342900">
              <a:buAutoNum type="arabicPeriod"/>
            </a:pPr>
            <a:r>
              <a:rPr lang="en-IE" b="1" dirty="0" smtClean="0"/>
              <a:t>Testing shows the presence of defects</a:t>
            </a:r>
            <a:endParaRPr lang="en-IE" b="1" dirty="0"/>
          </a:p>
          <a:p>
            <a:pPr marL="285750" indent="-285750">
              <a:buFont typeface="Arial" panose="020B0604020202020204" pitchFamily="34" charset="0"/>
              <a:buChar char="•"/>
            </a:pPr>
            <a:r>
              <a:rPr lang="en-IE" dirty="0" smtClean="0"/>
              <a:t>No test team , test technique or test strategy can achieve 100% defect detection effectiveness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As testing continues we reduce the likelihood of defects that remain uncovered</a:t>
            </a:r>
          </a:p>
          <a:p>
            <a:pPr marL="285750" indent="-285750">
              <a:buFont typeface="Arial" panose="020B0604020202020204" pitchFamily="34" charset="0"/>
              <a:buChar char="•"/>
            </a:pPr>
            <a:endParaRPr lang="en-IE" dirty="0"/>
          </a:p>
          <a:p>
            <a:r>
              <a:rPr lang="en-IE" sz="2000" b="1" dirty="0">
                <a:latin typeface="Times New Roman" panose="02020603050405020304" pitchFamily="18" charset="0"/>
                <a:cs typeface="Times New Roman" panose="02020603050405020304" pitchFamily="18" charset="0"/>
              </a:rPr>
              <a:t>2. </a:t>
            </a:r>
            <a:r>
              <a:rPr lang="en-IE" b="1" dirty="0">
                <a:latin typeface="Times New Roman" panose="02020603050405020304" pitchFamily="18" charset="0"/>
                <a:cs typeface="Times New Roman" panose="02020603050405020304" pitchFamily="18" charset="0"/>
              </a:rPr>
              <a:t>Exhaustive Testing is impossible</a:t>
            </a:r>
            <a:r>
              <a:rPr lang="en-IE" b="1" dirty="0" smtClean="0">
                <a:latin typeface="Times New Roman" panose="02020603050405020304" pitchFamily="18" charset="0"/>
                <a:cs typeface="Times New Roman" panose="02020603050405020304" pitchFamily="18" charset="0"/>
              </a:rPr>
              <a:t>: </a:t>
            </a:r>
          </a:p>
          <a:p>
            <a:endParaRPr lang="en-IE"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E" dirty="0">
                <a:latin typeface="Times New Roman" panose="02020603050405020304" pitchFamily="18" charset="0"/>
                <a:cs typeface="Times New Roman" panose="02020603050405020304" pitchFamily="18" charset="0"/>
              </a:rPr>
              <a:t>Confronted with a big infinite cloud of possible </a:t>
            </a:r>
            <a:r>
              <a:rPr lang="en-IE" dirty="0" smtClean="0">
                <a:latin typeface="Times New Roman" panose="02020603050405020304" pitchFamily="18" charset="0"/>
                <a:cs typeface="Times New Roman" panose="02020603050405020304" pitchFamily="18" charset="0"/>
              </a:rPr>
              <a:t>tests </a:t>
            </a:r>
            <a:r>
              <a:rPr lang="en-IE" dirty="0">
                <a:latin typeface="Times New Roman" panose="02020603050405020304" pitchFamily="18" charset="0"/>
                <a:cs typeface="Times New Roman" panose="02020603050405020304" pitchFamily="18" charset="0"/>
              </a:rPr>
              <a:t>– select a subset</a:t>
            </a:r>
          </a:p>
          <a:p>
            <a:r>
              <a:rPr lang="en-IE" b="1" dirty="0">
                <a:latin typeface="Times New Roman" panose="02020603050405020304" pitchFamily="18" charset="0"/>
                <a:cs typeface="Times New Roman" panose="02020603050405020304" pitchFamily="18" charset="0"/>
              </a:rPr>
              <a:t>Strategy 1</a:t>
            </a:r>
          </a:p>
          <a:p>
            <a:pPr marL="342900" indent="-342900">
              <a:buFont typeface="Arial" panose="020B0604020202020204" pitchFamily="34" charset="0"/>
              <a:buChar char="•"/>
            </a:pPr>
            <a:r>
              <a:rPr lang="en-IE" dirty="0">
                <a:latin typeface="Times New Roman" panose="02020603050405020304" pitchFamily="18" charset="0"/>
                <a:cs typeface="Times New Roman" panose="02020603050405020304" pitchFamily="18" charset="0"/>
              </a:rPr>
              <a:t>Risk based testing – Cross functional team of project and product stakeholders – perform a special type of risk analysis</a:t>
            </a:r>
          </a:p>
          <a:p>
            <a:pPr marL="342900" indent="-342900">
              <a:buFont typeface="Arial" panose="020B0604020202020204" pitchFamily="34" charset="0"/>
              <a:buChar char="•"/>
            </a:pPr>
            <a:endParaRPr lang="en-IE"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E" dirty="0">
                <a:latin typeface="Times New Roman" panose="02020603050405020304" pitchFamily="18" charset="0"/>
                <a:cs typeface="Times New Roman" panose="02020603050405020304" pitchFamily="18" charset="0"/>
              </a:rPr>
              <a:t>Stakeholders identify risks to the quality of the system and assess the level of risk associated with each risk item</a:t>
            </a:r>
          </a:p>
          <a:p>
            <a:pPr marL="342900" indent="-342900">
              <a:buFont typeface="Arial" panose="020B0604020202020204" pitchFamily="34" charset="0"/>
              <a:buChar char="•"/>
            </a:pPr>
            <a:endParaRPr lang="en-IE"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E" dirty="0">
                <a:latin typeface="Times New Roman" panose="02020603050405020304" pitchFamily="18" charset="0"/>
                <a:cs typeface="Times New Roman" panose="02020603050405020304" pitchFamily="18" charset="0"/>
              </a:rPr>
              <a:t>Focus the test effort based on the level of risk – using the level of risk to determine appropriate number of test cases</a:t>
            </a:r>
          </a:p>
          <a:p>
            <a:endParaRPr lang="en-IE" dirty="0" smtClean="0"/>
          </a:p>
          <a:p>
            <a:pPr marL="285750" indent="-285750">
              <a:buFont typeface="Arial" panose="020B0604020202020204" pitchFamily="34" charset="0"/>
              <a:buChar char="•"/>
            </a:pPr>
            <a:endParaRPr lang="en-IE" dirty="0"/>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057" y="5314950"/>
            <a:ext cx="2962275"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409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206"/>
            <a:ext cx="8496944" cy="5324535"/>
          </a:xfrm>
          <a:prstGeom prst="rect">
            <a:avLst/>
          </a:prstGeom>
          <a:noFill/>
        </p:spPr>
        <p:txBody>
          <a:bodyPr wrap="square" rtlCol="0">
            <a:spAutoFit/>
          </a:bodyPr>
          <a:lstStyle/>
          <a:p>
            <a:r>
              <a:rPr lang="en-IE" sz="2000" b="1" dirty="0" smtClean="0">
                <a:latin typeface="Times New Roman" panose="02020603050405020304" pitchFamily="18" charset="0"/>
                <a:cs typeface="Times New Roman" panose="02020603050405020304" pitchFamily="18" charset="0"/>
              </a:rPr>
              <a:t>Strategy 2</a:t>
            </a:r>
          </a:p>
          <a:p>
            <a:endParaRPr lang="en-IE"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E" sz="2000" dirty="0" smtClean="0">
                <a:latin typeface="Times New Roman" panose="02020603050405020304" pitchFamily="18" charset="0"/>
                <a:cs typeface="Times New Roman" panose="02020603050405020304" pitchFamily="18" charset="0"/>
              </a:rPr>
              <a:t>Requirements based testing</a:t>
            </a:r>
          </a:p>
          <a:p>
            <a:pPr marL="342900" indent="-342900">
              <a:buFont typeface="Arial" panose="020B0604020202020204" pitchFamily="34" charset="0"/>
              <a:buChar char="•"/>
            </a:pPr>
            <a:endParaRPr lang="en-IE"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E" sz="2000" dirty="0" smtClean="0">
                <a:latin typeface="Times New Roman" panose="02020603050405020304" pitchFamily="18" charset="0"/>
                <a:cs typeface="Times New Roman" panose="02020603050405020304" pitchFamily="18" charset="0"/>
              </a:rPr>
              <a:t>Focus the test effort based on the priority of requirements to determine appropriate number of test cases for each requirement and to sequence the test cases.</a:t>
            </a:r>
          </a:p>
          <a:p>
            <a:pPr marL="342900" indent="-342900">
              <a:buFont typeface="Arial" panose="020B0604020202020204" pitchFamily="34" charset="0"/>
              <a:buChar char="•"/>
            </a:pPr>
            <a:endParaRPr lang="en-IE" sz="2000" dirty="0">
              <a:latin typeface="Times New Roman" panose="02020603050405020304" pitchFamily="18" charset="0"/>
              <a:cs typeface="Times New Roman" panose="02020603050405020304" pitchFamily="18" charset="0"/>
            </a:endParaRPr>
          </a:p>
          <a:p>
            <a:r>
              <a:rPr lang="en-IE" sz="2000" b="1" dirty="0" smtClean="0">
                <a:latin typeface="Times New Roman" panose="02020603050405020304" pitchFamily="18" charset="0"/>
                <a:cs typeface="Times New Roman" panose="02020603050405020304" pitchFamily="18" charset="0"/>
              </a:rPr>
              <a:t>3. Early Testing		</a:t>
            </a:r>
          </a:p>
          <a:p>
            <a:endParaRPr lang="en-IE"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E" sz="2000" dirty="0" smtClean="0">
                <a:latin typeface="Times New Roman" panose="02020603050405020304" pitchFamily="18" charset="0"/>
                <a:cs typeface="Times New Roman" panose="02020603050405020304" pitchFamily="18" charset="0"/>
              </a:rPr>
              <a:t>Cost of finding and removing a defect increases the longer that defect is in the system</a:t>
            </a:r>
          </a:p>
          <a:p>
            <a:pPr marL="342900" indent="-342900">
              <a:buFont typeface="Arial" panose="020B0604020202020204" pitchFamily="34" charset="0"/>
              <a:buChar char="•"/>
            </a:pPr>
            <a:endParaRPr lang="en-IE"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E" sz="2000" dirty="0" smtClean="0">
                <a:latin typeface="Times New Roman" panose="02020603050405020304" pitchFamily="18" charset="0"/>
                <a:cs typeface="Times New Roman" panose="02020603050405020304" pitchFamily="18" charset="0"/>
              </a:rPr>
              <a:t>Defects removed early cost less to remove</a:t>
            </a:r>
          </a:p>
          <a:p>
            <a:endParaRPr lang="en-IE"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E" sz="2000" dirty="0" smtClean="0">
                <a:latin typeface="Times New Roman" panose="02020603050405020304" pitchFamily="18" charset="0"/>
                <a:cs typeface="Times New Roman" panose="02020603050405020304" pitchFamily="18" charset="0"/>
              </a:rPr>
              <a:t>Most of the cost in Software Engineering is associated with human effort – reduced cost of defects reduces duration of the project</a:t>
            </a:r>
            <a:endParaRPr lang="en-IE" sz="2000" dirty="0">
              <a:latin typeface="Times New Roman" panose="02020603050405020304" pitchFamily="18" charset="0"/>
              <a:cs typeface="Times New Roman" panose="02020603050405020304" pitchFamily="18" charset="0"/>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6774" y="5073796"/>
            <a:ext cx="2571750"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911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296" y="0"/>
            <a:ext cx="1907704" cy="1169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79512" y="116632"/>
            <a:ext cx="8280920" cy="6463308"/>
          </a:xfrm>
          <a:prstGeom prst="rect">
            <a:avLst/>
          </a:prstGeom>
          <a:noFill/>
        </p:spPr>
        <p:txBody>
          <a:bodyPr wrap="square" rtlCol="0">
            <a:spAutoFit/>
          </a:bodyPr>
          <a:lstStyle/>
          <a:p>
            <a:r>
              <a:rPr lang="en-IE" b="1" dirty="0" smtClean="0"/>
              <a:t>4. Defect Clustering                                               </a:t>
            </a:r>
          </a:p>
          <a:p>
            <a:endParaRPr lang="en-IE" b="1" dirty="0"/>
          </a:p>
          <a:p>
            <a:pPr marL="285750" indent="-285750">
              <a:buFont typeface="Arial" panose="020B0604020202020204" pitchFamily="34" charset="0"/>
              <a:buChar char="•"/>
            </a:pPr>
            <a:r>
              <a:rPr lang="en-IE" dirty="0"/>
              <a:t>The </a:t>
            </a:r>
            <a:r>
              <a:rPr lang="en-IE" b="1" dirty="0"/>
              <a:t>Pareto principle</a:t>
            </a:r>
            <a:r>
              <a:rPr lang="en-IE" dirty="0"/>
              <a:t> (also known as the </a:t>
            </a:r>
            <a:r>
              <a:rPr lang="en-IE" b="1" dirty="0"/>
              <a:t>80–20 </a:t>
            </a:r>
            <a:r>
              <a:rPr lang="en-IE" b="1" dirty="0" smtClean="0"/>
              <a:t>rule</a:t>
            </a:r>
            <a:r>
              <a:rPr lang="en-IE" dirty="0"/>
              <a:t> </a:t>
            </a:r>
            <a:r>
              <a:rPr lang="en-IE" dirty="0" smtClean="0"/>
              <a:t>states </a:t>
            </a:r>
            <a:r>
              <a:rPr lang="en-IE" dirty="0"/>
              <a:t>that, for many events, roughly 80% of the effects come from 20% of the causes</a:t>
            </a:r>
            <a:r>
              <a:rPr lang="en-IE" dirty="0" smtClean="0"/>
              <a:t>.</a:t>
            </a:r>
          </a:p>
          <a:p>
            <a:pPr marL="285750" indent="-285750">
              <a:buFont typeface="Arial" panose="020B0604020202020204" pitchFamily="34" charset="0"/>
              <a:buChar char="•"/>
            </a:pPr>
            <a:endParaRPr lang="en-IE" b="1" dirty="0"/>
          </a:p>
          <a:p>
            <a:pPr marL="285750" indent="-285750">
              <a:buFont typeface="Arial" panose="020B0604020202020204" pitchFamily="34" charset="0"/>
              <a:buChar char="•"/>
            </a:pPr>
            <a:r>
              <a:rPr lang="en-IE" dirty="0" smtClean="0"/>
              <a:t>20% of the modules account for 80% of defects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This provides a guide to testers to focus test effort on expected and ultimately observed </a:t>
            </a:r>
            <a:r>
              <a:rPr lang="en-IE" dirty="0" err="1" smtClean="0"/>
              <a:t>likeliehood</a:t>
            </a:r>
            <a:r>
              <a:rPr lang="en-IE" dirty="0" smtClean="0"/>
              <a:t> of finding a bug in a certain area</a:t>
            </a:r>
          </a:p>
          <a:p>
            <a:pPr marL="285750" indent="-285750">
              <a:buFont typeface="Arial" panose="020B0604020202020204" pitchFamily="34" charset="0"/>
              <a:buChar char="•"/>
            </a:pPr>
            <a:endParaRPr lang="en-IE" dirty="0"/>
          </a:p>
          <a:p>
            <a:r>
              <a:rPr lang="en-IE" b="1" dirty="0" smtClean="0"/>
              <a:t>5. Pesticide Paradox					</a:t>
            </a:r>
          </a:p>
          <a:p>
            <a:endParaRPr lang="en-IE" b="1" dirty="0"/>
          </a:p>
          <a:p>
            <a:pPr marL="285750" indent="-285750">
              <a:buFont typeface="Arial" panose="020B0604020202020204" pitchFamily="34" charset="0"/>
              <a:buChar char="•"/>
            </a:pPr>
            <a:r>
              <a:rPr lang="en-IE" b="1" dirty="0" smtClean="0"/>
              <a:t>Boris </a:t>
            </a:r>
            <a:r>
              <a:rPr lang="en-IE" b="1" dirty="0" err="1" smtClean="0"/>
              <a:t>Beizer</a:t>
            </a:r>
            <a:r>
              <a:rPr lang="en-IE" b="1" dirty="0" smtClean="0"/>
              <a:t> – </a:t>
            </a:r>
            <a:r>
              <a:rPr lang="en-IE" dirty="0" smtClean="0"/>
              <a:t>observed that pesticide repeatedly sprayed on a field will kill fewer and fewer bugs each time.</a:t>
            </a:r>
          </a:p>
          <a:p>
            <a:pPr marL="285750" indent="-285750">
              <a:buFont typeface="Arial" panose="020B0604020202020204" pitchFamily="34" charset="0"/>
              <a:buChar char="•"/>
            </a:pPr>
            <a:endParaRPr lang="en-IE" b="1" dirty="0"/>
          </a:p>
          <a:p>
            <a:pPr marL="285750" indent="-285750">
              <a:buFont typeface="Arial" panose="020B0604020202020204" pitchFamily="34" charset="0"/>
              <a:buChar char="•"/>
            </a:pPr>
            <a:r>
              <a:rPr lang="en-IE" dirty="0" smtClean="0"/>
              <a:t>A given set of tests will eventually stop finding new defects when re-run under a system under development or maintenance.</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Plan to regularly review test results during project and revise tests based on findings.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Sometimes write new and different tests to exercise different parts of the software or system.</a:t>
            </a:r>
            <a:endParaRPr lang="en-IE" dirty="0"/>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1299" y="2359104"/>
            <a:ext cx="1138265" cy="895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363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4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4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7848872" cy="4247317"/>
          </a:xfrm>
          <a:prstGeom prst="rect">
            <a:avLst/>
          </a:prstGeom>
          <a:noFill/>
        </p:spPr>
        <p:txBody>
          <a:bodyPr wrap="square" rtlCol="0">
            <a:spAutoFit/>
          </a:bodyPr>
          <a:lstStyle/>
          <a:p>
            <a:r>
              <a:rPr lang="en-IE" b="1" dirty="0" smtClean="0"/>
              <a:t>6. Testing is context dependent</a:t>
            </a:r>
          </a:p>
          <a:p>
            <a:endParaRPr lang="en-IE" b="1" dirty="0" smtClean="0"/>
          </a:p>
          <a:p>
            <a:endParaRPr lang="en-IE" b="1" dirty="0"/>
          </a:p>
          <a:p>
            <a:pPr marL="285750" indent="-285750">
              <a:buFont typeface="Arial" panose="020B0604020202020204" pitchFamily="34" charset="0"/>
              <a:buChar char="•"/>
            </a:pPr>
            <a:r>
              <a:rPr lang="en-IE" dirty="0" smtClean="0"/>
              <a:t>Apply safety critical approaches to an e-commerce site- you may put company out of business</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Apply e-commerce approaches to safety critical systems – you may put lives in danger</a:t>
            </a:r>
          </a:p>
          <a:p>
            <a:pPr marL="285750" indent="-285750">
              <a:buFont typeface="Arial" panose="020B0604020202020204" pitchFamily="34" charset="0"/>
              <a:buChar char="•"/>
            </a:pPr>
            <a:endParaRPr lang="en-IE" dirty="0"/>
          </a:p>
          <a:p>
            <a:r>
              <a:rPr lang="en-IE" b="1" dirty="0" smtClean="0"/>
              <a:t>7. Absence of errors fallacy</a:t>
            </a:r>
          </a:p>
          <a:p>
            <a:endParaRPr lang="en-IE" b="1" dirty="0"/>
          </a:p>
          <a:p>
            <a:pPr marL="285750" indent="-285750">
              <a:buFont typeface="Arial" panose="020B0604020202020204" pitchFamily="34" charset="0"/>
              <a:buChar char="•"/>
            </a:pPr>
            <a:r>
              <a:rPr lang="en-IE" dirty="0" smtClean="0"/>
              <a:t>Many systems built which failed user acceptances testing or in the market place</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Why does Windows dominate market place? Apple </a:t>
            </a:r>
            <a:r>
              <a:rPr lang="en-IE" dirty="0" err="1" smtClean="0"/>
              <a:t>Iphone</a:t>
            </a:r>
            <a:r>
              <a:rPr lang="en-IE" dirty="0" smtClean="0"/>
              <a:t>?  </a:t>
            </a:r>
            <a:endParaRPr lang="en-IE"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320" y="0"/>
            <a:ext cx="1691680" cy="1037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1268" y="4869160"/>
            <a:ext cx="3514725"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357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9558" name="Picture 6"/>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1979712" y="476672"/>
            <a:ext cx="5184576" cy="5978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79554" name="Content Placeholder 7"/>
          <p:cNvSpPr>
            <a:spLocks noGrp="1"/>
          </p:cNvSpPr>
          <p:nvPr>
            <p:ph idx="1"/>
          </p:nvPr>
        </p:nvSpPr>
        <p:spPr>
          <a:xfrm>
            <a:off x="457200" y="1481138"/>
            <a:ext cx="8002588" cy="4900612"/>
          </a:xfrm>
        </p:spPr>
        <p:txBody>
          <a:bodyPr/>
          <a:lstStyle/>
          <a:p>
            <a:r>
              <a:rPr lang="en-IE" altLang="en-US" b="1" dirty="0" smtClean="0"/>
              <a:t>Independent Testing – who is a tester?</a:t>
            </a:r>
          </a:p>
          <a:p>
            <a:r>
              <a:rPr lang="en-IE" altLang="en-US" dirty="0" smtClean="0"/>
              <a:t>A tester is coming to the process from a critical perspective, unlike a designer or developer who are working positively or optimistically towards the project, the tester must always focus on judging and appraising</a:t>
            </a:r>
          </a:p>
          <a:p>
            <a:pPr marL="0" indent="0">
              <a:buNone/>
            </a:pPr>
            <a:r>
              <a:rPr lang="en-IE" altLang="en-US" dirty="0" smtClean="0"/>
              <a:t>.</a:t>
            </a:r>
          </a:p>
        </p:txBody>
      </p:sp>
      <p:sp>
        <p:nvSpPr>
          <p:cNvPr id="279555" name="Title 6"/>
          <p:cNvSpPr>
            <a:spLocks noGrp="1"/>
          </p:cNvSpPr>
          <p:nvPr>
            <p:ph type="title"/>
          </p:nvPr>
        </p:nvSpPr>
        <p:spPr/>
        <p:txBody>
          <a:bodyPr/>
          <a:lstStyle/>
          <a:p>
            <a:r>
              <a:rPr lang="en-IE" altLang="en-US" dirty="0" smtClean="0"/>
              <a:t>Psychology of Testing</a:t>
            </a:r>
          </a:p>
        </p:txBody>
      </p:sp>
      <p:sp>
        <p:nvSpPr>
          <p:cNvPr id="2" name="AutoShape 5" descr="data:image/jpeg;base64,/9j/4AAQSkZJRgABAQAAAQABAAD/2wCEAAkGBxQSEhUUEhQUFhUVFBQWFxcXFxgXFhcYFBQYHRYXFxUYHCgiGBwlHRgYITIhJSkrLi4uFx8zODMsNygtLisBCgoKBQUFDgUFDisZExkrKysrKysrKysrKysrKysrKysrKysrKysrKysrKysrKysrKysrKysrKysrKysrKysrK//AABEIAPEA0QMBIgACEQEDEQH/xAAcAAEAAgIDAQAAAAAAAAAAAAAAAQcGCAIDBQT/xABEEAABAwIDBQQHBgQFAwUBAAABAAIDBBEFEiEGBxMxQSJRYYEIFDJCcZGhI1JicoKxM6KywRUkQ5LRU1TCJUSDs9IW/8QAFAEBAAAAAAAAAAAAAAAAAAAAAP/EABQRAQAAAAAAAAAAAAAAAAAAAAD/2gAMAwEAAhEDEQA/ALwUoiAiIgIiICIvG2g2opaFuaqmZH1DSbvd+Vg1PkEHsqLql8e39Ri4o6Zz+dnzHK345GkkjzCwHF97mKT6CcQjuhbk/mN3fVBtI94AuSAPHReVW7U0UP8AFq6dng6VgPyutQq3GKib+NPNJf78j3f1FfEg22m3k4W3nWwn4Fzv2C6DvUwr/u2/7ZP/AMrVC6INtIt5mFO5VsQ+OYfu1enRbXUE2kdZTOPcJWX+V7rThLoN345A4XaQR3gg/suS0qocXnhN4ZpY7fckcz+krNME3w4nBYOkZO3umbc2/O0g+Zug2iRVRs3vxpJrNqo307jpm9uK/wCYdofJWbQV8c7BJDIyRh5OY4OB8wg+pERAREQEREEIiIJREQEREBdNVUNjaXvcGtaCXOcbAAcySV1YliEcEb5ZntZGwFznONgAFrJvM3jS4lIY480dK09mPkX25Pktz8ByCDMdvt9ZJdDhug5GocNT38NhGn5j8lTNdWPmeZJXue9xu5ziS4/ElfOiAiKQEEIsnwTd/iFXYxUsuU++8cNnxDn2v5XWa4buFq3/AMaogj8G5pD+zR9UFRor8p9wENvtKyUn8LGgfUld53BUv/dVHyZ/wg18RXnW7gB/pVpB/HFf6tcLLGMV3I4jFcxmGYDlkeWuP6XgfugrNF6OLYFUUrstRBLEb27bC0H4OOh8l55CCF6+zu0lTQvD6aZ8Z6gasd+Zh0cvIRBsfsBvigqy2GsAgnNgHX+ykJ7j7hPcdPHorTDlo8CrW3Xb1n0pbTVri+n0DJDq6HuB6uZ9Qg2MRdcEzXtDmEOa4AhwNwQeRBHMLsQEREEIiIJREQFxe62vRclVm/XbE0tMKWF1pqkEOI5sh5OPgXHQeaCut8W3xrpjTwOPqsLiND/Fe06vPe0dPmq0REBTZdtLTOke1kbS57yGtaBckk2AAWwu7LdNHShtRWtbJUaObGdWQ/Ho9/jyHTvQV3sNujqq4Nkn/wAvAdczh9o8fgjPIeJ+RV47LbvaGgA4UDXSD/VkAfJfvBIs3yAWVAKUEWRSsI3n7ZyYZAyWKJkmaQMdmfbJpcdkauJsfggzZSqLo99efEWueXxUPDs6MsY9+cA9rM0ZhckdTyVt7KbRxYhTMqIcwa+4s4Wc0tJBaenTpog9lEUIOito45mFkrGSMIsWvaHNPxBCq3bHclTzB0lCeBJqchuYXHu72fEXHgraRBpltHs9UUMvCqYyx2turXAH2mOGjgvJW5u0ez8FdCYalgew8ujmno5rhq0rWPeJsDNhcut5IHk8OW3P8Lx7rh9eY8Aw5ERBbm5beGaeRtFUuvBIbROJ/hPJ9nX3CfkfithmrR4LZ3cvtka6k4Urrz09mOPV8duw/wCPMHxHigsVERBCIiCUREHXPKGNc5xs1oLie4AXJWn2220Dq+tmqDez3WYPuxt0YPDTX4krYXfdjRpsLkDTZ87mwt77ON3/AMrXDzWrpQQpChWFuV2TFdXZ5BeGmtI8Hk55vw2fME/p8UFl7mN3opI21lS3/MSNuxpH8FjuWh5PPXuGnerWUBSgIiFAWuu/rBooaxkwmc99Q4uliLm3YGNY1pa0DQEAi5vqFsTdeLj+ytLWEOqIY5HNY9jXPbfKH/vbQju6IKd3mY3hEuFxso2w8a8XDDGZZIwPb4lhcaXFiTqQrA3PQVsdCxla1rWtbH6uPf4Zbft+IuBY25LxcI3HUjIi2okfJJxcwkZeOzBb7PKSRrY3dz16WVpQQhjWtHJoAFySbAWGp5oPI2k2rpaExCplbHxXFrb+AuXHubyF+8hU/iG9upkxEvoGSz0zGlogLPaNiOJ9mC617EX+i571tpocVqKbD6Vt5BVGKSRzBmY7PkysJ93mTY+6FlO02P0uzdNDBTQB8sg0F8ubLYOlleBcknp+1kGKYbvYqhiTHV+elpnCzoeGTYhpAN3tDgC4gkhW5gW19JWSyRU07JHxWLg06EG3aYfeAvYkdVg+zO0tNtJDNS1VOI5WNDgQc1gdM8biLtLTa48eqwndrj9Ng1VVQ1cRdOJRCyVrQXWD8rm3Js1ps1yDY1efjeERVcL4J2B8bxYj9iD0I5gr72m6lBqFt/sjJhlUYX3cx3aifbR7L/LMORH/ACsZW2+8jZFuJUb4tOKy74XcrPAPZJ+67kfj4LUyoicxzmuBDmktcDzBBsQfNB1rK92e0ZoK+KUn7Nx4Uv5JCAT5GzvJYopCDeFpvyUrEd1WNet4ZTyON3tbwnnqXRdm5+IAPmsuQQiIglERBQnpJ4healgB0YySQjxe4AfRp+apdWV6QEt8VI+7BEB55j/dVqgkLaPcjggp8LicRZ9ReZ3iHG0f8gB81q6xtyAOpt81uthNMIoIowLBkbGgflaAg+tEXnbRYq2kppah4LhEwuygXJI5AfE2QfLtJtRTUAYamUM4jg1jebnXIBIHcLi55BYHvS3nxwRcPD6phqQ8ZsrBI0MsQ4ZzdocDbv5LDdq9pZNo5qako6cNtd73vALmHk7tjlGB8zbwVlbJ7pqCjYDJG2plsMz5gHNv+CM6AfG58UFfYjvue6hbFE2VlYGRB054ZYXNLeIcpv7VnDl1WWYZvhpY8Pilnl41T2GyxsaGPu4nMWtNgQ0d3PTvVgS7P0j25HU1O5v3TFGR8rKuNu9zUEzHS0AEMwBPDv8AZP05Ae4fhp4ILQwnEWVMMc8RvHKwPYSCCWuGmh1C+oqidid5eIvqqahkgDzGXRTANtKQ3s5nagNLLa96vZBr9vVxiClxmlfDEWPpXsfMMga2TM9r7tI9okFwv3rO9vdjYsdggnpp2tcGkxvPaY5j7EtdbUEH5ahZVtJgMM8czjTRTTPgfGM4DS4WJawyWu0ZuvRUbslspj0DZjSufTCN5a6OR9muNr5mNeCxwtbtILB2C2IjwKOeqq52ucWAOcAQxjAb2F9XOJt3cgLLAd2u0EEmMTTVMLnGte5sA4Ye1rnyg635WAALhy1vZfFhOGYlj8FRI+rMhpwMsDtA9zgSLNbZjb5Tr3hXlsNghhoqZk9PBHNE3lGA4Ncb3cHEaOcDd1upOpQZMApREEFazb9tnhTYhxWizKpvE8M7bCQfs79S2aVYekFhQlw0TW7VPKx1+uWQ5HD4XLT5INa0REF8+jZiN46unPuujlb+sFrv6W/NXUtcvR1qsuIyR9H07j5se237lbGoIREQSiIg1n9IGK2K3+9TxH5Fw/sq0Vy+knRWnpZbaPikYT4scCPo/wCippB2U7rPae5wP1W7kDrtBHUA/MLR9bjbDYkKnD6Wb78LL/maMrh5EEIPdWBb0dv24YxsfDc6SeKbhuBFmOaAG5geYJd9Fnqqrf1iMEVKGSU+eWdrmxTZWnhFrmFwLibtuO5BHo+4E2KhdVEXkqHuGbuZE4tAH6g4/LuXyb6dvZ4JGUFGS2V7Wuke32+2SGxs7iedxrqLLItx1SHYPA0c43Tsd4HjPcPo4Ku981LJR4xT1+QujLoJAfdL4HAujJ6EhoPmg8ur2Ixuki9c4kgLW53NbO50zRzJc3k63UAlWvug21didM5s5BqIC0PIFs7XXyPsOR0INuovpdeZje+Sg9Ue6IvfM+NzWwlhBDnC3bJ0sL9CbrzPRywWSOKoqXghk2Rkd/eEZcXOHeLm3kUHxb3mHDMVpcSgb7f8RoNg90ejgT+JjgL2Ps3VmbvNqv8AE6QVBjEZ4j2FgdmAynTtEC+luirj0ka1tqOL3s0khHUN0aPmb/JWXsJjUNZRxzQRujYbtyua1puw2cbNJGpHNBkRXmw43TvndTMmjdM1pc6NrgXNaCAS4DlqRoe9YVvG3hT4XUwsFNxIJGu7ebtPf0ay3Kxte41vosUwLdpWV08lfUyeoeslz+FBmbJZ9ic2vZvzINyTqQEFl4XtdRyVj6GHMJo8+ZojLWjh8zmtbqPmshjqWlxYHNLm2zNBBLbjS45hVkNylOw54aysjl1+0D25tfg0H6rFzg9TgmJsrq98tTA85HVEbnAguADTM3qAB7OoNh10QX4i8XAdqaSsdI2mmZKYsufLr7Q0IPUdLjqF7QQFj28Kj42G1jO+nkI+LRmH1CyFebtGf8pUX/6Ev/1lBpciIgsfcG7/ANWZ4wzf0j/hbOLWn0fIb4rf7tPKfmWj+62WQQiIglERBVPpE0gdh8b+sdQ2x8HtcD+w+S1yWw/pG14bRQRdZJ81uto2m5+bm/Na8IJCv/0ddoc8E1G46wu4kfiyQnMPJ2v61r+sx3R4mafFaZwOj3mJ3i2QEWPnlPkg2yXx4lQRSttNGx4AdbM0OtdtnEXGhtcaL7AoKDXHdfttBhtbNT8QuoZpTkkcCCwg2Y9zTqARYH4Aq/8AEMOgrIckzGTRPANiA5p7nA9/cQsR3ibDxz0M7aWkidO95lbrkdxDbO8O6kgWykgFVmafGcApI5xOwQPLQYHkPyPeCcmR3Xs37B70Fm0+5/CmPz8BzrG+V0jyz4Zb6j4rKcTxGnoacySlsUMTeQFgAOTWtHM9wCpSr3q402nExpI2RlrTxjDJks8gNIJdbW47+a8qTZXGMZp2VkkomDnARML2t0Ly1zgxtmsDba9dEEYftD/iWPU9TNDI+N0vDhjAHsx3y3LtCG5s7rd5V9Y8X0tFKaKEOkYxxiiY0WL3O+4LaXJcfgV2bNYQ2npoIjHEx0UYFmXLWuLRnyudrqb68yp2pxn1KllqTG6QRNDixpAcRmAJue4Ek+AKCptgXS41ir6uujaBQsYxsVjkbNmOuV3UEOcfEN7l9W9zeZNTz+pUByyDLxJAMzg5/KNje+xGvjYLnuExRssmI6FrpJxPlPPLIX/tp8wsQx5ww7aUz1TSYjUcYG1+xKDZwHXKT/Kg+ebGtoMOy1E7qoMcR/H+0jN+QcLnJfyKuzZPG4caw8uewWkDopozqGusMwBPTUEH4dy8HeXtzh7sNnYyohmfPEWMZG4Odd3JzgPZDTrr3L5vR5w58WHySPBDZpy5gPVrWhuYeBIPyQfFuZwiKkrcRpnN+3gkDWyEm5hceyLcujTy95XAFR3/APK/4pj9ZMyXhspJqc3yZg90eXMz2hbVjtdVeIQSsZ3k1wgwyrkJt9g5o/NJ2G/VwWTKqPSIxYR0MdOD2p5QSPwRak/7ixBrmiIgub0a6S89XLb2Io2X8Xucf/BX6qt9HrC+FhzpSNZ5nH9MfZH1zfNWkghERBKglSsO3o7XDDaJz2kcaW8cI/EQbvPg0a/Gw6oKT35bRCrxAxsN46UcIHoXk3kI87D9KrlcnvJJJJJJJJOpJPMkrigkLPdyuz7qrEo32+zpjxZD0uL8NvxLvo0rEcCweWrnjggbmkkdYdw73E9ABqVtjsNspFhtM2CPVx7UklrGR/Unw6AdAgyEKURAXz1lDHM3JLGyRv3XtDm/IhfQoKD5ZMNidEITHGYgGgRljSwBtsoDCLWFh8l0YdiVO9zooJIXOiAzsjc05Ab2u1vLkVgu8TeRUYbVxwtpOJHJGcriSDJIbABlgdGkgEWuc3Trjuze6muc6SplqzRSVBc58UAJIzuLspIeAB4aoLawbaGmq83q0zJchs8NNy34jmOX0XoytBBBAIPMHUHyVF4hsnimAxTy0E7ZoXtPF+zAkZobS2JJJb3g9dR1Vhbp8WlqMOgkqJ2TPcXC/vdk+y+/tPHU/D4oK72tx2Wgx6SpgpZQyOFgqQBdskWgMoyizRo0Ak829NVYlbh2G4/TNfcSC3Zewhs0RI1afunvadFmL4gb6A3FjpzHcfBUpDusrTidRJHIKKB/EfFJTOuB2hkYY8zSLi5PS/JB7mG7jaCOQPkkqJQDfI4sa0+DsrQT8wvZ232ziw6IU1KGvq3tEcFPGL5CRZjnNbyaO7mfqq/xLCMa9ebQurqt8DsmapZG4MDXjW9j05HtLJKHc0yCqpqiGqlBidnlc6xkldfSx5NBFwb30KCd0ezGJUM84q+HwZmiZxBDnOmeeRdoQQL3HLUWVqBQ0LkggrV7fbtD63iT2NN46YcFvcXA/aEfq0/Sr53k7TDD6GWa44jhw4R3yOBym3W2rvJajyPJJJJJJJJPMk8yUHFc4Yi4hrRcuIAHeSbALgs+3K7Pet4kxzheOmHGd3XaRwx/usf0lBsdsphIpKSCnH+lExp8XW7R83Er10RBCIiDrqp2xsc95DWsaXOceQDRck+S1M3j7WuxKsdLrwmXZC3uYCdSPvOOp8h0VqekDtaYomUETrOlGeYjpHfst/UQb+DfFUCUEIiILG3H7QwUdc71gtaJo+G2R1rMdmBsT0Bta/gFs2x19Ry71o+CtntxFRK/CmGVxcBJI1hcSTkB5XPQG4CCxEREBdc78rSedgT8guxQUFIbKbQf4xj0Us0JiFNTSOjicb2eDbNqBr278vdC9TfPvBqaCWKnpLMc+PiOkLQ7QuIDW306a/ELyN4+Oy0uNx1MFLLelhHGda7ZYX+9do7IGZwueo8FmFdFhG0EUb3SNLmXtZ4jmjvza4Hp5EdUHPdFtdLidLIalrTJE/hucBZr2uaCCW8geYPksA3abLxnGqnLKWChncYmi1nB7ntLdeXZFtFmOLbS4bgFI6GkLHSm5bG12dzpCLZ5XDkNB5CwWN7n9joKsx4k+oc+pZPI+SMWyhzr5Q64uDrmvyN0F4tUqApQRZSiICglSq730bY+o0ZijdaeoBYy3NjPff4c7DxPggqLfPtd69WGON14Ka8bLcnPv9o/x5WB7h4qvVJKhBIW0G5TZf1PD2veLS1NpXXFi1pA4bflr8XFUvul2R/xCtbnF4IMskvcbHsM/UR8gVtQwWFuSDkiIghERBRXpA7JTOlbXxNL4xG1kttTHkJyvI+6QdT0t4qkyFvAWAix1VT7zd1FPLFLU0jRDMxjpCxukUmW5d2fdda+o08EGuyIiCQtoNyONU8uGxQxOAkgBEsfvAue457dQb8/JavhXF6POMU0Us8Upa2ebJw3OPtNbmvGCeRvY26+SDYBFAUoCIiDoq4M7XAHKXNLc1gbXBsbHQ2vex0VT4buKpmQvbPK+WbM4sey8YtbsgsJPXU69Vb6IKo3XbqzROfLXMglkNuHa7+HzzcwG3Omtrqx8FwaCkjEVPG2NgJOVveeZX32UoCIiAiIg6ayobGxz5CGsY0ucTyAaLk/Jaibd7TOxGskqHXDScsTT7sbdGj4nmfElXL6QW1BhpmUcZs+o7UlukTDy/U76NK15KCF9FDRPmkZHE0ve9wa1o5knkF0NC2H3Kbv/VWCsqW2nkb9kw84mOHMg8nu+g80GabvdlGYbSMgbYvPblf9+Q8/IDsjwCydRZSgIiIIREQSsV3n4wKTDKmS9nGMxs/NL2R+5PksqWP7c7MMxKkfTvJbchzHD3XtvlNuo1II7ig08ReltFg7qOplp5C1z4nlpLTdp5HTyPJeagLnGSCCL3uLW536W8VwXbTSZXNcBctcCPI3Qbq4aHCGMPN3iNmY97sov9V9K8bZTaKKvpmTwuBDgMzerHW7THdxC9lAREQEREBERAREQEREGsW/ucuxZ4PuQxNHyJ/cquVafpD4cWYjHL7s0DbH8UZIcPkW/NVYgzvcxs+2sxOPOLsgaZ3DoSxzQxp/UQbdbFbThUZ6NUAzVj+toW+V3k/2+SvRAREQEREEIiIJREQaub4tlZqSulmcC6GokdIyTmLu1cxx6OBv8R5rACFuFt7BE7DqrjtDmCCRxB72tJaR3EGxC09KCEREHsbN7TVNBJxKWVzD7zebHDucw6FWlgu/x4AFXStd+KFxbf8AQ+4+qpVEGy9Bvuw147ZniPc6PN9Yy5ejHvdwk/8AuSPjFKP/AAWrChBt5h+8LDZiGsrIbnkHOyH+eyyVjwRcEEHkRyWj6sbdRvGfQTNhncXUjyAQSTwSeT2/h72+aDZxFwikDgCCCCLgjkQeRC5oCIiAoXTWVbImF8r2sY0XLnEBoHiSqn2v34QRXZQM479RxX3bEDryba7/AKDxQe5vr2bFZh7ntsJaY8RlyAC3lI257xr8QFrAV7e0m11XXuvVTOeL3DPZjb3WY3TTvOvivEJQXH6NtcBU1UJOr4WSD/432P8AWFf61H3YY76niVPK7RjncKTwZL2SfI2Pktt2lBKIiAiIghERBKIiCvN+uIGLCZWg2Mz44/LNmd8w23mtYCtr97Wzj6/DpI4heVhbKwfeLDq34lpNvGy1RkYQbHQjQg8weoIQcUREBERAREQFIUIg2O3CbUmppHUsjryU1g3vMJ9n45Tdvwyq1Vqbulxv1TE4HE2ZI7gP/LKQB/NlPktosbxmGkidNUPbHG3mT1PQNA1cT3BB991W23W92los0dPapnFxZp+yYbnR7xzI7h52VY7wt7U9aXQ02aCn5aG0sg/G4eyD90ed1WpKD3dqtr6vEH5qmUuAOjB2Y2/lYP3NyvCuoU2QQpssn2V2CrcQIMEREd7cV/YjHwJ1d+kFXVshuXpKaz6o+tSDo4WhHPkz3v1HpyQUdsvsZWYg61PC5zesjrtib8XnQ/AXK2u2YpJoaWGKpe2SVjGtc9t7Oy6A66k2tc9SvQggaxoawBrQLBrQAAO4Acl2ICIiAiIghERBKIiCCq+243UUuIOdK0mCd3N7Rdrz3vjuLnxFirCRBrjXbiq9p+ykp5B35nMPyIP7rrpdxmIuPbdTsHfnc76Bq2SRBSGG7gG86isJ/DFGB/M5x/ZZHT7kMNaO1x3nvMlv6QFZiIKoxTcVQvaeBJPE7oSRI3zBsSPMKm9udiKjDJA2YBzHfw5Wg5H25jX2XDuW3axreJs+2uoJ4nAFwY58Z6tkYCWEft8CUGoKKSoQc4nlpBBsQQQe4he5tdtbU4jIH1D7hujGDRjBYXsO821J1XgKbICWWbbI7r6+us4M4MRt9rNdtx1LGWzO+g8VduyO6ahorPe31iUWOeUAtB/BHyHnc+KCi9kt3NdiFjHFkiP+tJdrLfh6v8h5q69kNztFSZXzD1mUWN3i0YP4Y72P6rqx2tspQcWMAAAAAAsABYAd1lyREBERAREQEREEIiIJREQEREBERAREQFwlHZN+4/sua87aOr4NLPIASWQyOAAuSQw5QAOZJsg01xADiyW5Z32+GY2XQArG2S3QV1XZ8w9WiOt5AeIQe6Ln/uIV2bJbt6HD7Ojj4kv/AFZe0/8ASOTfIIKL2R3TV1bZ72+rwmx4ko7RH4YvaPnYeKu3ZHdfQ0NnCPjTD/VlAcQfws5N/fxWbBSgiylEQEREBERAREQEREBERBCIiAEREBERAREQEREBcZeShEA/8/2XNEQEREBERAREQEREBERAREQEREEIiIP/2Q=="/>
          <p:cNvSpPr>
            <a:spLocks noChangeAspect="1" noChangeArrowheads="1"/>
          </p:cNvSpPr>
          <p:nvPr/>
        </p:nvSpPr>
        <p:spPr bwMode="auto">
          <a:xfrm>
            <a:off x="168275"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Tree>
    <p:extLst>
      <p:ext uri="{BB962C8B-B14F-4D97-AF65-F5344CB8AC3E}">
        <p14:creationId xmlns:p14="http://schemas.microsoft.com/office/powerpoint/2010/main" val="28056751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lang="en-IE" sz="4000" dirty="0" smtClean="0"/>
          </a:p>
          <a:p>
            <a:endParaRPr lang="en-IE" sz="4000" dirty="0" smtClean="0"/>
          </a:p>
          <a:p>
            <a:endParaRPr lang="en-IE" sz="4000" dirty="0" smtClean="0"/>
          </a:p>
          <a:p>
            <a:endParaRPr lang="en-IE" sz="4000" dirty="0" smtClean="0"/>
          </a:p>
          <a:p>
            <a:r>
              <a:rPr lang="en-IE" sz="4000" dirty="0" smtClean="0"/>
              <a:t>Why do pilots bother doing pre-flight checks when the chances are that the plane is working fine?</a:t>
            </a:r>
            <a:endParaRPr lang="en-IE" sz="4000" dirty="0"/>
          </a:p>
        </p:txBody>
      </p:sp>
      <p:sp>
        <p:nvSpPr>
          <p:cNvPr id="2" name="Title 1"/>
          <p:cNvSpPr>
            <a:spLocks noGrp="1"/>
          </p:cNvSpPr>
          <p:nvPr>
            <p:ph type="title"/>
          </p:nvPr>
        </p:nvSpPr>
        <p:spPr/>
        <p:txBody>
          <a:bodyPr>
            <a:normAutofit/>
          </a:bodyPr>
          <a:lstStyle/>
          <a:p>
            <a:r>
              <a:rPr lang="en-GB" dirty="0" smtClean="0"/>
              <a:t>Question</a:t>
            </a:r>
            <a:endParaRPr lang="en-IE" dirty="0"/>
          </a:p>
        </p:txBody>
      </p:sp>
      <p:pic>
        <p:nvPicPr>
          <p:cNvPr id="4" name="Picture 3" descr="Preflight.jpg"/>
          <p:cNvPicPr>
            <a:picLocks noChangeAspect="1"/>
          </p:cNvPicPr>
          <p:nvPr/>
        </p:nvPicPr>
        <p:blipFill>
          <a:blip r:embed="rId2" cstate="print"/>
          <a:stretch>
            <a:fillRect/>
          </a:stretch>
        </p:blipFill>
        <p:spPr>
          <a:xfrm>
            <a:off x="3779912" y="188640"/>
            <a:ext cx="4975200" cy="3313483"/>
          </a:xfrm>
          <a:prstGeom prst="rect">
            <a:avLst/>
          </a:prstGeom>
        </p:spPr>
      </p:pic>
    </p:spTree>
    <p:extLst>
      <p:ext uri="{BB962C8B-B14F-4D97-AF65-F5344CB8AC3E}">
        <p14:creationId xmlns:p14="http://schemas.microsoft.com/office/powerpoint/2010/main" val="24254482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582" name="Picture 6" descr="https://encrypted-tbn1.gstatic.com/images?q=tbn:ANd9GcQ2m69fiG5MZ82DDgxYWFmqKTwpMS_eKg0nVkc-GYx1wV7QFxZ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0"/>
            <a:ext cx="2476500" cy="1847851"/>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a:xfrm>
            <a:off x="457200" y="1481138"/>
            <a:ext cx="8002588" cy="4900612"/>
          </a:xfrm>
        </p:spPr>
        <p:txBody>
          <a:bodyPr>
            <a:normAutofit fontScale="70000" lnSpcReduction="20000"/>
          </a:bodyPr>
          <a:lstStyle/>
          <a:p>
            <a:pPr>
              <a:defRPr/>
            </a:pPr>
            <a:r>
              <a:rPr lang="en-IE" b="1" dirty="0" smtClean="0"/>
              <a:t>Independent Testing – who is a tester?</a:t>
            </a:r>
          </a:p>
          <a:p>
            <a:pPr>
              <a:defRPr/>
            </a:pPr>
            <a:r>
              <a:rPr lang="en-IE" dirty="0" smtClean="0"/>
              <a:t>Suppose you were going to cook a meal to enter in a competition for chefs. You select the menu, collect the ingredients, cook the food, set the table, and serve the meal. If you want to win, you do each task as well as you can. </a:t>
            </a:r>
          </a:p>
          <a:p>
            <a:pPr>
              <a:defRPr/>
            </a:pPr>
            <a:r>
              <a:rPr lang="en-IE" dirty="0" smtClean="0"/>
              <a:t>Suppose instead you are one of the judges evaluating the competition meals. You examine everything critically, including the menu, the ingredients, the methods used, keeping to time and budget allowances, choice of ingredients, the elegance of the table setting and the serving, and the look and taste of the meal. To differentiate between the competition chefs, you'll praise every good aspect of their performances but you'll also note every fault and error each chef made. </a:t>
            </a:r>
          </a:p>
          <a:p>
            <a:pPr>
              <a:defRPr/>
            </a:pPr>
            <a:r>
              <a:rPr lang="en-IE" dirty="0" smtClean="0"/>
              <a:t>So it is with software testing: building the software requires a different mindset from testing the software.</a:t>
            </a:r>
          </a:p>
        </p:txBody>
      </p:sp>
      <p:sp>
        <p:nvSpPr>
          <p:cNvPr id="280579" name="Title 6"/>
          <p:cNvSpPr>
            <a:spLocks noGrp="1"/>
          </p:cNvSpPr>
          <p:nvPr>
            <p:ph type="title"/>
          </p:nvPr>
        </p:nvSpPr>
        <p:spPr>
          <a:xfrm>
            <a:off x="-828600" y="0"/>
            <a:ext cx="7772400" cy="1143000"/>
          </a:xfrm>
        </p:spPr>
        <p:txBody>
          <a:bodyPr/>
          <a:lstStyle/>
          <a:p>
            <a:r>
              <a:rPr lang="en-IE" altLang="en-US" dirty="0" smtClean="0"/>
              <a:t>Psychology of Testing</a:t>
            </a:r>
          </a:p>
        </p:txBody>
      </p:sp>
    </p:spTree>
    <p:extLst>
      <p:ext uri="{BB962C8B-B14F-4D97-AF65-F5344CB8AC3E}">
        <p14:creationId xmlns:p14="http://schemas.microsoft.com/office/powerpoint/2010/main" val="19755366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1607" name="Picture 7"/>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8559" y="1408732"/>
            <a:ext cx="9479048" cy="4396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16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312" y="476672"/>
            <a:ext cx="1620180"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1602" name="Content Placeholder 7"/>
          <p:cNvSpPr>
            <a:spLocks noGrp="1"/>
          </p:cNvSpPr>
          <p:nvPr>
            <p:ph idx="1"/>
          </p:nvPr>
        </p:nvSpPr>
        <p:spPr>
          <a:xfrm>
            <a:off x="395536" y="1268760"/>
            <a:ext cx="8002588" cy="4900612"/>
          </a:xfrm>
        </p:spPr>
        <p:txBody>
          <a:bodyPr>
            <a:normAutofit fontScale="92500"/>
          </a:bodyPr>
          <a:lstStyle/>
          <a:p>
            <a:r>
              <a:rPr lang="en-IE" altLang="en-US" b="1" dirty="0" smtClean="0"/>
              <a:t>Independent Testing – who is a tester?</a:t>
            </a:r>
          </a:p>
          <a:p>
            <a:r>
              <a:rPr lang="en-IE" altLang="en-US" dirty="0" smtClean="0"/>
              <a:t>This is not to say that a programmer cannot be a tester, or a tester cannot be a programmer, and in fact in many organisations people assume both roles at different time.</a:t>
            </a:r>
          </a:p>
          <a:p>
            <a:r>
              <a:rPr lang="en-IE" altLang="en-US" dirty="0" smtClean="0"/>
              <a:t>The programmer is usually the first line of testing since they will be testing elements of the programs as they are writing the code, and will be finding and eliminating errors before anyone else sees the code.</a:t>
            </a:r>
          </a:p>
        </p:txBody>
      </p:sp>
      <p:sp>
        <p:nvSpPr>
          <p:cNvPr id="281603" name="Title 6"/>
          <p:cNvSpPr>
            <a:spLocks noGrp="1"/>
          </p:cNvSpPr>
          <p:nvPr>
            <p:ph type="title"/>
          </p:nvPr>
        </p:nvSpPr>
        <p:spPr>
          <a:xfrm>
            <a:off x="683568" y="116632"/>
            <a:ext cx="7772400" cy="1143000"/>
          </a:xfrm>
        </p:spPr>
        <p:txBody>
          <a:bodyPr/>
          <a:lstStyle/>
          <a:p>
            <a:r>
              <a:rPr lang="en-IE" altLang="en-US" dirty="0" smtClean="0"/>
              <a:t>Psychology of Testing</a:t>
            </a:r>
          </a:p>
        </p:txBody>
      </p:sp>
    </p:spTree>
    <p:extLst>
      <p:ext uri="{BB962C8B-B14F-4D97-AF65-F5344CB8AC3E}">
        <p14:creationId xmlns:p14="http://schemas.microsoft.com/office/powerpoint/2010/main" val="38919601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2630" name="Picture 6"/>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97512" y="1412776"/>
            <a:ext cx="8655338" cy="4140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2626" name="Content Placeholder 7"/>
          <p:cNvSpPr>
            <a:spLocks noGrp="1"/>
          </p:cNvSpPr>
          <p:nvPr>
            <p:ph idx="1"/>
          </p:nvPr>
        </p:nvSpPr>
        <p:spPr>
          <a:xfrm>
            <a:off x="457200" y="1481138"/>
            <a:ext cx="8002588" cy="4900612"/>
          </a:xfrm>
        </p:spPr>
        <p:txBody>
          <a:bodyPr/>
          <a:lstStyle/>
          <a:p>
            <a:r>
              <a:rPr lang="en-IE" altLang="en-US" b="1" dirty="0" smtClean="0"/>
              <a:t>Independent Testing – who is a tester?</a:t>
            </a:r>
          </a:p>
          <a:p>
            <a:r>
              <a:rPr lang="en-IE" altLang="en-US" dirty="0" smtClean="0"/>
              <a:t>The big problem is that it’s hard to spot issues with your own work, so someone who is independent of the development process is better to review and judge.</a:t>
            </a:r>
          </a:p>
          <a:p>
            <a:endParaRPr lang="en-IE" altLang="en-US" dirty="0" smtClean="0"/>
          </a:p>
        </p:txBody>
      </p:sp>
      <p:sp>
        <p:nvSpPr>
          <p:cNvPr id="282627" name="Title 6"/>
          <p:cNvSpPr>
            <a:spLocks noGrp="1"/>
          </p:cNvSpPr>
          <p:nvPr>
            <p:ph type="title"/>
          </p:nvPr>
        </p:nvSpPr>
        <p:spPr/>
        <p:txBody>
          <a:bodyPr/>
          <a:lstStyle/>
          <a:p>
            <a:r>
              <a:rPr lang="en-IE" altLang="en-US" smtClean="0"/>
              <a:t>Psychology of Testing</a:t>
            </a:r>
          </a:p>
        </p:txBody>
      </p:sp>
      <p:sp>
        <p:nvSpPr>
          <p:cNvPr id="2" name="AutoShape 5" descr="data:image/jpeg;base64,/9j/4AAQSkZJRgABAQAAAQABAAD/2wCEAAkGBxQSEBUPEBQUEBQUFBAUFBYVFhQXFBQQFRQWFhQUFBQYHCggGBolHBQUITEhJSktLi4uFx8zODMsNygtLisBCgoKDg0OGhAQGywkICQsLCwsLjQsLCwsLCwsLCwsLCwsLCwsLCw0LCwsLCwsLCwsLCwsLCwsLCwsLywsLCwsLP/AABEIAJsBRAMBEQACEQEDEQH/xAAcAAABBQEBAQAAAAAAAAAAAAAAAQIEBQYDBwj/xAA/EAABAwEECAQEAwcDBQEAAAABAAIDEQQFITEGEkFRYXGBkRMiUqEyscHRFUJiI1NygpLh8AcUM0Njc7LxFv/EABsBAQACAwEBAAAAAAAAAAAAAAABBAIDBQYH/8QANxEAAgEDAQUFCAEFAAIDAAAAAAECAwQRIQUSMUFRYZGhsdETFCIyUnGB8AYVM0LB4XLxIyRT/9oADAMBAAIRAxEAPwD1m03cx4xAKhpNYYKe03ERjGehVadpCXDQwcEQvEliwcDTuFRqWk48smDgyxsdqLxi0jjs91rjaVJapEbjZL1SsnY1V0Y9mxFVlFxeGjHGAWJAIBQVKbTyiTsy1OGePNW6d7Ujx1MlNo7stLTngr1O9py46GxTTElsjHjEAq2mpLKMyrtNwNzYS35dlpnbU5csGLimV0thmjxHm4jNVJ2Uv8dTBwCK9HDB4rzwKpzouPFYMHHBOht7Hfp5/danFkYJLTXEYrEEa1O87W8z9B9V0tnx+aX4NtMistZfM5oPlZ5eZ2n6LpmwoP8AUW0eE6w2jLw7RU/wkNLvZpQGisDtW0y04OHItC03EpRpuUeKMZPCLpls9Q7KjDaD/wA13GCqdR51H4GnVXYXNKfBmakmVV63IKa8QALakjIObt6rcopcDIrbG/WdrbgAK5kAmlehp0UgZA/WkfIdhIHIKG8LIJEV6A5jt9l59x1K5KZaWuyPfBYtMDZSdiIFXYLSI5neINXWcaE5Gp2Fdu3qQlBJPgbotYOrw6OSsBa9rsSK0LeGWSmrXjSayHLBPhneTUjU5FcyvWUp70NDXJ66E6O1O2481ML2rHjqFNnXxmn4h9VahfwfzLBkqiIdqsMTvy47xglS6oyaWM9ocolXNZXwvoxrjxpXoCsK9t8XwLQiUegePNuf2K0e6z+kjdYvizbn9k91qfSN1hrT7pPdT7pU+kbjHATn8sie6VPpG4zR2QO1BrDGgXXgsRSNxgLr04njo2YCdu/4X9xgeo6rkU76cdJa+Z7O52BQqa0nuvvXr+8DYXVpRZp6AP8ADefySUa6u4HJ3QroUrqnU0Tw+089dbKubfVxyuq1XqvyiRe8gaA3a6vQDP5hWDmnKzUQE1oQHC14NLgKkY81WuqCqQ7UYyjlEGG3Mdtpz+64jizRgkrEgEAIAQCtcRkaLOFSUHmLwSm1wJDLWduKu07+a0msmxVHzOzZmu/urtO6pT54+5mpJnO0WBjxiAVYaT4mRU2m4NsZI4ZhV52sJcNDFxRXvs80RrQ82/ZVKlnNcNTBwY6zWkvkbXMYZU27VvsouKkmjKBHu137WTZ53fNXI8NTNEX/AFBuOS2WeNkNNZsrCQfQ4FjndNatNwKkE8MLLU0tJcAyMHaS0eUk9MVjNxS+LgC6qvOFYQlAI6YhpAOw/JbqdacHozJNoorufRldwr2C75vJOj8QNK5ba8lDaWrBb2m543Y0pxCxlThPiiGkysnuR4+B1eB+6qzs4v5WY7hEd4seYI5YhVZ2s1yyYOLQ9luBwcA5VnBoxwSoZo9lG9KLFqQJbWjYsSB4CAUBQBaICVZn7CuzZ1d+GHxX6jdB5RNawK4ZnQRBAKIggHCMIB2qgPBV5k+oiEIDSaMWtxBY5znBtNUEkhrTsbXIYLrbPk3Fps8h/IaMY1ITiks5z2s11lmXQPOk9kqAbLJggK603ERjGacDkqs7SEuGhg4Iha0sWYIHcKlUtJx5ZMHBkqC9QfiHUfZVHAwwT4pmu+EgrBrAHqCAQkEAIB7JSMit1OvUp/KyU2iQy2eodldp7Q5TXcbFU6nUOa7JXqdaFT5WZqSZRaQweG5krcBUtJ3OzFffstpJBaB4xeMNYAuG5+TvlXqgH2u1uMgjbgKVceeQQDzbA19C0E0Ar+am6u5cm8bdTGTVPiSo7W122nNUt1owHuKggjzy0CySJIVwhr2Fp2gjuKL0KeSwMs077O8xPa4jeBUEbDhitc6sIvdkyG0WkNtqfJrNHGoqeRXNrVFTn/8AC9PA1N4ehOjtp2iqyhfyXzLPgSqj5nYSMdw5q5C7pT54+5mppkW13bE7EgdM1lWnSS+PBLa5lNbrvEXmqS3cePFVq1CChvwMJRWMobHeWqKNDQOAVDcNeB/4q7h2T2YwJ+KO4dk9k+gwL+KO3+yeyfQYJF325zpAMxjsVuzpuNTPYZwWpqIcl1DadwEA5AKgBAeBrzJ9RBASbutfhPDthwPJWLat7KeeXM5207L3qhur5lqvv0/JsrDbQ4Agghd2MlJZR4KdOVOTjNYa5Fmy1DepMCDb9IY4XN1w54qKhtMBzOG7BV69zGljOp0bHZlW7y44SXN8/wB6mguy/ILR/wAUgLvQfK/+k4nmFlTr06nys1XNhcW39yOnXiu8myQA5hbimVdruRjsR5TwWudKE+KIaTKme7ZY8R5h7qnUsvpZg4CQ3k5po7sc+6ozouPFYMGsFhDb2Oz8p45d1qcWQSgViQCARACASqAf4xpQ0cDmHCoIVmnd1Yc8/cyUmjP2HM8z8124vKTN4yA1neeNOwAUgv33Sx7QSMaDHasJQjLiiGittFyvb8BrwKqzs4v5XgxcCIXyR/ECPcKpUtZx5ZMHFnZlvB+IV5fZVt0xFZZo3O1mksdwNCeYyK2wr1afBkqTRKZZKYklx3k1K11KspvMg3kdHQmgV63s01vT7jOMOpNiiVxW9Jf4oz3UdTZ9y0VbKEl8Oj8DFwXI4FtMFyZQcXuviamsHaJ1fK4AjiuvZVN6njobYPQktsLPSOwVwzHiwM9I7IBwsLPSOyAcLE3cOyA6Ms4GQCA7BqAWiAVAKgBAfPXjFp1XggjMEUI6Lz0qbTwz6PTuIzWU8o7MeDktbRYUk+A4DYMUJbSWWay49HHga8hIJGDQSKcTTauvaW0qfxSf4PGbY2lTuX7Omlhf5Y1/HZ5jtLYZbLZvHgAdqn9oX1dqtOAIaTQ44Gtc1eOEayGNpYCQ0hzQSM2kEV7KGsrDJTcXlcTAaU3Y2GQSRYRvqWgfkeMwOG0LjXlBUpJx4PzPbbGvpXNJxqayj4rr6j7r0ttMNAXeM30yYmnB+feqxp3lSHPK7TZdbGtq+qW6+q9OHka+69NLPLRshMDv1/DXg8Yd6LoU72nLR6HnbnYdzS1h8S7OPd6ZNCKOFQQQciMQequZzqcdpp4ZGtN3MfmAVDSejIKe03ERjGacCq07SEuGhg4IgEyxHEEcRiFSqWs48smDiyXBevqFeI+yqOBjgmx2hrsj02rHGCB5KgDS5SDm56YBV2BlZHgbHu+ZXoKLzTj9kWFwOV30bM9r8PO/5mi2EmjbaXNFfib7qnUnVpfFxj4mDbR3jtbTnhz+6mneU5cdAppnR8TXDYVaTT4GZXWm5mOxAoeCwnShPiiGkyrtF0yN+E6w91VnZL/FmLh0I7ZpG1Bq3geO5Vo27VWMZIwUdSbY3rrm4tYJEBLa9AQrbO1pBdhX6Ll39P4lJGqaOMVsaXAA48lhZNxqY6kQ4l1AcF1zcSAEA8BALRAKgBAKgBACAEBl720cinFHsB3HaORzWE6cZrEkbqNxVovNOWDDXvoPJHV0B1x6XYHo7b1VGpZPjBndttuLhWX5Xp6dwzRG7nm0HxmOb4YFA4fmORG/IrG1t2qmZLgbdq7RjK3UKcs73H7L1PQHWprKNJFTkF0zy5X6Us17DaG74ZSOYaSPkgKnRS8DNdINfNGySJ2+rB5euoWd1DeFkyjHeaS5kK9fNYQfQ9hHWrfqqd+s0s9Gjtfx+bjd7vVP1/0ZlcY9qCkEy7r1mgNYZHM4ZtPNpwWynVnT+VlW4s6NwsVIp9vPv4mtuvT7Jtpjp+uPLqw4joTyV6ntDlUX5Xoefuf46+NCX4fr6pfc1tgvKKdutC9sm8A4jm04jqr9OrCosxeTz9e1rUHirFr95PgztJADmFsNBV2u5WuxHlPBa50oT4ohpMqZ7tkZl5h7qnUsvpZg4DIre5uDuxVKdFx4owawTI7a12eHyWpxZA+RtRgoQK2zl8MhcQXNcSatFSK7wurb3UN1Rlpg2RkuA+8ImTPD2B7XZOdi2o2Z5pcXKWNyWolLodoLM4AAvc4DYaU9gqdS6nNbrMXJsnMaqpgdWOIyNFnCpKGsXglNokMtR2iqtwv5pfEs+BmqjBs1T5sAs7e6nUrJS4dBGTbK2+btc4GRpqGtJpTOmOavyp5mpdDZjXJXWSVbCS0s8qAmNlQHC0Xe6ehB1QKjmcFpq0VUxkhxyLZdH9VwcXk0WNO2jCW8iFFIvYoaKwZHYBAOogBAKgBACAEAqAEBBDgVCaaygI6MFSCltsYbOAPSD7lAVVoYRaqu/MxjhwbUig7e6AtZo9aJ7PUx7e4IQHnP+ktuqZ7KcnMbIBxHkf8A+zOyMlPDyaGw2cSMlsjsC4EMP62mrfcBaq1LfpuBatLp0LiNbo9fs+PgY5eePowqAEAIB0by0hzSWuGRBII5EKU8PKMZRjNbsllGkuvTWeOglpO3jg/+oZ9QrlO+qR+bXzOJdbBt6mtP4X3ru9DXXXpVZ56AP8Nx/LJ5TXgcj3XQp3dOfPD7Tz11si5oauOV1Wv/AEuXMBVk5hEtN3teMQCoazowVFpuQjFhpwKrVLSEuGhi4IguEkZxBHEZKnUtZx5ZNbiztDeHqFeSquBjgmxStdkehzWDTQOwaoIHaqgC0QC0QCSNqCOC2Upbs0+0lcSZYnVavQlgor0ud0RMsXmjxJG1g28wgIVmt7d4QFrZCXkD4RtcRs4b0BpoYg1oa3If5VAdKIBaIBUAIBUAIAQAgFQAgBAZ9jyMivO06s6bzFldNrgSY7X6l0aV+npUWO02KfUr72cPGiI2hw9x9yr8ZKSynk2FZfLqWmP/AMLB2c8LIFlCcEBntG9GIrFPNKx2t4lAwHOOPNza7ammO5o5oCPeVs/2z3zOY40dVlAdV3mri4AhopXNaqtX2cc4Ldrau4qKCkl+9NM/gxptgc4uIpUk4ZCprRcKSy2z31OaUVF8joDXJYG9PIqgkEAIAQCICzuy/wC0WfCOQlvof5mdAcuhC307ipT+VlC52bb3Gs469Vo/375NddencbqNtDDEfU2rmdR8Q7FdCnfxfzrHl6nnrn+P1Ya0XvLpwfp5Gps1oZK3Xjc2Ru9pBHsrsZxksxeThVaU6Ut2aafaElnB2LI1lVa7macR5TwWudKE+KIaTKh9nEbqPJIzAGHc9FzLikqcsRNUlgmMvJoFA005qpuMxwL+KD0+/wDZNwYD8VHp9/7JuDAfiv6ff+ybgwJ+K/p903AWt0vq0L0EPlRYXA5W+UzHw2nyA4/qI+iyBHfdQLHNrqFzXNDm/E0kU1mneEBT6ASatjex7tZ0NotUchNcHNeSc+Br1QG2ui0a8QdxPbP6oCagBAKgBACAEAqAEAIAQAgM6vNFYEBX3vGdUPGbDj/Ccz7BXbGqozcXzM4PUr7wOu+KT82qWu5A1B66xXYNxOln1Ii7c0nsEBX3S4u8ziSSgNNHZA+MVFahAZm+dCIpKujHhO3tyJ4tyVepawnrwZ0rfalejo3vLo/Uxd46P2izkktL2j8zKnDi3NUKtrOPaj0FrtejV0zuvt9eBXx2reqjgdiNbqSGvByWGDcpJ8BygkEAIAQAgOtltL4na8T3Ru3tJHfesozlF5i8GqrRp1Y7tRJrtNTdenUjaNtDBKPU2jX9RkfZXqd/JaTWThXP8epS1ovdfR6r1Xia27b9s9owjeNb0O8r+xz6LoUrinU+VnnbnZ1xb/3I6dVqhbbcrJHaxJBpTAqZ0YTeZIotJkb/APON3u7rH3al0I3UOGjrN7u6e7U+g3UOGjrOPcqfd6fQbqHDR1nHuU9hT6E7qHt0ej2g9yp9hT6DdRItzBDCdQUJo1vM/wBqratCSvhkEbNY4AIDtBaNcVyQGG0XnpPetn/70so/me8O+TO6A9H0b/4Bz+gQFqgBACAEAIBUAIAQAgBACAzi80VhKoBKoCqvNgDmEAAeYYdD9SupYTb3k30NtNiW3GF4/Q72BKvyeEbCPdPwrIGusjxqNAOQA9ljGcZfKyMnUhZEnGazA5hAZu+dEIZqu1dV3qbgeu/qtNShCfFFy3v69DSL06PVf8/BiL00UnhNWDxW7xg4fy7eio1LOa+XU79ttqlPSfwvw7/XvKdtoINHDEZg4EcwqTgdyFfKzxRIZIDktbWCwppj1BkCAEAIAQCKSC8uvSq0wUGv4rR+WSpw4O+Id1ZpXdSHPK7Tl3Ox7avru7r6rTw4GwurTeCSjZawO/ViyvB4y6gK/TvqctJaeXeeeuthXFLWn8a7NH3emTTxSBwDmkOByIIII4EZq4nlZRxZRcXiSwzoFJAoCAdRAUuk7qCMb3E9h/coCgvWbzRxfzH5N+qAtbHkgPObqlpflsYMnx2kHnRjwfY90B6VodbdZhjOY/wFAaRACAEAIAQCoAQAgBACAEBmqrzRWEJUgYXICBep8oO5w7HD7K7YyxUx1RshxGysPhOP6XfIrp1Pl/epsfAjXA8UoVsJLtwLfM3Iey5de2lCTqQfqapRa1R3gt3qxSlfNaTWe0KfUnRzA5FdCnVhUWYs2Jpj1sJOckAKAor30ZinHnaK7CMHDkQtc6UJ/MixQuqtB5pyx5dxiL20Lljq6E+INxwd3yPsqNSya1gd2223F6VljtXD18zPue+M6jwWkbHChVGdNp4awd+jcxmsxeUdWTA8FrcWi1GomdViZggBACAEAICVd95SwGsMjo94B8p5tOBWynUlB/C8Fa4tKNdYqxT8+/ia+6tPzg20x/zx/Vh+hV+ltDlNdx5+6/jvOhL8P1/4bC7b3hnFYZGv3gHzDm04hX6dWFRZi8nn7i0rW7xVi15d/AngrYVyj0qfhGNus49AKfUIDO3o0idjthjbToTX/OKAubIcEBV2S4ImWya1M/5LQ1rCDk0/mIP6qMr/AA8UBqLmugQgOPx6tHU+HPDZ/lUBaoBUAIAQAgBAKgBACAEAIDz+z25zfKex+i4VSi4vEkaGsFjDamu4HcVpcWiBz0BXXnXUIArkexBW+3moVFJkxeGWF2ztfGBhSlDVdvRo3lC+7SyRwheaA4bRvoqNWvOlPd4o1uTTLKPxS3Vc4U20GJ6krVUvZSjhLBDmTY2qgazq1E2nlEkqK0kZ4q7SvpLSevmZqb5nU2sbMVvqX8EvhWfAl1FyHWWfWrXMGnsD9VvtqsqkN6XUyi8o6PiBVgyKq9LhimFHsDuYy5HYsZQjJYkjZSrTpPeg2mYm99BXNq6B1R6XfR33VKpZc4M7lttxrSsvyvT0x9jL2iKSF2rI1zDxGB5HI9FQqUpQfxI9Bb3kKqzTln96cRzJwc8FpcS7GomdQViZioSCAEAIAQCscWkOaS0jIgkEciMkTxqjGUVJYayjR3VpraIqCSlob+rB/R4+oKuU76pHjr595xrnYVtV1h8D7NV3emC3vDSSG1NYWFzHtLgWPGNDtDhgcueK6NG6p1XhaPoecvNk3FsnKSzHqv8AfP8A0dJHa8YBzYQ5p3tdgR3orJzCTLPqREjPADmckB20fhrI0nE11ieWKA1tUAVQCoAQCoAQAgBACAVACAEBmbZdrXbFEoqSwxgpbRYXsxGI91Rq2fOHca3DoFntxGBx4HNUJ03F4ehg0To3tfl22rXqiDmbuZWtCK50JAPMArZGvUisJk7zO0VmDRQABa3JviRk6hixIHgIBwCgDqIAQEKxOPjSH9VOwAXaslikjfDgaCLJWzI66qAY+GqAr7ddLJGlrmhwOwioUNJrDMoylF5i8Mxd76CDF0B1D6Ti37hVKlnGXy6eR2LbbVWGlVby8TI2275rOf2jS0eoYtPX7rn1aEofMj0NrtClW+SWvTg+45stG9aHE6Eaq5nYGuSxZtTT4CqCQQAgEQBVCBKqQ8PibK6HVYyuPlb8l6Kk8wj9kfNruKjXqJcpS82Tryf8DN5J7f8A1ZmgvtHmUq7cAB1z+QQF2HIBwKAWqAWqAVACAVACAEAIBUAICtIQHGSEFAVltutrscisZwjNYkiGslPNZXx8R7qhVs2tYGDh0OtmvIjB3mHuqMoYNbRZwTNeKtNfotTTRB2ooAUQCoBUAICBdGLnO3ucfcrvWyxSib48DRRBbzI7gIB1EA0tQDHxICFarva4UIBQGPvnQaN1XRfsncPhrxb9qKrUtIS1WjOrbbXr0tJfEu3j3+uTG3jcc9nNXNLm+plSKcRmFQqW04csnoLXalCtonh9Hp/z94EOO071VcTqxq9Tu14OSwawbVJMVDIRCBCVJA0uUkNmxuA1jb/CPku/Q/tx+yPnd8v/ALNT/wAn5sm27CZoPpHzK2lU63tdUkgZNZpDHKwEYEtDm50qPrhiqtzQnPEoPDR1dm31KipU60d6Mvzh/YgWPTW0QP8ACtcfiFuBybIOOHld7c1VjeVKb3aiz5nWqbFtriHtLaWM/leq8fsa66dJbPaKBkgDj+R/lf0BwPQlXadzTqcGcO52bc2+s46dVqv374LkPW8oDg5AOBQC1QCoAQCoAQAgBAVMcwOS106sKizFkJpnSq2EiFqA4TQgoDP25jGyYtByOdB1XNvJve3f/Zrmx7byoKBoCobhrF/FDuHum4MB+KHcPdNwYD8UO4e6biGBPxM8P86puIYE/FHcOybiGCZcMflC71NYil2G9cDQxtWZJ1AQDqIAogEogELUBzdGgIk9jDswgMvfOhsUtXAajvU3DuMitFS2hPjxL9ttKvQ0TyujMVeejE8OIHitG1ufVv2VCpZzjqtUd+22xRqaS+F+Hf6lS2cjA++apuJ2o1srqdmyArHBuUkxSoDOb1kjBms0StzCGtri0AEbefJdy2nGVNY5I8HtKjOncTclxbaNDpBYHyxeJAQJGAloOTxmWHjuK2z3sfDxKtFU3NKpw69O0yN2aZPYPPHrfwn6FUlfx5o7U9gVM/BNfn9ZW3reLrRM6Z4Da0AA2NGWO0qhXq+0nvHobC192oqnnPMjBaC+Xl1aUWmCgD/EaPyyeYU4HMd1Yp3VSnzyu05tzsm2uNXHD6rT/ngbG6tOYZKCYGB3HFn9Qy6hX6d9CXzaeR5662DcU9afxLufd6D7902ihBZBSeSmw/s28S4Z8h7Ka97CGkdX4EWWxK1Z71X4Y+L/AB/tl/ct4CezxzD87QSNzsnDoQVZpVPaQUupzLug6FaVN8n4cvAngrYVxaoBUAqAEAIDNNXnIycXlMrndloO1dCnf4WJozVTqc7XayGOdlQErRUvKk9FoiHNskWScPY01rVrSedBVdiLzFG5EO23OJHa1SDSmCwnRhN5kiGkyONHhvKx91pdCN1Dho+3ee6e7Uug3UOGj7ePdT7vS6E7qHDR9vHunu9PoN1Dho+zj3U+wp/SN1HWPR+PaKqfY0/pQ3UWkFlDRQCi2EkgBAOAQCoAQAgEIQCEIBpagObo0BGmsoOYQGevjRaKbFzaO9Qwd32rVUowqfMi1b3lah/blp04oxN6aHzRVMf7Vu7J/wBj7KjUspLWOvmd+223TlpVW6+vFevmUJc5p1XAtIzDgQexVGUMPDO5TrqSzF5Q8PB4LHGDcpJjmAtcHsJa4ZELKFSUHmLNVe1p147s1lFq7SO06mprhopSrW0d3JI9lZd9UaxocuGwLeMstt9mf+IqWR0VPJ2lHA8BQZYFohIqgkVCQQG3/wBPbyID7OTkddvI4Op1oeq6mz6mjh+Tyf8AIrfE41lz0f44fvYb2N66R5o7AoBwQCoBUAIDNgLzRWFQFffclI9UZuIHT/KLbRjvTSJS1Jl0RUaAvQFguWBAdA1AO1EAuogF1EAoagFAQC0QC0QCoAQAgBAIgBAJRANIQDS1AMdGgI8tnBQFNeuj0Uwo9gduO0cjmFhOnGaxJG6jcVKLzTk0Ym9tCnsq6B2sPS7Po77qlUsucGdy225yrL8r0M1NG+J2rI0sO4jPlvVCdNxeJI79C5hUjvU5ZQrJhtWtxLaqLmdQsTYtRaKALRACEioAQE+4LZ4NoY/IV1XfwuwP0PRb7apuVUyhtK29vbTguPFfdfuD1yzPwXfPnpLaUB0CAcgBAKgM6vNFYEBUXmdaZrPSK9T/AIFesYZnk2QWpfWGOgXXNpYsCA6AIB1EAtEAtEAIBUAIAQAgBACAEAIAQCIAQCUQDSEA0tQDHMQHCSAFAVd43MyVpa9ocNxAKiUVJYZnCpKnLeg8MxV76EUq6B2r+l2LehzHuqVSyT1hodq223OOlVZ7Vx9PIys1iljfqPGoRxBFN+C59WDpvEj0drXVxHfpPQ7BVzoIKoMhVBlBrBMDKE1hvCYGUBcN4U4I3keqaJ2/xbOx5NTTVd/E3AnrSvVd63qb9NNnz7aVBULmcFwzlfZ6+HA0TCt5ROoQDggFQCoDK/71m/2K83usrh/vWb/YpusgrrD55nP44cl17KGIZN0FoamzMwV0zJbQgHgIB1EAIBUAIAQCoAQAgBACAEAIBEAIAQCIAogEIQDSEAhagObmICJaYcMkB5FpHYpnWuYiKQgvwIY6hAAGGHBcmvSnKpJpM9fYXdGnbQjKaTS6rqV4uyf9zJ/SVq93qfSy1/ULf/8ARd44XTaP3MnZT7vV+lmP9StvrQ78FtP7l/t91Pu1X6SP6na/WvEcLitP7l3dv3T3Wr9PkY/1W1+vwfoOGj1q/dHu37qfdavQj+rWv1+D9B7dGrUf+kf6m/dT7pV6eJj/AFi1+rwfoeiaFXbJDZmslGq6ryRUHNxIxHCi6NvTcKaizze0a8a9xKcOGnkjVxtW4pHUBAKEAqAVAecay4JoDWQFro+0UrxPzXYt/wC0jbHgaeILcZHYIB4QCoAQAgFQAgBACAEAIAQAgBACAEAiAEAIBEAFANKAQoBjggIssQOwIDiYG7ggDwW7ggFEQ3BAOEQ3BAKIxuQD2xjcgJDGoDqEA4IBUAoQAgP/2Q=="/>
          <p:cNvSpPr>
            <a:spLocks noChangeAspect="1" noChangeArrowheads="1"/>
          </p:cNvSpPr>
          <p:nvPr/>
        </p:nvSpPr>
        <p:spPr bwMode="auto">
          <a:xfrm>
            <a:off x="168275"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Tree>
    <p:extLst>
      <p:ext uri="{BB962C8B-B14F-4D97-AF65-F5344CB8AC3E}">
        <p14:creationId xmlns:p14="http://schemas.microsoft.com/office/powerpoint/2010/main" val="34448047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6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025" y="260648"/>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3650" name="Content Placeholder 7"/>
          <p:cNvSpPr>
            <a:spLocks noGrp="1"/>
          </p:cNvSpPr>
          <p:nvPr>
            <p:ph idx="1"/>
          </p:nvPr>
        </p:nvSpPr>
        <p:spPr>
          <a:xfrm>
            <a:off x="323528" y="764704"/>
            <a:ext cx="8002588" cy="4900612"/>
          </a:xfrm>
        </p:spPr>
        <p:txBody>
          <a:bodyPr>
            <a:normAutofit fontScale="92500" lnSpcReduction="20000"/>
          </a:bodyPr>
          <a:lstStyle/>
          <a:p>
            <a:r>
              <a:rPr lang="en-IE" altLang="en-US" b="1" dirty="0" smtClean="0"/>
              <a:t>Independent Testing – who is a tester?</a:t>
            </a:r>
          </a:p>
          <a:p>
            <a:r>
              <a:rPr lang="en-IE" altLang="en-US" dirty="0" smtClean="0"/>
              <a:t>Several levels of independence can be identified, listed here from the lowest level of independence to the highest:</a:t>
            </a:r>
          </a:p>
          <a:p>
            <a:pPr lvl="1"/>
            <a:r>
              <a:rPr lang="en-IE" altLang="en-US" dirty="0" smtClean="0"/>
              <a:t>tests by the person who wrote the item under test</a:t>
            </a:r>
          </a:p>
          <a:p>
            <a:pPr lvl="1"/>
            <a:r>
              <a:rPr lang="en-IE" altLang="en-US" dirty="0" smtClean="0"/>
              <a:t>tests by another person within the same team, such as another programmer</a:t>
            </a:r>
          </a:p>
          <a:p>
            <a:pPr lvl="1"/>
            <a:r>
              <a:rPr lang="en-IE" altLang="en-US" dirty="0" smtClean="0"/>
              <a:t>tests by a person from a different organizational group, such as an independent test team</a:t>
            </a:r>
          </a:p>
          <a:p>
            <a:pPr lvl="1"/>
            <a:r>
              <a:rPr lang="en-IE" altLang="en-US" dirty="0" smtClean="0"/>
              <a:t>tests designed by a person from a different organization or company, such as outsourced testing or certification by an external body</a:t>
            </a:r>
          </a:p>
        </p:txBody>
      </p:sp>
      <p:sp>
        <p:nvSpPr>
          <p:cNvPr id="283651" name="Title 6"/>
          <p:cNvSpPr>
            <a:spLocks noGrp="1"/>
          </p:cNvSpPr>
          <p:nvPr>
            <p:ph type="title"/>
          </p:nvPr>
        </p:nvSpPr>
        <p:spPr>
          <a:xfrm>
            <a:off x="611560" y="28260"/>
            <a:ext cx="7772400" cy="1143000"/>
          </a:xfrm>
        </p:spPr>
        <p:txBody>
          <a:bodyPr/>
          <a:lstStyle/>
          <a:p>
            <a:r>
              <a:rPr lang="en-IE" altLang="en-US" dirty="0" smtClean="0"/>
              <a:t>Psychology of Testing</a:t>
            </a:r>
          </a:p>
        </p:txBody>
      </p:sp>
      <p:sp>
        <p:nvSpPr>
          <p:cNvPr id="2" name="AutoShape 5" descr="data:image/jpeg;base64,/9j/4AAQSkZJRgABAQAAAQABAAD/2wCEAAkGBxITEhUUEhQVFRUVFxcUGBgUFxgXFhcYFhgWGRcYGBoYHCggGRwmGx0cIj0hJS0tLy4uGB8zODMsNygtLisBCgoKDg0OGxAQGzUlICYuLC0zNDAsLCwsNDQsLCw0LDcvNC4sLDQsNCwsLCwsNDIsLzQ0LCwsLCwsLDQ0LCwsLP/AABEIAMIBAwMBEQACEQEDEQH/xAAcAAEAAgMBAQEAAAAAAAAAAAAABgcCBAUDAQj/xAA8EAACAQIEAwYDBgUEAgMAAAABAgADEQQSITEFQVEGEyJhcYEHMpEUI0JSobEzYoLB0XKSovDh8UNzsv/EABsBAQADAQEBAQAAAAAAAAAAAAAEBQYDAgEH/8QAOhEAAQMCBAIJBAEDAwQDAAAAAQACAwQRBRIhMUFREyJhcYGRodHwBrHB4TIUI/EzQlIHYpLCFSRD/9oADAMBAAIRAxEAPwC8YRIRIRIRIRIRIRIRIRIRIRIRIRIRIRIRIRIRIRIRIRIRIRIRIRIRIRIRIRIRIRIRIRIRIRIRIRIRIRIRIRIRIRIRIRIRIRIRIRIRIRIRIRIRIReOMxK0kao5sqAsfQT3GwvcGt3K8veGNLjsFD63ams3iUBF5C1/qT/a0uG4fG3R2pWfkxeQu6ugXf7O8ZGIVtg6WDAba3sR62P0lfV0pgcOR2VtRVYqGnmN115EUxIRIRIRIRIRIRIRIRIRIRIRIRIRIRIRIRIRIRIRIRIRIRIRIRfCYRaVLjGHZ8i1qZbYAOCSeg11M7uppmtzFpt3Lg2qhc7KHi/eFvTgu6QiQi5HazBPWwlanT+cqCutrlGDBbnra3vJFJKI5mvK4VMZkic0KrcNxxRh2B+bbXcdZqHRB0geDosa+J2dTH4YYSp3dSu4IWrlVL81XNdvQk29jKbFp2vc1jeF/VaPCqd0bS88beinEqFbJCJCJCJCJCJCJCJCJCJCJCJCJCJCJCJCJCJCJCJCJCJCJCJCKD/EbiLK1GgDZamZnt+LKVAB8tSbeku8Hiac8h3FrKjxqR4YGN2N7qK8RwndgHqLiW0MmckLLsvdWT2Q4g1fCU3c3bxKT1yMVv6kCZqvhbFUOa3b3W5oZXSwNc7f2XZkNS1o8a4gMPQeqdco0HVibKPckTvTwmaURjj8K41EwhidIeCqTjXGXchq7l82yknID0C7ATVwwxxCzNPuse+eapcS4+y4eAwJxOKVFC56r22so0uTYdACfafJnshaZDrZS4InSERhTrhnHsXgaow2JW4GiAnR0Gmag53sLeA7aDSVjoYKxpezqu+bj8hTemqKEhr+sz1Vh4HGJVQPTNwfqDzBHIjpKWWJ0bsrt1dQzMlYHsNwtic10SESESESESESESESESESESESESESESESESEWjxPi9HDgGq4W+w1LH0Ua+87w00sxswX+yjz1UUAvI633WpwvtNhq75EYhzsHGXNbpyPpvOs9BNC3M4adi40+IwTuysOvbouzIanJCJCLGrUCgsxCqBckmwAG5JO0+taXGw3Xxzg0XOyrnt7xGhilTuM71aRJDBbIVNs6ksR0BvY7ecv8Op5qdxc+wB4X1VBiFZTTNytNyOzRQfGcXetlAB0FtdBLeMNbfKFUiEM1KuHsXWw4w1OlRfMUXxBvC+Ym7EqdQCxPUecy1fHMJS+Qb+XmtTQyQuiDYjt5rvyCpqi/xGVvslxstRC/+nUX/wBxWWWFOaKgX4g271XYq1zqY5exVTxuoLAHlt7zRmwFyszStOpW58MKXecSpEf/ABLUqH0KFP3cSsxKUdCRzsrvD4z0t+SufieCo1qZWuiOm5z2sLfiv+EjrymfY9zDdpsVdOa1ws4aKJYjhRpkfY61RFIIOdmNvy5T8zDf5r+RHOFN9XUcd2yN6QjkAB4k/gd6huwR980D+jvv/j3XT4MTQS1zUZrF3dmLO1gCRc+EeX7yin+r3zSgmINbyB2HZoFZwYcIWWDiTzPE+ZUjpuCARsZpY3tkaHtNwVzItoVlPa+JCJCJCJCJCJCJCJCJCJCJCJCJCJCJCKq8eTWx9dXOocqL8lXRbe2vvNTARHSMLeXqsXipcahxK53ER3TXU2ZSCCNwQbg/WSof7g12KhRFwIcNwrb4Xiu9o0qm3eU0f/coP95kJmZJHM5EjyW+ifnYHcwCtqc17SEUJ+IvEDelQB0a9Rx1ANkHpe5/pEu8IhHWlPDQfn52qhxychjYhx1P4VccQx7hmQA5Rz5HS9pdtIvsqWKIFocsuyWHStjqFKoLo7HMOuVHYD0JAkaumdHC5zNCrKjia+UB2ym/GuyNXDv3uFzvTBuEUnv6J60if4ifyHXpeVlNiIc3o5uPPY9/updXhpDukp9CF3+AdqadRLVnVXXRmPhB/wBQP8Nv5Tby8o1RQkHNELg+P+fl12psSaRkqOq4c9AVz+3PGqNbBYinRqAsBTBIvlANRLjNa1yt9NyLz1SUsjJmF4tv37HgvVTWRvhd0ZvtsDbfnsq3pdmq+M7s0jZAMrVKgIGmmg3J8v2n3G/qCioAGvdd/wDxG/jy8fBQ8NoJpiTls3n7c/BTzsb2cHDw5SoXqVAoZmUAeG9go5C568hPz2s+rqmdwyMDWjhqT56fZaeDD2RDe5U1NWnVQhiBcai9iJoaXEaeoYHMeO4mxHePnYuTonNNiFH6GAqjE1Mr97SYKwvYFXuQRoALWF7jcn1lFjMMVa9opQHSD+RFrW/7jte+3Hdd4CWXzbLcq0SpsRMvVUktLJ0cosfQ9ylNeHC4XrhcUU8x0/xJ2G4xLRdS2ZnLl3ey5yQh+vFebcTZT4qignWxsB7A8pLGMYlPKZIGktB2DcwHeQL+o7F4MUTRZxXX4fixVph12Nxpt4SVNvK4m0ge58bXPblJGo5KG4AHRbE6r4kIkIkIkIkIkItTHcSo0RerUVL7AnU+g3M6xQSS/wAG3XGWeKIXkcAsOHcYoV7ilUViNxqDbrY2NvOepqaWH+bbL5DVQzf6brrenBd0hEhEhFrcQx9OiheqwVRpruT0AGpPkJ0ihfK7KwXK5SzMibmebBVX2ox6tiDi8PTqBbAVCwAuRoGABPKwt5DTeaWkhdFF0UpB5WWYrZ4al92b9qi9bFvWY2uL8zpJ7NrNGijdG1g1Vudn+1lBlSnUHcMAFUMfuyALDK/9j+szdVhsrSXs6w9fELQ0mJwyANd1T6ealMq1aJCKuviDQZcUlQ/K9LKp6MhYkfRgfr0mgwmQGIx8Qb+azWOROztk4Wsq2x+PFvO5P1Ms3SAKNHEbBdL4Zg1uJ0Mu1MVKjeQCMv8A+mUe8q6+YGIhWlDERJdXnxDGCkhcgtyCqLsxOygdTKFoubK5cbC6qrtL2rbEsLUVpZToxualrEZSdNNb5ddQOk1VDhzYhmz3vy2/KzVdWdP1Cy1ue/6XEbH1TTFIu3dg3Ccr3JuepvzMsBTRB+fLrzUQzyZMl+ryXV4R2oq0iA/jTpoCP9PL2mPx/wCjYK0Gam6knoe/57K5oMafHZk2o58lO8HikqoHQ5lOx/seh8p+QVNNLTSmKUWcFq2Pa9oc06LewToG8YB8zyk/CKilimtUMBB2J1t4bW7eC8yhxHVK32pAMGXwk/7W8vIzVPpIoals0JyOP/i/s7DxHnY6qKHktsdfuF9xSg+F9j8rdD0nrEY4pCIan+Lv4u5Hl7c9jtqjJGrfFcuvRKmxmIraKSklMb/A8wpjHh4uFq1cJSdgaiB7db7Hfad8NxOShfcatO49u1eZIg8KQ4KohUBLAAWCjSwHK3Sb2jr4KtuaI944jvCgvY5h1WxJi8JCJCJCJCJCLzxNTKjNvlUm3WwvPTRcgL442F1UmCpviSajEszasT5/28prZHNgAY3QL8+qJXveXONyUqF8M61UNmQ39eoPkRp7wMs7TG7YrpSzuikD28FbeGrB0V12ZQw9GFxMk5paSDwW9aQRcL0nlfUhEhFWvbTHGrizTB8FEZR0zEXY/sP6ZpcNhEdPn4u+3D3WUxmoL5snBv3ULfjLVFtYhQdOh85YR5QSQFEEGRalPEKHplx4M6Z/NMwzD6Xnydzujdl3sVKga3pBm2ura7QdjEa74UIjfipEWo1PYfw3/mG/MHcZylxB8Zs83HqPnJXVZhsc4u3QrV7M8abDt9nxAdAPlWoPHTtuBbSpT/mW9vTaRVQNqB0sVr8bcfY9+/3g0tVJSHoakdXgfnD7faRVe0uGDKivnZzlUUwWP6dJB/opspc4WA56K0FfA5wYx2Ynlr9tlHPiBxVmU0hSbu1dc1VwAM1iQEvqel1vvyBvJ2GRsa8PLruOwGvmoOKPkkYY2ts0EXJ/HuqnbhSFiWJI5D/J5y7/AKTMbuPgq0VOUWG6kXY3G08FiVqhbKQab5Rrla31sQD7TlW4e2WHLGLHcLrSVpjlzPOmytWp2gwNVLGrScN+A+Jj/RbNf2maNFUNOrD5aeeyvxVwO2ePz5Ks+1HDDTqF0pVUoMfAaikb2uDfUa3tm1sZoMIAYwsLwTe9gb29/BUmJ3c8PDSBbe3y3iuJLhVi7XZbCUatVkqnkCo08Rubi58rfr0mK+r8SxGhja+l0bxNr2+fOy9wemppwRILuUxUYbBJvkDvzJN2sNhy0H6az8xLq/HKj/m8DsHz52rSgQ0sfJq6NCurjMjBhtcG403lXUU8tPIY5W5XDgVIa9rxdp0W5QxdlKsMy9DylnRYsYoXQTNzsI0HL9fbgub4rnMDYrSxDYuqe6olAoGZnqa2udAoAuTpz0lxhDTiELmVDiWA/wAePMXO/dqOK4zf2yMo15rRxOExmGp1KlVlrqNfAAmVb65hbXTnfTpaWNRgFFK2zG5HcwSfMEm/37VybPI06m6+1eNUFUM1QC4uBu2vLKNbzJR4LWvkLBGdDa50Hmdx3KYZ4wL3XBqcdqYr+AWppuCDZ26G4+UeU/SMC+loMPAqKjryHb/i2/ZxPf5LH4vjcjyYodG8+J9llw3iVfD1L52OuquxKt9dj5iaaaCKZlrDvAVXR1szH3zE9hN1ZmGrB0VxswDD3F5mXtLXFp4LYscHNDhxXpPK9JCJCJCLFyACTa3O+1vOfQCTovh03VPrjUwletSR1encmmym4ynUC/UbH0mrDHTxtLxZ3G6xdbA3pT0ZuOxcfiHFDUJVdSeQkpgazQbrmyG2pVidne2dFadOlWRqWVVQP8yHKABfS6/S3nKOqwqQkvjObjbYq/pcWiIDHjLw5hTOjVV1DIwZTqCpBB9CJTuaWmzhYq5a4OFwbhZzyvqQipjjtY02xJb5+8qj3LEg/TWa+EgxMI2yj7e6xVTG41bmnmVFUxarTAnsPDQpJYXFczHY24IE4yTX0XeOKxuv00lcU6IaqbZUBY+gF/XWZQ6nRaQbKte1PxCWsj0aVDQ3GetowPJlUfKRuCT00kUVzon3YNRz9lqab6VbURXqHjKRs2x9dvIHvUQpcdxKszJVZC4AOTTQXsAdwNes5z4hUT2zu0HIAK4ofpfC6MWjiv2kk/m3ovGrxOs5vUqPU/8AsZn+lzp7T5TV01O/Oxy6Yj9P0NbF0bmBvIgAW9/livam4YXHuOYm7w3E2VjeTuIX49jWCT4ZNkk1bwPNZWloqVbPDcYaNVKq7owb1A3HuLj3nKaISxujPELpFIY3h44FXFxCvUbumpU1r0aos6nKCFYXVxm0Ite4O+lucx0TGDMHuyuGx18tPv3rVyOccpaMzTv7qNdoOwKOS2EYI25psfDr0O6+m3pLOkxhzbCcXHPj+1X1OFtdrDoeXD9KA1adWhUKnNTqIbGx1B9R5S+Bjnjvu0qlIfC+2xC8q1ZnN3ZmI0GYk29L7TnBRU8BvEwDuC9SVMsgs9xIXT7NcYOHqi5+7cgOOnRvb9vaZf6uwFtdTmaMf3G+vz98FbYNXGJ/ROOh2Vi1ayqLswA6kgD9Z+NRU8sptGwnuBK1xc1u5XKp9pKbVMmFzV6o5UhcD/W/yqJosNwWvjkEl+j9SfDbzUeSojIsNVNaKMaairlLFQHsPCSR4rA8r3mzUNamA4FhqJvSpIrXJzWu1zqfE1zPt18squx6PgcW6VPlZmem3J0Y3BB6i9iOvqJqaeVlTABxGiymIUjmSHkdU+1vi8QtOguZj02A5sx5AdYc5lNH1iuVHSOc6wCtzB4cU6aINQqhb9bC15l3vL3Fx4rXsaGtDRwXtPK9JCJCJCKv+3fFDUrfZ1PgQAuB+JjqAeoAsfU+QmgwunDI+mO527v2szjVUS/oWnQb9/6UVxeMwz0+7UKx5nf6dJYsjeX3cVUsY9uq5N1T5Rb0koANC76u3U07IcITG4IuKjCstR0YMc1LQ3VSnIFCuoIN768pQVVbJDUbaevn87lcQ4ZBNBfZ3NY4CrWwNa1ihOrUWN1qqN2pNs/roRoCJIeYq2PXfgeI7/luSgMdUYdL19WnyP7VkYPFJVRXQ3VhcH+x6EdJnpI3RuLXbhamORsjQ9huCsamOpAMTUXwfNqCVvtcDXWfRC8kAA67Ly6eNoJLhpvrsqs7TcVw9arVrBb02SpS8JFzUNJqYduVxmGl9gOekvmt/p6XLI8CxB1772Hl5qjhz11f/YiLrtsLDXvPId/BV8MItwScwFiRqAfInf6fWU9VjbNoRftOnotvh30VM4B1W8N7BqfE7Dwus6PDVdlVFAZnRRa+zNY7k7XH6zxQ4m+R5bKRtpw1XvH/AKbipYGSUoJsetc304FfpPE0ldSrgFSLEHa04KmVN9puDipiWXAq9dFBLMgLKh3KZ9mt9dbamQqk9IRlFyN1scAJo4nGpdka4jKCbHjc25HTyuoqDIS1y9sKgLeIXHS9uRP00/WTaClFTMIybXVD9RYrJh1J0sTbnbu0W4qKNgB6E+fU+c21LgsNNIJGE3C/JsS+pKzEIujnsR3DTyAXrUpMtswIvqLi17aadddJaMlY/wDgQe4qjfG9n8hZYTovCl+A7ad3ghhyjtUAZAwbIFU3ykMNbi9tvwjWU8uF9JU9LcW0NrX14+atYsRyU/RkG+3Lu8lE6eJqKSVdwWFmIYgsDvcg6+8tjGwgAgWHYq0PeDcE371jQpFmCqGJOwVSzHyAE4VdU2mjzu14LrTUzp35Wro0OGnOabKVZdwSCb2vbw6SNDVSPj6V+gOwH5XivDIHdGzcbn2XricIU025T2S2ZuV2oUGGd7HZmnVdGv2RXG0KdWiSSdGR6hVQw0Y3UXIvrbzlIehppTHM29tj9uIWpHTVMTZIXZb7i3nbRd7AU8Xw6iL909EfN3am1LzIspK/zcultZ5/+rUvytblPDXf9/fmvjxW0rMwcHjiCNfBdnC9pwwBNM2POmysP+RUzk+gLTo7zBHuuTMdj/8A0YR3WPsssf2lyr91Sd25XKhR6m5P0E+RUOZ3XcAPG69SY5AB1ASfJVX2o4i9dz37B28tkA2Ven/bzRwQRRsDWjT171UGplnf0jj7KZ/CTh7LTq1bZadQqqj8xQtmb6m3sZTYvIwubG0aj8q8wuN4aXuOh/CsCUytkhEhEhFhVqZVLHYAn6az60XNl8JsLqpsMprOWb569QL71WsbeQBJ9prJSImWbs0fb3WGZmqaoX/3O+eiixwy06+ISwGWtVUDpZ2Fp6pD/bBPEBWNX/qELzxGIUCSHPAUdrCVJfg5xQjGVaP4atPP6NTIt+jH6CUOJgOaHcleYcSLtVp8a+zFMuJyFTrZ9Tcc1G9/MaylNQIOvmy+NlNqJYWM/vEAdqgGPyqzrh3fuyBlLk3B1vcbuBpbNrveez9T07Wi7S53YAB67eAWNqqinbIf6dxyngLgX8bLN8elOgyJhqTaZj3mZy7KDbNqLjU+HbU6Ssb9QTTTtvpc232v5KVS4pFmbC2EBpI7fHZQPimNqVqheo2Y7LsFVfwhQNFFuQniZzi85jsv37DIYI6ZhhbYOAPadOJ+W4LUnJWCEQvqsv4cYbCYmmVrZ6tanqyVnZ6eUnwsqHwkctQSD6iTKcNeNdT2nRY3HnVFLIHRANYdi1oBvxud791rjuK7/EaHEWZ0Sph8Hhk0DqM1Qr1sbKunpY9d51cJSbAgBVkD6BrQ5zXSyHgdBfw1PrdVZ2owmHp1rYfEfaAQWdjqQ+7eICzA73F7a3kGQNDrNN1tcOmnkhvNHktoB2cNNxy18FyVYg3G8+Me5hzNOqk1FPFURmKUXaVu1uJX1WmiG1vDm35kBibE+XtaWz8cq3R9GT7rKM+h8PbN0lzblp89Fr0K5B1JI6f4GwkagrpKaYPB71Nx7AIKyjyRts5o6tuzh7dveVvgX29fK3XyE/RBURmISk2BX4mYHiQxgXK28DwqtW/hUy4/OxyU/wDcdW/pEqKjGgNIh4n2+dytIMKJ1kPgPdbuP7O1aNK9Tu2YsAO6zm2h8Pi+a/XykemxaUzDpD1eOgUifDYxEcg171w1ZlbTMrA8rhgfbUGaV3RuZ1rFvhZUbQ9rtLg+q6GCx1RKgq1b2qliHNrPlOVtuhlbG+CVhjiOjdF7raeXR8m5Wx2k40rEZenLrPdPH0TbuUKGnJKn3Y3AvRwqLUFnYmow/KW2HqBb3vM1X1AnnLhtt5LY0UBhhDTvupChkNS1H+I9ksOc1RKj4cAFmCEd3Yak5WHh9rDylhDiEzQGkB3fuq6fDIJDmOncq0rVqjZmFVxTucl7BivItYbkcpo42GwzWv2LOvbE11mC47VyMLRerUWlT8T1GCLfqTufLnfoJ8klEbS53Bd44i9waOK/QfCcAtCjToptTULfrbcnzJ195kJZDI8vPFamNgY0NHBbc8L2kIkIkIvjqCCDsRY+8A21RV32L4YWxV73TDBteTO2ZE9fDmP+2aDEp7QgcXfYftZrCKYdO9/BpIHzuUN+IHDqicQrimpIcrUGUX+dQTt/NmnynqWspmue4ADTU22XatDWTEnTitGh2SrVMHiMQWyvQIY0ja5pBbs97+un8jdRODMRimeBG642uOa9wRsliMjDey2/hTpxFApsWp1VB88tx+091zR0XiF1onHpFKcdh61OqUr6uRmzXJDjqCd/+7TC4pShh6UHc21/HZ9lSY7Q9E8TBxOY211t3dn2XlKhUCQijHEOEsHOQeHe/IL/AHIvaw1Olr6zQRyCpaHg9bjw8e5ftH0p9V0/9GY6l1nN19/M6g7akE6LfwPAqW9UOwtsGyNfroCB6a+sjSVkDDlaC7tvbyFiqms/6kTCa0EYyD54+i4ePwhpsRy89/L19fI9JIIaWh7DofPxW++n8eixeDpGizhuPnzt1WXCeI1MPVStSNmQ38mHNT5EaT41xabhXFTTR1MRikGh+XHcra4ljOHY/B06mIcJTzBtXyurr8ydT0sNwQRyMsHOjkYC5YWnhr6CrdHA27rW2uCDsfnHQ8Qo3X7ZYHDKaeAwqtcZS7jKGHne7uPI2nAzsZoxqt2YNW1Tg+sltxsNSPLQeF1X7m5NgBcmyrewudlGptykVakdVup24n7lbFHh7nfwjz3+g/Y2lrT4LVzDNlyjt09N/NZbEPrPCqNxYH53cmC489vIlbeE4Ur59W8Fs2YpSGt7EXuW2O3Sdf8A4aRjg1wJPZ8KqH/XGdueINaP+4kn/wBV1H7KmvQVkZ3UsbU0ZVGhtdnbLmsbiWUOSF/RVN7N2F7/AGWRqnyVA6amtdx10t9+XJSHADF4aner40UAWDGoyKOewNh5E+k9yOpKh2Vgynnt7/OKjhtfTtzEh45cfBdJMelVbMhZTzXxDytazA+04SUD2HQjx0Pt6r5HjkB0kBafMensuNjezmCaoa1X7TVJN8hLlSR1soJ/qM8MpZnHLoPEe66nFKIDNnv4H2XN7SY4ugR0FOkv8OmNCDawbTYgdNPWXtFRRxC4NzxPsqipxF9S6zdGj5qo/wAH4catZEpgs7Hc65QNS3lYSVPJHBGXuSBj5nhgV2gzGLWL1VoRRv4h8XWlhe6v465yAfyAg1CfK3h/qlhhsOeYOOw19lCr5ckJA3Oiq/imJyrvpNQ91gs1G25U9+FnZapTLYrEIUYjLSVxZgD8zkbqSNBfW2bqJnMQqw8ZGHTitBQ0pZ13DXgrIlUrJIRIRIRIRRXtVjq9zTUClT2Ls1s+moUJdz0t4R1blJDailpWCWU3PL5++7iqbEZZBcOcI2c93HuA/wAqMYTEvSYtSY07rlIXY+ZuNxyO4uZS4j9RSVAyRtsOZ1d7Du1WXjxCSnuIDa/zbZYVKhY3YliebEk/UzOve55u43Paockr5DmeST2m69cPijTTEKFDGtRalroASGCk9Rcm4lphmINpnWkBy3vpurTDcUFKx0bxcH0NvsuJ2M7K46liaVekqkITfNcKysCrC5A5E6i9tNDNVNi8FRGWxMcfAAeZP2urajnke7PEwnwsPM29LqyMXwXvD3uLqgACwVPCqjpmbe8o56Yy9eodZo4DbxJ38gpFVQGoPSVb7NHAaAd5O/kOxRfiyURUPcNmTTroeYudxzv5yjqWxCQ9Ebj55rK1zadsxFObt8dPPdacjqGkIuZiuNohKlXzAkbCxt53/wCgiWrcPiyNc9x1F9APdbnB/omXEqcTxyi3HsuAeR5/dR/iONNVs1rbael7fufrJXVawRsGg81+p/Tv09Hg8RaHZnHf587lqzwtGslpE6ge+w+p0nRkT3/xF1Gqa6nph/eeG9518t1lXwzplzC2YZl1BuL2voTD43sPWC+UtdT1YJgdmtvuPvZbPBz4+l7D63vL36ega+V7yL5QLeP+Fif+oVTJHSRRscRmJvbiABupjV4YAgblNI2e7rL8Zvqubw+jTfEU0cXVjYi9r6Ei9uV50q3vbTOcw2I91aYbG19Q0PFx+lP0QAAKAABYACwAHIAbTIkkm5WzAtoFlPi+ri4rgBzFsPU7onUra9M+gBBX208pYw4g5oyyDMPVVdVhUUxzN0Poo1xrF4qhUFIVVZsuZsoNlv8AKNdyd/p1lvSuZUNzBlh2qlqaBkBAcblRrHYqozE1WzGTh1BZc2saB1VMvhbgSzVa5GgApL6mzP8ATw/WUmLzXyx+PsrvC4rXf4Kwm0lIrdcbEdqMKlQ02qgMNDo2UHoWAyg+8lMop3sztboo7quFr8hdqq57Z8Q7+u9QNdF+7QjbKu5HW7XN+lpfUMHRQC41OpVJWz9JOQNhouVwLhpqV8OHFxUrUxbe6lhfT0vOkwyxOeeR+y8REGVrRzC/RUya0yQiQiQiQiQig3bIH7T601t9WlJjDf4O7/wsp9SMOaN3YR9lw5SLMpCL6PKfV9Bsbhd2v2qrlQFCobC7WuSeovoPTWWT8VmLQGgD1V5L9QVLmhrAAee/6HqpLhKyYvD+IaMMrD8rD/zqPaXET2VcGvHQ9h+bLRwSRYhS9YaHQjkfmo8FA8dhGpVGRt1O/UciPUTMzROieWO4LDVNO+nlMT9x68ivC05LgvloRczi/De8GYb8/O3P1/ce1rKjqmgdFL/HgeX6Wt+l/qWTCpcrtWH5/g8D2EqNthWva3udFAG5JO3vLDoX5soF/sv2+PGKN9P/AFIeMvr3W592+40W1wPCU8Q5RKtIEWu9X5deVNDbvD6kSziw1wbnLS77fPRZDEPqqSV3RwHoxz/3H27hr2qf8P7H4emQ1TNWcfiqnQeiCygexnvMdlREXOY6ntXN7VdnVYqUy0UC2uqHIpGwIQXAOgvblOM0XSttfVWuE4n/AEEpcW3a4WPPTYj181COGJUqVMtFHqMN+7UldOrEADn6yXhOajmzPIykWKfU+I0+K0oiiY7M03BNh3jc7/cBSGr2j+4yHcaa7jympEDM/SX0X5gaY57Ll8IrM+IpML27xLeZzDae53ZoXk7ZT9lNgYGSsA3uPurctMYtcvloRfQYRVTxDG95VrVQbh3axH5Qcq/8QJsaNnRwNb2LJ1b+kmce1cbK1SoEQFnc2VRqSYlka3VxX2KNztGhXp2f4SMNh6dEa5V8R/Mx1Y+5v+kyc8plkLzxWnhjEbA0LoVKVxOS6Ks+03Z+rQLMKffUSxY2H3iXNzt8w/WXlFiQDRHJpwvw8VSVuGkuMkXHgtDgmDp4vEUqdNb01BZ+gUA2v72EmV8wZTkX1Oyh4dA904LhoFOuzXYijhaoq5nqMoITPa1MHTwgDe2lzKKatllYGOOivYqSKJxc0aqYSIpSQiQiQiQiQijHbbBEqlVfweFv9LbH0B/eRqun6eIs47hV2J0X9XBkG41HztXB4NwqtWbMgQU1JBeoMysRp4F/EPPb9pwpsNijb/cGZ3p4ftQ6HA4Ymh0wzO9PLj4r7xjhFdGZyEZBYk01CaczkG3sZ0qKCGVlmtseFtF1rcIgljORoa7hbTzXOvMssMkIulwTjBwzMSLoRqL21Gxv+ksMNlkbIWsF78Pz2K5wWpmimLY25gRt9j2cl5YrjBxdW5pVQq+HNSotUGuupJGa3lteWlRh76ghz3AHsF/W4+yuavDJq1wfKQ23IE+ZJF/JaVVlDlQTp+ZSh91OolRV0L6cBxNxzVBX4XJSWJN2nj7pINwqxa2MxtOkLu1r6Absx6Ku5lhSYbPUnqiw5+w4/NVYUuHSz9b+LeZ28OfzVOHYGliHtWtnZSUpWLKLD56pGhNthsLjnNfT0D6OIOI6oPE6nw/FlqKQU4jNNA+5sddSB28vAaLr4TsoF+ar/SlNAv8AzzXk2TFnn+LbeJ/Fl8bgkX+9xJ8vdKuPrUKgp1CLH5GIJRx03urDpe09xwQVTMzRY8QN/wBhR55quhda+dnC+/nz710k4lp4lF/5XB/cCRnUBv1T5j/K9x4/GR12EHssfZc/iuMrspAtSp82zAsR5EfL7a+cl0tJCwgu6zuVtP2olVjT5erEMo9f0oFj2pM9wgsNL21PmZetYBq7dQ2F4G6kXYThvfVTWY+GiQFHVyNz5AfqR0lVi9WWt6Icd+5W+F0oLulPBWDkmcV+vDEVFQEsQANSSbADqSZ9AJNgvhIAuVG+0HHqRwtXuaqMxAQZWFxnOUm2+1zfyk6mpJOnaHtIG+o5KJUVLBC5zCD481WFV3XRf/E0LnFugVC1odqVK/hlhrY9Sw8XdOfQ2A/Yn6yBibLQX7Qp2HPvLYcirmRZnleL0Cwi+NRB3hF5YfAU0JKIq3NzlAFz1Nt4ui2QIRfYRIRIRIRIRIRfCIRcrinG6WHYIysSVzAIBYC5A3I6GR6iqZAAX8VCrK+Kkt0l9b7Dko/xftF3qFEQqGFiWIvbmABtKyoxUOaWxDxKoqz6gD2FkDSL8T+ALrgylWZS0ItvgmCp1K/3uoUXRD8rNzJ62HL185fYQ9mRzf8Adf0Wr+nXxZHM/wB17+H61UtxFZUQs2ioCT5ACXLGF7g1u50Wje8MaXO2Cg3EcVUxTZ7ZVGigb2/mPP8AaaGKighHWGY9v4HwrGV+JvqDl2by91y8RRanqtx6STNTw1TcsjQeRtt2hRIJQ14cQDbmtjiHCadLJXpPda4H8QXdfDqQ35b7jrIeHktc+JzdW3uefZ7K+xSNsjY5A7RxAt38VM+G8Lp0AQg1PzMdXY+Z/tsJSz1Ek7szz7DuV5BTxwNysFluWnFdl4YzBpVQpUUMp5H9wRqD5ie45HRuzMNivD2Ne3K4XCj+I7KooLd/VVFBY3ymwGp1t06yzZi022UEqsfhEF73IUAqYmq4JztlvcA225X03tL9oda53VIWxg9ULUetPpevQarT+G+AKYMMd6rtU9tFX6hb+8zGJS55z2aLRUEeSEduqlfdSApq4vajhL1qJVLZrhgDs2U3sfKSKWfoZRJa9lwqYemiLL2uqyOGTvSHU06i/hb9x1HnNXFOyZoczVZaaKWDquXY7M9nBi6NexynvFCva9igDD13/WVOJTmKoYW8PyrfD4RJTuB4qZdkOyQwrNUd+8quMua1gq3vZRc7m2vkJX1da+osDoFOpaRkG2pUuQSEpazEIvsIkIkIkIkIkIkIkIkIkIo32y4aXUVUFzTBDDqu9/b+5nCogbPGWHw7CoVfRtqoTGd9weRUOU3mVlidE4seLELAzQvheWPFiF9M5rksalQKLsbDqdBJMNHPN/BunPYeZUmCjnn/ANNpPbw81qYSrWxJAwlIuuaxqt4aSjmQx+a3leXNNhQicHyu1HAe60NDgZY4SSu1HAe/spvxjCOcJUpgln7q1+bMo/ckfrLukkDJ2OO1wr+pYXwuaOIKjXZvEo1LUjSX9YxwfosBIyzlyeNcQW5AkuniIFyukURXLbHlqKKflQOF/qYkn9h7TrFE0PdIOJHoLKbM9zgyPg386q18MCUW++UX9bC8xTrZjZbRuwus8s8r6vhEIuN2trhMHXJNroV/32W36yTRtvOzv+y4VRtC7uVVu3hmuJ0WVG61MIBVrJSBsXdad7aDMwW/teRZJg0E8gpUcRcQOa/QuDw6oioosqqFA6BRYfpMm4lxuVpgABYLZCT4vqy7uEXJ4x2Zw+Jt3qXI2Kkqw9CNZ1imfEbsNlzkiZILPF1u8M4VToItOkoVF2A/UknUnzM8Pe57szjcr0xjWDK0aLeCTyvSzEIkIkIkIkIkIkIkIkIkIkIkIvhhFGOIdmh3meiqEG96bsyqD1BTW38v/qcpoI5gBIL2USpooKm3Stvbw+yh+KxFV37unVprblhKXeOR6spZR66+ktKbCIIRne0DyHqfwqJ0kYdlo4QSONvh8ytnhvD6NFz9tSpVz2KGurm35gVY5XGxtqR01kianZML09tNxe/z7dqlQ10tPpWNIvsbAjxspvha9N1+7KlRpZeXlbl6SrkjfGbPFldRTRytzRm47Fm3XpPC6Kq+PUclaocHd6Zuxy2AUn5gpJ1X062mrpXyCFomGvDn4rJVv9M6Y9G728FH/szvrUOUdBqx/sJMs9++gXHO1n8dV3ezfBziayqF+5pkGoeVhqEHUnb0uZFxCrbBFlH8jspWH0jppM7thurUyzJLUoUhFocUxi0ULvsOmpN9AB53nSKJ0rwxm5XiSRsbS92wVedq+0oxNLuVR0JcN4rWKqD0O97S8pcOfBLmcQdFT1NeyaPK0HdR3hfCnrd7qQtNCxtzYg5B9QT7TrV1BgsOZ/yuVLTiYk8vgWvg6DA0yvzsy5LfmLDL+tpLe1rYyXbaqM1zjIA3dfoigNJj1qVsKIRZAQi+2hF9hEhEhEhEhEhEhEhEhEhEhEhEhEhEhFgwhF55ekIufxfhqYimab7HUEbqw2ZfMf5E6wTOheHtXKaFkzCx+xVecQFfCG1ZTpotZb5WHLxD5T5H9d5o4ZYakdU25g/NVkajD5qZ+Zt7cx+l4N2kp1BaszsByzsR7gm06ClEZvHYHuC5SOqpBlc4kd5XO4pxpXGSjZU523Pqf7SRDGG9ZxuV4ZCW6uXHq1fOd3OXdrVZHwtYthHvyruB5jLTP7k/SZbFP9e/YPytLhv+jbtUyCStU9fe7hFzOO8JFekyEkXsQRuCDcH6zrDM6J4e3cLnNE2VhY7YqqeI4F6NUriFs2uVh8rjqP8AE1dLVx1DbjccFl6mkkpzbgpD8N8F3n2g2+7JQA9WAbMB7EfWVGMlpe0DfVW2EhwY4nZSvhPYvC0KneonjHy5iSFv+UHQSufVSvbkc7RWDKeJjszRqpMiSOuy9QIRfYRIRIRIRIRIRIRIRIRIRIRIRIRIRIRIRIRfDCLBhCLzIhFgwhFDfia+XBhQABUqoptpoA7/ALqJZYU3NUXPAH2/Kr8Sdlg04kKq2AG00h02WfGu68HaeCV7AVw/DQ0/sFMIwJu5cDcMWbQjlpb2mYr83Tkkdy0dFl6EAKXKshqUswkIvvdwi08fwejWXLVpq46MLz017mm7TYry5ocLEXXrguH06ShKaKijYKLAe0+OcXG5X0AAWC2gs+L6vtoRfYRIRIRIRIRIRIRIRIRIRIRIRIRIRIRIRIRIRIRfCIRYMIReTiEUH+KOJT7KFupYVUYLcZrWYEgb8/1llheYTZraWKr8RsYbcbhVbTPeMqUwWdiFVQNSTsJfyTMa0uJVJHC9zrALf7VcDGGekiuWLJdzpYsDqV6DW3tIFJO+ozE6aqdVQMgDQF3/AIUuy4mog+U0iT6hkt+5+s54q0CJvf8Ahe8MdeR3crepiUKul7AQi+wiQiQiQiQiQiQiQiQiQiQiQiQiQiQiQiQiQiQiQiQiQiQiQiQi+EQi1sYpytl3sbX620n0WvqvhvbRUXxdGZiHB7zN95m+bNzvNtHldGOj/jwssaekbIel/kvTsaFp46nmHzBlU9GYaH6XHvKzE4j0JsrPDpB0oupZ2u7MV67JUohWIBUhjbQ2IIlbh9Y2nzBw3VjW0rp7ZTsux2F7KNhAz1SGq1LA5flVR+EE76639Ok5VlWahwtsF0pKUQN7SpmiyEpazhEhEhEhEhEhEhEhEhEhEhEhEhEhEhEhEhEhEhEhEhEhEhEhEhEhEhF8IhFEe1/ZEYj7ylZaw2J2cflb/PKT6KudTO5t5eyhVlG2obyPNR7sx2JxIxC1cSoRaZuqghizcibaADfrJddiTZWZI+Ki0WHuidmfwVlU6NpSq3XoFhFlCJCJCJCJCJCJCJCJCJCJCJCJCJCJCJCJCJCJCJCJCJCJCJCJCJCJCJCJCJCJCJCJCJCJCJCJCJCJCJCJCJCJCJCJCJCJCJCJCJCJCJCJCJCJCJCJCJCJCJCJCJCJCJCJCJCJCJCJCJCJCJCJCJCJCJCJCJCJCJCJCJCJCJCJCJCJCL//2Q=="/>
          <p:cNvSpPr>
            <a:spLocks noChangeAspect="1" noChangeArrowheads="1"/>
          </p:cNvSpPr>
          <p:nvPr/>
        </p:nvSpPr>
        <p:spPr bwMode="auto">
          <a:xfrm>
            <a:off x="168275" y="-1825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spTree>
    <p:extLst>
      <p:ext uri="{BB962C8B-B14F-4D97-AF65-F5344CB8AC3E}">
        <p14:creationId xmlns:p14="http://schemas.microsoft.com/office/powerpoint/2010/main" val="37618676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3212976"/>
            <a:ext cx="381000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4674" name="Content Placeholder 7"/>
          <p:cNvSpPr>
            <a:spLocks noGrp="1"/>
          </p:cNvSpPr>
          <p:nvPr>
            <p:ph idx="1"/>
          </p:nvPr>
        </p:nvSpPr>
        <p:spPr>
          <a:xfrm>
            <a:off x="179512" y="762670"/>
            <a:ext cx="8002588" cy="4900612"/>
          </a:xfrm>
        </p:spPr>
        <p:txBody>
          <a:bodyPr/>
          <a:lstStyle/>
          <a:p>
            <a:r>
              <a:rPr lang="en-IE" altLang="en-US" b="1" dirty="0" smtClean="0"/>
              <a:t>Why do we sometimes not get on with the rest of the team?</a:t>
            </a:r>
          </a:p>
          <a:p>
            <a:r>
              <a:rPr lang="en-IE" altLang="en-US" dirty="0" smtClean="0"/>
              <a:t>Some people on a team want to get the project done and delivered as quickly as possible, whereas others what to ensure that a bug-free system is delivered. </a:t>
            </a:r>
          </a:p>
        </p:txBody>
      </p:sp>
      <p:sp>
        <p:nvSpPr>
          <p:cNvPr id="284675" name="Title 6"/>
          <p:cNvSpPr>
            <a:spLocks noGrp="1"/>
          </p:cNvSpPr>
          <p:nvPr>
            <p:ph type="title"/>
          </p:nvPr>
        </p:nvSpPr>
        <p:spPr>
          <a:xfrm>
            <a:off x="107504" y="-30869"/>
            <a:ext cx="7772400" cy="1143000"/>
          </a:xfrm>
        </p:spPr>
        <p:txBody>
          <a:bodyPr/>
          <a:lstStyle/>
          <a:p>
            <a:r>
              <a:rPr lang="en-IE" altLang="en-US" dirty="0" smtClean="0"/>
              <a:t>Psychology of Testing</a:t>
            </a:r>
          </a:p>
        </p:txBody>
      </p:sp>
    </p:spTree>
    <p:extLst>
      <p:ext uri="{BB962C8B-B14F-4D97-AF65-F5344CB8AC3E}">
        <p14:creationId xmlns:p14="http://schemas.microsoft.com/office/powerpoint/2010/main" val="34932322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04664"/>
            <a:ext cx="8208912" cy="4955203"/>
          </a:xfrm>
          <a:prstGeom prst="rect">
            <a:avLst/>
          </a:prstGeom>
          <a:noFill/>
        </p:spPr>
        <p:txBody>
          <a:bodyPr wrap="square" rtlCol="0">
            <a:spAutoFit/>
          </a:bodyPr>
          <a:lstStyle/>
          <a:p>
            <a:r>
              <a:rPr lang="en-IE" sz="2800" b="1" dirty="0" smtClean="0"/>
              <a:t>Spectrum of independence of testing </a:t>
            </a:r>
          </a:p>
          <a:p>
            <a:endParaRPr lang="en-IE" dirty="0"/>
          </a:p>
          <a:p>
            <a:r>
              <a:rPr lang="en-IE" dirty="0" smtClean="0"/>
              <a:t>Separation of responsibilities to encourage objective testing</a:t>
            </a:r>
          </a:p>
          <a:p>
            <a:endParaRPr lang="en-IE" dirty="0"/>
          </a:p>
          <a:p>
            <a:pPr marL="285750" indent="-285750">
              <a:buFont typeface="Arial" panose="020B0604020202020204" pitchFamily="34" charset="0"/>
              <a:buChar char="•"/>
            </a:pPr>
            <a:r>
              <a:rPr lang="en-IE" dirty="0" smtClean="0"/>
              <a:t>Tests designed and executed by software developer- low level of independence</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Tests designed by someone other than the author but someone from within the development team- Fact that they are from same group limits the independence of thought</a:t>
            </a:r>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When tests are designed by people from a different organizational group- independent test team or tester who specialize in usability or performance </a:t>
            </a:r>
            <a:r>
              <a:rPr lang="en-IE" dirty="0" err="1" smtClean="0"/>
              <a:t>testuing</a:t>
            </a:r>
            <a:endParaRPr lang="en-IE" dirty="0" smtClean="0"/>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r>
              <a:rPr lang="en-IE" dirty="0" smtClean="0"/>
              <a:t>When tests are designed by people from a different organization or </a:t>
            </a:r>
            <a:r>
              <a:rPr lang="en-IE" dirty="0" err="1" smtClean="0"/>
              <a:t>comapany</a:t>
            </a:r>
            <a:r>
              <a:rPr lang="en-IE" dirty="0" smtClean="0"/>
              <a:t> – outsource testing service provider or system certification body(FDA for pharmaceutical systems ) – highest level of independence</a:t>
            </a:r>
          </a:p>
          <a:p>
            <a:pPr marL="285750" indent="-285750">
              <a:buFont typeface="Arial" panose="020B0604020202020204" pitchFamily="34" charset="0"/>
              <a:buChar char="•"/>
            </a:pPr>
            <a:endParaRPr lang="en-IE" dirty="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5359867"/>
            <a:ext cx="3943350"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own Arrow 2"/>
          <p:cNvSpPr/>
          <p:nvPr/>
        </p:nvSpPr>
        <p:spPr>
          <a:xfrm>
            <a:off x="8595838" y="709261"/>
            <a:ext cx="648072" cy="51125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85875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0"/>
            <a:ext cx="8713825" cy="2185214"/>
          </a:xfrm>
          <a:prstGeom prst="rect">
            <a:avLst/>
          </a:prstGeom>
          <a:noFill/>
        </p:spPr>
        <p:txBody>
          <a:bodyPr wrap="square" rtlCol="0">
            <a:spAutoFit/>
          </a:bodyPr>
          <a:lstStyle/>
          <a:p>
            <a:r>
              <a:rPr lang="en-IE" sz="2800" b="1" dirty="0" smtClean="0"/>
              <a:t>Following Traits required for tester role:     </a:t>
            </a:r>
          </a:p>
          <a:p>
            <a:endParaRPr lang="en-IE" dirty="0"/>
          </a:p>
          <a:p>
            <a:pPr marL="285750" indent="-285750">
              <a:buFont typeface="Arial" panose="020B0604020202020204" pitchFamily="34" charset="0"/>
              <a:buChar char="•"/>
            </a:pPr>
            <a:endParaRPr lang="en-IE" dirty="0" smtClean="0"/>
          </a:p>
          <a:p>
            <a:pPr marL="285750" indent="-285750">
              <a:buFont typeface="Arial" panose="020B0604020202020204" pitchFamily="34" charset="0"/>
              <a:buChar char="•"/>
            </a:pPr>
            <a:endParaRPr lang="en-IE" dirty="0"/>
          </a:p>
          <a:p>
            <a:pPr marL="285750" indent="-285750">
              <a:buFont typeface="Arial" panose="020B0604020202020204" pitchFamily="34" charset="0"/>
              <a:buChar char="•"/>
            </a:pPr>
            <a:endParaRPr lang="en-IE" dirty="0" smtClean="0"/>
          </a:p>
          <a:p>
            <a:pPr marL="285750" indent="-285750">
              <a:buFont typeface="Arial" panose="020B0604020202020204" pitchFamily="34" charset="0"/>
              <a:buChar char="•"/>
            </a:pPr>
            <a:endParaRPr lang="en-IE" dirty="0"/>
          </a:p>
          <a:p>
            <a:pPr lvl="1"/>
            <a:endParaRPr lang="en-IE"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224" y="25621"/>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158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7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4111276"/>
            <a:ext cx="3456384" cy="2678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5698" name="Content Placeholder 7"/>
          <p:cNvSpPr>
            <a:spLocks noGrp="1"/>
          </p:cNvSpPr>
          <p:nvPr>
            <p:ph idx="1"/>
          </p:nvPr>
        </p:nvSpPr>
        <p:spPr>
          <a:xfrm>
            <a:off x="457200" y="1481138"/>
            <a:ext cx="8002588" cy="4900612"/>
          </a:xfrm>
        </p:spPr>
        <p:txBody>
          <a:bodyPr/>
          <a:lstStyle/>
          <a:p>
            <a:r>
              <a:rPr lang="en-IE" altLang="en-US" b="1" dirty="0" smtClean="0"/>
              <a:t>Why do we sometimes not get on with the rest of the team?</a:t>
            </a:r>
          </a:p>
          <a:p>
            <a:r>
              <a:rPr lang="en-IE" altLang="en-US" dirty="0" smtClean="0"/>
              <a:t>If people are unclear as to the amount of testing that has to be done to complete the test strategy, or if development takes longer than anticipated, there may be pressure to truncate the test process. </a:t>
            </a:r>
          </a:p>
        </p:txBody>
      </p:sp>
      <p:sp>
        <p:nvSpPr>
          <p:cNvPr id="285699" name="Title 6"/>
          <p:cNvSpPr>
            <a:spLocks noGrp="1"/>
          </p:cNvSpPr>
          <p:nvPr>
            <p:ph type="title"/>
          </p:nvPr>
        </p:nvSpPr>
        <p:spPr/>
        <p:txBody>
          <a:bodyPr/>
          <a:lstStyle/>
          <a:p>
            <a:r>
              <a:rPr lang="en-IE" altLang="en-US" smtClean="0"/>
              <a:t>Psychology of Testing</a:t>
            </a:r>
          </a:p>
        </p:txBody>
      </p:sp>
    </p:spTree>
    <p:extLst>
      <p:ext uri="{BB962C8B-B14F-4D97-AF65-F5344CB8AC3E}">
        <p14:creationId xmlns:p14="http://schemas.microsoft.com/office/powerpoint/2010/main" val="35317166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Content Placeholder 7"/>
          <p:cNvSpPr>
            <a:spLocks noGrp="1"/>
          </p:cNvSpPr>
          <p:nvPr>
            <p:ph idx="1"/>
          </p:nvPr>
        </p:nvSpPr>
        <p:spPr>
          <a:xfrm>
            <a:off x="0" y="548680"/>
            <a:ext cx="8002588" cy="4900612"/>
          </a:xfrm>
        </p:spPr>
        <p:txBody>
          <a:bodyPr/>
          <a:lstStyle/>
          <a:p>
            <a:r>
              <a:rPr lang="en-IE" altLang="en-US" b="1" dirty="0" smtClean="0"/>
              <a:t>Why do we sometimes not get on with the rest of the team?</a:t>
            </a:r>
          </a:p>
          <a:p>
            <a:r>
              <a:rPr lang="en-IE" altLang="en-US" dirty="0" smtClean="0"/>
              <a:t>When a tester is checking code, if they detect errors they perceive this as a good thing, we have found defects or failures in the system.</a:t>
            </a:r>
          </a:p>
        </p:txBody>
      </p:sp>
      <p:sp>
        <p:nvSpPr>
          <p:cNvPr id="286723" name="Title 6"/>
          <p:cNvSpPr>
            <a:spLocks noGrp="1"/>
          </p:cNvSpPr>
          <p:nvPr>
            <p:ph type="title"/>
          </p:nvPr>
        </p:nvSpPr>
        <p:spPr>
          <a:xfrm>
            <a:off x="251520" y="-315416"/>
            <a:ext cx="7772400" cy="1143000"/>
          </a:xfrm>
        </p:spPr>
        <p:txBody>
          <a:bodyPr/>
          <a:lstStyle/>
          <a:p>
            <a:r>
              <a:rPr lang="en-IE" altLang="en-US" dirty="0" smtClean="0"/>
              <a:t>Psychology of Testing</a:t>
            </a:r>
          </a:p>
        </p:txBody>
      </p:sp>
    </p:spTree>
    <p:extLst>
      <p:ext uri="{BB962C8B-B14F-4D97-AF65-F5344CB8AC3E}">
        <p14:creationId xmlns:p14="http://schemas.microsoft.com/office/powerpoint/2010/main" val="41214479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7750" name="Picture 6"/>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32040" y="23712"/>
            <a:ext cx="3979744" cy="2996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7746" name="Content Placeholder 7"/>
          <p:cNvSpPr>
            <a:spLocks noGrp="1"/>
          </p:cNvSpPr>
          <p:nvPr>
            <p:ph idx="1"/>
          </p:nvPr>
        </p:nvSpPr>
        <p:spPr>
          <a:xfrm>
            <a:off x="251520" y="1972438"/>
            <a:ext cx="8002588" cy="4900612"/>
          </a:xfrm>
        </p:spPr>
        <p:txBody>
          <a:bodyPr/>
          <a:lstStyle/>
          <a:p>
            <a:r>
              <a:rPr lang="en-IE" altLang="en-US" b="1" dirty="0" smtClean="0"/>
              <a:t>Why do we sometimes not get on with the rest of the team?</a:t>
            </a:r>
          </a:p>
          <a:p>
            <a:r>
              <a:rPr lang="en-IE" altLang="en-US" dirty="0" smtClean="0"/>
              <a:t>However many developers take great pride is their work, and the software they write becomes personal to them, from their point-of-view any flaws that are uncovered about the system could be taken as a personal attack on them.</a:t>
            </a:r>
          </a:p>
        </p:txBody>
      </p:sp>
      <p:sp>
        <p:nvSpPr>
          <p:cNvPr id="287747" name="Title 6"/>
          <p:cNvSpPr>
            <a:spLocks noGrp="1"/>
          </p:cNvSpPr>
          <p:nvPr>
            <p:ph type="title"/>
          </p:nvPr>
        </p:nvSpPr>
        <p:spPr>
          <a:xfrm>
            <a:off x="-27612" y="950378"/>
            <a:ext cx="7772400" cy="1143000"/>
          </a:xfrm>
        </p:spPr>
        <p:txBody>
          <a:bodyPr/>
          <a:lstStyle/>
          <a:p>
            <a:r>
              <a:rPr lang="en-IE" altLang="en-US" dirty="0" smtClean="0"/>
              <a:t>Psychology of Testing</a:t>
            </a:r>
          </a:p>
        </p:txBody>
      </p:sp>
    </p:spTree>
    <p:extLst>
      <p:ext uri="{BB962C8B-B14F-4D97-AF65-F5344CB8AC3E}">
        <p14:creationId xmlns:p14="http://schemas.microsoft.com/office/powerpoint/2010/main" val="1439613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8"/>
            <a:ext cx="8291264" cy="4525963"/>
          </a:xfrm>
        </p:spPr>
        <p:txBody>
          <a:bodyPr>
            <a:normAutofit fontScale="92500" lnSpcReduction="10000"/>
          </a:bodyPr>
          <a:lstStyle/>
          <a:p>
            <a:endParaRPr lang="en-IE" dirty="0" smtClean="0"/>
          </a:p>
          <a:p>
            <a:endParaRPr lang="en-IE" dirty="0" smtClean="0"/>
          </a:p>
          <a:p>
            <a:endParaRPr lang="en-IE" dirty="0" smtClean="0"/>
          </a:p>
          <a:p>
            <a:r>
              <a:rPr lang="en-IE" dirty="0" smtClean="0"/>
              <a:t>Software testing is an investigate process to measure the quality of software.</a:t>
            </a:r>
          </a:p>
          <a:p>
            <a:endParaRPr lang="en-IE" dirty="0" smtClean="0"/>
          </a:p>
          <a:p>
            <a:r>
              <a:rPr lang="en-IE" dirty="0" smtClean="0"/>
              <a:t>Test techniques include, but are not limited to, the process of executing a program or application with the intent of finding software bugs.</a:t>
            </a:r>
            <a:endParaRPr lang="en-IE" dirty="0"/>
          </a:p>
        </p:txBody>
      </p:sp>
      <p:sp>
        <p:nvSpPr>
          <p:cNvPr id="2" name="Title 1"/>
          <p:cNvSpPr>
            <a:spLocks noGrp="1"/>
          </p:cNvSpPr>
          <p:nvPr>
            <p:ph type="title"/>
          </p:nvPr>
        </p:nvSpPr>
        <p:spPr/>
        <p:txBody>
          <a:bodyPr>
            <a:normAutofit/>
          </a:bodyPr>
          <a:lstStyle/>
          <a:p>
            <a:r>
              <a:rPr lang="en-GB" dirty="0" smtClean="0"/>
              <a:t>Software Testing</a:t>
            </a:r>
            <a:endParaRPr lang="en-IE" dirty="0"/>
          </a:p>
        </p:txBody>
      </p:sp>
      <p:pic>
        <p:nvPicPr>
          <p:cNvPr id="4" name="Picture 3" descr="SherlockHolmesBasilRathbone.jpg"/>
          <p:cNvPicPr>
            <a:picLocks noChangeAspect="1"/>
          </p:cNvPicPr>
          <p:nvPr/>
        </p:nvPicPr>
        <p:blipFill>
          <a:blip r:embed="rId2" cstate="print"/>
          <a:stretch>
            <a:fillRect/>
          </a:stretch>
        </p:blipFill>
        <p:spPr>
          <a:xfrm>
            <a:off x="6876256" y="116631"/>
            <a:ext cx="2123728" cy="2611843"/>
          </a:xfrm>
          <a:prstGeom prst="rect">
            <a:avLst/>
          </a:prstGeom>
        </p:spPr>
      </p:pic>
    </p:spTree>
    <p:extLst>
      <p:ext uri="{BB962C8B-B14F-4D97-AF65-F5344CB8AC3E}">
        <p14:creationId xmlns:p14="http://schemas.microsoft.com/office/powerpoint/2010/main" val="115855568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Content Placeholder 7"/>
          <p:cNvSpPr>
            <a:spLocks noGrp="1"/>
          </p:cNvSpPr>
          <p:nvPr>
            <p:ph idx="1"/>
          </p:nvPr>
        </p:nvSpPr>
        <p:spPr>
          <a:xfrm>
            <a:off x="457200" y="1481138"/>
            <a:ext cx="8002588" cy="4900612"/>
          </a:xfrm>
        </p:spPr>
        <p:txBody>
          <a:bodyPr/>
          <a:lstStyle/>
          <a:p>
            <a:r>
              <a:rPr lang="en-IE" altLang="en-US" b="1" dirty="0" smtClean="0"/>
              <a:t>Why do we sometimes not get on with the rest of the team?</a:t>
            </a:r>
          </a:p>
          <a:p>
            <a:endParaRPr lang="en-IE" altLang="en-US" dirty="0" smtClean="0"/>
          </a:p>
          <a:p>
            <a:r>
              <a:rPr lang="en-IE" altLang="en-US" dirty="0" err="1" smtClean="0"/>
              <a:t>So.</a:t>
            </a:r>
            <a:r>
              <a:rPr lang="en-IE" altLang="en-US" dirty="0" smtClean="0"/>
              <a:t>....</a:t>
            </a:r>
          </a:p>
        </p:txBody>
      </p:sp>
      <p:sp>
        <p:nvSpPr>
          <p:cNvPr id="288771" name="Title 6"/>
          <p:cNvSpPr>
            <a:spLocks noGrp="1"/>
          </p:cNvSpPr>
          <p:nvPr>
            <p:ph type="title"/>
          </p:nvPr>
        </p:nvSpPr>
        <p:spPr/>
        <p:txBody>
          <a:bodyPr/>
          <a:lstStyle/>
          <a:p>
            <a:r>
              <a:rPr lang="en-IE" altLang="en-US" smtClean="0"/>
              <a:t>Psychology of Testing</a:t>
            </a:r>
          </a:p>
        </p:txBody>
      </p:sp>
      <p:pic>
        <p:nvPicPr>
          <p:cNvPr id="288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2490788"/>
            <a:ext cx="4711100" cy="3639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0604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1280" y="3573016"/>
            <a:ext cx="2562225" cy="17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9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719" y="116632"/>
            <a:ext cx="2123281" cy="234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7"/>
          <p:cNvSpPr>
            <a:spLocks noGrp="1"/>
          </p:cNvSpPr>
          <p:nvPr>
            <p:ph idx="1"/>
          </p:nvPr>
        </p:nvSpPr>
        <p:spPr>
          <a:xfrm>
            <a:off x="-108520" y="1412776"/>
            <a:ext cx="8002588" cy="4684712"/>
          </a:xfrm>
        </p:spPr>
        <p:txBody>
          <a:bodyPr>
            <a:normAutofit fontScale="92500" lnSpcReduction="20000"/>
          </a:bodyPr>
          <a:lstStyle/>
          <a:p>
            <a:pPr>
              <a:defRPr/>
            </a:pPr>
            <a:r>
              <a:rPr lang="en-IE" b="1" dirty="0" smtClean="0"/>
              <a:t>Why do we sometimes not get on with the rest of the team?</a:t>
            </a:r>
          </a:p>
          <a:p>
            <a:pPr>
              <a:defRPr/>
            </a:pPr>
            <a:r>
              <a:rPr lang="en-IE" dirty="0" smtClean="0"/>
              <a:t>Communicate findings on the product in a neutral, fact-focused way without criticizing the person who created it. For example, write objective and factual incident reports and review findings.</a:t>
            </a:r>
          </a:p>
          <a:p>
            <a:pPr lvl="1">
              <a:defRPr/>
            </a:pPr>
            <a:r>
              <a:rPr lang="en-IE" dirty="0" smtClean="0"/>
              <a:t>Don't gloat - you are not perfect either!</a:t>
            </a:r>
          </a:p>
          <a:p>
            <a:pPr lvl="1">
              <a:defRPr/>
            </a:pPr>
            <a:r>
              <a:rPr lang="en-IE" dirty="0" smtClean="0"/>
              <a:t>Don't blame - any mistakes are probably by the group rather than an individual.</a:t>
            </a:r>
          </a:p>
          <a:p>
            <a:pPr lvl="1">
              <a:defRPr/>
            </a:pPr>
            <a:r>
              <a:rPr lang="en-IE" dirty="0" smtClean="0"/>
              <a:t>Be constructively critical and discuss the defect and how you are going to log it.</a:t>
            </a:r>
          </a:p>
          <a:p>
            <a:pPr lvl="1">
              <a:defRPr/>
            </a:pPr>
            <a:endParaRPr lang="en-IE" dirty="0" smtClean="0"/>
          </a:p>
        </p:txBody>
      </p:sp>
      <p:sp>
        <p:nvSpPr>
          <p:cNvPr id="289795" name="Title 6"/>
          <p:cNvSpPr>
            <a:spLocks noGrp="1"/>
          </p:cNvSpPr>
          <p:nvPr>
            <p:ph type="title"/>
          </p:nvPr>
        </p:nvSpPr>
        <p:spPr/>
        <p:txBody>
          <a:bodyPr/>
          <a:lstStyle/>
          <a:p>
            <a:r>
              <a:rPr lang="en-IE" altLang="en-US" dirty="0" smtClean="0"/>
              <a:t>Psychology of Testing</a:t>
            </a:r>
          </a:p>
        </p:txBody>
      </p:sp>
    </p:spTree>
    <p:extLst>
      <p:ext uri="{BB962C8B-B14F-4D97-AF65-F5344CB8AC3E}">
        <p14:creationId xmlns:p14="http://schemas.microsoft.com/office/powerpoint/2010/main" val="26593079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820" name="Picture 4"/>
          <p:cNvPicPr>
            <a:picLocks noChangeAspect="1" noChangeArrowheads="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3768" y="548680"/>
            <a:ext cx="4029794" cy="5283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7"/>
          <p:cNvSpPr>
            <a:spLocks noGrp="1"/>
          </p:cNvSpPr>
          <p:nvPr>
            <p:ph idx="1"/>
          </p:nvPr>
        </p:nvSpPr>
        <p:spPr>
          <a:xfrm>
            <a:off x="457200" y="1481138"/>
            <a:ext cx="8002588" cy="4684712"/>
          </a:xfrm>
        </p:spPr>
        <p:txBody>
          <a:bodyPr>
            <a:normAutofit fontScale="85000" lnSpcReduction="20000"/>
          </a:bodyPr>
          <a:lstStyle/>
          <a:p>
            <a:pPr>
              <a:defRPr/>
            </a:pPr>
            <a:r>
              <a:rPr lang="en-IE" b="1" dirty="0" smtClean="0"/>
              <a:t>Why do we sometimes not get on with the rest of the team?</a:t>
            </a:r>
          </a:p>
          <a:p>
            <a:pPr>
              <a:defRPr/>
            </a:pPr>
            <a:r>
              <a:rPr lang="en-IE" dirty="0" smtClean="0"/>
              <a:t>Explain that by knowing about this now we can work round it or fix it so the delivered system is better for the customer.</a:t>
            </a:r>
          </a:p>
          <a:p>
            <a:pPr lvl="1">
              <a:defRPr/>
            </a:pPr>
            <a:r>
              <a:rPr lang="en-IE" dirty="0" smtClean="0"/>
              <a:t>Say what you liked and what worked, as well as what didn't work.</a:t>
            </a:r>
          </a:p>
          <a:p>
            <a:pPr lvl="1">
              <a:defRPr/>
            </a:pPr>
            <a:r>
              <a:rPr lang="en-IE" dirty="0" smtClean="0"/>
              <a:t>Show what the risk is honestly - not everything is high priority.</a:t>
            </a:r>
          </a:p>
          <a:p>
            <a:pPr lvl="1">
              <a:defRPr/>
            </a:pPr>
            <a:r>
              <a:rPr lang="en-IE" dirty="0" smtClean="0"/>
              <a:t>Don't just see the pessimistic side - give praise as well as criticism.</a:t>
            </a:r>
          </a:p>
          <a:p>
            <a:pPr lvl="1">
              <a:defRPr/>
            </a:pPr>
            <a:r>
              <a:rPr lang="en-IE" dirty="0" smtClean="0"/>
              <a:t>Show what risks have been uncovered and the benefits of the review or test.</a:t>
            </a:r>
          </a:p>
        </p:txBody>
      </p:sp>
      <p:sp>
        <p:nvSpPr>
          <p:cNvPr id="290819" name="Title 6"/>
          <p:cNvSpPr>
            <a:spLocks noGrp="1"/>
          </p:cNvSpPr>
          <p:nvPr>
            <p:ph type="title"/>
          </p:nvPr>
        </p:nvSpPr>
        <p:spPr/>
        <p:txBody>
          <a:bodyPr/>
          <a:lstStyle/>
          <a:p>
            <a:r>
              <a:rPr lang="en-IE" altLang="en-US" smtClean="0"/>
              <a:t>Psychology of Testing</a:t>
            </a:r>
          </a:p>
        </p:txBody>
      </p:sp>
    </p:spTree>
    <p:extLst>
      <p:ext uri="{BB962C8B-B14F-4D97-AF65-F5344CB8AC3E}">
        <p14:creationId xmlns:p14="http://schemas.microsoft.com/office/powerpoint/2010/main" val="26933580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8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4953000"/>
            <a:ext cx="2390775"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7"/>
          <p:cNvSpPr>
            <a:spLocks noGrp="1"/>
          </p:cNvSpPr>
          <p:nvPr>
            <p:ph idx="1"/>
          </p:nvPr>
        </p:nvSpPr>
        <p:spPr>
          <a:xfrm>
            <a:off x="0" y="764704"/>
            <a:ext cx="8002588" cy="4684712"/>
          </a:xfrm>
        </p:spPr>
        <p:txBody>
          <a:bodyPr>
            <a:normAutofit fontScale="85000" lnSpcReduction="20000"/>
          </a:bodyPr>
          <a:lstStyle/>
          <a:p>
            <a:pPr>
              <a:defRPr/>
            </a:pPr>
            <a:r>
              <a:rPr lang="en-IE" b="1" dirty="0" smtClean="0"/>
              <a:t>Why do we sometimes not get on with the rest of the team?</a:t>
            </a:r>
          </a:p>
          <a:p>
            <a:pPr>
              <a:defRPr/>
            </a:pPr>
            <a:r>
              <a:rPr lang="en-IE" dirty="0" smtClean="0"/>
              <a:t>Start with collaboration rather than battles. Remind everyone of the common goal of better quality systems.</a:t>
            </a:r>
          </a:p>
          <a:p>
            <a:pPr lvl="1">
              <a:defRPr/>
            </a:pPr>
            <a:r>
              <a:rPr lang="en-IE" dirty="0" smtClean="0"/>
              <a:t>Be polite and helpful, collaborate with your colleagues.</a:t>
            </a:r>
          </a:p>
          <a:p>
            <a:pPr lvl="1">
              <a:defRPr/>
            </a:pPr>
            <a:r>
              <a:rPr lang="en-IE" dirty="0" smtClean="0"/>
              <a:t>Try to understand how the other person feels and why they react as they do.</a:t>
            </a:r>
          </a:p>
          <a:p>
            <a:pPr lvl="1">
              <a:defRPr/>
            </a:pPr>
            <a:r>
              <a:rPr lang="en-IE" dirty="0" smtClean="0"/>
              <a:t>Confirm that the other person has understood what you have said and vice versa.</a:t>
            </a:r>
          </a:p>
          <a:p>
            <a:pPr lvl="1">
              <a:defRPr/>
            </a:pPr>
            <a:r>
              <a:rPr lang="en-IE" dirty="0" smtClean="0"/>
              <a:t>Explain how the test or review helps the author - what's in it for them.</a:t>
            </a:r>
          </a:p>
          <a:p>
            <a:pPr lvl="1">
              <a:defRPr/>
            </a:pPr>
            <a:r>
              <a:rPr lang="en-IE" dirty="0" smtClean="0"/>
              <a:t>Offer your work to be reviewed, too</a:t>
            </a:r>
          </a:p>
        </p:txBody>
      </p:sp>
      <p:sp>
        <p:nvSpPr>
          <p:cNvPr id="291843" name="Title 6"/>
          <p:cNvSpPr>
            <a:spLocks noGrp="1"/>
          </p:cNvSpPr>
          <p:nvPr>
            <p:ph type="title"/>
          </p:nvPr>
        </p:nvSpPr>
        <p:spPr>
          <a:xfrm>
            <a:off x="467544" y="15381"/>
            <a:ext cx="7772400" cy="1143000"/>
          </a:xfrm>
        </p:spPr>
        <p:txBody>
          <a:bodyPr/>
          <a:lstStyle/>
          <a:p>
            <a:r>
              <a:rPr lang="en-IE" altLang="en-US" dirty="0" smtClean="0"/>
              <a:t>Psychology of Testing</a:t>
            </a:r>
          </a:p>
        </p:txBody>
      </p:sp>
    </p:spTree>
    <p:extLst>
      <p:ext uri="{BB962C8B-B14F-4D97-AF65-F5344CB8AC3E}">
        <p14:creationId xmlns:p14="http://schemas.microsoft.com/office/powerpoint/2010/main" val="2436163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Software Testing</a:t>
            </a:r>
            <a:endParaRPr lang="en-IE" dirty="0"/>
          </a:p>
        </p:txBody>
      </p:sp>
      <p:sp>
        <p:nvSpPr>
          <p:cNvPr id="5" name="Content Placeholder 4"/>
          <p:cNvSpPr>
            <a:spLocks noGrp="1"/>
          </p:cNvSpPr>
          <p:nvPr>
            <p:ph idx="1"/>
          </p:nvPr>
        </p:nvSpPr>
        <p:spPr/>
        <p:txBody>
          <a:bodyPr>
            <a:normAutofit fontScale="92500" lnSpcReduction="20000"/>
          </a:bodyPr>
          <a:lstStyle/>
          <a:p>
            <a:r>
              <a:rPr lang="en-IE" dirty="0" smtClean="0"/>
              <a:t>How is a software system built?</a:t>
            </a:r>
          </a:p>
          <a:p>
            <a:endParaRPr lang="en-IE" dirty="0" smtClean="0"/>
          </a:p>
          <a:p>
            <a:pPr lvl="1"/>
            <a:r>
              <a:rPr lang="en-IE" dirty="0" smtClean="0"/>
              <a:t>Customer contacts an I.T. Company and requests that a software system be created</a:t>
            </a:r>
          </a:p>
          <a:p>
            <a:pPr lvl="1"/>
            <a:r>
              <a:rPr lang="en-IE" dirty="0" smtClean="0"/>
              <a:t>The customer works with an analyst to define a design of the software system</a:t>
            </a:r>
          </a:p>
          <a:p>
            <a:pPr lvl="1"/>
            <a:r>
              <a:rPr lang="en-IE" dirty="0" smtClean="0"/>
              <a:t>The design is given to developers to build the software system</a:t>
            </a:r>
          </a:p>
          <a:p>
            <a:pPr lvl="1"/>
            <a:r>
              <a:rPr lang="en-IE" dirty="0" smtClean="0"/>
              <a:t>The developed system is given to software testers to check if it is OK</a:t>
            </a:r>
          </a:p>
          <a:p>
            <a:pPr lvl="1"/>
            <a:r>
              <a:rPr lang="en-IE" dirty="0" smtClean="0"/>
              <a:t>The system is handed over to the customers</a:t>
            </a:r>
          </a:p>
          <a:p>
            <a:pPr lvl="1"/>
            <a:endParaRPr lang="en-IE" dirty="0"/>
          </a:p>
        </p:txBody>
      </p:sp>
      <p:sp>
        <p:nvSpPr>
          <p:cNvPr id="3" name="AutoShape 2" descr="data:image/jpeg;base64,/9j/4AAQSkZJRgABAQAAAQABAAD/2wCEAAkGBxITEBUQEBANEhAQEA8QDxAPDxAQDxAQFBQWFhQRFBQYHCggGBwlHBQUITEhJSkrLi4uGB8zODMsNygtLisBCgoKDg0OGhAQGS0kHh0sLC8sLywsLCwsLSssLzcsMS0sLCwsLTQtLCwsLCwwLDcrLCwsLCwtLCwsKywrLCwsLP/AABEIAOAA4QMBIgACEQEDEQH/xAAcAAEAAQUBAQAAAAAAAAAAAAAABAIDBQYHAQj/xABCEAACAQIDBQQGBwUHBQAAAAAAAQIDEQQFIQYSMUFREyJhcTJCgZGhsQcjUmJyweGSssLR8BUkMzSCovEUNUNTc//EABoBAQACAwEAAAAAAAAAAAAAAAABAwIEBQb/xAApEQEAAgIBAwIEBwAAAAAAAAAAAQIDEQQFITESQRM0cpEyUXGBobHB/9oADAMBAAIRAxEAPwDuIAAAAAAAAAAAAACmc0ldtJdWRnjV6qb8eCAlgjRxDfQuKp4AXQeKR6AAAAAAAAAAAAAAAAAAAAAAAAAAAAAAC3iKyhFyk7JcS4a1tLjb1I0VwilKf4nwXu+YFVXGuo7vRerHp5+JXCoY+jIvqYGVoOTdk0vNN/miZQd7xkkpRtwvZp8JL4mMwmISqXfB2t5GSozvLeXBRt8QPasrcIyk/C2nvZXQrKSG+rshb9pNrwYGSB5GV1dcz0AAAAAAAAAAAAAAAAAAAAAAAAAAABz/AB1fexFSXWpJexaL5HQDm+JjapP8c/mwJ9GoX4zMZTqEiFQDJUqnk/PUnU8W7fkjEU6hJhMDJPEXVmW4z8yOpFSkBmsBO8PJtf17ySQMofcf438kTwAAAAAAAAAAAAAAAAAAAAAAAAAAAGj57htyvPpJ768pa/M3gwu0mB34dpFd6ne/jDn7uPvA1CxUplTRRJAXqdUlU6xj4ovQZCWSjWPXWIUZErAYd1Kihy4yfSK4gbLk8LUot+teXv4fCxNPIqysuC0R6SgAAAAAAAAAAAAAAAAAAAAAAAAAAA8aNQ2423jgZ06KhGdWrGU7ylaEEmknK2ru79OBpWM2/wAfL0alOC6U6Uf4rgbjtFlzoy34p9lJ8vUf2X4dDDQxCZist21xUr08VJ1aE+7NxhTjOK8LJXXhx8TeMtyyhUgp0nCUJcHH5eZEWiZ1ErbYslaxaazqff2YKE0X42Nop5LDoi7/AGPDoiVTV4Qu0lq3okuLZtuU4Dsoa235azf5Iow2WRhPfio3s1qifGQFQAAAAAAAAAAAAAAAAAAAAAAAAAAFutVUVd+zxfQuGKdXtKl/VjpHp4yA4n9LGJdTMp73/jpUaaXRbu9b3zZr2W5hutQqejyb9X9Do30ubLP/ALhSTatGOJiru1rRjVXhayfsfVnKZRAy6qzw9SUpXnQqS3nLj2bfJ+HiZ/ZfbvsKyVJTqU5O9WndWcV6ytpGXjzMDkOP1VKflBv90zc6SXBJLoin4Mev1OhHUcnwJwTG4d0yzH069KNalJShNXT4Po01ya6Es4xsftFLB1rSu8NUa7WC13X/AOyPiua5o7HQrRnFTg1KMkpRkndSi1dNFznq2W2y4y1UAqUitMiqoXYyAvA8TPQAAAAAAAAAAAAAAAAAAAAACJmlbcpSa4vurzlp/MxuEqKKLm0dSypx6yb9y/Uw1avZAZfG4mMoSi0nFpqUXqmmtU1zOAbS5WqNaSp3dFye5z3fuN+B1GObLf3JPjc1bbvAwo4jsItyi7O7d23uRbfvkY2tqNrsWKclopHu0BrmuJv2ztBVaEalbe3neyjZbyXrNs0vEYVxlbim0k/PkdIwlLcpxgvVjFfAmJiY3DC9LUtNbR3hWsLRXCnD/V3vmdB2PhbCQ0sm5uKWiUd7SxoNCjOpJQhFyk2kkl8X0XidRwGHVOlCmuEIRj52XEljpILVQuluYQw+OxSptXfHgXsJjE+Zg9s4yW5NJ2Tak1wV7Wb+Ji8uzBp8dCGWuzoEJ8y6mYnLsWpIydN8vcSjS4AAgAAAAAAAAAAAAAAAAAAGA2nfepeVT+AwtaF0ZzaiOlOXSUo+9foYuKA1fNcA3quPI0zazF1p1oznCXdpqLlxu1z91jqlehcweZZTvLgYXr6o02ePm+Ff1Oe5JJVsRCnLWMpxbX3Y6v5HVcJgqb4xv5tmm08lqQqb0I2a4SS1Nxyff3e+tUY0p6YW8rkxntE68Q2bLYRirRSivBWMxTloYfB8DJ0pFjTskNluR7cpZLFYnBOW7JJxkpRaeqafJ+40jP8AKnh6ndv2U7uDfq24wbN2rOzT6SRTneAVehKn61t6D6TWq/l7QmJ01XJcZyNuw1S6uc5y+s1JcupvGUVrohlMMymelFPoVksAAAAAAAAAAAAAAAAAAAQM7w2/Rklxjaa81+lzWaNQ3U1rOsu3JdpBd1vX7r6eQFiMbl6GHTLGHmT6bAtzwkXyRb7BRJlyNWld2XMJhJwsdCfAj0IaEiJAuXB4gShGxj0KM4ziFBQvrOpfcje2itdt9NUe4591+RpW3tWUa1CXqvDrd8XfvfNEbZRG2TwOSQqTdR1JXnJyskkk272RtGBy9U+bZp2z2aKy11L20e2//TVKNJU1N15bqlKe5COqWrs+pG2U0lui9L2FwxuV43tVGVrNp7yvezWjXvMkZMJgAAQAAAAAAAAAAAAAAAAFNSCaaaumrNFQA1rGZe6crq7i+D/JnkKjXInbTzaoqzafaRtb2mAp4+fDuvxa1+ATDJyrM9wcbvef9Ix8aspPV6dFojL4OGhCfCdTK7lCp38CxWoVF6LuiWKXvBzRjqcKsudiZTwttW22ErGOl3WcY2/2wrzkqapRUMNUcE73vGN4uSdk033dOGh2XHruvyODZ9mKjiq0Gr/WzT95TktNY7OhwsNMk6s9o7Tqnbee6+TvoXJbRRrzW9KE7K1m+T0MX2dGfJrzW8i9hspi3vQcNOdrfI1pzadynTd+Jj7OxfR9mEGpxnUpurFRi2qkXFtLvNPndbj/AOGbtc4DlrqUakakZQe67pSjLj5ppmXpbRYuMt6NecfuxvKH7M3JFscqunPv0LPN51Ma9naAjmOB2/xMf8WFKqudk6cvetPgdFyzGxrUoVoejUipK/FdU/Jl1Mtb+HO5XAzcbU5I7T7wlAAsaYAAAAAAAAAUOQFYI8qpalXAmXFyA8T4lLxfiBF2sf1cF1n/AAs1ykjLbQ195QXjJ/IxtBAS8NAzeGjoYzCwMvh4gSIIuNlMUeyAsQepdLFPi/MkhLHZj6L8j53z1R/tOrGSuu1ldde7c+iMy9FnzltS7ZrV/wDqvjFFV27x+0TpMxuGpQ3dyXelFS3G1ezclw5+jxMply+rXjd/ExWO1UG42lu21Sva90v9xksBSXZx9L9qSXHzNPPqLPS9Im1sUTM78pljxyXVe9FHYr7MPb3n8T1UlyUP2TXdnuOrH7UfejrX0ev+4U+m/Wt5dpI5Olbp7FY6x9Hv+Qh+Ot+/I2eL+Of0cLr/AMvH1f5LZAAdB5AAAAAAAABTJlibL02WZAWJsjzZJqIiVQLM2WnI9kUWAg5lLWPkzzDRPMf6S8i/hYgT8LAylFELDRMjTQFyKEyqKKa3ACLhyVYj4UlWCYY3Ml3WfNu3Stmdbzpv/ZE+lswj3WcH292drPF1MTCO9Te7fd1lG0UrtdPEoyOlw43LAwxUpqO9buppW8bfyRsmA/wo/wBczW8LSNlwS+rj/XM0Mk7es4lIpGq+EkBnlytvDOrfR9/kIfjrfvyOUnVfo9f9wh+Ot++za4n4/wBnD6/8tH1R/UtlAB0HjgAAAAAAAFMkWZIkFLiBDmR6kTIypFt0AMVOky1KJmVQDwiYGpY9fWL8K+bJuDiTsxydy70dWiNh4OOkk0/EDI4eJOpoiYeS6k6mBUizjZWg34F65CzSMp03Gm05XT9ieqArwq0JRFozstYzv+Fsu9s+UJ+1JfMC3io6Gm5jg5b7klo2bnOnOXG0V4ay/Q9lg4WtbgYTXa/Hm9Dk+ZbO06neS7Op9qKsn5ox9PJqsVu7qdvWUlZnWMTkcJap2I62cX2mUXwep1+P1acUefu5vDJKj4uK85N/IlYfZ1N9+rZfdhf5s6FDIILimyRTyimvUREcaPyWX61knxP8NVwOxWGkruvWl4Lcj+TNuynAQoUlSpJqEbvV3d27ttl2lhFHgkiRGJfTHFfEOVyeZlzdr2mYeplR5Y9LGkAAAAAAAAAAAAAAAAFMoJ8Un5q5UALDwkPsr2aBYSHR/tSL4AsrDR+yvbr8y7GNuHwPQAAAAAAAAAAAAAAAAAAAAAAf/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a:p>
        </p:txBody>
      </p:sp>
      <p:pic>
        <p:nvPicPr>
          <p:cNvPr id="1740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5" y="160338"/>
            <a:ext cx="2143125"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564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Software Testing</a:t>
            </a:r>
            <a:endParaRPr lang="en-IE" dirty="0"/>
          </a:p>
        </p:txBody>
      </p:sp>
      <p:pic>
        <p:nvPicPr>
          <p:cNvPr id="6" name="Content Placeholder 5" descr="waterfall_model.gif"/>
          <p:cNvPicPr>
            <a:picLocks noGrp="1" noChangeAspect="1"/>
          </p:cNvPicPr>
          <p:nvPr>
            <p:ph idx="1"/>
          </p:nvPr>
        </p:nvPicPr>
        <p:blipFill>
          <a:blip r:embed="rId2" cstate="print"/>
          <a:stretch>
            <a:fillRect/>
          </a:stretch>
        </p:blipFill>
        <p:spPr>
          <a:xfrm>
            <a:off x="85679" y="1251560"/>
            <a:ext cx="8985579" cy="4625712"/>
          </a:xfrm>
        </p:spPr>
      </p:pic>
    </p:spTree>
    <p:extLst>
      <p:ext uri="{BB962C8B-B14F-4D97-AF65-F5344CB8AC3E}">
        <p14:creationId xmlns:p14="http://schemas.microsoft.com/office/powerpoint/2010/main" val="3632140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22" name="Picture 2" descr="https://encrypted-tbn0.gstatic.com/images?q=tbn:ANd9GcSHcGWwr07JOmnFEcZhbdwHQ7zLYm38fjXSpCEn1vBePCT0yM_4"/>
          <p:cNvPicPr>
            <a:picLocks noChangeAspect="1" noChangeArrowheads="1"/>
          </p:cNvPicPr>
          <p:nvPr/>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71944" y="548680"/>
            <a:ext cx="9122582" cy="60486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p:txBody>
          <a:bodyPr/>
          <a:lstStyle/>
          <a:p>
            <a:r>
              <a:rPr lang="en-IE" dirty="0" smtClean="0"/>
              <a:t>A bit of history...</a:t>
            </a:r>
            <a:endParaRPr lang="en-IE" dirty="0"/>
          </a:p>
        </p:txBody>
      </p:sp>
    </p:spTree>
    <p:extLst>
      <p:ext uri="{BB962C8B-B14F-4D97-AF65-F5344CB8AC3E}">
        <p14:creationId xmlns:p14="http://schemas.microsoft.com/office/powerpoint/2010/main" val="41329652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1289</TotalTime>
  <Words>3525</Words>
  <Application>Microsoft Office PowerPoint</Application>
  <PresentationFormat>On-screen Show (4:3)</PresentationFormat>
  <Paragraphs>522</Paragraphs>
  <Slides>63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Algerian</vt:lpstr>
      <vt:lpstr>Arial</vt:lpstr>
      <vt:lpstr>Calibri</vt:lpstr>
      <vt:lpstr>Times New Roman</vt:lpstr>
      <vt:lpstr>Office Theme</vt:lpstr>
      <vt:lpstr>SOFTWARE TESTING</vt:lpstr>
      <vt:lpstr>Lecture &amp; Laboratory Times</vt:lpstr>
      <vt:lpstr>Course Assessment Breakdown</vt:lpstr>
      <vt:lpstr>PowerPoint Presentation</vt:lpstr>
      <vt:lpstr>Question</vt:lpstr>
      <vt:lpstr>Software Testing</vt:lpstr>
      <vt:lpstr>Software Testing</vt:lpstr>
      <vt:lpstr>Software Testing</vt:lpstr>
      <vt:lpstr>A bit of history...</vt:lpstr>
      <vt:lpstr>Harvard Mark I</vt:lpstr>
      <vt:lpstr>Howard H. Aiken</vt:lpstr>
      <vt:lpstr>Grace Hopper</vt:lpstr>
      <vt:lpstr>The First Bug</vt:lpstr>
      <vt:lpstr>PowerPoint Presentation</vt:lpstr>
      <vt:lpstr>Bugs a.k.a. …</vt:lpstr>
      <vt:lpstr>PowerPoint Presentation</vt:lpstr>
      <vt:lpstr>Eras of Testing</vt:lpstr>
      <vt:lpstr>PowerPoint Presentation</vt:lpstr>
      <vt:lpstr>PowerPoint Presentation</vt:lpstr>
      <vt:lpstr>PowerPoint Presentation</vt:lpstr>
      <vt:lpstr>PowerPoint Presentation</vt:lpstr>
      <vt:lpstr>PowerPoint Presentation</vt:lpstr>
      <vt:lpstr>Test data and test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Psychology of Testing</vt:lpstr>
      <vt:lpstr>Psychology of Testing</vt:lpstr>
      <vt:lpstr>Psychology of Testing</vt:lpstr>
      <vt:lpstr>Psychology of Testing</vt:lpstr>
      <vt:lpstr>Psychology of Testing</vt:lpstr>
      <vt:lpstr>Psychology of Testing</vt:lpstr>
      <vt:lpstr>PowerPoint Presentation</vt:lpstr>
      <vt:lpstr>PowerPoint Presentation</vt:lpstr>
      <vt:lpstr>Psychology of Testing</vt:lpstr>
      <vt:lpstr>Psychology of Testing</vt:lpstr>
      <vt:lpstr>Psychology of Testing</vt:lpstr>
      <vt:lpstr>Psychology of Testing</vt:lpstr>
      <vt:lpstr>Psychology of Testing</vt:lpstr>
      <vt:lpstr>Psychology of Testing</vt:lpstr>
      <vt:lpstr>Psychology of Testing</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NaomiH</dc:creator>
  <cp:lastModifiedBy>Martin Hynes</cp:lastModifiedBy>
  <cp:revision>10</cp:revision>
  <dcterms:created xsi:type="dcterms:W3CDTF">2016-01-15T19:23:51Z</dcterms:created>
  <dcterms:modified xsi:type="dcterms:W3CDTF">2017-01-25T13:33:48Z</dcterms:modified>
</cp:coreProperties>
</file>