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EF7E9"/>
          </a:solidFill>
        </a:fill>
      </a:tcStyle>
    </a:wholeTbl>
    <a:band1H>
      <a:tcStyle>
        <a:tcBdr/>
        <a:fill>
          <a:solidFill>
            <a:srgbClr val="DCEED0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CEED0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2D05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2D05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92D05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92D05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2B3D1A0E-663F-4C34-B141-6A0C0A0F3B2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ndara"/>
            </a:endParaRPr>
          </a:p>
        </p:txBody>
      </p:sp>
      <p:sp>
        <p:nvSpPr>
          <p:cNvPr id="3" name="Espace réservé de la date 2">
            <a:extLst>
              <a:ext uri="{FF2B5EF4-FFF2-40B4-BE49-F238E27FC236}">
                <a16:creationId xmlns:a16="http://schemas.microsoft.com/office/drawing/2014/main" id="{AA7570ED-7456-4CF5-8671-05E578D6E00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4B7A6A7-0C7B-45E1-8438-B778E19AEFEF}" type="datetime1"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19/12/2021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ndara"/>
            </a:endParaRPr>
          </a:p>
        </p:txBody>
      </p:sp>
      <p:sp>
        <p:nvSpPr>
          <p:cNvPr id="4" name="Espace réservé du pied de page 3">
            <a:extLst>
              <a:ext uri="{FF2B5EF4-FFF2-40B4-BE49-F238E27FC236}">
                <a16:creationId xmlns:a16="http://schemas.microsoft.com/office/drawing/2014/main" id="{70E3ECC4-9074-4C24-8791-C4BE4E4BEE5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ndara"/>
            </a:endParaRP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5DA200A2-A1DA-4EE0-A6AA-7DF0DFEFDD2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E5F08AC-5475-424C-8221-E83DC024C030}" type="slidenum">
              <a:t>‹N°›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70801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7B80F0E2-5BAE-4419-A708-9BDCC6003B1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 2">
            <a:extLst>
              <a:ext uri="{FF2B5EF4-FFF2-40B4-BE49-F238E27FC236}">
                <a16:creationId xmlns:a16="http://schemas.microsoft.com/office/drawing/2014/main" id="{479F004F-3CB6-4EA6-88E5-A3B359F7F09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defRPr>
            </a:lvl1pPr>
          </a:lstStyle>
          <a:p>
            <a:pPr lvl="0"/>
            <a:fld id="{FB03D7E2-83B5-4E7E-BC44-0B89CF019E91}" type="datetime1">
              <a:rPr lang="fr-FR"/>
              <a:pPr lvl="0"/>
              <a:t>19/12/2021</a:t>
            </a:fld>
            <a:endParaRPr lang="fr-FR"/>
          </a:p>
        </p:txBody>
      </p:sp>
      <p:sp>
        <p:nvSpPr>
          <p:cNvPr id="4" name="Espace réservé de l’image des diapositives 3">
            <a:extLst>
              <a:ext uri="{FF2B5EF4-FFF2-40B4-BE49-F238E27FC236}">
                <a16:creationId xmlns:a16="http://schemas.microsoft.com/office/drawing/2014/main" id="{1D5B8884-4B3A-46E6-A071-81CE56890E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 4">
            <a:extLst>
              <a:ext uri="{FF2B5EF4-FFF2-40B4-BE49-F238E27FC236}">
                <a16:creationId xmlns:a16="http://schemas.microsoft.com/office/drawing/2014/main" id="{34C6AB03-6981-485D-9F45-2ACF5CAAB17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 5">
            <a:extLst>
              <a:ext uri="{FF2B5EF4-FFF2-40B4-BE49-F238E27FC236}">
                <a16:creationId xmlns:a16="http://schemas.microsoft.com/office/drawing/2014/main" id="{4AD28505-517F-453E-A27C-D59F43A02AF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31190833-336F-41A3-A0E3-FB6C29AF2E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ndara"/>
              </a:defRPr>
            </a:lvl1pPr>
          </a:lstStyle>
          <a:p>
            <a:pPr lvl="0"/>
            <a:fld id="{0D8556E3-E53E-40C0-B46D-E1E4AFB32D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50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ndara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ndara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ndara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ndara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ndara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54F94C-DA82-4975-A53B-A1F74359AC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BFB398-A531-4A15-AB77-E2E59E1189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355BB4-0848-45D4-B9FB-17845863684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139C5D-FFC1-4FD6-A4EA-8CB5A483C37D}" type="slidenum">
              <a:t>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ndar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7">
            <a:extLst>
              <a:ext uri="{FF2B5EF4-FFF2-40B4-BE49-F238E27FC236}">
                <a16:creationId xmlns:a16="http://schemas.microsoft.com/office/drawing/2014/main" id="{BC90777A-FEFA-4BB4-8EDA-D9C42B1E214C}"/>
              </a:ext>
            </a:extLst>
          </p:cNvPr>
          <p:cNvSpPr/>
          <p:nvPr/>
        </p:nvSpPr>
        <p:spPr>
          <a:xfrm>
            <a:off x="0" y="2825020"/>
            <a:ext cx="12188952" cy="3180932"/>
          </a:xfrm>
          <a:prstGeom prst="rect">
            <a:avLst/>
          </a:prstGeom>
          <a:solidFill>
            <a:srgbClr val="262626">
              <a:alpha val="7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ndara"/>
            </a:endParaRPr>
          </a:p>
        </p:txBody>
      </p:sp>
      <p:sp>
        <p:nvSpPr>
          <p:cNvPr id="3" name="Rectangle 6">
            <a:extLst>
              <a:ext uri="{FF2B5EF4-FFF2-40B4-BE49-F238E27FC236}">
                <a16:creationId xmlns:a16="http://schemas.microsoft.com/office/drawing/2014/main" id="{995FBD49-7EF9-478C-8904-30AD06018B03}"/>
              </a:ext>
            </a:extLst>
          </p:cNvPr>
          <p:cNvSpPr/>
          <p:nvPr/>
        </p:nvSpPr>
        <p:spPr>
          <a:xfrm>
            <a:off x="0" y="3075712"/>
            <a:ext cx="12188952" cy="2639287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ndara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FFD65B1-5AF6-4A76-A6A5-12A20D03FFD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6803" y="3165762"/>
            <a:ext cx="10058400" cy="1711034"/>
          </a:xfrm>
        </p:spPr>
        <p:txBody>
          <a:bodyPr/>
          <a:lstStyle>
            <a:lvl1pPr>
              <a:lnSpc>
                <a:spcPct val="80000"/>
              </a:lnSpc>
              <a:defRPr sz="54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5F9899C-3ACF-42DB-B582-3E2EC4293E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6803" y="4953003"/>
            <a:ext cx="10058400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rgbClr val="92D050"/>
                </a:solidFill>
                <a:latin typeface="Consolas"/>
              </a:defRPr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868227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456D5-78FC-4ECF-8AD4-0A8EC4778B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C73BAC-E8E6-47A7-AA06-FD2F7F4C067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 3">
            <a:extLst>
              <a:ext uri="{FF2B5EF4-FFF2-40B4-BE49-F238E27FC236}">
                <a16:creationId xmlns:a16="http://schemas.microsoft.com/office/drawing/2014/main" id="{390DAAFB-56FE-483F-B726-21350B3904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A8D38F0A-FEAA-4F0B-B01A-87F1B37C34C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AB0D7-85F5-44D6-A689-968C0C2FD2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F2E95E-08F0-408A-9E93-65AB78AB9D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90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1290F221-6EE0-4B08-BE88-CD34F841599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457200"/>
            <a:ext cx="1943100" cy="56388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8A012E-D7AE-41B0-9F57-BC158F895C4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524003" y="457200"/>
            <a:ext cx="7048496" cy="56388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 3">
            <a:extLst>
              <a:ext uri="{FF2B5EF4-FFF2-40B4-BE49-F238E27FC236}">
                <a16:creationId xmlns:a16="http://schemas.microsoft.com/office/drawing/2014/main" id="{C200BB9F-180F-4ACF-BE99-2E865DD631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EE4C82E9-FB54-4453-BC4C-CC4BF01922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8F69C6-31AE-4DCC-8F3F-F7A205851E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D1B0ED-3400-42A2-8372-CA4AB22F46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93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E77C1-9DF3-45E5-BD06-691F4D0C00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68ADB5-1F47-4FF8-A4C2-82369C78A04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 3">
            <a:extLst>
              <a:ext uri="{FF2B5EF4-FFF2-40B4-BE49-F238E27FC236}">
                <a16:creationId xmlns:a16="http://schemas.microsoft.com/office/drawing/2014/main" id="{66535BFA-8678-41A6-9219-89B0B343D5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79251DF3-6F66-437F-A2D2-67FEDFF7DF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22198F-C4C7-48CF-B7AB-2CD04BA572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EB8A0B-5B41-49E7-BEE2-AAADB63DF12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90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 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EB356-89C6-496F-8DE0-72E8AB5ED8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1828800"/>
            <a:ext cx="9144000" cy="2743200"/>
          </a:xfrm>
        </p:spPr>
        <p:txBody>
          <a:bodyPr/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 2">
            <a:extLst>
              <a:ext uri="{FF2B5EF4-FFF2-40B4-BE49-F238E27FC236}">
                <a16:creationId xmlns:a16="http://schemas.microsoft.com/office/drawing/2014/main" id="{D173B06D-9671-4B16-A322-2D8C89EF8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4003" y="4589465"/>
            <a:ext cx="9144000" cy="15065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rgbClr val="92D050"/>
                </a:solidFill>
                <a:latin typeface="Consolas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113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5A0150A6-D158-46A4-8411-E34CFB3EF2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0B9D8C-B93F-4A1A-B981-6D331D4D0E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3" y="1825627"/>
            <a:ext cx="4343400" cy="42703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D97B69-5CBE-4AF5-A8B5-373691C2400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24603" y="1825627"/>
            <a:ext cx="4343400" cy="42703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 4">
            <a:extLst>
              <a:ext uri="{FF2B5EF4-FFF2-40B4-BE49-F238E27FC236}">
                <a16:creationId xmlns:a16="http://schemas.microsoft.com/office/drawing/2014/main" id="{8EF64E1F-7DA1-43AC-B9ED-773CEEA339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 5">
            <a:extLst>
              <a:ext uri="{FF2B5EF4-FFF2-40B4-BE49-F238E27FC236}">
                <a16:creationId xmlns:a16="http://schemas.microsoft.com/office/drawing/2014/main" id="{E9930A00-3A9E-4F4A-9B95-06A6CD435B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445AA3EC-7DCA-4901-914F-24FAC9FE1D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D8EB82-9F58-4052-BB50-269B4DA1425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559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0360E117-5E5E-4BD1-887D-54259A6000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A8FCD6-2860-4517-B62F-B426ACDEB0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5EE593-D73E-417E-87E6-59C4E0F8410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527048" y="2514600"/>
            <a:ext cx="4343400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2D77E9-5288-4A8E-8062-8A17CDE4B37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27648" y="1828800"/>
            <a:ext cx="4343400" cy="685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BD798C-D5F6-4EA9-A120-52233487BA2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327648" y="2514600"/>
            <a:ext cx="4343400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 6">
            <a:extLst>
              <a:ext uri="{FF2B5EF4-FFF2-40B4-BE49-F238E27FC236}">
                <a16:creationId xmlns:a16="http://schemas.microsoft.com/office/drawing/2014/main" id="{C8CD5E19-D1E5-4B2A-8D6B-DE2D151EF5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Espace réservé du pied de page 7">
            <a:extLst>
              <a:ext uri="{FF2B5EF4-FFF2-40B4-BE49-F238E27FC236}">
                <a16:creationId xmlns:a16="http://schemas.microsoft.com/office/drawing/2014/main" id="{9D6F4749-CF05-4AE4-B927-BDE80BB549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08E457-7218-4C1E-93A5-22880B066C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F33482-0D95-494B-AC2F-2D9DA99919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5156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AE363-F417-4935-BD35-A01686E3FF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 2">
            <a:extLst>
              <a:ext uri="{FF2B5EF4-FFF2-40B4-BE49-F238E27FC236}">
                <a16:creationId xmlns:a16="http://schemas.microsoft.com/office/drawing/2014/main" id="{94834AAE-A0B6-4636-A386-FA5BAFC771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 3">
            <a:extLst>
              <a:ext uri="{FF2B5EF4-FFF2-40B4-BE49-F238E27FC236}">
                <a16:creationId xmlns:a16="http://schemas.microsoft.com/office/drawing/2014/main" id="{3C029779-73B7-4A8A-B652-29DAB6D3C3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3E1FEAF-C1ED-49FF-90D0-826AD87475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B8E952-FA21-42A1-A183-E1BC2DD4E6F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27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>
            <a:extLst>
              <a:ext uri="{FF2B5EF4-FFF2-40B4-BE49-F238E27FC236}">
                <a16:creationId xmlns:a16="http://schemas.microsoft.com/office/drawing/2014/main" id="{CC54C49E-EE39-4ADB-956A-2CE877D908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 2">
            <a:extLst>
              <a:ext uri="{FF2B5EF4-FFF2-40B4-BE49-F238E27FC236}">
                <a16:creationId xmlns:a16="http://schemas.microsoft.com/office/drawing/2014/main" id="{F7AA9F5D-5752-428B-9CA7-305E484643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0B894-147F-4347-B363-7DD3222CA5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80A58B-D9F0-4BFE-8200-CAF19B657B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1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FEAFD-4B74-4644-841B-3619AA0E0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02591" y="1600200"/>
            <a:ext cx="3122611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CA17C-6659-4F49-9045-AF53C986D5F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60415" y="761996"/>
            <a:ext cx="6400800" cy="533399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29525C-2ABB-4996-9252-1FC52CC981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01036" y="3429000"/>
            <a:ext cx="3124157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>
            <a:extLst>
              <a:ext uri="{FF2B5EF4-FFF2-40B4-BE49-F238E27FC236}">
                <a16:creationId xmlns:a16="http://schemas.microsoft.com/office/drawing/2014/main" id="{A19506C6-B2D7-4AC8-93EB-31AFAF95BB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 5">
            <a:extLst>
              <a:ext uri="{FF2B5EF4-FFF2-40B4-BE49-F238E27FC236}">
                <a16:creationId xmlns:a16="http://schemas.microsoft.com/office/drawing/2014/main" id="{D39A6A9B-B9E2-463B-823E-4320E27494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179FD2C9-0FF5-491E-A2F5-1E3AAC77CB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D42A20-30E6-4E92-8C40-8E787C93DF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77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983018F-0DBC-4226-9428-1AB9A1733BDF}"/>
              </a:ext>
            </a:extLst>
          </p:cNvPr>
          <p:cNvSpPr/>
          <p:nvPr/>
        </p:nvSpPr>
        <p:spPr>
          <a:xfrm>
            <a:off x="644094" y="640080"/>
            <a:ext cx="6675120" cy="5577840"/>
          </a:xfrm>
          <a:prstGeom prst="rect">
            <a:avLst/>
          </a:prstGeom>
          <a:solidFill>
            <a:srgbClr val="000000"/>
          </a:solidFill>
          <a:ln w="101598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600" b="0" i="0" u="none" strike="noStrike" kern="1200" cap="none" spc="0" baseline="0">
              <a:solidFill>
                <a:srgbClr val="FFFFFF"/>
              </a:solidFill>
              <a:uFillTx/>
              <a:latin typeface="Candara"/>
            </a:endParaRPr>
          </a:p>
        </p:txBody>
      </p:sp>
      <p:sp>
        <p:nvSpPr>
          <p:cNvPr id="3" name="Titre 1">
            <a:extLst>
              <a:ext uri="{FF2B5EF4-FFF2-40B4-BE49-F238E27FC236}">
                <a16:creationId xmlns:a16="http://schemas.microsoft.com/office/drawing/2014/main" id="{53F94420-1795-44FD-9C79-5DA3EFACF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97955" y="1600200"/>
            <a:ext cx="3127248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4" name="Espace réservé pour l’image 2">
            <a:extLst>
              <a:ext uri="{FF2B5EF4-FFF2-40B4-BE49-F238E27FC236}">
                <a16:creationId xmlns:a16="http://schemas.microsoft.com/office/drawing/2014/main" id="{8AE2995F-133B-4EEC-94EC-181ECCD4E03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81254" y="777240"/>
            <a:ext cx="6400800" cy="5303520"/>
          </a:xfrm>
        </p:spPr>
        <p:txBody>
          <a:bodyPr tIns="457200"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fr-FR"/>
              <a:t>Cliquez sur l'icône pour ajouter une image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D16F6415-CF0B-4D85-B7F7-3461CF95F00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997955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e la date 4">
            <a:extLst>
              <a:ext uri="{FF2B5EF4-FFF2-40B4-BE49-F238E27FC236}">
                <a16:creationId xmlns:a16="http://schemas.microsoft.com/office/drawing/2014/main" id="{7787CF4D-D845-4825-85E9-B5106B098F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pied de page 5">
            <a:extLst>
              <a:ext uri="{FF2B5EF4-FFF2-40B4-BE49-F238E27FC236}">
                <a16:creationId xmlns:a16="http://schemas.microsoft.com/office/drawing/2014/main" id="{1A79615D-9E72-4A73-BB34-84245CE1A1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Espace réservé du numéro de diapositive 6">
            <a:extLst>
              <a:ext uri="{FF2B5EF4-FFF2-40B4-BE49-F238E27FC236}">
                <a16:creationId xmlns:a16="http://schemas.microsoft.com/office/drawing/2014/main" id="{B574A5DB-4EBD-4CB2-9D10-B3DC6A8216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F03A59-5D20-4AC1-A890-2EF6B8D060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08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3A15ADFD-E366-46E9-8796-0AD52D4960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 2">
            <a:extLst>
              <a:ext uri="{FF2B5EF4-FFF2-40B4-BE49-F238E27FC236}">
                <a16:creationId xmlns:a16="http://schemas.microsoft.com/office/drawing/2014/main" id="{8965A061-A69C-4728-BD6E-718181C8C3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4003" y="1828800"/>
            <a:ext cx="9144000" cy="4267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 3">
            <a:extLst>
              <a:ext uri="{FF2B5EF4-FFF2-40B4-BE49-F238E27FC236}">
                <a16:creationId xmlns:a16="http://schemas.microsoft.com/office/drawing/2014/main" id="{6EFB843C-AC93-4E1A-92E8-935F1049700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610603" y="6362696"/>
            <a:ext cx="990596" cy="2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800" b="0" i="0" u="none" strike="noStrike" kern="1200" cap="none" spc="0" baseline="0">
                <a:solidFill>
                  <a:srgbClr val="D9D9D9"/>
                </a:solidFill>
                <a:uFillTx/>
                <a:latin typeface="Candara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BD16E-E831-45A8-BB31-FFBAA68E11C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524003" y="6362696"/>
            <a:ext cx="6881554" cy="2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800" b="0" i="0" u="none" strike="noStrike" kern="1200" cap="none" spc="0" baseline="0">
                <a:solidFill>
                  <a:srgbClr val="D9D9D9"/>
                </a:solidFill>
                <a:uFillTx/>
                <a:latin typeface="Candara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E57CC5BC-AFC3-4353-9E89-FBDEBAEE5AD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829800" y="6362696"/>
            <a:ext cx="838203" cy="2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800" b="0" i="0" u="none" strike="noStrike" kern="1200" cap="none" spc="0" baseline="0">
                <a:solidFill>
                  <a:srgbClr val="D9D9D9"/>
                </a:solidFill>
                <a:uFillTx/>
                <a:latin typeface="Candara"/>
              </a:defRPr>
            </a:lvl1pPr>
          </a:lstStyle>
          <a:p>
            <a:pPr lvl="0"/>
            <a:fld id="{F85F1A56-C4FC-45F8-9ECC-0D315647B045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3400" b="0" i="0" u="none" strike="noStrike" kern="1200" cap="none" spc="0" baseline="0">
          <a:solidFill>
            <a:srgbClr val="92D050"/>
          </a:solidFill>
          <a:uFillTx/>
          <a:latin typeface="Consolas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800"/>
        </a:spcBef>
        <a:spcAft>
          <a:spcPts val="0"/>
        </a:spcAft>
        <a:buClr>
          <a:srgbClr val="92D050"/>
        </a:buClr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D9D9D9"/>
          </a:solidFill>
          <a:uFillTx/>
          <a:latin typeface="Candara"/>
        </a:defRPr>
      </a:lvl1pPr>
      <a:lvl2pPr marL="594360" marR="0" lvl="1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Clr>
          <a:srgbClr val="92D050"/>
        </a:buClr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D9D9D9"/>
          </a:solidFill>
          <a:uFillTx/>
          <a:latin typeface="Candara"/>
        </a:defRPr>
      </a:lvl2pPr>
      <a:lvl3pPr marL="914400" marR="0" lvl="2" indent="-228600" algn="l" defTabSz="914400" rtl="0" fontAlgn="auto" hangingPunct="1">
        <a:lnSpc>
          <a:spcPct val="90000"/>
        </a:lnSpc>
        <a:spcBef>
          <a:spcPts val="800"/>
        </a:spcBef>
        <a:spcAft>
          <a:spcPts val="0"/>
        </a:spcAft>
        <a:buClr>
          <a:srgbClr val="92D050"/>
        </a:buClr>
        <a:buSzPct val="100000"/>
        <a:buFont typeface="Arial" pitchFamily="34"/>
        <a:buChar char="•"/>
        <a:tabLst/>
        <a:defRPr lang="fr-FR" sz="1600" b="0" i="0" u="none" strike="noStrike" kern="1200" cap="none" spc="0" baseline="0">
          <a:solidFill>
            <a:srgbClr val="D9D9D9"/>
          </a:solidFill>
          <a:uFillTx/>
          <a:latin typeface="Candara"/>
        </a:defRPr>
      </a:lvl3pPr>
      <a:lvl4pPr marL="1234440" marR="0" lvl="3" indent="-228600" algn="l" defTabSz="914400" rtl="0" fontAlgn="auto" hangingPunct="1">
        <a:lnSpc>
          <a:spcPct val="90000"/>
        </a:lnSpc>
        <a:spcBef>
          <a:spcPts val="800"/>
        </a:spcBef>
        <a:spcAft>
          <a:spcPts val="0"/>
        </a:spcAft>
        <a:buClr>
          <a:srgbClr val="92D050"/>
        </a:buClr>
        <a:buSzPct val="100000"/>
        <a:buFont typeface="Arial" pitchFamily="34"/>
        <a:buChar char="•"/>
        <a:tabLst/>
        <a:defRPr lang="fr-FR" sz="1400" b="0" i="0" u="none" strike="noStrike" kern="1200" cap="none" spc="0" baseline="0">
          <a:solidFill>
            <a:srgbClr val="D9D9D9"/>
          </a:solidFill>
          <a:uFillTx/>
          <a:latin typeface="Candara"/>
        </a:defRPr>
      </a:lvl4pPr>
      <a:lvl5pPr marL="1508760" marR="0" lvl="4" indent="-228600" algn="l" defTabSz="914400" rtl="0" fontAlgn="auto" hangingPunct="1">
        <a:lnSpc>
          <a:spcPct val="90000"/>
        </a:lnSpc>
        <a:spcBef>
          <a:spcPts val="800"/>
        </a:spcBef>
        <a:spcAft>
          <a:spcPts val="0"/>
        </a:spcAft>
        <a:buClr>
          <a:srgbClr val="92D050"/>
        </a:buClr>
        <a:buSzPct val="100000"/>
        <a:buFont typeface="Arial" pitchFamily="34"/>
        <a:buChar char="•"/>
        <a:tabLst/>
        <a:defRPr lang="fr-FR" sz="1400" b="0" i="0" u="none" strike="noStrike" kern="1200" cap="none" spc="0" baseline="0">
          <a:solidFill>
            <a:srgbClr val="D9D9D9"/>
          </a:solidFill>
          <a:uFillTx/>
          <a:latin typeface="Candar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6561C-9C64-4930-9B73-BFE4FFC8E9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6803" y="3165762"/>
            <a:ext cx="10058400" cy="1127336"/>
          </a:xfrm>
        </p:spPr>
        <p:txBody>
          <a:bodyPr/>
          <a:lstStyle/>
          <a:p>
            <a:pPr lvl="0"/>
            <a:r>
              <a:rPr lang="fr-FR"/>
              <a:t>Projet challenge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40B036-4D48-47F2-81DF-FC03A702D5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6803" y="4581125"/>
            <a:ext cx="10058400" cy="576062"/>
          </a:xfrm>
        </p:spPr>
        <p:txBody>
          <a:bodyPr/>
          <a:lstStyle/>
          <a:p>
            <a:pPr lvl="0"/>
            <a:r>
              <a:rPr lang="fr-FR">
                <a:latin typeface="Arial" pitchFamily="34"/>
              </a:rPr>
              <a:t>G1 : ALLA A., GAILLIEZ V., TATCHOU A., MARCHAND V.</a:t>
            </a:r>
            <a:endParaRPr lang="fr-FR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3A7DE-0CF3-4999-9693-F12080058A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4A6B6-1A49-444B-859B-00971FDB7B1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1">
              <a:spcBef>
                <a:spcPts val="1800"/>
              </a:spcBef>
              <a:buClr>
                <a:srgbClr val="92D050"/>
              </a:buClr>
              <a:buSzPct val="100000"/>
              <a:buFont typeface="Arial" pitchFamily="34"/>
              <a:buChar char="•"/>
            </a:pPr>
            <a:r>
              <a:rPr lang="fr-FR" sz="2000" dirty="0">
                <a:latin typeface="Candara" pitchFamily="18"/>
              </a:rPr>
              <a:t>Projet très inspirant et intéressant</a:t>
            </a:r>
          </a:p>
          <a:p>
            <a:pPr lvl="0" hangingPunct="1">
              <a:spcBef>
                <a:spcPts val="1800"/>
              </a:spcBef>
              <a:buClr>
                <a:srgbClr val="92D050"/>
              </a:buClr>
              <a:buSzPct val="100000"/>
              <a:buFont typeface="Arial" pitchFamily="34"/>
              <a:buChar char="•"/>
            </a:pPr>
            <a:r>
              <a:rPr lang="fr-FR" sz="2000" dirty="0">
                <a:latin typeface="Candara" pitchFamily="18"/>
              </a:rPr>
              <a:t>Le codage utilisé peut être à l’origine des données un peu moins bonnes que celles des exemples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AB5A8399-135A-453B-96CF-7400F13CAEDE}"/>
              </a:ext>
            </a:extLst>
          </p:cNvPr>
          <p:cNvSpPr txBox="1"/>
          <p:nvPr/>
        </p:nvSpPr>
        <p:spPr>
          <a:xfrm>
            <a:off x="9829800" y="6362696"/>
            <a:ext cx="838203" cy="2571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F119FD3-3815-4979-BF3D-5546DC272D58}" type="slidenum">
              <a:t>10</a:t>
            </a:fld>
            <a:endParaRPr lang="fr-FR" sz="800" b="0" i="0" u="none" strike="noStrike" kern="1200" cap="none" spc="0" baseline="0">
              <a:solidFill>
                <a:srgbClr val="D9D9D9"/>
              </a:solidFill>
              <a:uFillTx/>
              <a:latin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B77E3-0FC3-457C-8C93-1636D32068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Codage de la solution</a:t>
            </a:r>
          </a:p>
        </p:txBody>
      </p:sp>
      <p:pic>
        <p:nvPicPr>
          <p:cNvPr id="3" name="Image 6">
            <a:extLst>
              <a:ext uri="{FF2B5EF4-FFF2-40B4-BE49-F238E27FC236}">
                <a16:creationId xmlns:a16="http://schemas.microsoft.com/office/drawing/2014/main" id="{DCFE4D29-6DDA-42A0-AB6F-0CB5CB88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14278" y="1911470"/>
            <a:ext cx="4343400" cy="44893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F7A2-4ED7-464F-9DB2-6ED9EF8189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4603" y="1825627"/>
            <a:ext cx="4343400" cy="2212976"/>
          </a:xfrm>
        </p:spPr>
        <p:txBody>
          <a:bodyPr/>
          <a:lstStyle/>
          <a:p>
            <a:pPr lvl="0" hangingPunct="1">
              <a:spcBef>
                <a:spcPts val="1800"/>
              </a:spcBef>
              <a:buClr>
                <a:srgbClr val="92D050"/>
              </a:buClr>
              <a:buSzPct val="100000"/>
              <a:buFont typeface="Arial" pitchFamily="34"/>
              <a:buChar char="•"/>
            </a:pPr>
            <a:r>
              <a:rPr lang="en-US" sz="2000" dirty="0">
                <a:latin typeface="Candara" pitchFamily="18"/>
              </a:rPr>
              <a:t>Le </a:t>
            </a:r>
            <a:r>
              <a:rPr lang="en-US" sz="2000" dirty="0" err="1">
                <a:latin typeface="Candara" pitchFamily="18"/>
              </a:rPr>
              <a:t>codage</a:t>
            </a:r>
            <a:r>
              <a:rPr lang="en-US" sz="2000" dirty="0">
                <a:latin typeface="Candara" pitchFamily="18"/>
              </a:rPr>
              <a:t> de la solution </a:t>
            </a:r>
            <a:r>
              <a:rPr lang="en-US" sz="2000" dirty="0" err="1">
                <a:latin typeface="Candara" pitchFamily="18"/>
              </a:rPr>
              <a:t>est</a:t>
            </a:r>
            <a:r>
              <a:rPr lang="en-US" sz="2000" dirty="0">
                <a:latin typeface="Candara" pitchFamily="18"/>
              </a:rPr>
              <a:t> </a:t>
            </a:r>
            <a:r>
              <a:rPr lang="en-US" sz="2000" dirty="0" err="1">
                <a:latin typeface="Candara" pitchFamily="18"/>
              </a:rPr>
              <a:t>simplement</a:t>
            </a:r>
            <a:r>
              <a:rPr lang="en-US" sz="2000" dirty="0">
                <a:latin typeface="Candara" pitchFamily="18"/>
              </a:rPr>
              <a:t> un </a:t>
            </a:r>
            <a:r>
              <a:rPr lang="en-US" sz="2000" dirty="0" err="1">
                <a:latin typeface="Candara" pitchFamily="18"/>
              </a:rPr>
              <a:t>vecteur</a:t>
            </a:r>
            <a:r>
              <a:rPr lang="en-US" sz="2000" dirty="0">
                <a:latin typeface="Candara" pitchFamily="18"/>
              </a:rPr>
              <a:t> </a:t>
            </a:r>
            <a:r>
              <a:rPr lang="en-US" sz="2000" dirty="0" err="1">
                <a:latin typeface="Candara" pitchFamily="18"/>
              </a:rPr>
              <a:t>représentant</a:t>
            </a:r>
            <a:r>
              <a:rPr lang="en-US" sz="2000" dirty="0">
                <a:latin typeface="Candara" pitchFamily="18"/>
              </a:rPr>
              <a:t> </a:t>
            </a:r>
            <a:r>
              <a:rPr lang="en-US" sz="2000" dirty="0" err="1">
                <a:latin typeface="Candara" pitchFamily="18"/>
              </a:rPr>
              <a:t>toutes</a:t>
            </a:r>
            <a:r>
              <a:rPr lang="en-US" sz="2000" dirty="0">
                <a:latin typeface="Candara" pitchFamily="18"/>
              </a:rPr>
              <a:t> les divisions de la solution</a:t>
            </a:r>
          </a:p>
          <a:p>
            <a:pPr lvl="0" hangingPunct="1">
              <a:spcBef>
                <a:spcPts val="1800"/>
              </a:spcBef>
              <a:buClr>
                <a:srgbClr val="92D050"/>
              </a:buClr>
              <a:buSzPct val="100000"/>
              <a:buFont typeface="Arial" pitchFamily="34"/>
              <a:buChar char="•"/>
            </a:pPr>
            <a:r>
              <a:rPr lang="en-US" sz="2000" dirty="0" err="1">
                <a:latin typeface="Candara" pitchFamily="18"/>
              </a:rPr>
              <a:t>Chaque</a:t>
            </a:r>
            <a:r>
              <a:rPr lang="en-US" sz="2000" dirty="0">
                <a:latin typeface="Candara" pitchFamily="18"/>
              </a:rPr>
              <a:t> </a:t>
            </a:r>
            <a:r>
              <a:rPr lang="en-US" sz="2000" dirty="0" err="1">
                <a:latin typeface="Candara" pitchFamily="18"/>
              </a:rPr>
              <a:t>nombre</a:t>
            </a:r>
            <a:r>
              <a:rPr lang="en-US" sz="2000" dirty="0">
                <a:latin typeface="Candara" pitchFamily="18"/>
              </a:rPr>
              <a:t> </a:t>
            </a:r>
            <a:r>
              <a:rPr lang="en-US" sz="2000" dirty="0" err="1">
                <a:latin typeface="Candara" pitchFamily="18"/>
              </a:rPr>
              <a:t>est</a:t>
            </a:r>
            <a:r>
              <a:rPr lang="en-US" sz="2000" dirty="0">
                <a:latin typeface="Candara" pitchFamily="18"/>
              </a:rPr>
              <a:t> </a:t>
            </a:r>
            <a:r>
              <a:rPr lang="en-US" sz="2000" dirty="0" err="1">
                <a:latin typeface="Candara" pitchFamily="18"/>
              </a:rPr>
              <a:t>donc</a:t>
            </a:r>
            <a:r>
              <a:rPr lang="en-US" sz="2000" dirty="0">
                <a:latin typeface="Candara" pitchFamily="18"/>
              </a:rPr>
              <a:t> </a:t>
            </a:r>
            <a:r>
              <a:rPr lang="en-US" sz="2000" dirty="0" err="1">
                <a:latin typeface="Candara" pitchFamily="18"/>
              </a:rPr>
              <a:t>divisé</a:t>
            </a:r>
            <a:r>
              <a:rPr lang="en-US" sz="2000" dirty="0">
                <a:latin typeface="Candara" pitchFamily="18"/>
              </a:rPr>
              <a:t> par la </a:t>
            </a:r>
            <a:r>
              <a:rPr lang="en-US" sz="2000" dirty="0" err="1">
                <a:latin typeface="Candara" pitchFamily="18"/>
              </a:rPr>
              <a:t>valeur</a:t>
            </a:r>
            <a:r>
              <a:rPr lang="en-US" sz="2000" dirty="0">
                <a:latin typeface="Candara" pitchFamily="18"/>
              </a:rPr>
              <a:t> dans le code qui </a:t>
            </a:r>
            <a:r>
              <a:rPr lang="en-US" sz="2000" dirty="0" err="1">
                <a:latin typeface="Candara" pitchFamily="18"/>
              </a:rPr>
              <a:t>lui</a:t>
            </a:r>
            <a:r>
              <a:rPr lang="en-US" sz="2000" dirty="0">
                <a:latin typeface="Candara" pitchFamily="18"/>
              </a:rPr>
              <a:t> correspond </a:t>
            </a:r>
            <a:r>
              <a:rPr lang="en-US" sz="2000" dirty="0" err="1">
                <a:latin typeface="Candara" pitchFamily="18"/>
              </a:rPr>
              <a:t>en</a:t>
            </a:r>
            <a:r>
              <a:rPr lang="en-US" sz="2000" dirty="0">
                <a:latin typeface="Candara" pitchFamily="18"/>
              </a:rPr>
              <a:t> parties </a:t>
            </a:r>
            <a:r>
              <a:rPr lang="en-US" sz="2000" dirty="0" err="1">
                <a:latin typeface="Candara" pitchFamily="18"/>
              </a:rPr>
              <a:t>égales</a:t>
            </a:r>
            <a:endParaRPr lang="en-US" sz="2000" dirty="0">
              <a:latin typeface="Candara" pitchFamily="18"/>
            </a:endParaRP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9D136582-6BFD-47F3-95DA-AE60EB75B6F2}"/>
              </a:ext>
            </a:extLst>
          </p:cNvPr>
          <p:cNvSpPr txBox="1"/>
          <p:nvPr/>
        </p:nvSpPr>
        <p:spPr>
          <a:xfrm>
            <a:off x="9829800" y="6362696"/>
            <a:ext cx="838203" cy="2571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F0F01C-533B-44B5-81A4-BB15571506FC}" type="slidenum">
              <a:rPr lang="fr-FR" sz="800" b="0" i="0" u="none" strike="noStrike" kern="1200" cap="none" spc="0" baseline="0">
                <a:solidFill>
                  <a:srgbClr val="D9D9D9"/>
                </a:solidFill>
                <a:uFillTx/>
                <a:latin typeface="Candara"/>
              </a:rPr>
              <a:t>2</a:t>
            </a:fld>
            <a:endParaRPr lang="fr-FR" sz="800" b="0" i="0" u="none" strike="noStrike" kern="1200" cap="none" spc="0" baseline="0">
              <a:solidFill>
                <a:srgbClr val="D9D9D9"/>
              </a:solidFill>
              <a:uFillTx/>
              <a:latin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C1E15-6E04-4882-AB72-8E3EF47612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Génération du code</a:t>
            </a:r>
          </a:p>
        </p:txBody>
      </p:sp>
      <p:sp>
        <p:nvSpPr>
          <p:cNvPr id="3" name="Espace réservé du texte 4">
            <a:extLst>
              <a:ext uri="{FF2B5EF4-FFF2-40B4-BE49-F238E27FC236}">
                <a16:creationId xmlns:a16="http://schemas.microsoft.com/office/drawing/2014/main" id="{DC8C0810-0145-4E31-8B2C-E2FC82D9C6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7048" y="1828800"/>
            <a:ext cx="4343400" cy="314325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fr-FR" sz="1900"/>
              <a:t>2 méthodes différentes</a:t>
            </a:r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CBB8C834-DF23-4C76-80B1-36F1B7373C1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527048" y="2371725"/>
            <a:ext cx="4343400" cy="314325"/>
          </a:xfrm>
        </p:spPr>
        <p:txBody>
          <a:bodyPr anchor="t"/>
          <a:lstStyle/>
          <a:p>
            <a:pPr marL="228600" lvl="0" indent="-228600">
              <a:lnSpc>
                <a:spcPct val="70000"/>
              </a:lnSpc>
              <a:spcBef>
                <a:spcPts val="1800"/>
              </a:spcBef>
              <a:buChar char="•"/>
            </a:pPr>
            <a:r>
              <a:rPr lang="fr-FR" sz="1900">
                <a:solidFill>
                  <a:srgbClr val="D9D9D9"/>
                </a:solidFill>
              </a:rPr>
              <a:t>Equilibrer(balanced_solution)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67286D9D-10A8-47BA-85CD-ABE684F3703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27648" y="2371725"/>
            <a:ext cx="4343400" cy="3724278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92D050"/>
              </a:buClr>
              <a:buSzPct val="100000"/>
              <a:buFont typeface="Arial" pitchFamily="34"/>
              <a:buChar char="•"/>
            </a:pPr>
            <a:r>
              <a:rPr lang="fr-FR" sz="1900" dirty="0"/>
              <a:t>Ces méthodes renvoient une solution qui sera utilisée comme solution de départ pour la métaheuristique utilisée</a:t>
            </a:r>
          </a:p>
          <a:p>
            <a:pPr lvl="0">
              <a:lnSpc>
                <a:spcPct val="100000"/>
              </a:lnSpc>
              <a:buClr>
                <a:srgbClr val="92D050"/>
              </a:buClr>
              <a:buSzPct val="100000"/>
              <a:buFont typeface="Arial" pitchFamily="34"/>
              <a:buChar char="•"/>
            </a:pPr>
            <a:r>
              <a:rPr lang="fr-FR" sz="1900" dirty="0"/>
              <a:t>La somme des valeurs dans code doit être égale à B * 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68E787-EE4F-4586-ADEF-E232ECFE6DB5}"/>
              </a:ext>
            </a:extLst>
          </p:cNvPr>
          <p:cNvSpPr txBox="1"/>
          <p:nvPr/>
        </p:nvSpPr>
        <p:spPr>
          <a:xfrm>
            <a:off x="1520948" y="4076706"/>
            <a:ext cx="4343400" cy="3143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900" b="0" i="0" u="none" strike="noStrike" kern="1200" cap="none" spc="0" baseline="0">
                <a:solidFill>
                  <a:srgbClr val="D9D9D9"/>
                </a:solidFill>
                <a:uFillTx/>
                <a:latin typeface="Candara"/>
              </a:rPr>
              <a:t>Aléatoire(random_solution)</a:t>
            </a:r>
          </a:p>
        </p:txBody>
      </p:sp>
      <p:pic>
        <p:nvPicPr>
          <p:cNvPr id="7" name="Image 12">
            <a:extLst>
              <a:ext uri="{FF2B5EF4-FFF2-40B4-BE49-F238E27FC236}">
                <a16:creationId xmlns:a16="http://schemas.microsoft.com/office/drawing/2014/main" id="{01EB03ED-03AC-4467-8D91-56E04A3F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948" y="2914650"/>
            <a:ext cx="3819521" cy="3905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 14">
            <a:extLst>
              <a:ext uri="{FF2B5EF4-FFF2-40B4-BE49-F238E27FC236}">
                <a16:creationId xmlns:a16="http://schemas.microsoft.com/office/drawing/2014/main" id="{62B6DF20-F139-46DB-BBC2-148880E53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948" y="4619631"/>
            <a:ext cx="3819521" cy="3905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Espace réservé du numéro de diapositive 16">
            <a:extLst>
              <a:ext uri="{FF2B5EF4-FFF2-40B4-BE49-F238E27FC236}">
                <a16:creationId xmlns:a16="http://schemas.microsoft.com/office/drawing/2014/main" id="{1209F1F0-833D-49A0-865F-FD19C3765094}"/>
              </a:ext>
            </a:extLst>
          </p:cNvPr>
          <p:cNvSpPr txBox="1"/>
          <p:nvPr/>
        </p:nvSpPr>
        <p:spPr>
          <a:xfrm>
            <a:off x="9829800" y="6362696"/>
            <a:ext cx="838203" cy="2571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208A148-9348-4954-A929-5AD997CFA227}" type="slidenum">
              <a:t>3</a:t>
            </a:fld>
            <a:endParaRPr lang="fr-FR" sz="800" b="0" i="0" u="none" strike="noStrike" kern="1200" cap="none" spc="0" baseline="0">
              <a:solidFill>
                <a:srgbClr val="D9D9D9"/>
              </a:solidFill>
              <a:uFillTx/>
              <a:latin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38709-A8FF-42DA-80BD-27D26AD431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Voisinages utilisés</a:t>
            </a:r>
          </a:p>
        </p:txBody>
      </p:sp>
      <p:sp>
        <p:nvSpPr>
          <p:cNvPr id="3" name="Espace réservé du contenu 8">
            <a:extLst>
              <a:ext uri="{FF2B5EF4-FFF2-40B4-BE49-F238E27FC236}">
                <a16:creationId xmlns:a16="http://schemas.microsoft.com/office/drawing/2014/main" id="{E7A9E9B7-5F1B-4808-B549-B2ED7C762A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3" y="2152653"/>
            <a:ext cx="9144000" cy="361946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fr-FR"/>
              <a:t>Mouvement simple(basic_moove)(B)</a:t>
            </a:r>
          </a:p>
        </p:txBody>
      </p:sp>
      <p:pic>
        <p:nvPicPr>
          <p:cNvPr id="4" name="Image 14">
            <a:extLst>
              <a:ext uri="{FF2B5EF4-FFF2-40B4-BE49-F238E27FC236}">
                <a16:creationId xmlns:a16="http://schemas.microsoft.com/office/drawing/2014/main" id="{B23CF542-A98C-4909-8CF4-44FC4EEF3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9" y="1681160"/>
            <a:ext cx="3819521" cy="3905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16" descr="Une image contenant table&#10;&#10;Description générée automatiquement">
            <a:extLst>
              <a:ext uri="{FF2B5EF4-FFF2-40B4-BE49-F238E27FC236}">
                <a16:creationId xmlns:a16="http://schemas.microsoft.com/office/drawing/2014/main" id="{B06DBC1D-5C39-44AD-9A05-8744B3DD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07" y="2595560"/>
            <a:ext cx="3819521" cy="11525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Espace réservé du contenu 8">
            <a:extLst>
              <a:ext uri="{FF2B5EF4-FFF2-40B4-BE49-F238E27FC236}">
                <a16:creationId xmlns:a16="http://schemas.microsoft.com/office/drawing/2014/main" id="{38B2C23E-CE5D-4907-8FC9-8B5EC3DE3E98}"/>
              </a:ext>
            </a:extLst>
          </p:cNvPr>
          <p:cNvSpPr txBox="1"/>
          <p:nvPr/>
        </p:nvSpPr>
        <p:spPr>
          <a:xfrm>
            <a:off x="1524003" y="3829049"/>
            <a:ext cx="9144000" cy="3619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D9D9D9"/>
                </a:solidFill>
                <a:uFillTx/>
                <a:latin typeface="Candara"/>
              </a:rPr>
              <a:t>Mouvement par le maximum(moove_from_max)(M)</a:t>
            </a:r>
          </a:p>
        </p:txBody>
      </p:sp>
      <p:pic>
        <p:nvPicPr>
          <p:cNvPr id="7" name="Image 19" descr="Une image contenant table&#10;&#10;Description générée automatiquement">
            <a:extLst>
              <a:ext uri="{FF2B5EF4-FFF2-40B4-BE49-F238E27FC236}">
                <a16:creationId xmlns:a16="http://schemas.microsoft.com/office/drawing/2014/main" id="{4558621B-0DDB-4544-823A-F636193FA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507" y="4271967"/>
            <a:ext cx="3819521" cy="11525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DA6567B-64A7-41C3-ABD7-9BAB957DCB61}"/>
              </a:ext>
            </a:extLst>
          </p:cNvPr>
          <p:cNvSpPr txBox="1"/>
          <p:nvPr/>
        </p:nvSpPr>
        <p:spPr>
          <a:xfrm>
            <a:off x="5870448" y="2595560"/>
            <a:ext cx="5931027" cy="11525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rtl="0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 spc="0" baseline="0" dirty="0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Une valeur donnée en paramètre détermine l’index qui perdra un point, l’index qui le suit gagne un point  </a:t>
            </a:r>
          </a:p>
        </p:txBody>
      </p:sp>
      <p:sp>
        <p:nvSpPr>
          <p:cNvPr id="9" name="Espace réservé du contenu 7">
            <a:extLst>
              <a:ext uri="{FF2B5EF4-FFF2-40B4-BE49-F238E27FC236}">
                <a16:creationId xmlns:a16="http://schemas.microsoft.com/office/drawing/2014/main" id="{F9E8255C-9144-4F6E-A9AF-09F6132625A4}"/>
              </a:ext>
            </a:extLst>
          </p:cNvPr>
          <p:cNvSpPr txBox="1"/>
          <p:nvPr/>
        </p:nvSpPr>
        <p:spPr>
          <a:xfrm>
            <a:off x="5870448" y="4276731"/>
            <a:ext cx="5931027" cy="11525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rtl="0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 spc="0" baseline="0" dirty="0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Le dernier maximum de la liste perd un point, l’index qui le suit gagne un point  </a:t>
            </a:r>
          </a:p>
        </p:txBody>
      </p:sp>
      <p:sp>
        <p:nvSpPr>
          <p:cNvPr id="10" name="Espace réservé du numéro de diapositive 23">
            <a:extLst>
              <a:ext uri="{FF2B5EF4-FFF2-40B4-BE49-F238E27FC236}">
                <a16:creationId xmlns:a16="http://schemas.microsoft.com/office/drawing/2014/main" id="{0B1BDCC5-56D9-4420-9F3E-241E0434EE0D}"/>
              </a:ext>
            </a:extLst>
          </p:cNvPr>
          <p:cNvSpPr txBox="1"/>
          <p:nvPr/>
        </p:nvSpPr>
        <p:spPr>
          <a:xfrm>
            <a:off x="9829800" y="6362696"/>
            <a:ext cx="838203" cy="2571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C22924-7502-4F26-B13E-A3850DFE8291}" type="slidenum">
              <a:t>4</a:t>
            </a:fld>
            <a:endParaRPr lang="fr-FR" sz="800" b="0" i="0" u="none" strike="noStrike" kern="1200" cap="none" spc="0" baseline="0">
              <a:solidFill>
                <a:srgbClr val="D9D9D9"/>
              </a:solidFill>
              <a:uFillTx/>
              <a:latin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F71B9-978F-4BF8-A418-60E7EA5236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Voisinages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6CA9AC-75B0-4AE9-9094-670786B7EC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3" y="1828800"/>
            <a:ext cx="9144000" cy="371475"/>
          </a:xfrm>
        </p:spPr>
        <p:txBody>
          <a:bodyPr/>
          <a:lstStyle/>
          <a:p>
            <a:pPr lvl="0"/>
            <a:r>
              <a:rPr lang="fr-FR"/>
              <a:t>Inversion(inverse_moove)(I)</a:t>
            </a:r>
          </a:p>
        </p:txBody>
      </p:sp>
      <p:pic>
        <p:nvPicPr>
          <p:cNvPr id="4" name="Image 4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E5D3050B-606E-45FD-AC75-9F7D60F1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0" y="2281235"/>
            <a:ext cx="3819521" cy="5810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B9A7CC2-C138-4D2F-BBDA-B19F51B8987F}"/>
              </a:ext>
            </a:extLst>
          </p:cNvPr>
          <p:cNvSpPr txBox="1"/>
          <p:nvPr/>
        </p:nvSpPr>
        <p:spPr>
          <a:xfrm>
            <a:off x="1524003" y="3090864"/>
            <a:ext cx="4572000" cy="3714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900" b="0" i="0" u="none" strike="noStrike" kern="1200" cap="none" spc="0" baseline="0">
                <a:solidFill>
                  <a:srgbClr val="D9D9D9"/>
                </a:solidFill>
                <a:uFillTx/>
                <a:latin typeface="Candara"/>
              </a:rPr>
              <a:t>Transposition(transposition_moove)(T)</a:t>
            </a:r>
          </a:p>
        </p:txBody>
      </p:sp>
      <p:pic>
        <p:nvPicPr>
          <p:cNvPr id="6" name="Image 7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9E2277ED-563F-47E4-847C-F90DC1F6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0" y="3543299"/>
            <a:ext cx="3819521" cy="5810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87FD8C0-DA71-4C29-A6B8-CECC33003A50}"/>
              </a:ext>
            </a:extLst>
          </p:cNvPr>
          <p:cNvSpPr txBox="1"/>
          <p:nvPr/>
        </p:nvSpPr>
        <p:spPr>
          <a:xfrm>
            <a:off x="1524003" y="4352928"/>
            <a:ext cx="4762496" cy="3714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900" b="0" i="0" u="none" strike="noStrike" kern="1200" cap="none" spc="0" baseline="0">
                <a:solidFill>
                  <a:srgbClr val="D9D9D9"/>
                </a:solidFill>
                <a:uFillTx/>
                <a:latin typeface="Candara"/>
              </a:rPr>
              <a:t>Mouvement aléatoire(random_moove)(R)</a:t>
            </a:r>
          </a:p>
        </p:txBody>
      </p:sp>
      <p:pic>
        <p:nvPicPr>
          <p:cNvPr id="8" name="Image 10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F8897A09-264E-40E7-BFB6-77B424E8D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310" y="4805364"/>
            <a:ext cx="3819521" cy="7715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Espace réservé du contenu 7">
            <a:extLst>
              <a:ext uri="{FF2B5EF4-FFF2-40B4-BE49-F238E27FC236}">
                <a16:creationId xmlns:a16="http://schemas.microsoft.com/office/drawing/2014/main" id="{D91B8FED-9D61-42CC-A442-8B1EF36827C2}"/>
              </a:ext>
            </a:extLst>
          </p:cNvPr>
          <p:cNvSpPr txBox="1"/>
          <p:nvPr/>
        </p:nvSpPr>
        <p:spPr>
          <a:xfrm>
            <a:off x="5794251" y="2200274"/>
            <a:ext cx="5931027" cy="8858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rtl="0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 spc="0" baseline="0" dirty="0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Une valeur en paramètre détermine l’index de départ et change sa place avec l’index suivant  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2E4C8553-A73F-4886-B980-6E7CD23B7384}"/>
              </a:ext>
            </a:extLst>
          </p:cNvPr>
          <p:cNvSpPr txBox="1"/>
          <p:nvPr/>
        </p:nvSpPr>
        <p:spPr>
          <a:xfrm>
            <a:off x="5794251" y="3467103"/>
            <a:ext cx="5931027" cy="8858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rtl="0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 spc="0" baseline="0" dirty="0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Une valeur en paramètre détermine l’index de départ et change sa place avec un index pris aléatoirement</a:t>
            </a:r>
          </a:p>
        </p:txBody>
      </p:sp>
      <p:sp>
        <p:nvSpPr>
          <p:cNvPr id="11" name="Espace réservé du contenu 7">
            <a:extLst>
              <a:ext uri="{FF2B5EF4-FFF2-40B4-BE49-F238E27FC236}">
                <a16:creationId xmlns:a16="http://schemas.microsoft.com/office/drawing/2014/main" id="{9F8202BB-E5C1-478C-A5F7-7265005CC3CF}"/>
              </a:ext>
            </a:extLst>
          </p:cNvPr>
          <p:cNvSpPr txBox="1"/>
          <p:nvPr/>
        </p:nvSpPr>
        <p:spPr>
          <a:xfrm>
            <a:off x="5794251" y="4733931"/>
            <a:ext cx="5931027" cy="8858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rtl="0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 spc="0" baseline="0" dirty="0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Une valeur aléatoire est retirée d’un index aléatoire pour être ajoutée à un autre index aléatoire</a:t>
            </a:r>
          </a:p>
        </p:txBody>
      </p:sp>
      <p:sp>
        <p:nvSpPr>
          <p:cNvPr id="12" name="Espace réservé du numéro de diapositive 15">
            <a:extLst>
              <a:ext uri="{FF2B5EF4-FFF2-40B4-BE49-F238E27FC236}">
                <a16:creationId xmlns:a16="http://schemas.microsoft.com/office/drawing/2014/main" id="{BB65516F-DBD1-4D8D-A7B9-1CA212FA4D45}"/>
              </a:ext>
            </a:extLst>
          </p:cNvPr>
          <p:cNvSpPr txBox="1"/>
          <p:nvPr/>
        </p:nvSpPr>
        <p:spPr>
          <a:xfrm>
            <a:off x="9829800" y="6362696"/>
            <a:ext cx="838203" cy="2571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5F1AE8-1C1D-47E2-A597-83E63CB13B3D}" type="slidenum">
              <a:t>5</a:t>
            </a:fld>
            <a:endParaRPr lang="fr-FR" sz="800" b="0" i="0" u="none" strike="noStrike" kern="1200" cap="none" spc="0" baseline="0">
              <a:solidFill>
                <a:srgbClr val="D9D9D9"/>
              </a:solidFill>
              <a:uFillTx/>
              <a:latin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E3D2B-EA64-44D5-8AD1-74EDB1291C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Choix de la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3B4F23-3744-4E14-8429-F28EAA43822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3" y="1828800"/>
            <a:ext cx="9144000" cy="3019421"/>
          </a:xfrm>
        </p:spPr>
        <p:txBody>
          <a:bodyPr/>
          <a:lstStyle/>
          <a:p>
            <a:pPr lvl="0" hangingPunct="1">
              <a:spcBef>
                <a:spcPts val="1800"/>
              </a:spcBef>
              <a:buClr>
                <a:srgbClr val="92D050"/>
              </a:buClr>
              <a:buSzPct val="100000"/>
              <a:buFont typeface="Arial" pitchFamily="34"/>
              <a:buChar char="•"/>
            </a:pPr>
            <a:r>
              <a:rPr lang="fr-FR" sz="2000" dirty="0">
                <a:latin typeface="Candara" pitchFamily="18"/>
              </a:rPr>
              <a:t>Recherche par solution unique</a:t>
            </a:r>
          </a:p>
          <a:p>
            <a:pPr lvl="1">
              <a:buClr>
                <a:srgbClr val="92D050"/>
              </a:buClr>
              <a:buSzPct val="100000"/>
              <a:buFont typeface="Arial" pitchFamily="34"/>
              <a:buChar char="•"/>
            </a:pPr>
            <a:r>
              <a:rPr lang="fr-FR" dirty="0"/>
              <a:t>Permet d’éviter un surplus de calculs</a:t>
            </a:r>
          </a:p>
          <a:p>
            <a:pPr lvl="1">
              <a:buClr>
                <a:srgbClr val="92D050"/>
              </a:buClr>
              <a:buSzPct val="100000"/>
              <a:buFont typeface="Arial" pitchFamily="34"/>
              <a:buChar char="•"/>
            </a:pPr>
            <a:r>
              <a:rPr lang="fr-FR" dirty="0"/>
              <a:t>Fonctionne bien avec les voisinages choisis</a:t>
            </a:r>
          </a:p>
          <a:p>
            <a:pPr lvl="0" hangingPunct="1">
              <a:spcBef>
                <a:spcPts val="1800"/>
              </a:spcBef>
              <a:buClr>
                <a:srgbClr val="92D050"/>
              </a:buClr>
              <a:buSzPct val="100000"/>
              <a:buFont typeface="Arial" pitchFamily="34"/>
              <a:buChar char="•"/>
            </a:pPr>
            <a:r>
              <a:rPr lang="fr-FR" sz="2000" dirty="0">
                <a:latin typeface="Candara" pitchFamily="18"/>
              </a:rPr>
              <a:t>Deux métaheuristiques étudiées</a:t>
            </a:r>
          </a:p>
          <a:p>
            <a:pPr lvl="1">
              <a:buClr>
                <a:srgbClr val="92D050"/>
              </a:buClr>
              <a:buSzPct val="100000"/>
              <a:buFont typeface="Arial" pitchFamily="34"/>
              <a:buChar char="•"/>
            </a:pPr>
            <a:r>
              <a:rPr lang="fr-FR" dirty="0"/>
              <a:t>Recuit simulé(</a:t>
            </a:r>
            <a:r>
              <a:rPr lang="fr-FR" dirty="0" err="1"/>
              <a:t>simalated_annealing</a:t>
            </a:r>
            <a:r>
              <a:rPr lang="fr-FR" dirty="0"/>
              <a:t>)</a:t>
            </a:r>
          </a:p>
          <a:p>
            <a:pPr lvl="1">
              <a:buClr>
                <a:srgbClr val="92D050"/>
              </a:buClr>
              <a:buSzPct val="100000"/>
              <a:buFont typeface="Arial" pitchFamily="34"/>
              <a:buChar char="•"/>
            </a:pPr>
            <a:r>
              <a:rPr lang="fr-FR" dirty="0"/>
              <a:t>Voisinage variable(</a:t>
            </a:r>
            <a:r>
              <a:rPr lang="fr-FR" dirty="0" err="1"/>
              <a:t>Variable_neighborhood</a:t>
            </a:r>
            <a:r>
              <a:rPr lang="fr-FR" dirty="0"/>
              <a:t>)</a:t>
            </a:r>
          </a:p>
          <a:p>
            <a:pPr lvl="1">
              <a:buClr>
                <a:srgbClr val="92D050"/>
              </a:buClr>
              <a:buSzPct val="100000"/>
              <a:buFont typeface="Arial" pitchFamily="34"/>
              <a:buChar char="•"/>
            </a:pPr>
            <a:r>
              <a:rPr lang="fr-FR" dirty="0"/>
              <a:t>Méthodes choisies pour leur simplicité d’implémentation et leur flexibilité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DC1C28FB-C4F9-40B6-9437-718847DE07FC}"/>
              </a:ext>
            </a:extLst>
          </p:cNvPr>
          <p:cNvSpPr txBox="1"/>
          <p:nvPr/>
        </p:nvSpPr>
        <p:spPr>
          <a:xfrm>
            <a:off x="9829800" y="6362696"/>
            <a:ext cx="838203" cy="2571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83DFFDC-5AF9-4F80-9FE4-FC3DBA8331B8}" type="slidenum">
              <a:t>6</a:t>
            </a:fld>
            <a:endParaRPr lang="fr-FR" sz="800" b="0" i="0" u="none" strike="noStrike" kern="1200" cap="none" spc="0" baseline="0">
              <a:solidFill>
                <a:srgbClr val="D9D9D9"/>
              </a:solidFill>
              <a:uFillTx/>
              <a:latin typeface="Canda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48B72-CFB8-475D-811C-1C4EE483FC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C7615-2D23-4C8E-B533-A24F8B79F6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3" y="1828800"/>
            <a:ext cx="9144000" cy="476246"/>
          </a:xfrm>
        </p:spPr>
        <p:txBody>
          <a:bodyPr/>
          <a:lstStyle/>
          <a:p>
            <a:pPr lvl="0"/>
            <a:r>
              <a:rPr lang="fr-FR"/>
              <a:t>Recuit simulé</a:t>
            </a:r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62C2022-81A9-45C1-BFB7-86FDA222D4F7}"/>
              </a:ext>
            </a:extLst>
          </p:cNvPr>
          <p:cNvSpPr txBox="1"/>
          <p:nvPr/>
        </p:nvSpPr>
        <p:spPr>
          <a:xfrm>
            <a:off x="323853" y="2135773"/>
            <a:ext cx="11544300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simalated_annealing</a:t>
            </a:r>
            <a:r>
              <a:rPr lang="fr-FR" sz="16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fr-FR" sz="16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self</a:t>
            </a:r>
            <a:r>
              <a:rPr lang="fr-FR" sz="16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</a:t>
            </a:r>
            <a:r>
              <a:rPr lang="fr-FR" sz="16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code</a:t>
            </a:r>
            <a:r>
              <a:rPr lang="fr-FR" sz="16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</a:t>
            </a:r>
            <a:r>
              <a:rPr lang="fr-FR" sz="16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intensification</a:t>
            </a:r>
            <a:r>
              <a:rPr lang="fr-FR" sz="16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</a:t>
            </a:r>
            <a:r>
              <a:rPr lang="fr-FR" sz="16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diversification</a:t>
            </a:r>
            <a:r>
              <a:rPr lang="fr-FR" sz="16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</a:t>
            </a:r>
            <a:r>
              <a:rPr lang="fr-FR" sz="16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T0</a:t>
            </a:r>
            <a:r>
              <a:rPr lang="fr-FR" sz="16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= </a:t>
            </a:r>
            <a:r>
              <a:rPr lang="fr-FR" sz="16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100</a:t>
            </a:r>
            <a:r>
              <a:rPr lang="fr-FR" sz="16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</a:t>
            </a:r>
            <a:r>
              <a:rPr lang="fr-FR" sz="16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TF</a:t>
            </a:r>
            <a:r>
              <a:rPr lang="fr-FR" sz="16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= </a:t>
            </a:r>
            <a:r>
              <a:rPr lang="fr-FR" sz="16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0.1</a:t>
            </a:r>
            <a:r>
              <a:rPr lang="fr-FR" sz="16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</a:t>
            </a:r>
            <a:r>
              <a:rPr lang="fr-FR" sz="16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iter</a:t>
            </a:r>
            <a:r>
              <a:rPr lang="fr-FR" sz="16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= </a:t>
            </a:r>
            <a:r>
              <a:rPr lang="fr-FR" sz="16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10</a:t>
            </a:r>
            <a:r>
              <a:rPr lang="fr-FR" sz="16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</a:t>
            </a:r>
            <a:r>
              <a:rPr lang="fr-FR" sz="16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coeff</a:t>
            </a:r>
            <a:r>
              <a:rPr lang="fr-FR" sz="16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= </a:t>
            </a:r>
            <a:r>
              <a:rPr lang="fr-FR" sz="16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0.9</a:t>
            </a:r>
            <a:r>
              <a:rPr lang="fr-FR" sz="16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1E20DFB-61F2-4687-98F6-DF9677444EC2}"/>
              </a:ext>
            </a:extLst>
          </p:cNvPr>
          <p:cNvSpPr txBox="1"/>
          <p:nvPr/>
        </p:nvSpPr>
        <p:spPr>
          <a:xfrm>
            <a:off x="1524003" y="4029075"/>
            <a:ext cx="9144000" cy="4762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D9D9D9"/>
                </a:solidFill>
                <a:uFillTx/>
                <a:latin typeface="Candara"/>
              </a:rPr>
              <a:t>Voisinage variable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1AD5AB93-8F45-4B94-A70C-1D7FF024FA9D}"/>
              </a:ext>
            </a:extLst>
          </p:cNvPr>
          <p:cNvSpPr txBox="1"/>
          <p:nvPr/>
        </p:nvSpPr>
        <p:spPr>
          <a:xfrm>
            <a:off x="323853" y="4320658"/>
            <a:ext cx="61102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Variable_neighborhood</a:t>
            </a:r>
            <a:r>
              <a:rPr lang="en-US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8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self</a:t>
            </a:r>
            <a:r>
              <a:rPr lang="en-US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code</a:t>
            </a:r>
            <a:r>
              <a:rPr lang="en-US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</a:t>
            </a:r>
            <a:r>
              <a:rPr lang="en-US" sz="18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iter</a:t>
            </a:r>
            <a:r>
              <a:rPr lang="en-US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= </a:t>
            </a:r>
            <a:r>
              <a:rPr lang="en-US" sz="18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100</a:t>
            </a:r>
            <a:r>
              <a:rPr lang="en-US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 *</a:t>
            </a:r>
            <a:r>
              <a:rPr lang="en-US" sz="18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f</a:t>
            </a:r>
            <a:r>
              <a:rPr lang="en-US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BFB2737-F56D-4299-B258-F0D5F5B97004}"/>
              </a:ext>
            </a:extLst>
          </p:cNvPr>
          <p:cNvSpPr txBox="1"/>
          <p:nvPr/>
        </p:nvSpPr>
        <p:spPr>
          <a:xfrm>
            <a:off x="2047871" y="2475417"/>
            <a:ext cx="8248646" cy="14504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rtl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 pitchFamily="34"/>
              <a:buChar char="•"/>
              <a:tabLst/>
            </a:pPr>
            <a:r>
              <a:rPr lang="fr-FR" sz="1400" b="0" i="0" u="none" strike="noStrike" kern="1200" cap="none" spc="0" baseline="0" dirty="0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Code : solution de départ</a:t>
            </a:r>
          </a:p>
          <a:p>
            <a:pPr marL="228600" marR="0" lvl="0" indent="-2286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 pitchFamily="34"/>
              <a:buChar char="•"/>
              <a:tabLst/>
            </a:pPr>
            <a:r>
              <a:rPr lang="fr-FR" sz="1400" b="0" i="0" u="none" strike="noStrike" kern="1200" cap="none" spc="0" baseline="0" dirty="0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Intensification et diversification : méthodes de voisinage choisies pour le rôle adéquat</a:t>
            </a:r>
          </a:p>
          <a:p>
            <a:pPr marL="228600" marR="0" lvl="0" indent="-2286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 pitchFamily="34"/>
              <a:buChar char="•"/>
              <a:tabLst/>
            </a:pPr>
            <a:r>
              <a:rPr lang="fr-FR" sz="1400" b="0" i="0" u="none" strike="noStrike" kern="1200" cap="none" spc="0" baseline="0" dirty="0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T0 et TF : température initiale et finale</a:t>
            </a:r>
          </a:p>
          <a:p>
            <a:pPr marL="228600" marR="0" lvl="0" indent="-2286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 pitchFamily="34"/>
              <a:buChar char="•"/>
              <a:tabLst/>
            </a:pPr>
            <a:r>
              <a:rPr lang="fr-FR" sz="1400" b="0" i="0" u="none" strike="noStrike" kern="1200" cap="none" spc="0" baseline="0" dirty="0" err="1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Iter</a:t>
            </a:r>
            <a:r>
              <a:rPr lang="fr-FR" sz="1400" b="0" i="0" u="none" strike="noStrike" kern="1200" cap="none" spc="0" baseline="0" dirty="0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 : nombre d’itérations pour l’intensification</a:t>
            </a:r>
          </a:p>
          <a:p>
            <a:pPr marL="228600" marR="0" lvl="0" indent="-2286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 pitchFamily="34"/>
              <a:buChar char="•"/>
              <a:tabLst/>
            </a:pPr>
            <a:r>
              <a:rPr lang="fr-FR" sz="1400" b="0" i="0" u="none" strike="noStrike" kern="1200" cap="none" spc="0" baseline="0" dirty="0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Coeff : coefficient d’altération de la température</a:t>
            </a:r>
          </a:p>
          <a:p>
            <a:pPr marL="228600" marR="0" lvl="0" indent="-2286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 pitchFamily="34"/>
              <a:buChar char="•"/>
              <a:tabLst/>
            </a:pPr>
            <a:r>
              <a:rPr lang="fr-FR" sz="1400" b="0" i="0" u="none" strike="noStrike" kern="1200" cap="none" spc="0" baseline="0" dirty="0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Le temps d’exécution de la méthode est déterminé par la valeur des paramètres T0, TF, </a:t>
            </a:r>
            <a:r>
              <a:rPr lang="fr-FR" sz="1400" b="0" i="0" u="none" strike="noStrike" kern="1200" cap="none" spc="0" baseline="0" dirty="0" err="1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iter</a:t>
            </a:r>
            <a:r>
              <a:rPr lang="fr-FR" sz="1400" b="0" i="0" u="none" strike="noStrike" kern="1200" cap="none" spc="0" baseline="0" dirty="0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 et </a:t>
            </a:r>
            <a:r>
              <a:rPr lang="fr-FR" sz="1400" b="0" i="0" u="none" strike="noStrike" kern="1200" cap="none" spc="0" baseline="0" dirty="0" err="1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coeff</a:t>
            </a:r>
            <a:endParaRPr lang="fr-FR" sz="1400" b="0" i="0" u="none" strike="noStrike" kern="1200" cap="none" spc="0" baseline="0" dirty="0">
              <a:ln>
                <a:noFill/>
              </a:ln>
              <a:solidFill>
                <a:srgbClr val="D9D9D9"/>
              </a:solidFill>
              <a:latin typeface="Candara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766FCC4-F7BD-420A-B0EF-8C2EB6272063}"/>
              </a:ext>
            </a:extLst>
          </p:cNvPr>
          <p:cNvSpPr txBox="1"/>
          <p:nvPr/>
        </p:nvSpPr>
        <p:spPr>
          <a:xfrm>
            <a:off x="2047871" y="4793220"/>
            <a:ext cx="9144000" cy="8646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 pitchFamily="34"/>
              <a:buChar char="•"/>
              <a:tabLst/>
            </a:pPr>
            <a:r>
              <a:rPr lang="fr-FR" sz="1400" b="0" i="0" u="none" strike="noStrike" kern="1200" cap="none" spc="0" baseline="0" dirty="0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Code : solution de départ</a:t>
            </a:r>
          </a:p>
          <a:p>
            <a:pPr marL="228600" marR="0" lvl="0" indent="-2286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 pitchFamily="34"/>
              <a:buChar char="•"/>
              <a:tabLst/>
            </a:pPr>
            <a:r>
              <a:rPr lang="fr-FR" sz="1400" b="0" i="0" u="none" strike="noStrike" kern="1200" cap="none" spc="0" baseline="0" dirty="0" err="1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Iter</a:t>
            </a:r>
            <a:r>
              <a:rPr lang="fr-FR" sz="1400" b="0" i="0" u="none" strike="noStrike" kern="1200" cap="none" spc="0" baseline="0" dirty="0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 : nombre d’itérations de la méthode (détermine le temps d’exécution)</a:t>
            </a:r>
          </a:p>
          <a:p>
            <a:pPr marL="228600" marR="0" lvl="0" indent="-2286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00000"/>
              <a:buFont typeface="Arial" pitchFamily="34"/>
              <a:buChar char="•"/>
              <a:tabLst/>
            </a:pPr>
            <a:r>
              <a:rPr lang="fr-FR" sz="1400" b="0" i="0" u="none" strike="noStrike" kern="1200" cap="none" spc="0" baseline="0" dirty="0">
                <a:ln>
                  <a:noFill/>
                </a:ln>
                <a:solidFill>
                  <a:srgbClr val="D9D9D9"/>
                </a:solidFill>
                <a:latin typeface="Candara" pitchFamily="18"/>
                <a:ea typeface="Noto Sans CJK SC" pitchFamily="2"/>
                <a:cs typeface="Lohit Devanagari" pitchFamily="2"/>
              </a:rPr>
              <a:t>*f : liste de méthodes allant de l’intensification à la diversification</a:t>
            </a:r>
          </a:p>
        </p:txBody>
      </p:sp>
      <p:sp>
        <p:nvSpPr>
          <p:cNvPr id="9" name="Espace réservé du numéro de diapositive 11">
            <a:extLst>
              <a:ext uri="{FF2B5EF4-FFF2-40B4-BE49-F238E27FC236}">
                <a16:creationId xmlns:a16="http://schemas.microsoft.com/office/drawing/2014/main" id="{9A2E2978-0D07-45CA-8D1F-EC39B864CAF7}"/>
              </a:ext>
            </a:extLst>
          </p:cNvPr>
          <p:cNvSpPr txBox="1"/>
          <p:nvPr/>
        </p:nvSpPr>
        <p:spPr>
          <a:xfrm>
            <a:off x="9829800" y="6362696"/>
            <a:ext cx="838203" cy="2571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7FDCF5-7B95-4D61-83FA-9648E605DE9C}" type="slidenum">
              <a:rPr lang="fr-FR" sz="800" b="0" i="0" u="none" strike="noStrike" kern="1200" cap="none" spc="0" baseline="0">
                <a:solidFill>
                  <a:srgbClr val="D9D9D9"/>
                </a:solidFill>
                <a:uFillTx/>
                <a:latin typeface="Candara"/>
              </a:rPr>
              <a:t>7</a:t>
            </a:fld>
            <a:endParaRPr lang="fr-FR" sz="800" b="0" i="0" u="none" strike="noStrike" kern="1200" cap="none" spc="0" baseline="0">
              <a:solidFill>
                <a:srgbClr val="D9D9D9"/>
              </a:solidFill>
              <a:uFillTx/>
              <a:latin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E27BA-C485-44E3-8980-AA2801C2FE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Méthode choisie : </a:t>
            </a:r>
            <a:br>
              <a:rPr lang="fr-FR"/>
            </a:br>
            <a:r>
              <a:rPr lang="fr-FR"/>
              <a:t>	Recherche à voisinage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6EC52-6EE8-45ED-ADE1-F613953A11C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1">
              <a:spcBef>
                <a:spcPts val="1800"/>
              </a:spcBef>
              <a:buClr>
                <a:srgbClr val="92D050"/>
              </a:buClr>
              <a:buSzPct val="100000"/>
              <a:buFont typeface="Arial" pitchFamily="34"/>
              <a:buChar char="•"/>
            </a:pPr>
            <a:r>
              <a:rPr lang="fr-FR" sz="2000" dirty="0">
                <a:latin typeface="Candara" pitchFamily="18"/>
              </a:rPr>
              <a:t>Les tests ont montré que la recherche à voisinage variable était plus rapide et donnait de meilleurs résultats que le recuit simulé</a:t>
            </a:r>
          </a:p>
          <a:p>
            <a:pPr lvl="0" hangingPunct="1">
              <a:spcBef>
                <a:spcPts val="1800"/>
              </a:spcBef>
              <a:buClr>
                <a:srgbClr val="92D050"/>
              </a:buClr>
              <a:buSzPct val="100000"/>
              <a:buFont typeface="Arial" pitchFamily="34"/>
              <a:buChar char="•"/>
            </a:pPr>
            <a:r>
              <a:rPr lang="fr-FR" sz="2000" dirty="0">
                <a:latin typeface="Candara" pitchFamily="18"/>
              </a:rPr>
              <a:t>Ces différences de performance pourraient venir du fait que la méthode du recuit simulé n’utilise que deux voisinages et possède plus de paramètres réglables, ce qui complique le paramétrage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8A043224-B07A-4AFE-9A7A-036816BF3CFB}"/>
              </a:ext>
            </a:extLst>
          </p:cNvPr>
          <p:cNvSpPr txBox="1"/>
          <p:nvPr/>
        </p:nvSpPr>
        <p:spPr>
          <a:xfrm>
            <a:off x="9829800" y="6362696"/>
            <a:ext cx="838203" cy="2571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3A1B7E-0CD8-4DEA-8379-ABB88B3D370C}" type="slidenum">
              <a:t>8</a:t>
            </a:fld>
            <a:endParaRPr lang="fr-FR" sz="800" b="0" i="0" u="none" strike="noStrike" kern="1200" cap="none" spc="0" baseline="0">
              <a:solidFill>
                <a:srgbClr val="D9D9D9"/>
              </a:solidFill>
              <a:uFillTx/>
              <a:latin typeface="Canda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58567-0011-48EE-A371-0EB93D4ED1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3100"/>
              <a:t>Résultats obtenus</a:t>
            </a:r>
            <a:br>
              <a:rPr lang="fr-FR" sz="3100"/>
            </a:br>
            <a:r>
              <a:rPr lang="fr-FR" sz="3100"/>
              <a:t>	par la recherche à voisinage variable</a:t>
            </a:r>
          </a:p>
        </p:txBody>
      </p:sp>
      <p:pic>
        <p:nvPicPr>
          <p:cNvPr id="3" name="Image 10">
            <a:extLst>
              <a:ext uri="{FF2B5EF4-FFF2-40B4-BE49-F238E27FC236}">
                <a16:creationId xmlns:a16="http://schemas.microsoft.com/office/drawing/2014/main" id="{EC17405D-327C-4A96-9E9E-CBD3C18A0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38" y="1539547"/>
            <a:ext cx="9557720" cy="48231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Espace réservé du numéro de diapositive 12">
            <a:extLst>
              <a:ext uri="{FF2B5EF4-FFF2-40B4-BE49-F238E27FC236}">
                <a16:creationId xmlns:a16="http://schemas.microsoft.com/office/drawing/2014/main" id="{D13D7F7F-D825-4F34-990F-47DF16D6D9C8}"/>
              </a:ext>
            </a:extLst>
          </p:cNvPr>
          <p:cNvSpPr txBox="1"/>
          <p:nvPr/>
        </p:nvSpPr>
        <p:spPr>
          <a:xfrm>
            <a:off x="9829800" y="6362696"/>
            <a:ext cx="838203" cy="2571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351864-9EE7-4F47-9EF8-8759DEA08D67}" type="slidenum">
              <a:t>9</a:t>
            </a:fld>
            <a:endParaRPr lang="fr-FR" sz="800" b="0" i="0" u="none" strike="noStrike" kern="1200" cap="none" spc="0" baseline="0">
              <a:solidFill>
                <a:srgbClr val="D9D9D9"/>
              </a:solidFill>
              <a:uFillTx/>
              <a:latin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Présentation%20technologique%20de%20circuit%20imprimé%20pour%20professionnels%20(grand%20écran)</Template>
  <TotalTime>742</TotalTime>
  <Words>521</Words>
  <Application>Microsoft Office PowerPoint</Application>
  <PresentationFormat>Grand écran</PresentationFormat>
  <Paragraphs>62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Technologie informatique 16:9</vt:lpstr>
      <vt:lpstr>Projet challenge</vt:lpstr>
      <vt:lpstr>Codage de la solution</vt:lpstr>
      <vt:lpstr>Génération du code</vt:lpstr>
      <vt:lpstr>Voisinages utilisés</vt:lpstr>
      <vt:lpstr>Voisinages utilisés</vt:lpstr>
      <vt:lpstr>Choix de la méthode</vt:lpstr>
      <vt:lpstr>Implémentation</vt:lpstr>
      <vt:lpstr>Méthode choisie :   Recherche à voisinage variable</vt:lpstr>
      <vt:lpstr>Résultats obtenus  par la recherche à voisinage variable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challenge</dc:title>
  <dc:creator>Valentin Marchand</dc:creator>
  <cp:lastModifiedBy>Valentin Marchand</cp:lastModifiedBy>
  <cp:revision>22</cp:revision>
  <dcterms:created xsi:type="dcterms:W3CDTF">2021-12-14T10:38:36Z</dcterms:created>
  <dcterms:modified xsi:type="dcterms:W3CDTF">2021-12-19T17:17:57Z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