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</p:sldMasterIdLst>
  <p:sldIdLst>
    <p:sldId id="256" r:id="rId3"/>
    <p:sldId id="257" r:id="rId4"/>
    <p:sldId id="348" r:id="rId5"/>
    <p:sldId id="347" r:id="rId6"/>
    <p:sldId id="365" r:id="rId7"/>
    <p:sldId id="368" r:id="rId8"/>
    <p:sldId id="371" r:id="rId9"/>
    <p:sldId id="367" r:id="rId10"/>
    <p:sldId id="372" r:id="rId11"/>
    <p:sldId id="373" r:id="rId12"/>
    <p:sldId id="374" r:id="rId13"/>
    <p:sldId id="375" r:id="rId14"/>
    <p:sldId id="376" r:id="rId15"/>
    <p:sldId id="329" r:id="rId16"/>
    <p:sldId id="366" r:id="rId17"/>
    <p:sldId id="370" r:id="rId18"/>
    <p:sldId id="279" r:id="rId19"/>
    <p:sldId id="377" r:id="rId20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DA440BF-D122-D408-A104-C0460A2F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4F91-099F-4B0B-9CE5-70A9D4A6F6E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F8D87429-06B6-7122-1D99-07B191D9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CBE9FC51-81D6-927D-91B4-E8997174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05B-ECD7-4E17-A832-5B1E113B9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434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E47853F-48E1-4993-0724-87C1BDC3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4F91-099F-4B0B-9CE5-70A9D4A6F6E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E7ED140-6AAD-D46A-A122-5AB7F6A5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14B6CD7-7973-9B4E-0688-957D8C46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05B-ECD7-4E17-A832-5B1E113B9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504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FFE2636-3572-E850-EC77-0AAB754A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4F91-099F-4B0B-9CE5-70A9D4A6F6E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1E25094-BD66-7D27-83B1-C781A565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F0B99F0A-3823-878F-B1D7-C7CA390B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05B-ECD7-4E17-A832-5B1E113B9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140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6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8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9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98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5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84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4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9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827D9E9-E852-4CB3-4C52-8CC5393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4F91-099F-4B0B-9CE5-70A9D4A6F6E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81C4637-9968-0D9B-DDB6-DEE26B81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D76C3AD5-FDBE-9599-B451-E8DA9E4B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05B-ECD7-4E17-A832-5B1E113B9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5870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579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33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1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B0C36ED-2DFF-913D-83BE-033EC247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4F91-099F-4B0B-9CE5-70A9D4A6F6E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F98BA6F-03BE-1A0F-EC0F-AE86A1CA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C5CF5304-DA94-3DE7-C0CF-6EEBBA61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05B-ECD7-4E17-A832-5B1E113B9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840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C710F1C-63CC-225E-7B7A-A5E66076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4F91-099F-4B0B-9CE5-70A9D4A6F6E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C02B6FC-F214-BAD5-F21F-5768B672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B061C32-47A3-223E-250C-06DADBBB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05B-ECD7-4E17-A832-5B1E113B9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946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7F6759A-8069-9593-F70F-A7882589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4F91-099F-4B0B-9CE5-70A9D4A6F6E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8B76539-6E16-A02C-D892-5E86460A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B9D6D90-EAFD-8183-EF76-7831D8C2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05B-ECD7-4E17-A832-5B1E113B9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08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0AAA07D-728A-D5C2-5AE3-5919F7F5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4F91-099F-4B0B-9CE5-70A9D4A6F6E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EE71B50-6D66-A544-9D99-0C714AFB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64875D6-24A3-1C93-DE68-3B33D1F8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05B-ECD7-4E17-A832-5B1E113B9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10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4878287-B04F-D220-8996-8B1A1907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4F91-099F-4B0B-9CE5-70A9D4A6F6E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DDC07B9B-A8AB-6F56-FCD4-0611E58D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581F492-97CE-3FF8-1D93-B5216290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05B-ECD7-4E17-A832-5B1E113B9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064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2FBAD08-846A-96DA-48F8-C425306F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4F91-099F-4B0B-9CE5-70A9D4A6F6E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CA3EE55-B70D-500F-FF00-D89108EC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DB9E32BD-7A06-26D7-E69E-07457E75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05B-ECD7-4E17-A832-5B1E113B9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318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97AF622-4DF8-124C-B4E3-96BFC83D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4F91-099F-4B0B-9CE5-70A9D4A6F6E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3E5E82B-F979-5AAA-1BF9-CF0C8DB1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3E963C8-345A-7724-0465-31C859C5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05B-ECD7-4E17-A832-5B1E113B9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087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/D:\qq&#25991;&#20214;\712321467\Image\C2C\Image2\%7b75232B38-A165-1FB7-499C-2E1C792CACB5%7d.pn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67538AB-2F87-5223-994C-AC9DC225805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186B575-EAB5-7B22-12C9-4FE97B67D1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F7478F1-E480-2251-8399-CAD3235084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D563F7C6-3E61-B548-51D6-FE42E98FD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4E34F91-099F-4B0B-9CE5-70A9D4A6F6E7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6039462-D276-2211-1C40-4236583B9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0D9278F-F41A-EFC1-97E7-E051E2B23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0E2F105B-ECD7-4E17-A832-5B1E113B96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9" name="图片 1073743875" descr="学科网 zxxk.com"/>
          <p:cNvPicPr>
            <a:picLocks noChangeAspect="1"/>
          </p:cNvPicPr>
          <p:nvPr/>
        </p:nvPicPr>
        <p:blipFill>
          <a:blip r:embed="rId14" r:link="rId1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11871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2023/4/15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435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18910"/>
            <a:ext cx="9144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平面向量基本定理及坐标表示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275779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平面向量及其应用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2898539"/>
            <a:ext cx="914400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</a:pPr>
            <a:r>
              <a:rPr lang="zh-CN" altLang="en-US" sz="3600" b="1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平</a:t>
            </a:r>
            <a:r>
              <a:rPr lang="zh-CN" altLang="en-US" sz="36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面向量</a:t>
            </a:r>
            <a:r>
              <a:rPr lang="zh-CN" altLang="en-US" sz="3600" b="1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数</a:t>
            </a:r>
            <a:r>
              <a:rPr lang="zh-CN" altLang="en-US" sz="3600" b="1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量积</a:t>
            </a:r>
            <a:r>
              <a:rPr lang="zh-CN" altLang="en-US" sz="3600" b="1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36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坐标表示</a:t>
            </a:r>
            <a:endParaRPr sz="36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6714" y="5249778"/>
            <a:ext cx="4190571" cy="407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2422" y="967749"/>
                <a:ext cx="804223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zh-CN" sz="2000" kern="1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kern="10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9  </a:t>
                </a:r>
                <a:r>
                  <a:rPr lang="zh-CN" altLang="zh-CN" sz="2000">
                    <a:latin typeface="Times New Roman" panose="02020603050405020304" pitchFamily="18" charset="0"/>
                  </a:rPr>
                  <a:t>设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P</a:t>
                </a:r>
                <a:r>
                  <a:rPr lang="zh-CN" altLang="zh-CN" sz="2000">
                    <a:latin typeface="Times New Roman" panose="02020603050405020304" pitchFamily="18" charset="0"/>
                  </a:rPr>
                  <a:t>是线段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>
                    <a:latin typeface="Times New Roman" panose="02020603050405020304" pitchFamily="18" charset="0"/>
                  </a:rPr>
                  <a:t>上的一点，点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 sz="200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>
                    <a:latin typeface="Times New Roman" panose="02020603050405020304" pitchFamily="18" charset="0"/>
                  </a:rPr>
                  <a:t>的坐标分别是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.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  <a:r>
                  <a:rPr lang="zh-CN" altLang="zh-CN" sz="2000">
                    <a:latin typeface="Times New Roman" panose="02020603050405020304" pitchFamily="18" charset="0"/>
                  </a:rPr>
                  <a:t>）当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P</a:t>
                </a:r>
                <a:r>
                  <a:rPr lang="zh-CN" altLang="zh-CN" sz="2000">
                    <a:latin typeface="Times New Roman" panose="02020603050405020304" pitchFamily="18" charset="0"/>
                  </a:rPr>
                  <a:t>是线段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>
                    <a:latin typeface="Times New Roman" panose="02020603050405020304" pitchFamily="18" charset="0"/>
                  </a:rPr>
                  <a:t>的中点时，求点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P</a:t>
                </a:r>
                <a:r>
                  <a:rPr lang="zh-CN" altLang="zh-CN" sz="2000">
                    <a:latin typeface="Times New Roman" panose="02020603050405020304" pitchFamily="18" charset="0"/>
                  </a:rPr>
                  <a:t>的坐标；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2</a:t>
                </a:r>
                <a:r>
                  <a:rPr lang="zh-CN" altLang="zh-CN" sz="2000">
                    <a:latin typeface="Times New Roman" panose="02020603050405020304" pitchFamily="18" charset="0"/>
                  </a:rPr>
                  <a:t>）当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P</a:t>
                </a:r>
                <a:r>
                  <a:rPr lang="zh-CN" altLang="zh-CN" sz="2000">
                    <a:latin typeface="Times New Roman" panose="02020603050405020304" pitchFamily="18" charset="0"/>
                  </a:rPr>
                  <a:t>是线段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>
                    <a:latin typeface="Times New Roman" panose="02020603050405020304" pitchFamily="18" charset="0"/>
                  </a:rPr>
                  <a:t>的一个三等分点时，求点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P</a:t>
                </a:r>
                <a:r>
                  <a:rPr lang="zh-CN" altLang="zh-CN" sz="2000">
                    <a:latin typeface="Times New Roman" panose="02020603050405020304" pitchFamily="18" charset="0"/>
                  </a:rPr>
                  <a:t>的坐标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.</a:t>
                </a:r>
                <a:endParaRPr lang="zh-CN" altLang="zh-CN" sz="2000">
                  <a:latin typeface="Times New Roman" panose="02020603050405020304" pitchFamily="18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2" y="967749"/>
                <a:ext cx="8042238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758" r="-76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2422" y="3295054"/>
                <a:ext cx="5790001" cy="1907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zh-CN" kern="1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zh-CN" altLang="en-US" kern="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kern="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）如图，</a:t>
                </a:r>
                <a:r>
                  <a:rPr lang="zh-CN" altLang="zh-CN"/>
                  <a:t>由向量的线性运算可知</a:t>
                </a:r>
                <a:endParaRPr lang="en-US" altLang="zh-CN"/>
              </a:p>
              <a:p>
                <a:pPr indent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b="0">
                  <a:latin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/>
                  <a:t>所以，点</a:t>
                </a:r>
                <a:r>
                  <a:rPr lang="en-US" altLang="zh-CN" i="1"/>
                  <a:t>P</a:t>
                </a:r>
                <a:r>
                  <a:rPr lang="zh-CN" altLang="zh-CN"/>
                  <a:t>的坐标是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，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>
                  <a:latin typeface="Times New Roman" panose="02020603050405020304" pitchFamily="18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2" y="3295054"/>
                <a:ext cx="5790001" cy="19075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961833" y="307390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21483" y="275856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3F7EA19-85E3-227E-C2AD-D0E255967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179" y="3151160"/>
            <a:ext cx="18097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84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3362" y="1082254"/>
                <a:ext cx="7822799" cy="3096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zh-CN" sz="2000" kern="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中点坐标公式：若点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 sz="20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kern="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>
                    <a:latin typeface="Times New Roman" panose="02020603050405020304" pitchFamily="18" charset="0"/>
                  </a:rPr>
                  <a:t> ，线段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>
                    <a:latin typeface="Times New Roman" panose="02020603050405020304" pitchFamily="18" charset="0"/>
                  </a:rPr>
                  <a:t>的中点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P</a:t>
                </a:r>
                <a:r>
                  <a:rPr lang="zh-CN" altLang="zh-CN" sz="2000">
                    <a:latin typeface="Times New Roman" panose="02020603050405020304" pitchFamily="18" charset="0"/>
                  </a:rPr>
                  <a:t>的坐标为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>
                    <a:latin typeface="Times New Roman" panose="02020603050405020304" pitchFamily="18" charset="0"/>
                  </a:rPr>
                  <a:t>，则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ctrlPr>
                            <a:rPr lang="zh-CN" altLang="en-US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0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sz="20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sz="2000" i="1">
                                    <a:latin typeface="Cambria Math"/>
                                  </a:rPr>
                                  <m:t> 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zh-CN" altLang="en-US" sz="2000" i="1">
                                    <a:latin typeface="Cambria Math"/>
                                  </a:rPr>
                                  <m:t> 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0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sz="20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sz="2000" i="1">
                                    <a:latin typeface="Cambria Math"/>
                                  </a:rPr>
                                  <m:t> 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62" y="1082254"/>
                <a:ext cx="7822799" cy="3096810"/>
              </a:xfrm>
              <a:prstGeom prst="rect">
                <a:avLst/>
              </a:prstGeom>
              <a:blipFill rotWithShape="0">
                <a:blip r:embed="rId2"/>
                <a:stretch>
                  <a:fillRect l="-779" r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15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31725" y="720712"/>
                <a:ext cx="7499021" cy="5436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zh-CN" kern="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>
                    <a:latin typeface="Times New Roman" panose="02020603050405020304" pitchFamily="18" charset="0"/>
                  </a:rPr>
                  <a:t>2</a:t>
                </a:r>
                <a:r>
                  <a:rPr lang="zh-CN" altLang="zh-CN" kern="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）如图，当点</a:t>
                </a:r>
                <a:r>
                  <a:rPr lang="en-US" altLang="zh-CN" i="1" kern="100">
                    <a:latin typeface="Times New Roman" panose="02020603050405020304" pitchFamily="18" charset="0"/>
                  </a:rPr>
                  <a:t>P</a:t>
                </a:r>
                <a:r>
                  <a:rPr lang="zh-CN" altLang="zh-CN" kern="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的一个三等分点时，有两种情况，即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>
                    <a:latin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>
                    <a:latin typeface="Times New Roman" panose="02020603050405020304" pitchFamily="18" charset="0"/>
                  </a:rPr>
                  <a:t>.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>
                    <a:latin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zh-CN">
                    <a:latin typeface="Times New Roman" panose="02020603050405020304" pitchFamily="18" charset="0"/>
                  </a:rPr>
                  <a:t> ，如图（</a:t>
                </a:r>
                <a:r>
                  <a:rPr lang="en-US" altLang="zh-CN">
                    <a:latin typeface="Times New Roman" panose="02020603050405020304" pitchFamily="18" charset="0"/>
                  </a:rPr>
                  <a:t>1</a:t>
                </a:r>
                <a:r>
                  <a:rPr lang="zh-CN" altLang="zh-CN">
                    <a:latin typeface="Times New Roman" panose="02020603050405020304" pitchFamily="18" charset="0"/>
                  </a:rPr>
                  <a:t>），那么</a:t>
                </a:r>
                <a:endParaRPr lang="en-US" altLang="zh-CN">
                  <a:latin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>
                  <a:latin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>
                    <a:latin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>
                  <a:latin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>
                    <a:latin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i="1">
                        <a:latin typeface="Cambria Math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/>
                      </a:rPr>
                      <m:t> 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>
                  <a:latin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>
                    <a:latin typeface="Times New Roman" panose="02020603050405020304" pitchFamily="18" charset="0"/>
                  </a:rPr>
                  <a:t>即点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P</a:t>
                </a:r>
                <a:r>
                  <a:rPr lang="zh-CN" altLang="zh-CN">
                    <a:latin typeface="Times New Roman" panose="02020603050405020304" pitchFamily="18" charset="0"/>
                  </a:rPr>
                  <a:t>的坐标是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zh-CN" altLang="en-US" i="1">
                            <a:latin typeface="Cambria Math"/>
                          </a:rPr>
                          <m:t> 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>
                            <a:latin typeface="Cambria Math"/>
                          </a:rPr>
                          <m:t> 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>
                  <a:latin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>
                    <a:latin typeface="Times New Roman" panose="02020603050405020304" pitchFamily="18" charset="0"/>
                  </a:rPr>
                  <a:t>同理，如果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zh-CN">
                    <a:latin typeface="Times New Roman" panose="02020603050405020304" pitchFamily="18" charset="0"/>
                  </a:rPr>
                  <a:t> ，如图（</a:t>
                </a:r>
                <a:r>
                  <a:rPr lang="en-US" altLang="zh-CN">
                    <a:latin typeface="Times New Roman" panose="02020603050405020304" pitchFamily="18" charset="0"/>
                  </a:rPr>
                  <a:t>2</a:t>
                </a:r>
                <a:r>
                  <a:rPr lang="zh-CN" altLang="zh-CN">
                    <a:latin typeface="Times New Roman" panose="02020603050405020304" pitchFamily="18" charset="0"/>
                  </a:rPr>
                  <a:t>），那么点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P</a:t>
                </a:r>
                <a:r>
                  <a:rPr lang="zh-CN" altLang="zh-CN">
                    <a:latin typeface="Times New Roman" panose="02020603050405020304" pitchFamily="18" charset="0"/>
                  </a:rPr>
                  <a:t>的坐标是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zh-CN" altLang="en-US" i="1">
                            <a:latin typeface="Cambria Math"/>
                          </a:rPr>
                          <m:t> 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>
                            <a:latin typeface="Cambria Math"/>
                          </a:rPr>
                          <m:t> 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>
                  <a:latin typeface="Times New Roman" panose="02020603050405020304" pitchFamily="18" charset="0"/>
                </a:endParaRPr>
              </a:p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5" y="720712"/>
                <a:ext cx="7499021" cy="54360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799829" y="4418122"/>
            <a:ext cx="1706245" cy="173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F734719C-1046-9A06-68FD-AD741BC49929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7962" y="1360892"/>
            <a:ext cx="1687195" cy="1476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7929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43494" y="866789"/>
                <a:ext cx="7654439" cy="1525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zh-CN" sz="2000" kern="1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问题</a:t>
                </a:r>
                <a:r>
                  <a:rPr lang="en-US" altLang="zh-CN" sz="2000" kern="1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4  </a:t>
                </a:r>
                <a:r>
                  <a:rPr lang="zh-CN" altLang="zh-CN" sz="2000" dirty="0"/>
                  <a:t>如图，线段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dirty="0"/>
                  <a:t>的端点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 sz="200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dirty="0"/>
                  <a:t>的坐标分别是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/>
                  <a:t> ，点</a:t>
                </a:r>
                <a:r>
                  <a:rPr lang="en-US" altLang="zh-CN" sz="2000" i="1" dirty="0"/>
                  <a:t>P</a:t>
                </a:r>
                <a:r>
                  <a:rPr lang="zh-CN" altLang="zh-CN" sz="2000" dirty="0"/>
                  <a:t>是直线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dirty="0"/>
                  <a:t>上的一点</a:t>
                </a:r>
                <a:r>
                  <a:rPr lang="en-US" altLang="zh-CN" sz="2000" dirty="0"/>
                  <a:t>.</a:t>
                </a:r>
                <a:r>
                  <a:rPr lang="zh-CN" altLang="zh-CN" sz="2000" dirty="0"/>
                  <a:t>当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zh-CN" sz="2000" dirty="0"/>
                  <a:t>时，点</a:t>
                </a:r>
                <a:r>
                  <a:rPr lang="en-US" altLang="zh-CN" sz="2000" dirty="0"/>
                  <a:t>P</a:t>
                </a:r>
                <a:r>
                  <a:rPr lang="zh-CN" altLang="zh-CN" sz="2000" dirty="0"/>
                  <a:t>的坐标是什么？</a:t>
                </a:r>
                <a:endParaRPr lang="zh-CN" altLang="en-US" sz="2000" dirty="0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94" y="866789"/>
                <a:ext cx="7654439" cy="1525802"/>
              </a:xfrm>
              <a:prstGeom prst="rect">
                <a:avLst/>
              </a:prstGeom>
              <a:blipFill rotWithShape="0">
                <a:blip r:embed="rId2"/>
                <a:stretch>
                  <a:fillRect l="-876" r="0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3493" y="3743097"/>
                <a:ext cx="7654439" cy="2430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解：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设点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是线段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>
                    <a:latin typeface="Times New Roman" panose="02020603050405020304" pitchFamily="18" charset="0"/>
                  </a:rPr>
                  <a:t>上的一点，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</a:rPr>
                  <a:t>，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  <a:endParaRPr lang="zh-CN" altLang="zh-CN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Times New Roman" panose="02020603050405020304" pitchFamily="18" charset="0"/>
                  </a:rPr>
                  <a:t>于是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acc>
                      <m:accPr>
                        <m:chr m:val="⃗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  <a:endParaRPr lang="zh-CN" altLang="zh-CN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</a:rPr>
                  <a:t>，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Times New Roman" panose="02020603050405020304" pitchFamily="18" charset="0"/>
                  </a:rPr>
                  <a:t>所以点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latin typeface="Cambria Math"/>
                          </a:rPr>
                          <m:t> 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>
                            <a:latin typeface="Cambria Math"/>
                          </a:rPr>
                          <m:t>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zh-CN" altLang="en-US" i="1" smtClean="0">
                            <a:latin typeface="Cambria Math"/>
                          </a:rPr>
                          <m:t> </m:t>
                        </m:r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，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93" y="3743097"/>
                <a:ext cx="7654439" cy="2430794"/>
              </a:xfrm>
              <a:prstGeom prst="rect">
                <a:avLst/>
              </a:prstGeom>
              <a:blipFill rotWithShape="0">
                <a:blip r:embed="rId3"/>
                <a:stretch>
                  <a:fillRect l="-717" r="0" b="-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8639" y="1993938"/>
            <a:ext cx="1687195" cy="1476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5739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911" y="708863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练一练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37911" y="1458367"/>
                <a:ext cx="7846666" cy="2055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zh-CN" sz="2000" dirty="0"/>
                  <a:t>已知向量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</a:t>
                </a:r>
                <a:r>
                  <a:rPr lang="zh-CN" altLang="zh-CN" sz="2000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等于</m:t>
                    </m:r>
                  </m:oMath>
                </a14:m>
                <a:r>
                  <a:rPr lang="zh-CN" altLang="en-US" sz="2000" dirty="0"/>
                  <a:t>（        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  A.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</a:rPr>
                  <a:t>                        B.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 C.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</a:rPr>
                  <a:t>                     D.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1" y="1458367"/>
                <a:ext cx="7846666" cy="2055371"/>
              </a:xfrm>
              <a:prstGeom prst="rect">
                <a:avLst/>
              </a:prstGeom>
              <a:blipFill>
                <a:blip r:embed="rId2"/>
                <a:stretch>
                  <a:fillRect l="-855" r="-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093792" y="32266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90554" y="3223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4252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0405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76607" y="1702487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endParaRPr lang="zh-CN" altLang="en-US" sz="2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41508" y="4018056"/>
                <a:ext cx="7509311" cy="1109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∵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zh-CN"/>
                  <a:t> 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zh-CN" altLang="zh-CN"/>
                  <a:t>∴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=(0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2)−(−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zh-CN"/>
                  <a:t>.</a:t>
                </a:r>
                <a:r>
                  <a:rPr lang="zh-CN" altLang="zh-CN"/>
                  <a:t>故选</a:t>
                </a:r>
                <a:r>
                  <a:rPr lang="en-US" altLang="zh-CN"/>
                  <a:t>D</a:t>
                </a:r>
                <a:r>
                  <a:rPr lang="zh-CN" altLang="zh-CN"/>
                  <a:t>．</a:t>
                </a:r>
                <a:endParaRPr lang="zh-CN" altLang="en-US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8" y="4018056"/>
                <a:ext cx="7509311" cy="1109919"/>
              </a:xfrm>
              <a:prstGeom prst="rect">
                <a:avLst/>
              </a:prstGeom>
              <a:blipFill rotWithShape="0">
                <a:blip r:embed="rId3"/>
                <a:stretch>
                  <a:fillRect l="-649" r="0" b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911" y="708863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练一练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48803" y="1666979"/>
                <a:ext cx="7509311" cy="261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2000" dirty="0"/>
                  <a:t>2.</a:t>
                </a:r>
                <a:r>
                  <a:rPr lang="zh-CN" altLang="zh-CN" sz="2000" dirty="0"/>
                  <a:t>下列各组向量中，共线的是（</a:t>
                </a:r>
                <a:r>
                  <a:rPr lang="en-US" altLang="zh-CN" sz="2000" dirty="0"/>
                  <a:t>     </a:t>
                </a:r>
                <a:r>
                  <a:rPr lang="zh-CN" altLang="zh-CN" sz="2000" dirty="0"/>
                  <a:t>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  A.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=(−1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2)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=(4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B.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2)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  C.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  D.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03" y="1666979"/>
                <a:ext cx="7509311" cy="2616998"/>
              </a:xfrm>
              <a:prstGeom prst="rect">
                <a:avLst/>
              </a:prstGeom>
              <a:blipFill rotWithShape="0">
                <a:blip r:embed="rId2"/>
                <a:stretch>
                  <a:fillRect l="-812" t="-1860" r="0" b="-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093792" y="32266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90554" y="3223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4252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0405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25364" y="166697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2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48803" y="4372166"/>
                <a:ext cx="7509311" cy="986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/>
                  <a:t>共线</a:t>
                </a:r>
                <a:r>
                  <a:rPr lang="zh-CN" altLang="en-US"/>
                  <a:t>，</a:t>
                </a:r>
                <a:r>
                  <a:rPr lang="zh-CN" altLang="zh-CN"/>
                  <a:t>则存在实数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/>
                  <a:t>，使得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/>
                  <a:t>. </a:t>
                </a:r>
                <a:r>
                  <a:rPr lang="zh-CN" altLang="zh-CN"/>
                  <a:t>经过验证，只有</a:t>
                </a:r>
                <a:r>
                  <a:rPr lang="en-US" altLang="zh-CN"/>
                  <a:t>B</a:t>
                </a:r>
                <a:r>
                  <a:rPr lang="zh-CN" altLang="zh-CN"/>
                  <a:t>满足条件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/>
                  <a:t>.</a:t>
                </a:r>
                <a:r>
                  <a:rPr lang="zh-CN" altLang="zh-CN"/>
                  <a:t>故选</a:t>
                </a:r>
                <a:r>
                  <a:rPr lang="en-US" altLang="zh-CN"/>
                  <a:t>B.</a:t>
                </a:r>
                <a:endParaRPr lang="zh-CN" altLang="en-US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03" y="4372166"/>
                <a:ext cx="7509311" cy="986232"/>
              </a:xfrm>
              <a:prstGeom prst="rect">
                <a:avLst/>
              </a:prstGeom>
              <a:blipFill rotWithShape="0">
                <a:blip r:embed="rId3"/>
                <a:stretch>
                  <a:fillRect l="-649" r="0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911" y="708863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练一练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48803" y="1666979"/>
                <a:ext cx="7509311" cy="1268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zh-CN" sz="2000"/>
                  <a:t>  </a:t>
                </a:r>
                <a:r>
                  <a:rPr lang="zh-CN" altLang="en-US" sz="2000"/>
                  <a:t>已知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(−1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2)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zh-CN" altLang="en-US" sz="2000"/>
                  <a:t>，若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𝐷𝐴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zh-CN" altLang="en-US" sz="2000"/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zh-CN" altLang="en-US" sz="2000"/>
                  <a:t>的</a:t>
                </a:r>
                <a:r>
                  <a:rPr lang="zh-CN" altLang="zh-CN" sz="2000"/>
                  <a:t>坐标为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__________.</m:t>
                    </m:r>
                  </m:oMath>
                </a14:m>
                <a:endParaRPr lang="en-US" altLang="zh-CN" sz="2000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03" y="1666979"/>
                <a:ext cx="7509311" cy="1268361"/>
              </a:xfrm>
              <a:prstGeom prst="rect">
                <a:avLst/>
              </a:prstGeom>
              <a:blipFill rotWithShape="0">
                <a:blip r:embed="rId2"/>
                <a:stretch>
                  <a:fillRect l="-893" t="-22010" r="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093792" y="32266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90554" y="3223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4252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0405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19971" y="2443068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(1 , 2)</a:t>
            </a:r>
            <a:endParaRPr lang="zh-CN" altLang="en-US" sz="2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48803" y="3429000"/>
                <a:ext cx="7937010" cy="1561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zh-CN" altLang="en-US"/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=(2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8)−(−1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2)=(3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6)</m:t>
                    </m:r>
                  </m:oMath>
                </a14:m>
                <a:r>
                  <a:rPr lang="zh-CN" altLang="en-US"/>
                  <a:t>，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=(1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2)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𝐷𝐴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=(−2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−4)</m:t>
                    </m:r>
                  </m:oMath>
                </a14:m>
                <a:r>
                  <a:rPr lang="zh-CN" altLang="en-US"/>
                  <a:t>，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故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𝐷𝐴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=(−1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/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=(1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03" y="3429000"/>
                <a:ext cx="7937010" cy="1561453"/>
              </a:xfrm>
              <a:prstGeom prst="rect">
                <a:avLst/>
              </a:prstGeom>
              <a:blipFill rotWithShape="0">
                <a:blip r:embed="rId3"/>
                <a:stretch>
                  <a:fillRect l="-614" r="0" b="-5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6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5880" y="1311275"/>
            <a:ext cx="6678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课堂小结</a:t>
            </a:r>
          </a:p>
          <a:p>
            <a:r>
              <a:rPr lang="en-US" altLang="zh-CN" sz="4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4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你学到了那些新知识呢？</a:t>
            </a:r>
          </a:p>
        </p:txBody>
      </p:sp>
      <p:sp>
        <p:nvSpPr>
          <p:cNvPr id="4" name="矩形 3"/>
          <p:cNvSpPr/>
          <p:nvPr/>
        </p:nvSpPr>
        <p:spPr>
          <a:xfrm>
            <a:off x="1325880" y="32560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 </a:t>
            </a:r>
            <a:r>
              <a:rPr lang="zh-CN" altLang="en-US" sz="2000" dirty="0"/>
              <a:t>平面向量数乘运算的坐标表示；</a:t>
            </a:r>
          </a:p>
          <a:p>
            <a:pPr fontAlgn="ctr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 </a:t>
            </a:r>
            <a:r>
              <a:rPr lang="zh-CN" altLang="en-US" sz="2000" dirty="0"/>
              <a:t>用坐标表示向量共线的条件；</a:t>
            </a:r>
          </a:p>
          <a:p>
            <a:pPr fontAlgn="ctr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 </a:t>
            </a:r>
            <a:r>
              <a:rPr lang="zh-CN" altLang="en-US" sz="2000" dirty="0"/>
              <a:t>中点坐标公式的推导与应用</a:t>
            </a:r>
            <a:r>
              <a:rPr lang="en-US" altLang="zh-CN" sz="2000" dirty="0"/>
              <a:t>.</a:t>
            </a:r>
          </a:p>
        </p:txBody>
      </p:sp>
      <p:pic>
        <p:nvPicPr>
          <p:cNvPr id="5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2103100" y="12573000"/>
            <a:ext cx="317500" cy="228600"/>
          </a:xfrm>
          <a:prstGeom prst="cube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8166" y="4392141"/>
            <a:ext cx="7247667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6305" y="3097345"/>
            <a:ext cx="4103687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人学习、研究。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3097345"/>
            <a:ext cx="4103688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任何形式的在线付费下载。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2" y="356245"/>
            <a:ext cx="591978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7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8436519" y="793750"/>
            <a:ext cx="0" cy="5897336"/>
          </a:xfrm>
          <a:prstGeom prst="line">
            <a:avLst/>
          </a:prstGeom>
          <a:ln>
            <a:solidFill>
              <a:schemeClr val="tx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0" y="950913"/>
            <a:ext cx="9144000" cy="0"/>
          </a:xfrm>
          <a:prstGeom prst="line">
            <a:avLst/>
          </a:prstGeom>
          <a:ln>
            <a:solidFill>
              <a:schemeClr val="tx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46339" y="1356274"/>
            <a:ext cx="7790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掌握用坐标表示平面向量的数乘运算；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理解用坐标表示两个向量共线的条件；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明确中点坐标公式的推导过程及其应用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教学重点：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平面向量数乘运算的坐标表示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教学难点：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对用坐标表示两个向量共线的条件的理解与运用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2534" y="771940"/>
            <a:ext cx="20377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想一想：</a:t>
            </a:r>
            <a:endParaRPr lang="zh-CN" alt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42534" y="1787788"/>
                <a:ext cx="7698974" cy="10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0070C0"/>
                    </a:solidFill>
                  </a:rPr>
                  <a:t>复习  </a:t>
                </a:r>
                <a:r>
                  <a:rPr lang="zh-CN" altLang="zh-CN" sz="2000" dirty="0"/>
                  <a:t>平面向量加、减运算的坐标表示：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已知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4" y="1787788"/>
                <a:ext cx="7698974" cy="1083951"/>
              </a:xfrm>
              <a:prstGeom prst="rect">
                <a:avLst/>
              </a:prstGeom>
              <a:blipFill rotWithShape="0">
                <a:blip r:embed="rId2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25944" y="3212495"/>
                <a:ext cx="4572000" cy="10463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44" y="3212495"/>
                <a:ext cx="4572000" cy="10463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003623" y="3227820"/>
                <a:ext cx="215744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>
                  <a:solidFill>
                    <a:srgbClr val="FF0000"/>
                  </a:solidFill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23" y="3227820"/>
                <a:ext cx="2157449" cy="5078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003623" y="3735651"/>
                <a:ext cx="215744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23" y="3735651"/>
                <a:ext cx="2157449" cy="5078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3" grpId="0"/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09130" y="984895"/>
                <a:ext cx="7727562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问题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1  </a:t>
                </a:r>
                <a:r>
                  <a:rPr lang="en-US" altLang="zh-CN" sz="2000" dirty="0" err="1"/>
                  <a:t>已知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zh-CN" altLang="zh-CN" sz="2000" dirty="0"/>
                  <a:t>怎样计算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zh-CN" sz="2000" dirty="0"/>
                  <a:t>的坐标？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0" y="984895"/>
                <a:ext cx="7727562" cy="553998"/>
              </a:xfrm>
              <a:prstGeom prst="rect">
                <a:avLst/>
              </a:prstGeom>
              <a:blipFill rotWithShape="0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09130" y="4276965"/>
            <a:ext cx="76369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/>
              <a:t>实数与向量的</a:t>
            </a:r>
            <a:r>
              <a:rPr lang="zh-CN" altLang="zh-CN" sz="2000" dirty="0">
                <a:solidFill>
                  <a:srgbClr val="FF0000"/>
                </a:solidFill>
              </a:rPr>
              <a:t>积</a:t>
            </a:r>
            <a:r>
              <a:rPr lang="zh-CN" altLang="zh-CN" sz="2000" dirty="0"/>
              <a:t>的坐标等于用这个实数</a:t>
            </a:r>
            <a:r>
              <a:rPr lang="zh-CN" altLang="zh-CN" sz="2000" dirty="0">
                <a:solidFill>
                  <a:srgbClr val="FF0000"/>
                </a:solidFill>
              </a:rPr>
              <a:t>乘</a:t>
            </a:r>
            <a:r>
              <a:rPr lang="zh-CN" altLang="zh-CN" sz="2000" dirty="0"/>
              <a:t>原来向量的相应坐标</a:t>
            </a:r>
            <a:r>
              <a:rPr lang="en-US" altLang="zh-CN" sz="2000" dirty="0"/>
              <a:t>.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64874" y="1869650"/>
                <a:ext cx="3778855" cy="1663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  <m:r>
                      <a:rPr lang="zh-CN" altLang="en-US" i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即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1869650"/>
                <a:ext cx="3778855" cy="1663469"/>
              </a:xfrm>
              <a:prstGeom prst="rect">
                <a:avLst/>
              </a:prstGeom>
              <a:blipFill rotWithShape="0">
                <a:blip r:embed="rId3"/>
                <a:stretch>
                  <a:fillRect l="-1452" r="-1129" b="-21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2422" y="1124268"/>
                <a:ext cx="7715765" cy="622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zh-CN" sz="2000" kern="1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kern="1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6  </a:t>
                </a:r>
                <a:r>
                  <a:rPr lang="zh-CN" altLang="zh-CN" sz="2000" dirty="0"/>
                  <a:t>已知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 (2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 (−3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/>
                  <a:t>，求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zh-CN" sz="2000" dirty="0"/>
                  <a:t>的坐标</a:t>
                </a:r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2" y="1124268"/>
                <a:ext cx="7715765" cy="622286"/>
              </a:xfrm>
              <a:prstGeom prst="rect">
                <a:avLst/>
              </a:prstGeom>
              <a:blipFill rotWithShape="0">
                <a:blip r:embed="rId2"/>
                <a:stretch>
                  <a:fillRect t="-55340" b="-110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2422" y="2285244"/>
                <a:ext cx="7243825" cy="1400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zh-CN" kern="100">
                    <a:solidFill>
                      <a:srgbClr val="0070C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+4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=3(2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1)+4(−3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/>
                  <a:t>                        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=(6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3)+(−12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              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/>
                  <a:t>                        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=(−6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19).</m:t>
                    </m:r>
                  </m:oMath>
                </a14:m>
                <a:endParaRPr lang="zh-CN" altLang="en-US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2" y="2285244"/>
                <a:ext cx="7243825" cy="14003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47142" y="1214000"/>
                <a:ext cx="6708340" cy="455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000" kern="1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2000" kern="1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问题</a:t>
                </a:r>
                <a:r>
                  <a:rPr lang="en-US" altLang="zh-CN" sz="2000" kern="1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  </a:t>
                </a:r>
                <a:r>
                  <a:rPr lang="zh-CN" altLang="zh-CN" sz="2000" dirty="0"/>
                  <a:t>复习：向量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/>
                  <a:t>共线的充要条件：</a:t>
                </a:r>
                <a:endParaRPr lang="zh-CN" altLang="en-US" sz="2000" dirty="0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42" y="1214000"/>
                <a:ext cx="6708340" cy="455830"/>
              </a:xfrm>
              <a:prstGeom prst="rect">
                <a:avLst/>
              </a:prstGeom>
              <a:blipFill rotWithShape="0">
                <a:blip r:embed="rId2"/>
                <a:stretch>
                  <a:fillRect t="-5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62904" y="2113517"/>
                <a:ext cx="3989810" cy="622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   </a:t>
                </a:r>
                <a:r>
                  <a:rPr lang="zh-CN" altLang="zh-CN" sz="2000" dirty="0"/>
                  <a:t>存在唯一一个实数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，使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904" y="2113517"/>
                <a:ext cx="3989810" cy="622286"/>
              </a:xfrm>
              <a:prstGeom prst="rect">
                <a:avLst/>
              </a:prstGeom>
              <a:blipFill rotWithShape="0">
                <a:blip r:embed="rId3"/>
                <a:stretch>
                  <a:fillRect r="-1070" b="-6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92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5624" y="1116179"/>
            <a:ext cx="75198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问题</a:t>
            </a:r>
            <a:r>
              <a:rPr lang="en-US" altLang="zh-CN" sz="2000" dirty="0">
                <a:solidFill>
                  <a:srgbClr val="0070C0"/>
                </a:solidFill>
              </a:rPr>
              <a:t>3</a:t>
            </a:r>
            <a:r>
              <a:rPr lang="en-US" altLang="zh-CN" sz="2000" dirty="0"/>
              <a:t>  </a:t>
            </a:r>
            <a:r>
              <a:rPr lang="zh-CN" altLang="zh-CN" sz="2000" dirty="0"/>
              <a:t>如何用坐标表示两个向量共线的条件？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05623" y="2033024"/>
                <a:ext cx="7519851" cy="2327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 ，用坐标表示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 </m:t>
                    </m:r>
                  </m:oMath>
                </a14:m>
                <a:r>
                  <a:rPr lang="zh-CN" altLang="zh-CN" dirty="0"/>
                  <a:t>共线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可写为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 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 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，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 dirty="0"/>
                  <a:t>消去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23" y="2033024"/>
                <a:ext cx="7519851" cy="2327112"/>
              </a:xfrm>
              <a:prstGeom prst="rect">
                <a:avLst/>
              </a:prstGeom>
              <a:blipFill rotWithShape="0">
                <a:blip r:embed="rId2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05623" y="4722983"/>
                <a:ext cx="7456383" cy="108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2000"/>
                  <a:t>所以，</a:t>
                </a:r>
                <a:r>
                  <a:rPr lang="zh-CN" altLang="zh-CN" sz="2000"/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/>
                  <a:t>共线的充要条件是</a:t>
                </a:r>
                <a:endParaRPr lang="en-US" altLang="zh-CN" sz="2000"/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>
                    <a:solidFill>
                      <a:srgbClr val="FF0000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/>
                  <a:t>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23" y="4722983"/>
                <a:ext cx="7456383" cy="1083951"/>
              </a:xfrm>
              <a:prstGeom prst="rect">
                <a:avLst/>
              </a:prstGeom>
              <a:blipFill rotWithShape="0">
                <a:blip r:embed="rId3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168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2422" y="967749"/>
                <a:ext cx="8042238" cy="622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zh-CN" sz="2000" kern="1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kern="10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7  </a:t>
                </a:r>
                <a:r>
                  <a:rPr lang="zh-CN" altLang="zh-CN" sz="2000"/>
                  <a:t>已知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 (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00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/>
                  <a:t>，</a:t>
                </a:r>
                <a:r>
                  <a:rPr lang="zh-CN" altLang="en-US" sz="2000"/>
                  <a:t>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sz="2000" i="0">
                        <a:latin typeface="Cambria Math" panose="02040503050406030204" pitchFamily="18" charset="0"/>
                      </a:rPr>
                      <m:t>∥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zh-CN" sz="2000"/>
                  <a:t> ，求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/>
                  <a:t>.</a:t>
                </a:r>
                <a:endParaRPr lang="zh-CN" altLang="en-US" sz="2000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2" y="967749"/>
                <a:ext cx="8042238" cy="622286"/>
              </a:xfrm>
              <a:prstGeom prst="rect">
                <a:avLst/>
              </a:prstGeom>
              <a:blipFill rotWithShape="0">
                <a:blip r:embed="rId2"/>
                <a:stretch>
                  <a:fillRect t="-55882" b="-112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2422" y="2273748"/>
                <a:ext cx="5790001" cy="984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zh-CN" kern="100">
                    <a:solidFill>
                      <a:srgbClr val="0070C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解：</a:t>
                </a:r>
                <a:r>
                  <a:rPr lang="zh-CN" altLang="en-US"/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∥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/>
                  <a:t>，所以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−2×6=0</m:t>
                    </m:r>
                  </m:oMath>
                </a14:m>
                <a:r>
                  <a:rPr lang="en-US" altLang="zh-CN"/>
                  <a:t>.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/>
                  <a:t>解得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/>
                  <a:t>.</a:t>
                </a:r>
                <a:endParaRPr lang="zh-CN" altLang="en-US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2" y="2273748"/>
                <a:ext cx="5790001" cy="984821"/>
              </a:xfrm>
              <a:prstGeom prst="rect">
                <a:avLst/>
              </a:prstGeom>
              <a:blipFill rotWithShape="0">
                <a:blip r:embed="rId3"/>
                <a:stretch>
                  <a:fillRect b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961833" y="307390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54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2422" y="967749"/>
                <a:ext cx="804223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zh-CN" sz="2000" kern="1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kern="1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8  </a:t>
                </a:r>
                <a:r>
                  <a:rPr lang="zh-CN" altLang="zh-CN" sz="2000" dirty="0"/>
                  <a:t>已知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(−1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3)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zh-CN" altLang="zh-CN" sz="2000" dirty="0"/>
                  <a:t>，判断</a:t>
                </a:r>
                <a:r>
                  <a:rPr lang="en-US" altLang="zh-CN" sz="2000" i="1" dirty="0"/>
                  <a:t>A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B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C</a:t>
                </a:r>
                <a:r>
                  <a:rPr lang="zh-CN" altLang="zh-CN" sz="2000" dirty="0"/>
                  <a:t>三点之间的位置关系</a:t>
                </a:r>
                <a:r>
                  <a:rPr lang="en-US" altLang="zh-CN" sz="2000" dirty="0"/>
                  <a:t>.</a:t>
                </a:r>
                <a:endParaRPr lang="zh-CN" altLang="en-US" sz="2000" dirty="0"/>
              </a:p>
              <a:p>
                <a:pPr indent="457200"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2" y="967749"/>
                <a:ext cx="8042238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758" t="-27273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2422" y="2445077"/>
                <a:ext cx="5790001" cy="2744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zh-CN" kern="1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如图，在平面直角坐标系中作出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B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三点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 dirty="0">
                    <a:latin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=(1−(−1)</m:t>
                    </m:r>
                    <m:r>
                      <a:rPr lang="zh-CN" altLang="en-US" i="1">
                        <a:latin typeface="Cambria Math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3−(−1))=(2</m:t>
                    </m:r>
                    <m:r>
                      <a:rPr lang="zh-CN" altLang="en-US" i="1">
                        <a:latin typeface="Cambria Math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=(2−(−1)</m:t>
                    </m:r>
                    <m:r>
                      <a:rPr lang="zh-CN" altLang="en-US" i="1">
                        <a:latin typeface="Cambria Math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5−(−1))=(3</m:t>
                    </m:r>
                    <m:r>
                      <a:rPr lang="zh-CN" altLang="en-US" i="1">
                        <a:latin typeface="Cambria Math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/>
                      </a:rPr>
                      <m:t> 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又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2×6−4×3=0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//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 dirty="0">
                    <a:latin typeface="Times New Roman" panose="02020603050405020304" pitchFamily="18" charset="0"/>
                  </a:rPr>
                  <a:t>又直线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AB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，直线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AC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有公共点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，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 dirty="0">
                    <a:latin typeface="Times New Roman" panose="02020603050405020304" pitchFamily="18" charset="0"/>
                  </a:rPr>
                  <a:t>所以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B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zh-CN" altLang="zh-CN" dirty="0">
                    <a:latin typeface="Times New Roman" panose="02020603050405020304" pitchFamily="18" charset="0"/>
                  </a:rPr>
                  <a:t>三点共线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  <a:endParaRPr lang="zh-CN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2" y="2445077"/>
                <a:ext cx="5790001" cy="2744982"/>
              </a:xfrm>
              <a:prstGeom prst="rect">
                <a:avLst/>
              </a:prstGeom>
              <a:blipFill rotWithShape="0">
                <a:blip r:embed="rId3"/>
                <a:stretch>
                  <a:fillRect b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961833" y="307390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23150" y="1669183"/>
            <a:ext cx="1731164" cy="2243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103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3-2.pot [兼容模式]" id="{5AED8204-9C73-4A0C-BEC4-DA9FDCE635AB}" vid="{8BF5CA5E-2210-440B-8D53-8334042243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1316</Words>
  <Application>Microsoft Office PowerPoint</Application>
  <PresentationFormat>全屏显示(4:3)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第一PPT模板网-WWW.1PPT.COM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第一PPT模板网-WWW.1PPT.COM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lastModifiedBy>123</cp:lastModifiedBy>
  <cp:revision>4</cp:revision>
  <cp:lastPrinted>2022-10-26T22:52:26Z</cp:lastPrinted>
  <dcterms:created xsi:type="dcterms:W3CDTF">2022-10-26T22:52:26Z</dcterms:created>
  <dcterms:modified xsi:type="dcterms:W3CDTF">2023-04-15T05:55:42Z</dcterms:modified>
</cp:coreProperties>
</file>