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-69056" y="13204540"/>
            <a:ext cx="24522112" cy="546634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-69056" y="-8706"/>
            <a:ext cx="24522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130" name="Line"/>
          <p:cNvSpPr/>
          <p:nvPr/>
        </p:nvSpPr>
        <p:spPr>
          <a:xfrm>
            <a:off x="13623963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Driving Characteristics"/>
          <p:cNvSpPr txBox="1"/>
          <p:nvPr/>
        </p:nvSpPr>
        <p:spPr>
          <a:xfrm>
            <a:off x="13515399" y="3651455"/>
            <a:ext cx="483128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Driving Characteristics</a:t>
            </a:r>
          </a:p>
        </p:txBody>
      </p:sp>
      <p:sp>
        <p:nvSpPr>
          <p:cNvPr id="132" name="Line"/>
          <p:cNvSpPr/>
          <p:nvPr/>
        </p:nvSpPr>
        <p:spPr>
          <a:xfrm>
            <a:off x="13623963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ne"/>
          <p:cNvSpPr/>
          <p:nvPr/>
        </p:nvSpPr>
        <p:spPr>
          <a:xfrm>
            <a:off x="13623963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13623963" y="751577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13623963" y="828258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13623963" y="904938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13623963" y="981618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1."/>
          <p:cNvSpPr txBox="1"/>
          <p:nvPr/>
        </p:nvSpPr>
        <p:spPr>
          <a:xfrm>
            <a:off x="13616596" y="4596100"/>
            <a:ext cx="45323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200">
                <a:solidFill>
                  <a:srgbClr val="323333"/>
                </a:solidFill>
              </a:defRPr>
            </a:lvl1pPr>
          </a:lstStyle>
          <a:p>
            <a:r>
              <a:t>1.</a:t>
            </a:r>
          </a:p>
        </p:txBody>
      </p:sp>
      <p:sp>
        <p:nvSpPr>
          <p:cNvPr id="139" name="2."/>
          <p:cNvSpPr txBox="1"/>
          <p:nvPr/>
        </p:nvSpPr>
        <p:spPr>
          <a:xfrm>
            <a:off x="13616596" y="5391263"/>
            <a:ext cx="45323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200">
                <a:solidFill>
                  <a:srgbClr val="323333"/>
                </a:solidFill>
              </a:defRPr>
            </a:lvl1pPr>
          </a:lstStyle>
          <a:p>
            <a:r>
              <a:t>2.</a:t>
            </a:r>
          </a:p>
        </p:txBody>
      </p:sp>
      <p:sp>
        <p:nvSpPr>
          <p:cNvPr id="140" name="3."/>
          <p:cNvSpPr txBox="1"/>
          <p:nvPr/>
        </p:nvSpPr>
        <p:spPr>
          <a:xfrm>
            <a:off x="13616596" y="6132667"/>
            <a:ext cx="45323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200">
                <a:solidFill>
                  <a:srgbClr val="323333"/>
                </a:solidFill>
              </a:defRPr>
            </a:lvl1pPr>
          </a:lstStyle>
          <a:p>
            <a:r>
              <a:t>3.</a:t>
            </a:r>
          </a:p>
        </p:txBody>
      </p:sp>
      <p:sp>
        <p:nvSpPr>
          <p:cNvPr id="141" name="4."/>
          <p:cNvSpPr txBox="1"/>
          <p:nvPr/>
        </p:nvSpPr>
        <p:spPr>
          <a:xfrm>
            <a:off x="13616596" y="6899470"/>
            <a:ext cx="45323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200">
                <a:solidFill>
                  <a:srgbClr val="323333"/>
                </a:solidFill>
              </a:defRPr>
            </a:lvl1pPr>
          </a:lstStyle>
          <a:p>
            <a:r>
              <a:t>4.</a:t>
            </a:r>
          </a:p>
        </p:txBody>
      </p:sp>
      <p:sp>
        <p:nvSpPr>
          <p:cNvPr id="142" name="5."/>
          <p:cNvSpPr txBox="1"/>
          <p:nvPr/>
        </p:nvSpPr>
        <p:spPr>
          <a:xfrm>
            <a:off x="13616596" y="7678973"/>
            <a:ext cx="45323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200">
                <a:solidFill>
                  <a:srgbClr val="323333"/>
                </a:solidFill>
              </a:defRPr>
            </a:lvl1pPr>
          </a:lstStyle>
          <a:p>
            <a:r>
              <a:t>5.</a:t>
            </a:r>
          </a:p>
        </p:txBody>
      </p:sp>
      <p:sp>
        <p:nvSpPr>
          <p:cNvPr id="143" name="6."/>
          <p:cNvSpPr txBox="1"/>
          <p:nvPr/>
        </p:nvSpPr>
        <p:spPr>
          <a:xfrm>
            <a:off x="13616596" y="8433077"/>
            <a:ext cx="45323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200">
                <a:solidFill>
                  <a:srgbClr val="323333"/>
                </a:solidFill>
              </a:defRPr>
            </a:lvl1pPr>
          </a:lstStyle>
          <a:p>
            <a:r>
              <a:t>6.</a:t>
            </a:r>
          </a:p>
        </p:txBody>
      </p:sp>
      <p:sp>
        <p:nvSpPr>
          <p:cNvPr id="144" name="7."/>
          <p:cNvSpPr txBox="1"/>
          <p:nvPr/>
        </p:nvSpPr>
        <p:spPr>
          <a:xfrm>
            <a:off x="13616596" y="9214841"/>
            <a:ext cx="45323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200">
                <a:solidFill>
                  <a:srgbClr val="323333"/>
                </a:solidFill>
              </a:defRPr>
            </a:lvl1pPr>
          </a:lstStyle>
          <a:p>
            <a:r>
              <a:t>7.</a:t>
            </a:r>
          </a:p>
        </p:txBody>
      </p:sp>
      <p:sp>
        <p:nvSpPr>
          <p:cNvPr id="145" name="Top 3"/>
          <p:cNvSpPr txBox="1"/>
          <p:nvPr/>
        </p:nvSpPr>
        <p:spPr>
          <a:xfrm>
            <a:off x="11907578" y="3651455"/>
            <a:ext cx="12179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Top 3</a:t>
            </a:r>
          </a:p>
        </p:txBody>
      </p:sp>
      <p:sp>
        <p:nvSpPr>
          <p:cNvPr id="146" name="Rectangle"/>
          <p:cNvSpPr/>
          <p:nvPr/>
        </p:nvSpPr>
        <p:spPr>
          <a:xfrm>
            <a:off x="12279030" y="544432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Rectangle"/>
          <p:cNvSpPr/>
          <p:nvPr/>
        </p:nvSpPr>
        <p:spPr>
          <a:xfrm>
            <a:off x="12279030" y="4742731"/>
            <a:ext cx="472792" cy="478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Rectangle"/>
          <p:cNvSpPr/>
          <p:nvPr/>
        </p:nvSpPr>
        <p:spPr>
          <a:xfrm>
            <a:off x="12279030" y="618572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12279030" y="6952532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12279030" y="773203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12279030" y="848613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12279030" y="92679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Candidate Architecture Characteristics"/>
          <p:cNvSpPr txBox="1"/>
          <p:nvPr/>
        </p:nvSpPr>
        <p:spPr>
          <a:xfrm>
            <a:off x="1888543" y="3680989"/>
            <a:ext cx="724936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Candidate Architecture Characteristics</a:t>
            </a:r>
          </a:p>
        </p:txBody>
      </p:sp>
      <p:sp>
        <p:nvSpPr>
          <p:cNvPr id="154" name="performance"/>
          <p:cNvSpPr txBox="1"/>
          <p:nvPr/>
        </p:nvSpPr>
        <p:spPr>
          <a:xfrm>
            <a:off x="956262" y="4720330"/>
            <a:ext cx="23219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performance</a:t>
            </a:r>
          </a:p>
        </p:txBody>
      </p:sp>
      <p:sp>
        <p:nvSpPr>
          <p:cNvPr id="155" name="testability"/>
          <p:cNvSpPr txBox="1"/>
          <p:nvPr/>
        </p:nvSpPr>
        <p:spPr>
          <a:xfrm>
            <a:off x="8172424" y="5463133"/>
            <a:ext cx="178549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testability</a:t>
            </a:r>
          </a:p>
        </p:txBody>
      </p:sp>
      <p:sp>
        <p:nvSpPr>
          <p:cNvPr id="156" name="availability"/>
          <p:cNvSpPr txBox="1"/>
          <p:nvPr/>
        </p:nvSpPr>
        <p:spPr>
          <a:xfrm>
            <a:off x="976003" y="6253613"/>
            <a:ext cx="191922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availability</a:t>
            </a:r>
          </a:p>
        </p:txBody>
      </p:sp>
      <p:sp>
        <p:nvSpPr>
          <p:cNvPr id="157" name="fault tolerance"/>
          <p:cNvSpPr txBox="1"/>
          <p:nvPr/>
        </p:nvSpPr>
        <p:spPr>
          <a:xfrm>
            <a:off x="956566" y="7026605"/>
            <a:ext cx="2575688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fault tolerance</a:t>
            </a:r>
          </a:p>
        </p:txBody>
      </p:sp>
      <p:sp>
        <p:nvSpPr>
          <p:cNvPr id="158" name="recoverability"/>
          <p:cNvSpPr txBox="1"/>
          <p:nvPr/>
        </p:nvSpPr>
        <p:spPr>
          <a:xfrm>
            <a:off x="8173296" y="8557369"/>
            <a:ext cx="242024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recoverability</a:t>
            </a:r>
          </a:p>
        </p:txBody>
      </p:sp>
      <p:sp>
        <p:nvSpPr>
          <p:cNvPr id="159" name="scalability"/>
          <p:cNvSpPr txBox="1"/>
          <p:nvPr/>
        </p:nvSpPr>
        <p:spPr>
          <a:xfrm>
            <a:off x="978104" y="7786502"/>
            <a:ext cx="18346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scalability</a:t>
            </a:r>
          </a:p>
        </p:txBody>
      </p:sp>
      <p:sp>
        <p:nvSpPr>
          <p:cNvPr id="160" name="interoperability"/>
          <p:cNvSpPr txBox="1"/>
          <p:nvPr/>
        </p:nvSpPr>
        <p:spPr>
          <a:xfrm>
            <a:off x="4530648" y="7821181"/>
            <a:ext cx="26675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interoperability</a:t>
            </a:r>
          </a:p>
        </p:txBody>
      </p:sp>
      <p:sp>
        <p:nvSpPr>
          <p:cNvPr id="161" name="concurrency"/>
          <p:cNvSpPr txBox="1"/>
          <p:nvPr/>
        </p:nvSpPr>
        <p:spPr>
          <a:xfrm>
            <a:off x="4539144" y="8536880"/>
            <a:ext cx="226555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concurrency</a:t>
            </a:r>
          </a:p>
        </p:txBody>
      </p:sp>
      <p:sp>
        <p:nvSpPr>
          <p:cNvPr id="162" name="extensibility"/>
          <p:cNvSpPr txBox="1"/>
          <p:nvPr/>
        </p:nvSpPr>
        <p:spPr>
          <a:xfrm>
            <a:off x="4542142" y="7043658"/>
            <a:ext cx="2159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extensibility</a:t>
            </a:r>
          </a:p>
        </p:txBody>
      </p:sp>
      <p:sp>
        <p:nvSpPr>
          <p:cNvPr id="163" name="adaptability"/>
          <p:cNvSpPr txBox="1"/>
          <p:nvPr/>
        </p:nvSpPr>
        <p:spPr>
          <a:xfrm>
            <a:off x="4568748" y="6327824"/>
            <a:ext cx="21314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adaptability</a:t>
            </a:r>
          </a:p>
        </p:txBody>
      </p:sp>
      <p:sp>
        <p:nvSpPr>
          <p:cNvPr id="164" name="responsiveness"/>
          <p:cNvSpPr txBox="1"/>
          <p:nvPr/>
        </p:nvSpPr>
        <p:spPr>
          <a:xfrm>
            <a:off x="956262" y="5455221"/>
            <a:ext cx="279476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responsiveness</a:t>
            </a:r>
          </a:p>
        </p:txBody>
      </p:sp>
      <p:sp>
        <p:nvSpPr>
          <p:cNvPr id="165" name="deployability"/>
          <p:cNvSpPr txBox="1"/>
          <p:nvPr/>
        </p:nvSpPr>
        <p:spPr>
          <a:xfrm>
            <a:off x="8156913" y="4733030"/>
            <a:ext cx="230060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deployability</a:t>
            </a:r>
          </a:p>
        </p:txBody>
      </p:sp>
      <p:sp>
        <p:nvSpPr>
          <p:cNvPr id="166" name="workflow"/>
          <p:cNvSpPr txBox="1"/>
          <p:nvPr/>
        </p:nvSpPr>
        <p:spPr>
          <a:xfrm>
            <a:off x="8172424" y="7030219"/>
            <a:ext cx="16925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workflow</a:t>
            </a:r>
          </a:p>
        </p:txBody>
      </p:sp>
      <p:sp>
        <p:nvSpPr>
          <p:cNvPr id="167" name="elasticity"/>
          <p:cNvSpPr txBox="1"/>
          <p:nvPr/>
        </p:nvSpPr>
        <p:spPr>
          <a:xfrm>
            <a:off x="978104" y="8536880"/>
            <a:ext cx="16441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elasticity</a:t>
            </a:r>
          </a:p>
        </p:txBody>
      </p:sp>
      <p:sp>
        <p:nvSpPr>
          <p:cNvPr id="168" name="configurability"/>
          <p:cNvSpPr txBox="1"/>
          <p:nvPr/>
        </p:nvSpPr>
        <p:spPr>
          <a:xfrm>
            <a:off x="8172424" y="7799696"/>
            <a:ext cx="2540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configurability</a:t>
            </a:r>
          </a:p>
        </p:txBody>
      </p:sp>
      <p:sp>
        <p:nvSpPr>
          <p:cNvPr id="169" name="abstraction"/>
          <p:cNvSpPr txBox="1"/>
          <p:nvPr/>
        </p:nvSpPr>
        <p:spPr>
          <a:xfrm>
            <a:off x="8155499" y="6262381"/>
            <a:ext cx="206781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170" name="data integrity"/>
          <p:cNvSpPr txBox="1"/>
          <p:nvPr/>
        </p:nvSpPr>
        <p:spPr>
          <a:xfrm>
            <a:off x="4585653" y="4720259"/>
            <a:ext cx="23783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integrity</a:t>
            </a:r>
          </a:p>
        </p:txBody>
      </p:sp>
      <p:sp>
        <p:nvSpPr>
          <p:cNvPr id="171" name="Line"/>
          <p:cNvSpPr/>
          <p:nvPr/>
        </p:nvSpPr>
        <p:spPr>
          <a:xfrm>
            <a:off x="19077345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Implicit Characteristics"/>
          <p:cNvSpPr txBox="1"/>
          <p:nvPr/>
        </p:nvSpPr>
        <p:spPr>
          <a:xfrm>
            <a:off x="18968781" y="3651455"/>
            <a:ext cx="428851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Implicit Characteristics</a:t>
            </a:r>
          </a:p>
        </p:txBody>
      </p:sp>
      <p:sp>
        <p:nvSpPr>
          <p:cNvPr id="173" name="Line"/>
          <p:cNvSpPr/>
          <p:nvPr/>
        </p:nvSpPr>
        <p:spPr>
          <a:xfrm>
            <a:off x="19077345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19077345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security"/>
          <p:cNvSpPr txBox="1"/>
          <p:nvPr/>
        </p:nvSpPr>
        <p:spPr>
          <a:xfrm>
            <a:off x="19072189" y="5377189"/>
            <a:ext cx="148907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security</a:t>
            </a:r>
          </a:p>
        </p:txBody>
      </p:sp>
      <p:sp>
        <p:nvSpPr>
          <p:cNvPr id="176" name="feasibility (cost/time)"/>
          <p:cNvSpPr txBox="1"/>
          <p:nvPr/>
        </p:nvSpPr>
        <p:spPr>
          <a:xfrm>
            <a:off x="19072189" y="4593952"/>
            <a:ext cx="364096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feasibility (cost/time)</a:t>
            </a:r>
          </a:p>
        </p:txBody>
      </p:sp>
      <p:sp>
        <p:nvSpPr>
          <p:cNvPr id="177" name="Line"/>
          <p:cNvSpPr/>
          <p:nvPr/>
        </p:nvSpPr>
        <p:spPr>
          <a:xfrm flipH="1">
            <a:off x="11263309" y="3684247"/>
            <a:ext cx="1" cy="92085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others:"/>
          <p:cNvSpPr txBox="1"/>
          <p:nvPr/>
        </p:nvSpPr>
        <p:spPr>
          <a:xfrm>
            <a:off x="970066" y="9504199"/>
            <a:ext cx="13340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others:</a:t>
            </a:r>
          </a:p>
        </p:txBody>
      </p:sp>
      <p:sp>
        <p:nvSpPr>
          <p:cNvPr id="179" name="Line"/>
          <p:cNvSpPr/>
          <p:nvPr/>
        </p:nvSpPr>
        <p:spPr>
          <a:xfrm>
            <a:off x="2483929" y="9993874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181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182" name="Line"/>
          <p:cNvSpPr/>
          <p:nvPr/>
        </p:nvSpPr>
        <p:spPr>
          <a:xfrm>
            <a:off x="4280070" y="2030977"/>
            <a:ext cx="19283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Date:"/>
          <p:cNvSpPr txBox="1"/>
          <p:nvPr/>
        </p:nvSpPr>
        <p:spPr>
          <a:xfrm>
            <a:off x="170233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184" name="Line"/>
          <p:cNvSpPr/>
          <p:nvPr/>
        </p:nvSpPr>
        <p:spPr>
          <a:xfrm>
            <a:off x="18486330" y="2716960"/>
            <a:ext cx="50506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186" name="Line"/>
          <p:cNvSpPr/>
          <p:nvPr/>
        </p:nvSpPr>
        <p:spPr>
          <a:xfrm>
            <a:off x="4255965" y="2728065"/>
            <a:ext cx="122772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19077345" y="7549427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Others Considered"/>
          <p:cNvSpPr txBox="1"/>
          <p:nvPr/>
        </p:nvSpPr>
        <p:spPr>
          <a:xfrm>
            <a:off x="19025106" y="8588273"/>
            <a:ext cx="361749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Others Considered</a:t>
            </a:r>
          </a:p>
        </p:txBody>
      </p:sp>
      <p:sp>
        <p:nvSpPr>
          <p:cNvPr id="189" name="Line"/>
          <p:cNvSpPr/>
          <p:nvPr/>
        </p:nvSpPr>
        <p:spPr>
          <a:xfrm>
            <a:off x="19077345" y="981725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>
            <a:off x="19077345" y="1058405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19087682" y="1135086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19087682" y="1211766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2483930" y="10755936"/>
            <a:ext cx="81239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Identify no more than 7 driving characteristics.…"/>
          <p:cNvSpPr txBox="1"/>
          <p:nvPr/>
        </p:nvSpPr>
        <p:spPr>
          <a:xfrm>
            <a:off x="11918690" y="10596757"/>
            <a:ext cx="6847712" cy="238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Identify no more than 7 driving characteristics.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Pick the top 3 characteristics (in any order).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Implicit characteristics can become driving characteristics if they are deemed </a:t>
            </a:r>
            <a:r>
              <a:rPr i="1"/>
              <a:t>structural</a:t>
            </a:r>
            <a:r>
              <a:t> concerns.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Add additional characteristics identified that weren’t deemed as important as the list of 7 to the </a:t>
            </a:r>
            <a:r>
              <a:rPr i="1"/>
              <a:t>Others Considered</a:t>
            </a:r>
            <a:r>
              <a:t> list.</a:t>
            </a:r>
          </a:p>
        </p:txBody>
      </p:sp>
      <p:sp>
        <p:nvSpPr>
          <p:cNvPr id="195" name="Instructions"/>
          <p:cNvSpPr txBox="1"/>
          <p:nvPr/>
        </p:nvSpPr>
        <p:spPr>
          <a:xfrm>
            <a:off x="11759978" y="10171967"/>
            <a:ext cx="1702410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200">
                <a:solidFill>
                  <a:srgbClr val="424242"/>
                </a:solidFill>
              </a:defRPr>
            </a:lvl1pPr>
          </a:lstStyle>
          <a:p>
            <a:r>
              <a:t>Instructions</a:t>
            </a:r>
          </a:p>
        </p:txBody>
      </p:sp>
      <p:sp>
        <p:nvSpPr>
          <p:cNvPr id="196" name="maintainability"/>
          <p:cNvSpPr txBox="1"/>
          <p:nvPr/>
        </p:nvSpPr>
        <p:spPr>
          <a:xfrm>
            <a:off x="19070728" y="6143219"/>
            <a:ext cx="259740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maintainability</a:t>
            </a:r>
          </a:p>
        </p:txBody>
      </p:sp>
      <p:sp>
        <p:nvSpPr>
          <p:cNvPr id="197" name="simplicity"/>
          <p:cNvSpPr txBox="1"/>
          <p:nvPr/>
        </p:nvSpPr>
        <p:spPr>
          <a:xfrm>
            <a:off x="19070728" y="6947320"/>
            <a:ext cx="17504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simplicity</a:t>
            </a:r>
          </a:p>
        </p:txBody>
      </p:sp>
      <p:sp>
        <p:nvSpPr>
          <p:cNvPr id="198" name="data consistency"/>
          <p:cNvSpPr txBox="1"/>
          <p:nvPr/>
        </p:nvSpPr>
        <p:spPr>
          <a:xfrm>
            <a:off x="4572953" y="5463133"/>
            <a:ext cx="304889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consistency</a:t>
            </a:r>
          </a:p>
        </p:txBody>
      </p:sp>
      <p:sp>
        <p:nvSpPr>
          <p:cNvPr id="199" name="Line"/>
          <p:cNvSpPr/>
          <p:nvPr/>
        </p:nvSpPr>
        <p:spPr>
          <a:xfrm>
            <a:off x="2483929" y="11522740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 flipV="1">
            <a:off x="861636" y="48964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 flipV="1">
            <a:off x="861636" y="64570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836236" y="7939881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 flipV="1">
            <a:off x="4488344" y="48710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 flipV="1">
            <a:off x="4462944" y="651303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denotes characteristics that are related; some systems only need one of these, other systems may need both"/>
          <p:cNvSpPr txBox="1"/>
          <p:nvPr/>
        </p:nvSpPr>
        <p:spPr>
          <a:xfrm>
            <a:off x="3042237" y="11941732"/>
            <a:ext cx="7566985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denotes characteristics that are related; some systems only need one of these, other systems may need both</a:t>
            </a:r>
          </a:p>
        </p:txBody>
      </p:sp>
      <p:sp>
        <p:nvSpPr>
          <p:cNvPr id="206" name="a"/>
          <p:cNvSpPr txBox="1"/>
          <p:nvPr/>
        </p:nvSpPr>
        <p:spPr>
          <a:xfrm>
            <a:off x="2609415" y="11785920"/>
            <a:ext cx="27115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07" name="b"/>
          <p:cNvSpPr txBox="1"/>
          <p:nvPr/>
        </p:nvSpPr>
        <p:spPr>
          <a:xfrm>
            <a:off x="2571315" y="12468351"/>
            <a:ext cx="287516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2506042" y="11916286"/>
            <a:ext cx="1" cy="9123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Bookman Old Style</vt:lpstr>
      <vt:lpstr>Gill Sans Light</vt:lpstr>
      <vt:lpstr>Helvetica Neue</vt:lpstr>
      <vt:lpstr>Helvetica Neue Light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Richards</cp:lastModifiedBy>
  <cp:revision>1</cp:revision>
  <dcterms:modified xsi:type="dcterms:W3CDTF">2021-04-21T21:55:48Z</dcterms:modified>
</cp:coreProperties>
</file>