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4847165c5e3f41c6"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59" r:id="rId17"/>
  </p:sldIdLst>
  <p:sldSz cx="11522075" cy="6480175"/>
  <p:notesSz cx="6858000" cy="9144000"/>
  <p:defaultTextStyle>
    <a:defPPr>
      <a:defRPr lang="zh-CN"/>
    </a:defPPr>
    <a:lvl1pPr marL="0" algn="l" defTabSz="1028065" rtl="0" eaLnBrk="1" latinLnBrk="0" hangingPunct="1">
      <a:defRPr sz="2000" kern="1200">
        <a:solidFill>
          <a:schemeClr val="tx1"/>
        </a:solidFill>
        <a:latin typeface="+mn-lt"/>
        <a:ea typeface="+mn-ea"/>
        <a:cs typeface="+mn-cs"/>
      </a:defRPr>
    </a:lvl1pPr>
    <a:lvl2pPr marL="514350" algn="l" defTabSz="1028065" rtl="0" eaLnBrk="1" latinLnBrk="0" hangingPunct="1">
      <a:defRPr sz="2000" kern="1200">
        <a:solidFill>
          <a:schemeClr val="tx1"/>
        </a:solidFill>
        <a:latin typeface="+mn-lt"/>
        <a:ea typeface="+mn-ea"/>
        <a:cs typeface="+mn-cs"/>
      </a:defRPr>
    </a:lvl2pPr>
    <a:lvl3pPr marL="1028700" algn="l" defTabSz="1028065" rtl="0" eaLnBrk="1" latinLnBrk="0" hangingPunct="1">
      <a:defRPr sz="2000" kern="1200">
        <a:solidFill>
          <a:schemeClr val="tx1"/>
        </a:solidFill>
        <a:latin typeface="+mn-lt"/>
        <a:ea typeface="+mn-ea"/>
        <a:cs typeface="+mn-cs"/>
      </a:defRPr>
    </a:lvl3pPr>
    <a:lvl4pPr marL="1543050" algn="l" defTabSz="1028065" rtl="0" eaLnBrk="1" latinLnBrk="0" hangingPunct="1">
      <a:defRPr sz="2000" kern="1200">
        <a:solidFill>
          <a:schemeClr val="tx1"/>
        </a:solidFill>
        <a:latin typeface="+mn-lt"/>
        <a:ea typeface="+mn-ea"/>
        <a:cs typeface="+mn-cs"/>
      </a:defRPr>
    </a:lvl4pPr>
    <a:lvl5pPr marL="2057400" algn="l" defTabSz="1028065" rtl="0" eaLnBrk="1" latinLnBrk="0" hangingPunct="1">
      <a:defRPr sz="2000" kern="1200">
        <a:solidFill>
          <a:schemeClr val="tx1"/>
        </a:solidFill>
        <a:latin typeface="+mn-lt"/>
        <a:ea typeface="+mn-ea"/>
        <a:cs typeface="+mn-cs"/>
      </a:defRPr>
    </a:lvl5pPr>
    <a:lvl6pPr marL="2571750" algn="l" defTabSz="1028065" rtl="0" eaLnBrk="1" latinLnBrk="0" hangingPunct="1">
      <a:defRPr sz="2000" kern="1200">
        <a:solidFill>
          <a:schemeClr val="tx1"/>
        </a:solidFill>
        <a:latin typeface="+mn-lt"/>
        <a:ea typeface="+mn-ea"/>
        <a:cs typeface="+mn-cs"/>
      </a:defRPr>
    </a:lvl6pPr>
    <a:lvl7pPr marL="3086100" algn="l" defTabSz="1028065" rtl="0" eaLnBrk="1" latinLnBrk="0" hangingPunct="1">
      <a:defRPr sz="2000" kern="1200">
        <a:solidFill>
          <a:schemeClr val="tx1"/>
        </a:solidFill>
        <a:latin typeface="+mn-lt"/>
        <a:ea typeface="+mn-ea"/>
        <a:cs typeface="+mn-cs"/>
      </a:defRPr>
    </a:lvl7pPr>
    <a:lvl8pPr marL="3600450" algn="l" defTabSz="1028065" rtl="0" eaLnBrk="1" latinLnBrk="0" hangingPunct="1">
      <a:defRPr sz="2000" kern="1200">
        <a:solidFill>
          <a:schemeClr val="tx1"/>
        </a:solidFill>
        <a:latin typeface="+mn-lt"/>
        <a:ea typeface="+mn-ea"/>
        <a:cs typeface="+mn-cs"/>
      </a:defRPr>
    </a:lvl8pPr>
    <a:lvl9pPr marL="4114165" algn="l" defTabSz="1028065"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0">
          <p15:clr>
            <a:srgbClr val="A4A3A4"/>
          </p15:clr>
        </p15:guide>
        <p15:guide id="2" pos="3628">
          <p15:clr>
            <a:srgbClr val="A4A3A4"/>
          </p15:clr>
        </p15:guide>
      </p15:sldGuideLst>
    </p:ext>
    <p:ext uri="{2D200454-40CA-4A62-9FC3-DE9A4176ACB9}">
      <p15:notesGuideLst xmlns:p15="http://schemas.microsoft.com/office/powerpoint/2012/main">
        <p15:guide id="1" orient="horz" pos="287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231A"/>
    <a:srgbClr val="E8524B"/>
    <a:srgbClr val="E31D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14"/>
    <p:restoredTop sz="94624"/>
  </p:normalViewPr>
  <p:slideViewPr>
    <p:cSldViewPr>
      <p:cViewPr>
        <p:scale>
          <a:sx n="75" d="100"/>
          <a:sy n="75" d="100"/>
        </p:scale>
        <p:origin x="258" y="78"/>
      </p:cViewPr>
      <p:guideLst>
        <p:guide orient="horz" pos="2040"/>
        <p:guide pos="362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3924" y="90"/>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A493B1-E0E7-4C91-A598-FFE152C8A89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mc:AlternateContent xmlns:mc="http://schemas.openxmlformats.org/markup-compatibility/2006">
      <mc:Choice xmlns:a14="http://schemas.microsoft.com/office/drawing/2010/main" Requires="a14">
        <dgm:pt modelId="{C5D426DF-B065-4031-B2F5-FFE4A39745BF}">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最大似然</a:t>
              </a:r>
              <a:r>
                <a:rPr lang="en-US" altLang="zh-CN" sz="2000" dirty="0" smtClean="0">
                  <a:latin typeface="微软雅黑" panose="020B0503020204020204" pitchFamily="34" charset="-122"/>
                  <a:ea typeface="微软雅黑" panose="020B0503020204020204" pitchFamily="34" charset="-122"/>
                </a:rPr>
                <a:t>——</a:t>
              </a:r>
              <a14:m>
                <m:oMath xmlns:m="http://schemas.openxmlformats.org/officeDocument/2006/math">
                  <m:r>
                    <m:rPr>
                      <m:sty m:val="p"/>
                    </m:rPr>
                    <a:rPr lang="en-US" altLang="zh-CN" sz="2000" dirty="0" smtClean="0">
                      <a:latin typeface="Cambria Math" panose="02040503050406030204" pitchFamily="18" charset="0"/>
                      <a:ea typeface="微软雅黑" panose="020B0503020204020204" pitchFamily="34" charset="-122"/>
                    </a:rPr>
                    <m:t>log</m:t>
                  </m:r>
                  <m:r>
                    <a:rPr lang="en-US" altLang="zh-CN" sz="2000" b="0" i="0" dirty="0" smtClean="0">
                      <a:latin typeface="Cambria Math" panose="02040503050406030204" pitchFamily="18" charset="0"/>
                      <a:ea typeface="微软雅黑" panose="020B0503020204020204" pitchFamily="34" charset="-122"/>
                    </a:rPr>
                    <m:t>(</m:t>
                  </m:r>
                  <m:r>
                    <m:rPr>
                      <m:sty m:val="p"/>
                    </m:rPr>
                    <a:rPr lang="en-US" altLang="zh-CN" sz="2000" b="0" i="0" dirty="0" smtClean="0">
                      <a:latin typeface="Cambria Math" panose="02040503050406030204" pitchFamily="18" charset="0"/>
                      <a:ea typeface="微软雅黑" panose="020B0503020204020204" pitchFamily="34" charset="-122"/>
                    </a:rPr>
                    <m:t>y</m:t>
                  </m:r>
                  <m:r>
                    <a:rPr lang="en-US" altLang="zh-CN" sz="2000" b="0" i="0" dirty="0" smtClean="0">
                      <a:latin typeface="Cambria Math" panose="02040503050406030204" pitchFamily="18" charset="0"/>
                      <a:ea typeface="微软雅黑" panose="020B0503020204020204" pitchFamily="34" charset="-122"/>
                    </a:rPr>
                    <m:t>|</m:t>
                  </m:r>
                  <m:r>
                    <m:rPr>
                      <m:sty m:val="p"/>
                    </m:rPr>
                    <a:rPr lang="en-US" altLang="zh-CN" sz="2000" b="0" i="0" dirty="0" smtClean="0">
                      <a:latin typeface="Cambria Math" panose="02040503050406030204" pitchFamily="18" charset="0"/>
                      <a:ea typeface="微软雅黑" panose="020B0503020204020204" pitchFamily="34" charset="-122"/>
                    </a:rPr>
                    <m:t>x</m:t>
                  </m:r>
                  <m:r>
                    <a:rPr lang="en-US" altLang="zh-CN" sz="2000" b="0" i="0" dirty="0" smtClean="0">
                      <a:latin typeface="Cambria Math" panose="02040503050406030204" pitchFamily="18" charset="0"/>
                      <a:ea typeface="微软雅黑" panose="020B0503020204020204" pitchFamily="34" charset="-122"/>
                    </a:rPr>
                    <m:t>)</m:t>
                  </m:r>
                </m:oMath>
              </a14:m>
              <a:endParaRPr lang="zh-CN" altLang="en-US" sz="2000" dirty="0">
                <a:latin typeface="微软雅黑" panose="020B0503020204020204" pitchFamily="34" charset="-122"/>
                <a:ea typeface="微软雅黑" panose="020B0503020204020204" pitchFamily="34" charset="-122"/>
              </a:endParaRPr>
            </a:p>
          </dgm:t>
        </dgm:pt>
      </mc:Choice>
      <mc:Fallback>
        <dgm:pt modelId="{C5D426DF-B065-4031-B2F5-FFE4A39745BF}">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最大似然</a:t>
              </a:r>
              <a:r>
                <a:rPr lang="en-US" altLang="zh-CN" sz="2000" dirty="0" smtClean="0">
                  <a:latin typeface="微软雅黑" panose="020B0503020204020204" pitchFamily="34" charset="-122"/>
                  <a:ea typeface="微软雅黑" panose="020B0503020204020204" pitchFamily="34" charset="-122"/>
                </a:rPr>
                <a:t>——</a:t>
              </a:r>
              <a:r>
                <a:rPr lang="en-US" altLang="zh-CN" sz="2000" i="0" dirty="0" smtClean="0">
                  <a:latin typeface="Cambria Math" panose="02040503050406030204" pitchFamily="18" charset="0"/>
                  <a:ea typeface="微软雅黑" panose="020B0503020204020204" pitchFamily="34" charset="-122"/>
                </a:rPr>
                <a:t>log</a:t>
              </a:r>
              <a:r>
                <a:rPr lang="en-US" altLang="zh-CN" sz="2000" b="0" i="0" dirty="0" smtClean="0">
                  <a:latin typeface="Cambria Math" panose="02040503050406030204" pitchFamily="18" charset="0"/>
                  <a:ea typeface="微软雅黑" panose="020B0503020204020204" pitchFamily="34" charset="-122"/>
                </a:rPr>
                <a:t>(y|x)</a:t>
              </a:r>
              <a:endParaRPr lang="zh-CN" altLang="en-US" sz="2000" dirty="0">
                <a:latin typeface="微软雅黑" panose="020B0503020204020204" pitchFamily="34" charset="-122"/>
                <a:ea typeface="微软雅黑" panose="020B0503020204020204" pitchFamily="34" charset="-122"/>
              </a:endParaRPr>
            </a:p>
          </dgm:t>
        </dgm:pt>
      </mc:Fallback>
    </mc:AlternateContent>
    <dgm:pt modelId="{A16A4AC4-A6A5-4172-81C6-F19F5222CF1C}" type="parTrans" cxnId="{083D8BF1-801D-4767-8E9D-36A87E70BEB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B04F6F6-9574-4F80-B06E-D101D71F109D}" type="sibTrans" cxnId="{083D8BF1-801D-4767-8E9D-36A87E70BEB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5316261-9A02-4930-802A-22DEAE9FA2A4}">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最小均方误差</a:t>
          </a:r>
          <a:endParaRPr lang="zh-CN" altLang="en-US" sz="2000" dirty="0">
            <a:latin typeface="微软雅黑" panose="020B0503020204020204" pitchFamily="34" charset="-122"/>
            <a:ea typeface="微软雅黑" panose="020B0503020204020204" pitchFamily="34" charset="-122"/>
          </a:endParaRPr>
        </a:p>
      </dgm:t>
    </dgm:pt>
    <dgm:pt modelId="{06CA94B5-87B3-4B01-8881-21843DA2D3F8}" type="parTrans" cxnId="{F78BC015-1E8C-477D-8E4E-6273DC91A2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C8D8683-4F31-4863-B0E1-E4EDE26CD4D7}" type="sibTrans" cxnId="{F78BC015-1E8C-477D-8E4E-6273DC91A2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3568AB1-1926-4443-851E-74F4AC896A19}">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平均绝对误差</a:t>
          </a:r>
          <a:endParaRPr lang="zh-CN" altLang="en-US" sz="2000" dirty="0">
            <a:latin typeface="微软雅黑" panose="020B0503020204020204" pitchFamily="34" charset="-122"/>
            <a:ea typeface="微软雅黑" panose="020B0503020204020204" pitchFamily="34" charset="-122"/>
          </a:endParaRPr>
        </a:p>
      </dgm:t>
    </dgm:pt>
    <dgm:pt modelId="{3FC0BF9F-D769-4B82-B75C-749F74A1922C}" type="parTrans" cxnId="{869630C7-8398-41A1-B0E4-C6ED66DC99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7005972-DB75-45C4-B2E8-6B27D42AE3A9}" type="sibTrans" cxnId="{869630C7-8398-41A1-B0E4-C6ED66DC99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ED2E089-B4CD-4574-84EA-1C0C521FA733}" type="pres">
      <dgm:prSet presAssocID="{D8A493B1-E0E7-4C91-A598-FFE152C8A898}" presName="Name0" presStyleCnt="0">
        <dgm:presLayoutVars>
          <dgm:chMax val="7"/>
          <dgm:chPref val="7"/>
          <dgm:dir/>
        </dgm:presLayoutVars>
      </dgm:prSet>
      <dgm:spPr/>
    </dgm:pt>
    <dgm:pt modelId="{9DC68291-5733-4EF2-9044-7CAAC6759482}" type="pres">
      <dgm:prSet presAssocID="{D8A493B1-E0E7-4C91-A598-FFE152C8A898}" presName="Name1" presStyleCnt="0"/>
      <dgm:spPr/>
    </dgm:pt>
    <dgm:pt modelId="{F0846396-2112-42B5-A011-487521D8DF1B}" type="pres">
      <dgm:prSet presAssocID="{D8A493B1-E0E7-4C91-A598-FFE152C8A898}" presName="cycle" presStyleCnt="0"/>
      <dgm:spPr/>
    </dgm:pt>
    <dgm:pt modelId="{7D9BBBDD-D368-4533-AC38-420900317DA3}" type="pres">
      <dgm:prSet presAssocID="{D8A493B1-E0E7-4C91-A598-FFE152C8A898}" presName="srcNode" presStyleLbl="node1" presStyleIdx="0" presStyleCnt="3"/>
      <dgm:spPr/>
    </dgm:pt>
    <dgm:pt modelId="{8854F372-5434-4550-87BD-F007AA81AC04}" type="pres">
      <dgm:prSet presAssocID="{D8A493B1-E0E7-4C91-A598-FFE152C8A898}" presName="conn" presStyleLbl="parChTrans1D2" presStyleIdx="0" presStyleCnt="1"/>
      <dgm:spPr/>
    </dgm:pt>
    <dgm:pt modelId="{BBC510FC-7D16-424D-94B8-F3A7F351BE8F}" type="pres">
      <dgm:prSet presAssocID="{D8A493B1-E0E7-4C91-A598-FFE152C8A898}" presName="extraNode" presStyleLbl="node1" presStyleIdx="0" presStyleCnt="3"/>
      <dgm:spPr/>
    </dgm:pt>
    <dgm:pt modelId="{DCF6D8F7-C981-467F-8DD5-70127A8C9CF4}" type="pres">
      <dgm:prSet presAssocID="{D8A493B1-E0E7-4C91-A598-FFE152C8A898}" presName="dstNode" presStyleLbl="node1" presStyleIdx="0" presStyleCnt="3"/>
      <dgm:spPr/>
    </dgm:pt>
    <dgm:pt modelId="{60928AEA-3F3E-4B89-ADFE-6D3AC0B3BE75}" type="pres">
      <dgm:prSet presAssocID="{C5D426DF-B065-4031-B2F5-FFE4A39745BF}" presName="text_1" presStyleLbl="node1" presStyleIdx="0" presStyleCnt="3">
        <dgm:presLayoutVars>
          <dgm:bulletEnabled val="1"/>
        </dgm:presLayoutVars>
      </dgm:prSet>
      <dgm:spPr/>
      <dgm:t>
        <a:bodyPr/>
        <a:lstStyle/>
        <a:p>
          <a:endParaRPr lang="zh-CN" altLang="en-US"/>
        </a:p>
      </dgm:t>
    </dgm:pt>
    <dgm:pt modelId="{4BE0DDF7-0D9F-49A3-A6D6-60107ED57B12}" type="pres">
      <dgm:prSet presAssocID="{C5D426DF-B065-4031-B2F5-FFE4A39745BF}" presName="accent_1" presStyleCnt="0"/>
      <dgm:spPr/>
    </dgm:pt>
    <dgm:pt modelId="{22A06087-8789-424D-8BC1-79502D502752}" type="pres">
      <dgm:prSet presAssocID="{C5D426DF-B065-4031-B2F5-FFE4A39745BF}" presName="accentRepeatNode" presStyleLbl="solidFgAcc1" presStyleIdx="0" presStyleCnt="3"/>
      <dgm:spPr>
        <a:solidFill>
          <a:srgbClr val="00B050"/>
        </a:solidFill>
      </dgm:spPr>
    </dgm:pt>
    <dgm:pt modelId="{491F6EA0-CEB7-4346-99D3-F095A1D474BC}" type="pres">
      <dgm:prSet presAssocID="{95316261-9A02-4930-802A-22DEAE9FA2A4}" presName="text_2" presStyleLbl="node1" presStyleIdx="1" presStyleCnt="3">
        <dgm:presLayoutVars>
          <dgm:bulletEnabled val="1"/>
        </dgm:presLayoutVars>
      </dgm:prSet>
      <dgm:spPr/>
      <dgm:t>
        <a:bodyPr/>
        <a:lstStyle/>
        <a:p>
          <a:endParaRPr lang="zh-CN" altLang="en-US"/>
        </a:p>
      </dgm:t>
    </dgm:pt>
    <dgm:pt modelId="{A71248C9-1475-40EB-B515-E0444FD48450}" type="pres">
      <dgm:prSet presAssocID="{95316261-9A02-4930-802A-22DEAE9FA2A4}" presName="accent_2" presStyleCnt="0"/>
      <dgm:spPr/>
    </dgm:pt>
    <dgm:pt modelId="{7F157E30-39E3-4C37-B96B-EA666FD08106}" type="pres">
      <dgm:prSet presAssocID="{95316261-9A02-4930-802A-22DEAE9FA2A4}" presName="accentRepeatNode" presStyleLbl="solidFgAcc1" presStyleIdx="1" presStyleCnt="3"/>
      <dgm:spPr>
        <a:solidFill>
          <a:srgbClr val="E8524B"/>
        </a:solidFill>
        <a:ln>
          <a:solidFill>
            <a:srgbClr val="E8524B"/>
          </a:solidFill>
        </a:ln>
      </dgm:spPr>
    </dgm:pt>
    <dgm:pt modelId="{34AB08AB-A5A3-4EE8-97F9-F22F03AA231F}" type="pres">
      <dgm:prSet presAssocID="{03568AB1-1926-4443-851E-74F4AC896A19}" presName="text_3" presStyleLbl="node1" presStyleIdx="2" presStyleCnt="3">
        <dgm:presLayoutVars>
          <dgm:bulletEnabled val="1"/>
        </dgm:presLayoutVars>
      </dgm:prSet>
      <dgm:spPr/>
    </dgm:pt>
    <dgm:pt modelId="{D7A65B81-E62B-4260-9705-DCD261793860}" type="pres">
      <dgm:prSet presAssocID="{03568AB1-1926-4443-851E-74F4AC896A19}" presName="accent_3" presStyleCnt="0"/>
      <dgm:spPr/>
    </dgm:pt>
    <dgm:pt modelId="{F879FF98-0E70-4356-80AF-2621EB5C542B}" type="pres">
      <dgm:prSet presAssocID="{03568AB1-1926-4443-851E-74F4AC896A19}" presName="accentRepeatNode" presStyleLbl="solidFgAcc1" presStyleIdx="2" presStyleCnt="3"/>
      <dgm:spPr>
        <a:solidFill>
          <a:srgbClr val="E8524B"/>
        </a:solidFill>
        <a:ln>
          <a:solidFill>
            <a:srgbClr val="E8524B"/>
          </a:solidFill>
        </a:ln>
      </dgm:spPr>
    </dgm:pt>
  </dgm:ptLst>
  <dgm:cxnLst>
    <dgm:cxn modelId="{D35E3D94-ACDE-4CEA-9AE4-228608F5DB81}" type="presOf" srcId="{03568AB1-1926-4443-851E-74F4AC896A19}" destId="{34AB08AB-A5A3-4EE8-97F9-F22F03AA231F}" srcOrd="0" destOrd="0" presId="urn:microsoft.com/office/officeart/2008/layout/VerticalCurvedList"/>
    <dgm:cxn modelId="{314905FD-7738-4A6B-9EB2-A6E844192106}" type="presOf" srcId="{D8A493B1-E0E7-4C91-A598-FFE152C8A898}" destId="{2ED2E089-B4CD-4574-84EA-1C0C521FA733}" srcOrd="0" destOrd="0" presId="urn:microsoft.com/office/officeart/2008/layout/VerticalCurvedList"/>
    <dgm:cxn modelId="{083D8BF1-801D-4767-8E9D-36A87E70BEB8}" srcId="{D8A493B1-E0E7-4C91-A598-FFE152C8A898}" destId="{C5D426DF-B065-4031-B2F5-FFE4A39745BF}" srcOrd="0" destOrd="0" parTransId="{A16A4AC4-A6A5-4172-81C6-F19F5222CF1C}" sibTransId="{8B04F6F6-9574-4F80-B06E-D101D71F109D}"/>
    <dgm:cxn modelId="{869630C7-8398-41A1-B0E4-C6ED66DC99C9}" srcId="{D8A493B1-E0E7-4C91-A598-FFE152C8A898}" destId="{03568AB1-1926-4443-851E-74F4AC896A19}" srcOrd="2" destOrd="0" parTransId="{3FC0BF9F-D769-4B82-B75C-749F74A1922C}" sibTransId="{B7005972-DB75-45C4-B2E8-6B27D42AE3A9}"/>
    <dgm:cxn modelId="{FDAE4ED6-70C0-44D1-AABD-0FBB822EE2F2}" type="presOf" srcId="{C5D426DF-B065-4031-B2F5-FFE4A39745BF}" destId="{60928AEA-3F3E-4B89-ADFE-6D3AC0B3BE75}" srcOrd="0" destOrd="0" presId="urn:microsoft.com/office/officeart/2008/layout/VerticalCurvedList"/>
    <dgm:cxn modelId="{F78BC015-1E8C-477D-8E4E-6273DC91A2C9}" srcId="{D8A493B1-E0E7-4C91-A598-FFE152C8A898}" destId="{95316261-9A02-4930-802A-22DEAE9FA2A4}" srcOrd="1" destOrd="0" parTransId="{06CA94B5-87B3-4B01-8881-21843DA2D3F8}" sibTransId="{CC8D8683-4F31-4863-B0E1-E4EDE26CD4D7}"/>
    <dgm:cxn modelId="{783486C8-45CC-45CC-AA2D-278B0462F566}" type="presOf" srcId="{95316261-9A02-4930-802A-22DEAE9FA2A4}" destId="{491F6EA0-CEB7-4346-99D3-F095A1D474BC}" srcOrd="0" destOrd="0" presId="urn:microsoft.com/office/officeart/2008/layout/VerticalCurvedList"/>
    <dgm:cxn modelId="{C199834A-7A73-4F15-9642-E3623545DB5B}" type="presOf" srcId="{8B04F6F6-9574-4F80-B06E-D101D71F109D}" destId="{8854F372-5434-4550-87BD-F007AA81AC04}" srcOrd="0" destOrd="0" presId="urn:microsoft.com/office/officeart/2008/layout/VerticalCurvedList"/>
    <dgm:cxn modelId="{45AECEE9-DEB0-4E91-B764-71463777051D}" type="presParOf" srcId="{2ED2E089-B4CD-4574-84EA-1C0C521FA733}" destId="{9DC68291-5733-4EF2-9044-7CAAC6759482}" srcOrd="0" destOrd="0" presId="urn:microsoft.com/office/officeart/2008/layout/VerticalCurvedList"/>
    <dgm:cxn modelId="{CB6CE3C9-7055-4077-8079-EE20335D5333}" type="presParOf" srcId="{9DC68291-5733-4EF2-9044-7CAAC6759482}" destId="{F0846396-2112-42B5-A011-487521D8DF1B}" srcOrd="0" destOrd="0" presId="urn:microsoft.com/office/officeart/2008/layout/VerticalCurvedList"/>
    <dgm:cxn modelId="{E41F7F77-54FE-4D38-92B3-9ACD83172C21}" type="presParOf" srcId="{F0846396-2112-42B5-A011-487521D8DF1B}" destId="{7D9BBBDD-D368-4533-AC38-420900317DA3}" srcOrd="0" destOrd="0" presId="urn:microsoft.com/office/officeart/2008/layout/VerticalCurvedList"/>
    <dgm:cxn modelId="{AD564709-49F8-43D1-8AC5-7DAE0C2D26E0}" type="presParOf" srcId="{F0846396-2112-42B5-A011-487521D8DF1B}" destId="{8854F372-5434-4550-87BD-F007AA81AC04}" srcOrd="1" destOrd="0" presId="urn:microsoft.com/office/officeart/2008/layout/VerticalCurvedList"/>
    <dgm:cxn modelId="{120F86A0-D251-411F-A1A5-7AA38B59DB18}" type="presParOf" srcId="{F0846396-2112-42B5-A011-487521D8DF1B}" destId="{BBC510FC-7D16-424D-94B8-F3A7F351BE8F}" srcOrd="2" destOrd="0" presId="urn:microsoft.com/office/officeart/2008/layout/VerticalCurvedList"/>
    <dgm:cxn modelId="{27DDE894-2703-449E-94BD-966DC107FD47}" type="presParOf" srcId="{F0846396-2112-42B5-A011-487521D8DF1B}" destId="{DCF6D8F7-C981-467F-8DD5-70127A8C9CF4}" srcOrd="3" destOrd="0" presId="urn:microsoft.com/office/officeart/2008/layout/VerticalCurvedList"/>
    <dgm:cxn modelId="{E6C3D5E0-3752-4C03-AA35-2E766DFA02CA}" type="presParOf" srcId="{9DC68291-5733-4EF2-9044-7CAAC6759482}" destId="{60928AEA-3F3E-4B89-ADFE-6D3AC0B3BE75}" srcOrd="1" destOrd="0" presId="urn:microsoft.com/office/officeart/2008/layout/VerticalCurvedList"/>
    <dgm:cxn modelId="{5468BD2D-6573-446E-A411-905771C3430D}" type="presParOf" srcId="{9DC68291-5733-4EF2-9044-7CAAC6759482}" destId="{4BE0DDF7-0D9F-49A3-A6D6-60107ED57B12}" srcOrd="2" destOrd="0" presId="urn:microsoft.com/office/officeart/2008/layout/VerticalCurvedList"/>
    <dgm:cxn modelId="{EA5D7F0A-9921-4C48-B57E-4EBF64E4EB59}" type="presParOf" srcId="{4BE0DDF7-0D9F-49A3-A6D6-60107ED57B12}" destId="{22A06087-8789-424D-8BC1-79502D502752}" srcOrd="0" destOrd="0" presId="urn:microsoft.com/office/officeart/2008/layout/VerticalCurvedList"/>
    <dgm:cxn modelId="{1BF63E5A-81BD-4E5F-BE47-1F418F693180}" type="presParOf" srcId="{9DC68291-5733-4EF2-9044-7CAAC6759482}" destId="{491F6EA0-CEB7-4346-99D3-F095A1D474BC}" srcOrd="3" destOrd="0" presId="urn:microsoft.com/office/officeart/2008/layout/VerticalCurvedList"/>
    <dgm:cxn modelId="{CE8F5430-455A-4D69-99BB-870CFBEA57C5}" type="presParOf" srcId="{9DC68291-5733-4EF2-9044-7CAAC6759482}" destId="{A71248C9-1475-40EB-B515-E0444FD48450}" srcOrd="4" destOrd="0" presId="urn:microsoft.com/office/officeart/2008/layout/VerticalCurvedList"/>
    <dgm:cxn modelId="{C0B45319-5054-4DB6-8C1B-1E5311A21EFC}" type="presParOf" srcId="{A71248C9-1475-40EB-B515-E0444FD48450}" destId="{7F157E30-39E3-4C37-B96B-EA666FD08106}" srcOrd="0" destOrd="0" presId="urn:microsoft.com/office/officeart/2008/layout/VerticalCurvedList"/>
    <dgm:cxn modelId="{CADAAF16-D3B5-4D4E-809C-0B4247460ADC}" type="presParOf" srcId="{9DC68291-5733-4EF2-9044-7CAAC6759482}" destId="{34AB08AB-A5A3-4EE8-97F9-F22F03AA231F}" srcOrd="5" destOrd="0" presId="urn:microsoft.com/office/officeart/2008/layout/VerticalCurvedList"/>
    <dgm:cxn modelId="{56D99774-B133-47AD-9122-0A73285CBEA0}" type="presParOf" srcId="{9DC68291-5733-4EF2-9044-7CAAC6759482}" destId="{D7A65B81-E62B-4260-9705-DCD261793860}" srcOrd="6" destOrd="0" presId="urn:microsoft.com/office/officeart/2008/layout/VerticalCurvedList"/>
    <dgm:cxn modelId="{FB21BA04-34AD-4E4F-9F02-A77163100AD2}" type="presParOf" srcId="{D7A65B81-E62B-4260-9705-DCD261793860}" destId="{F879FF98-0E70-4356-80AF-2621EB5C542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A493B1-E0E7-4C91-A598-FFE152C8A89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5D426DF-B065-4031-B2F5-FFE4A39745BF}">
      <dgm:prSet phldrT="[文本]" custT="1"/>
      <dgm:spPr>
        <a:blipFill rotWithShape="0">
          <a:blip xmlns:r="http://schemas.openxmlformats.org/officeDocument/2006/relationships" r:embed="rId1"/>
          <a:stretch>
            <a:fillRect b="-6452"/>
          </a:stretch>
        </a:blipFill>
      </dgm:spPr>
      <dgm:t>
        <a:bodyPr/>
        <a:lstStyle/>
        <a:p>
          <a:r>
            <a:rPr lang="zh-CN" altLang="en-US">
              <a:noFill/>
            </a:rPr>
            <a:t> </a:t>
          </a:r>
        </a:p>
      </dgm:t>
    </dgm:pt>
    <dgm:pt modelId="{A16A4AC4-A6A5-4172-81C6-F19F5222CF1C}" type="parTrans" cxnId="{083D8BF1-801D-4767-8E9D-36A87E70BEB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B04F6F6-9574-4F80-B06E-D101D71F109D}" type="sibTrans" cxnId="{083D8BF1-801D-4767-8E9D-36A87E70BEB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5316261-9A02-4930-802A-22DEAE9FA2A4}">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最小均方误差</a:t>
          </a:r>
          <a:endParaRPr lang="zh-CN" altLang="en-US" sz="2000" dirty="0">
            <a:latin typeface="微软雅黑" panose="020B0503020204020204" pitchFamily="34" charset="-122"/>
            <a:ea typeface="微软雅黑" panose="020B0503020204020204" pitchFamily="34" charset="-122"/>
          </a:endParaRPr>
        </a:p>
      </dgm:t>
    </dgm:pt>
    <dgm:pt modelId="{06CA94B5-87B3-4B01-8881-21843DA2D3F8}" type="parTrans" cxnId="{F78BC015-1E8C-477D-8E4E-6273DC91A2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C8D8683-4F31-4863-B0E1-E4EDE26CD4D7}" type="sibTrans" cxnId="{F78BC015-1E8C-477D-8E4E-6273DC91A2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3568AB1-1926-4443-851E-74F4AC896A19}">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平均绝对误差</a:t>
          </a:r>
          <a:endParaRPr lang="zh-CN" altLang="en-US" sz="2000" dirty="0">
            <a:latin typeface="微软雅黑" panose="020B0503020204020204" pitchFamily="34" charset="-122"/>
            <a:ea typeface="微软雅黑" panose="020B0503020204020204" pitchFamily="34" charset="-122"/>
          </a:endParaRPr>
        </a:p>
      </dgm:t>
    </dgm:pt>
    <dgm:pt modelId="{3FC0BF9F-D769-4B82-B75C-749F74A1922C}" type="parTrans" cxnId="{869630C7-8398-41A1-B0E4-C6ED66DC99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7005972-DB75-45C4-B2E8-6B27D42AE3A9}" type="sibTrans" cxnId="{869630C7-8398-41A1-B0E4-C6ED66DC99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ED2E089-B4CD-4574-84EA-1C0C521FA733}" type="pres">
      <dgm:prSet presAssocID="{D8A493B1-E0E7-4C91-A598-FFE152C8A898}" presName="Name0" presStyleCnt="0">
        <dgm:presLayoutVars>
          <dgm:chMax val="7"/>
          <dgm:chPref val="7"/>
          <dgm:dir/>
        </dgm:presLayoutVars>
      </dgm:prSet>
      <dgm:spPr/>
    </dgm:pt>
    <dgm:pt modelId="{9DC68291-5733-4EF2-9044-7CAAC6759482}" type="pres">
      <dgm:prSet presAssocID="{D8A493B1-E0E7-4C91-A598-FFE152C8A898}" presName="Name1" presStyleCnt="0"/>
      <dgm:spPr/>
    </dgm:pt>
    <dgm:pt modelId="{F0846396-2112-42B5-A011-487521D8DF1B}" type="pres">
      <dgm:prSet presAssocID="{D8A493B1-E0E7-4C91-A598-FFE152C8A898}" presName="cycle" presStyleCnt="0"/>
      <dgm:spPr/>
    </dgm:pt>
    <dgm:pt modelId="{7D9BBBDD-D368-4533-AC38-420900317DA3}" type="pres">
      <dgm:prSet presAssocID="{D8A493B1-E0E7-4C91-A598-FFE152C8A898}" presName="srcNode" presStyleLbl="node1" presStyleIdx="0" presStyleCnt="3"/>
      <dgm:spPr/>
    </dgm:pt>
    <dgm:pt modelId="{8854F372-5434-4550-87BD-F007AA81AC04}" type="pres">
      <dgm:prSet presAssocID="{D8A493B1-E0E7-4C91-A598-FFE152C8A898}" presName="conn" presStyleLbl="parChTrans1D2" presStyleIdx="0" presStyleCnt="1"/>
      <dgm:spPr/>
    </dgm:pt>
    <dgm:pt modelId="{BBC510FC-7D16-424D-94B8-F3A7F351BE8F}" type="pres">
      <dgm:prSet presAssocID="{D8A493B1-E0E7-4C91-A598-FFE152C8A898}" presName="extraNode" presStyleLbl="node1" presStyleIdx="0" presStyleCnt="3"/>
      <dgm:spPr/>
    </dgm:pt>
    <dgm:pt modelId="{DCF6D8F7-C981-467F-8DD5-70127A8C9CF4}" type="pres">
      <dgm:prSet presAssocID="{D8A493B1-E0E7-4C91-A598-FFE152C8A898}" presName="dstNode" presStyleLbl="node1" presStyleIdx="0" presStyleCnt="3"/>
      <dgm:spPr/>
    </dgm:pt>
    <dgm:pt modelId="{60928AEA-3F3E-4B89-ADFE-6D3AC0B3BE75}" type="pres">
      <dgm:prSet presAssocID="{C5D426DF-B065-4031-B2F5-FFE4A39745BF}" presName="text_1" presStyleLbl="node1" presStyleIdx="0" presStyleCnt="3">
        <dgm:presLayoutVars>
          <dgm:bulletEnabled val="1"/>
        </dgm:presLayoutVars>
      </dgm:prSet>
      <dgm:spPr/>
      <dgm:t>
        <a:bodyPr/>
        <a:lstStyle/>
        <a:p>
          <a:endParaRPr lang="zh-CN" altLang="en-US"/>
        </a:p>
      </dgm:t>
    </dgm:pt>
    <dgm:pt modelId="{4BE0DDF7-0D9F-49A3-A6D6-60107ED57B12}" type="pres">
      <dgm:prSet presAssocID="{C5D426DF-B065-4031-B2F5-FFE4A39745BF}" presName="accent_1" presStyleCnt="0"/>
      <dgm:spPr/>
    </dgm:pt>
    <dgm:pt modelId="{22A06087-8789-424D-8BC1-79502D502752}" type="pres">
      <dgm:prSet presAssocID="{C5D426DF-B065-4031-B2F5-FFE4A39745BF}" presName="accentRepeatNode" presStyleLbl="solidFgAcc1" presStyleIdx="0" presStyleCnt="3"/>
      <dgm:spPr>
        <a:solidFill>
          <a:srgbClr val="00B050"/>
        </a:solidFill>
      </dgm:spPr>
    </dgm:pt>
    <dgm:pt modelId="{491F6EA0-CEB7-4346-99D3-F095A1D474BC}" type="pres">
      <dgm:prSet presAssocID="{95316261-9A02-4930-802A-22DEAE9FA2A4}" presName="text_2" presStyleLbl="node1" presStyleIdx="1" presStyleCnt="3">
        <dgm:presLayoutVars>
          <dgm:bulletEnabled val="1"/>
        </dgm:presLayoutVars>
      </dgm:prSet>
      <dgm:spPr/>
      <dgm:t>
        <a:bodyPr/>
        <a:lstStyle/>
        <a:p>
          <a:endParaRPr lang="zh-CN" altLang="en-US"/>
        </a:p>
      </dgm:t>
    </dgm:pt>
    <dgm:pt modelId="{A71248C9-1475-40EB-B515-E0444FD48450}" type="pres">
      <dgm:prSet presAssocID="{95316261-9A02-4930-802A-22DEAE9FA2A4}" presName="accent_2" presStyleCnt="0"/>
      <dgm:spPr/>
    </dgm:pt>
    <dgm:pt modelId="{7F157E30-39E3-4C37-B96B-EA666FD08106}" type="pres">
      <dgm:prSet presAssocID="{95316261-9A02-4930-802A-22DEAE9FA2A4}" presName="accentRepeatNode" presStyleLbl="solidFgAcc1" presStyleIdx="1" presStyleCnt="3"/>
      <dgm:spPr>
        <a:solidFill>
          <a:srgbClr val="E8524B"/>
        </a:solidFill>
        <a:ln>
          <a:solidFill>
            <a:srgbClr val="E8524B"/>
          </a:solidFill>
        </a:ln>
      </dgm:spPr>
    </dgm:pt>
    <dgm:pt modelId="{34AB08AB-A5A3-4EE8-97F9-F22F03AA231F}" type="pres">
      <dgm:prSet presAssocID="{03568AB1-1926-4443-851E-74F4AC896A19}" presName="text_3" presStyleLbl="node1" presStyleIdx="2" presStyleCnt="3">
        <dgm:presLayoutVars>
          <dgm:bulletEnabled val="1"/>
        </dgm:presLayoutVars>
      </dgm:prSet>
      <dgm:spPr/>
    </dgm:pt>
    <dgm:pt modelId="{D7A65B81-E62B-4260-9705-DCD261793860}" type="pres">
      <dgm:prSet presAssocID="{03568AB1-1926-4443-851E-74F4AC896A19}" presName="accent_3" presStyleCnt="0"/>
      <dgm:spPr/>
    </dgm:pt>
    <dgm:pt modelId="{F879FF98-0E70-4356-80AF-2621EB5C542B}" type="pres">
      <dgm:prSet presAssocID="{03568AB1-1926-4443-851E-74F4AC896A19}" presName="accentRepeatNode" presStyleLbl="solidFgAcc1" presStyleIdx="2" presStyleCnt="3"/>
      <dgm:spPr>
        <a:solidFill>
          <a:srgbClr val="E8524B"/>
        </a:solidFill>
        <a:ln>
          <a:solidFill>
            <a:srgbClr val="E8524B"/>
          </a:solidFill>
        </a:ln>
      </dgm:spPr>
    </dgm:pt>
  </dgm:ptLst>
  <dgm:cxnLst>
    <dgm:cxn modelId="{D35E3D94-ACDE-4CEA-9AE4-228608F5DB81}" type="presOf" srcId="{03568AB1-1926-4443-851E-74F4AC896A19}" destId="{34AB08AB-A5A3-4EE8-97F9-F22F03AA231F}" srcOrd="0" destOrd="0" presId="urn:microsoft.com/office/officeart/2008/layout/VerticalCurvedList"/>
    <dgm:cxn modelId="{314905FD-7738-4A6B-9EB2-A6E844192106}" type="presOf" srcId="{D8A493B1-E0E7-4C91-A598-FFE152C8A898}" destId="{2ED2E089-B4CD-4574-84EA-1C0C521FA733}" srcOrd="0" destOrd="0" presId="urn:microsoft.com/office/officeart/2008/layout/VerticalCurvedList"/>
    <dgm:cxn modelId="{083D8BF1-801D-4767-8E9D-36A87E70BEB8}" srcId="{D8A493B1-E0E7-4C91-A598-FFE152C8A898}" destId="{C5D426DF-B065-4031-B2F5-FFE4A39745BF}" srcOrd="0" destOrd="0" parTransId="{A16A4AC4-A6A5-4172-81C6-F19F5222CF1C}" sibTransId="{8B04F6F6-9574-4F80-B06E-D101D71F109D}"/>
    <dgm:cxn modelId="{869630C7-8398-41A1-B0E4-C6ED66DC99C9}" srcId="{D8A493B1-E0E7-4C91-A598-FFE152C8A898}" destId="{03568AB1-1926-4443-851E-74F4AC896A19}" srcOrd="2" destOrd="0" parTransId="{3FC0BF9F-D769-4B82-B75C-749F74A1922C}" sibTransId="{B7005972-DB75-45C4-B2E8-6B27D42AE3A9}"/>
    <dgm:cxn modelId="{FDAE4ED6-70C0-44D1-AABD-0FBB822EE2F2}" type="presOf" srcId="{C5D426DF-B065-4031-B2F5-FFE4A39745BF}" destId="{60928AEA-3F3E-4B89-ADFE-6D3AC0B3BE75}" srcOrd="0" destOrd="0" presId="urn:microsoft.com/office/officeart/2008/layout/VerticalCurvedList"/>
    <dgm:cxn modelId="{F78BC015-1E8C-477D-8E4E-6273DC91A2C9}" srcId="{D8A493B1-E0E7-4C91-A598-FFE152C8A898}" destId="{95316261-9A02-4930-802A-22DEAE9FA2A4}" srcOrd="1" destOrd="0" parTransId="{06CA94B5-87B3-4B01-8881-21843DA2D3F8}" sibTransId="{CC8D8683-4F31-4863-B0E1-E4EDE26CD4D7}"/>
    <dgm:cxn modelId="{783486C8-45CC-45CC-AA2D-278B0462F566}" type="presOf" srcId="{95316261-9A02-4930-802A-22DEAE9FA2A4}" destId="{491F6EA0-CEB7-4346-99D3-F095A1D474BC}" srcOrd="0" destOrd="0" presId="urn:microsoft.com/office/officeart/2008/layout/VerticalCurvedList"/>
    <dgm:cxn modelId="{C199834A-7A73-4F15-9642-E3623545DB5B}" type="presOf" srcId="{8B04F6F6-9574-4F80-B06E-D101D71F109D}" destId="{8854F372-5434-4550-87BD-F007AA81AC04}" srcOrd="0" destOrd="0" presId="urn:microsoft.com/office/officeart/2008/layout/VerticalCurvedList"/>
    <dgm:cxn modelId="{45AECEE9-DEB0-4E91-B764-71463777051D}" type="presParOf" srcId="{2ED2E089-B4CD-4574-84EA-1C0C521FA733}" destId="{9DC68291-5733-4EF2-9044-7CAAC6759482}" srcOrd="0" destOrd="0" presId="urn:microsoft.com/office/officeart/2008/layout/VerticalCurvedList"/>
    <dgm:cxn modelId="{CB6CE3C9-7055-4077-8079-EE20335D5333}" type="presParOf" srcId="{9DC68291-5733-4EF2-9044-7CAAC6759482}" destId="{F0846396-2112-42B5-A011-487521D8DF1B}" srcOrd="0" destOrd="0" presId="urn:microsoft.com/office/officeart/2008/layout/VerticalCurvedList"/>
    <dgm:cxn modelId="{E41F7F77-54FE-4D38-92B3-9ACD83172C21}" type="presParOf" srcId="{F0846396-2112-42B5-A011-487521D8DF1B}" destId="{7D9BBBDD-D368-4533-AC38-420900317DA3}" srcOrd="0" destOrd="0" presId="urn:microsoft.com/office/officeart/2008/layout/VerticalCurvedList"/>
    <dgm:cxn modelId="{AD564709-49F8-43D1-8AC5-7DAE0C2D26E0}" type="presParOf" srcId="{F0846396-2112-42B5-A011-487521D8DF1B}" destId="{8854F372-5434-4550-87BD-F007AA81AC04}" srcOrd="1" destOrd="0" presId="urn:microsoft.com/office/officeart/2008/layout/VerticalCurvedList"/>
    <dgm:cxn modelId="{120F86A0-D251-411F-A1A5-7AA38B59DB18}" type="presParOf" srcId="{F0846396-2112-42B5-A011-487521D8DF1B}" destId="{BBC510FC-7D16-424D-94B8-F3A7F351BE8F}" srcOrd="2" destOrd="0" presId="urn:microsoft.com/office/officeart/2008/layout/VerticalCurvedList"/>
    <dgm:cxn modelId="{27DDE894-2703-449E-94BD-966DC107FD47}" type="presParOf" srcId="{F0846396-2112-42B5-A011-487521D8DF1B}" destId="{DCF6D8F7-C981-467F-8DD5-70127A8C9CF4}" srcOrd="3" destOrd="0" presId="urn:microsoft.com/office/officeart/2008/layout/VerticalCurvedList"/>
    <dgm:cxn modelId="{E6C3D5E0-3752-4C03-AA35-2E766DFA02CA}" type="presParOf" srcId="{9DC68291-5733-4EF2-9044-7CAAC6759482}" destId="{60928AEA-3F3E-4B89-ADFE-6D3AC0B3BE75}" srcOrd="1" destOrd="0" presId="urn:microsoft.com/office/officeart/2008/layout/VerticalCurvedList"/>
    <dgm:cxn modelId="{5468BD2D-6573-446E-A411-905771C3430D}" type="presParOf" srcId="{9DC68291-5733-4EF2-9044-7CAAC6759482}" destId="{4BE0DDF7-0D9F-49A3-A6D6-60107ED57B12}" srcOrd="2" destOrd="0" presId="urn:microsoft.com/office/officeart/2008/layout/VerticalCurvedList"/>
    <dgm:cxn modelId="{EA5D7F0A-9921-4C48-B57E-4EBF64E4EB59}" type="presParOf" srcId="{4BE0DDF7-0D9F-49A3-A6D6-60107ED57B12}" destId="{22A06087-8789-424D-8BC1-79502D502752}" srcOrd="0" destOrd="0" presId="urn:microsoft.com/office/officeart/2008/layout/VerticalCurvedList"/>
    <dgm:cxn modelId="{1BF63E5A-81BD-4E5F-BE47-1F418F693180}" type="presParOf" srcId="{9DC68291-5733-4EF2-9044-7CAAC6759482}" destId="{491F6EA0-CEB7-4346-99D3-F095A1D474BC}" srcOrd="3" destOrd="0" presId="urn:microsoft.com/office/officeart/2008/layout/VerticalCurvedList"/>
    <dgm:cxn modelId="{CE8F5430-455A-4D69-99BB-870CFBEA57C5}" type="presParOf" srcId="{9DC68291-5733-4EF2-9044-7CAAC6759482}" destId="{A71248C9-1475-40EB-B515-E0444FD48450}" srcOrd="4" destOrd="0" presId="urn:microsoft.com/office/officeart/2008/layout/VerticalCurvedList"/>
    <dgm:cxn modelId="{C0B45319-5054-4DB6-8C1B-1E5311A21EFC}" type="presParOf" srcId="{A71248C9-1475-40EB-B515-E0444FD48450}" destId="{7F157E30-39E3-4C37-B96B-EA666FD08106}" srcOrd="0" destOrd="0" presId="urn:microsoft.com/office/officeart/2008/layout/VerticalCurvedList"/>
    <dgm:cxn modelId="{CADAAF16-D3B5-4D4E-809C-0B4247460ADC}" type="presParOf" srcId="{9DC68291-5733-4EF2-9044-7CAAC6759482}" destId="{34AB08AB-A5A3-4EE8-97F9-F22F03AA231F}" srcOrd="5" destOrd="0" presId="urn:microsoft.com/office/officeart/2008/layout/VerticalCurvedList"/>
    <dgm:cxn modelId="{56D99774-B133-47AD-9122-0A73285CBEA0}" type="presParOf" srcId="{9DC68291-5733-4EF2-9044-7CAAC6759482}" destId="{D7A65B81-E62B-4260-9705-DCD261793860}" srcOrd="6" destOrd="0" presId="urn:microsoft.com/office/officeart/2008/layout/VerticalCurvedList"/>
    <dgm:cxn modelId="{FB21BA04-34AD-4E4F-9F02-A77163100AD2}" type="presParOf" srcId="{D7A65B81-E62B-4260-9705-DCD261793860}" destId="{F879FF98-0E70-4356-80AF-2621EB5C542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E3BE33-78E3-430B-B17B-82F12715A90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1F2431CC-B7C4-4085-831A-81DEB4098596}">
      <dgm:prSet phldrT="[文本]" custT="1"/>
      <dgm:spPr/>
      <dgm:t>
        <a:bodyPr/>
        <a:lstStyle/>
        <a:p>
          <a:r>
            <a:rPr lang="zh-CN" altLang="en-US" sz="2500" dirty="0" smtClean="0">
              <a:latin typeface="微软雅黑" panose="020B0503020204020204" pitchFamily="34" charset="-122"/>
              <a:ea typeface="微软雅黑" panose="020B0503020204020204" pitchFamily="34" charset="-122"/>
            </a:rPr>
            <a:t>优点</a:t>
          </a:r>
          <a:endParaRPr lang="zh-CN" altLang="en-US" sz="2500" dirty="0">
            <a:latin typeface="微软雅黑" panose="020B0503020204020204" pitchFamily="34" charset="-122"/>
            <a:ea typeface="微软雅黑" panose="020B0503020204020204" pitchFamily="34" charset="-122"/>
          </a:endParaRPr>
        </a:p>
      </dgm:t>
    </dgm:pt>
    <dgm:pt modelId="{3262A43D-FB3A-4677-8AD6-2EDEEFBA0BEB}" type="parTrans" cxnId="{6C8E95E3-09B3-47EC-891C-C7533AF35D5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8BDE703-5723-4262-A6C1-743D6472F407}" type="sibTrans" cxnId="{6C8E95E3-09B3-47EC-891C-C7533AF35D5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0FC67BD-DE5C-4634-878F-1F71263ACA1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形式简单，计算量小</a:t>
          </a:r>
          <a:endParaRPr lang="zh-CN" altLang="en-US" sz="2000" dirty="0">
            <a:latin typeface="微软雅黑" panose="020B0503020204020204" pitchFamily="34" charset="-122"/>
            <a:ea typeface="微软雅黑" panose="020B0503020204020204" pitchFamily="34" charset="-122"/>
          </a:endParaRPr>
        </a:p>
      </dgm:t>
    </dgm:pt>
    <dgm:pt modelId="{EAF7603A-B5DE-4F35-B193-8BEA91229290}" type="parTrans" cxnId="{83ED87A9-818D-4480-A9BA-830D7575BB4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04F99E9-870A-4F49-A0F0-44E9940F3299}" type="sibTrans" cxnId="{83ED87A9-818D-4480-A9BA-830D7575BB4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CECBB0A-BFF1-4D36-A307-78ADC0EC1C63}">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梯度大且相等</a:t>
          </a:r>
          <a:endParaRPr lang="zh-CN" altLang="en-US" sz="2000" dirty="0">
            <a:latin typeface="微软雅黑" panose="020B0503020204020204" pitchFamily="34" charset="-122"/>
            <a:ea typeface="微软雅黑" panose="020B0503020204020204" pitchFamily="34" charset="-122"/>
          </a:endParaRPr>
        </a:p>
      </dgm:t>
    </dgm:pt>
    <dgm:pt modelId="{3FEC2250-1C75-48B6-95A7-49C0C8CFD7AA}" type="parTrans" cxnId="{C0552150-36D0-46F6-A06D-AEE0C4E92D4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BEB56FC-2685-4556-8050-ED39D8E29996}" type="sibTrans" cxnId="{C0552150-36D0-46F6-A06D-AEE0C4E92D4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DB7EF64-5214-4B48-A786-2BFEB054D3FD}">
      <dgm:prSet phldrT="[文本]" custT="1"/>
      <dgm:spPr/>
      <dgm:t>
        <a:bodyPr/>
        <a:lstStyle/>
        <a:p>
          <a:r>
            <a:rPr lang="zh-CN" altLang="en-US" sz="2500" dirty="0" smtClean="0">
              <a:latin typeface="微软雅黑" panose="020B0503020204020204" pitchFamily="34" charset="-122"/>
              <a:ea typeface="微软雅黑" panose="020B0503020204020204" pitchFamily="34" charset="-122"/>
            </a:rPr>
            <a:t>缺点</a:t>
          </a:r>
          <a:endParaRPr lang="zh-CN" altLang="en-US" sz="2500" dirty="0">
            <a:latin typeface="微软雅黑" panose="020B0503020204020204" pitchFamily="34" charset="-122"/>
            <a:ea typeface="微软雅黑" panose="020B0503020204020204" pitchFamily="34" charset="-122"/>
          </a:endParaRPr>
        </a:p>
      </dgm:t>
    </dgm:pt>
    <dgm:pt modelId="{29CBFE56-1872-4DED-9FBD-07555D5BA1C1}" type="parTrans" cxnId="{5608514B-9BD3-4FA8-9990-18D17734A97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27F2418-50E9-496D-91A8-D2B3779C7B32}" type="sibTrans" cxnId="{5608514B-9BD3-4FA8-9990-18D17734A97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BC8114E-72A7-4F99-9CD7-165D6B793917}">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非中心对称结构</a:t>
          </a:r>
          <a:endParaRPr lang="zh-CN" altLang="en-US" sz="2000" dirty="0">
            <a:latin typeface="微软雅黑" panose="020B0503020204020204" pitchFamily="34" charset="-122"/>
            <a:ea typeface="微软雅黑" panose="020B0503020204020204" pitchFamily="34" charset="-122"/>
          </a:endParaRPr>
        </a:p>
      </dgm:t>
    </dgm:pt>
    <dgm:pt modelId="{4B119E7B-BC99-4887-A769-C11AEB88ED58}" type="parTrans" cxnId="{E40D2E79-804E-4F96-8FD2-A4D06BDF8BAD}">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9C4379F-2474-4D55-988C-0B62312F1A5C}" type="sibTrans" cxnId="{E40D2E79-804E-4F96-8FD2-A4D06BDF8BAD}">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553DEB8-599A-4FA2-B7A1-51618C167267}">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负半区饱和</a:t>
          </a:r>
          <a:endParaRPr lang="zh-CN" altLang="en-US" sz="2000" dirty="0">
            <a:latin typeface="微软雅黑" panose="020B0503020204020204" pitchFamily="34" charset="-122"/>
            <a:ea typeface="微软雅黑" panose="020B0503020204020204" pitchFamily="34" charset="-122"/>
          </a:endParaRPr>
        </a:p>
      </dgm:t>
    </dgm:pt>
    <dgm:pt modelId="{EFD92EF9-AE74-4B1D-800B-FD87D1242611}" type="parTrans" cxnId="{4030CFA9-FF34-4CEC-BE36-0F65173F65A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428D90D-2661-46DE-84D3-AAACDB05608B}" type="sibTrans" cxnId="{4030CFA9-FF34-4CEC-BE36-0F65173F65A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3FC642A-2F5A-42A1-AE79-27E5A773F90A}" type="pres">
      <dgm:prSet presAssocID="{B8E3BE33-78E3-430B-B17B-82F12715A909}" presName="Name0" presStyleCnt="0">
        <dgm:presLayoutVars>
          <dgm:dir/>
          <dgm:animLvl val="lvl"/>
          <dgm:resizeHandles val="exact"/>
        </dgm:presLayoutVars>
      </dgm:prSet>
      <dgm:spPr/>
    </dgm:pt>
    <dgm:pt modelId="{3653677A-DB53-43D3-9BA0-BBF0B6A8C2B2}" type="pres">
      <dgm:prSet presAssocID="{1F2431CC-B7C4-4085-831A-81DEB4098596}" presName="linNode" presStyleCnt="0"/>
      <dgm:spPr/>
    </dgm:pt>
    <dgm:pt modelId="{A097F433-7E43-4E1A-9CA2-79FEE72C59A6}" type="pres">
      <dgm:prSet presAssocID="{1F2431CC-B7C4-4085-831A-81DEB4098596}" presName="parentText" presStyleLbl="node1" presStyleIdx="0" presStyleCnt="2" custScaleX="77778" custScaleY="75812" custLinFactNeighborX="0" custLinFactNeighborY="-67">
        <dgm:presLayoutVars>
          <dgm:chMax val="1"/>
          <dgm:bulletEnabled val="1"/>
        </dgm:presLayoutVars>
      </dgm:prSet>
      <dgm:spPr/>
    </dgm:pt>
    <dgm:pt modelId="{16685516-2B3B-405E-B7A8-CA60CF319AEF}" type="pres">
      <dgm:prSet presAssocID="{1F2431CC-B7C4-4085-831A-81DEB4098596}" presName="descendantText" presStyleLbl="alignAccFollowNode1" presStyleIdx="0" presStyleCnt="2">
        <dgm:presLayoutVars>
          <dgm:bulletEnabled val="1"/>
        </dgm:presLayoutVars>
      </dgm:prSet>
      <dgm:spPr/>
    </dgm:pt>
    <dgm:pt modelId="{FC9B288A-AACF-4D27-A7D4-6A390380A924}" type="pres">
      <dgm:prSet presAssocID="{D8BDE703-5723-4262-A6C1-743D6472F407}" presName="sp" presStyleCnt="0"/>
      <dgm:spPr/>
    </dgm:pt>
    <dgm:pt modelId="{20834EF3-627B-4554-A26F-B7863F52B86C}" type="pres">
      <dgm:prSet presAssocID="{7DB7EF64-5214-4B48-A786-2BFEB054D3FD}" presName="linNode" presStyleCnt="0"/>
      <dgm:spPr/>
    </dgm:pt>
    <dgm:pt modelId="{41FBEF5D-B7B9-4300-93B9-A2E777800EC2}" type="pres">
      <dgm:prSet presAssocID="{7DB7EF64-5214-4B48-A786-2BFEB054D3FD}" presName="parentText" presStyleLbl="node1" presStyleIdx="1" presStyleCnt="2" custScaleX="77778" custScaleY="73814">
        <dgm:presLayoutVars>
          <dgm:chMax val="1"/>
          <dgm:bulletEnabled val="1"/>
        </dgm:presLayoutVars>
      </dgm:prSet>
      <dgm:spPr/>
      <dgm:t>
        <a:bodyPr/>
        <a:lstStyle/>
        <a:p>
          <a:endParaRPr lang="zh-CN" altLang="en-US"/>
        </a:p>
      </dgm:t>
    </dgm:pt>
    <dgm:pt modelId="{D8DC1095-699D-4CF0-929F-8D43EAC2E950}" type="pres">
      <dgm:prSet presAssocID="{7DB7EF64-5214-4B48-A786-2BFEB054D3FD}" presName="descendantText" presStyleLbl="alignAccFollowNode1" presStyleIdx="1" presStyleCnt="2">
        <dgm:presLayoutVars>
          <dgm:bulletEnabled val="1"/>
        </dgm:presLayoutVars>
      </dgm:prSet>
      <dgm:spPr/>
    </dgm:pt>
  </dgm:ptLst>
  <dgm:cxnLst>
    <dgm:cxn modelId="{59579F7C-D598-461F-9F89-2BD69400494A}" type="presOf" srcId="{5CECBB0A-BFF1-4D36-A307-78ADC0EC1C63}" destId="{16685516-2B3B-405E-B7A8-CA60CF319AEF}" srcOrd="0" destOrd="1" presId="urn:microsoft.com/office/officeart/2005/8/layout/vList5"/>
    <dgm:cxn modelId="{4B178B64-477E-43BA-ADE3-7F27DE4D9793}" type="presOf" srcId="{1F2431CC-B7C4-4085-831A-81DEB4098596}" destId="{A097F433-7E43-4E1A-9CA2-79FEE72C59A6}" srcOrd="0" destOrd="0" presId="urn:microsoft.com/office/officeart/2005/8/layout/vList5"/>
    <dgm:cxn modelId="{2C8758AC-80EF-4F34-8205-9797D126F9EA}" type="presOf" srcId="{B8E3BE33-78E3-430B-B17B-82F12715A909}" destId="{93FC642A-2F5A-42A1-AE79-27E5A773F90A}" srcOrd="0" destOrd="0" presId="urn:microsoft.com/office/officeart/2005/8/layout/vList5"/>
    <dgm:cxn modelId="{83ED87A9-818D-4480-A9BA-830D7575BB49}" srcId="{1F2431CC-B7C4-4085-831A-81DEB4098596}" destId="{70FC67BD-DE5C-4634-878F-1F71263ACA15}" srcOrd="0" destOrd="0" parTransId="{EAF7603A-B5DE-4F35-B193-8BEA91229290}" sibTransId="{904F99E9-870A-4F49-A0F0-44E9940F3299}"/>
    <dgm:cxn modelId="{6C8E95E3-09B3-47EC-891C-C7533AF35D58}" srcId="{B8E3BE33-78E3-430B-B17B-82F12715A909}" destId="{1F2431CC-B7C4-4085-831A-81DEB4098596}" srcOrd="0" destOrd="0" parTransId="{3262A43D-FB3A-4677-8AD6-2EDEEFBA0BEB}" sibTransId="{D8BDE703-5723-4262-A6C1-743D6472F407}"/>
    <dgm:cxn modelId="{E40D2E79-804E-4F96-8FD2-A4D06BDF8BAD}" srcId="{7DB7EF64-5214-4B48-A786-2BFEB054D3FD}" destId="{CBC8114E-72A7-4F99-9CD7-165D6B793917}" srcOrd="0" destOrd="0" parTransId="{4B119E7B-BC99-4887-A769-C11AEB88ED58}" sibTransId="{29C4379F-2474-4D55-988C-0B62312F1A5C}"/>
    <dgm:cxn modelId="{FE09DE0A-3EE5-4F90-935B-361718B24CCC}" type="presOf" srcId="{70FC67BD-DE5C-4634-878F-1F71263ACA15}" destId="{16685516-2B3B-405E-B7A8-CA60CF319AEF}" srcOrd="0" destOrd="0" presId="urn:microsoft.com/office/officeart/2005/8/layout/vList5"/>
    <dgm:cxn modelId="{C0552150-36D0-46F6-A06D-AEE0C4E92D43}" srcId="{1F2431CC-B7C4-4085-831A-81DEB4098596}" destId="{5CECBB0A-BFF1-4D36-A307-78ADC0EC1C63}" srcOrd="1" destOrd="0" parTransId="{3FEC2250-1C75-48B6-95A7-49C0C8CFD7AA}" sibTransId="{4BEB56FC-2685-4556-8050-ED39D8E29996}"/>
    <dgm:cxn modelId="{87CF78B1-EDF3-4326-8BB6-011D770F1B15}" type="presOf" srcId="{7DB7EF64-5214-4B48-A786-2BFEB054D3FD}" destId="{41FBEF5D-B7B9-4300-93B9-A2E777800EC2}" srcOrd="0" destOrd="0" presId="urn:microsoft.com/office/officeart/2005/8/layout/vList5"/>
    <dgm:cxn modelId="{5608514B-9BD3-4FA8-9990-18D17734A979}" srcId="{B8E3BE33-78E3-430B-B17B-82F12715A909}" destId="{7DB7EF64-5214-4B48-A786-2BFEB054D3FD}" srcOrd="1" destOrd="0" parTransId="{29CBFE56-1872-4DED-9FBD-07555D5BA1C1}" sibTransId="{D27F2418-50E9-496D-91A8-D2B3779C7B32}"/>
    <dgm:cxn modelId="{772CB181-601C-41AD-B0B9-D825645B0B10}" type="presOf" srcId="{D553DEB8-599A-4FA2-B7A1-51618C167267}" destId="{D8DC1095-699D-4CF0-929F-8D43EAC2E950}" srcOrd="0" destOrd="1" presId="urn:microsoft.com/office/officeart/2005/8/layout/vList5"/>
    <dgm:cxn modelId="{4030CFA9-FF34-4CEC-BE36-0F65173F65A8}" srcId="{7DB7EF64-5214-4B48-A786-2BFEB054D3FD}" destId="{D553DEB8-599A-4FA2-B7A1-51618C167267}" srcOrd="1" destOrd="0" parTransId="{EFD92EF9-AE74-4B1D-800B-FD87D1242611}" sibTransId="{A428D90D-2661-46DE-84D3-AAACDB05608B}"/>
    <dgm:cxn modelId="{D31AB963-8A89-45FD-B461-5D12EA48D2C0}" type="presOf" srcId="{CBC8114E-72A7-4F99-9CD7-165D6B793917}" destId="{D8DC1095-699D-4CF0-929F-8D43EAC2E950}" srcOrd="0" destOrd="0" presId="urn:microsoft.com/office/officeart/2005/8/layout/vList5"/>
    <dgm:cxn modelId="{4E0B27D5-0D48-4E05-8672-455857712DB6}" type="presParOf" srcId="{93FC642A-2F5A-42A1-AE79-27E5A773F90A}" destId="{3653677A-DB53-43D3-9BA0-BBF0B6A8C2B2}" srcOrd="0" destOrd="0" presId="urn:microsoft.com/office/officeart/2005/8/layout/vList5"/>
    <dgm:cxn modelId="{B14DDCA3-A203-4DDD-9283-023CF0BB36EF}" type="presParOf" srcId="{3653677A-DB53-43D3-9BA0-BBF0B6A8C2B2}" destId="{A097F433-7E43-4E1A-9CA2-79FEE72C59A6}" srcOrd="0" destOrd="0" presId="urn:microsoft.com/office/officeart/2005/8/layout/vList5"/>
    <dgm:cxn modelId="{BCE526F7-BF02-451A-B63B-2F8E7207F258}" type="presParOf" srcId="{3653677A-DB53-43D3-9BA0-BBF0B6A8C2B2}" destId="{16685516-2B3B-405E-B7A8-CA60CF319AEF}" srcOrd="1" destOrd="0" presId="urn:microsoft.com/office/officeart/2005/8/layout/vList5"/>
    <dgm:cxn modelId="{E8F860EC-D3D4-4352-8DED-97DE96A3CDAE}" type="presParOf" srcId="{93FC642A-2F5A-42A1-AE79-27E5A773F90A}" destId="{FC9B288A-AACF-4D27-A7D4-6A390380A924}" srcOrd="1" destOrd="0" presId="urn:microsoft.com/office/officeart/2005/8/layout/vList5"/>
    <dgm:cxn modelId="{A0968B05-5417-4F9E-A055-DD5CECE40412}" type="presParOf" srcId="{93FC642A-2F5A-42A1-AE79-27E5A773F90A}" destId="{20834EF3-627B-4554-A26F-B7863F52B86C}" srcOrd="2" destOrd="0" presId="urn:microsoft.com/office/officeart/2005/8/layout/vList5"/>
    <dgm:cxn modelId="{11A22C98-9178-4FAA-AB95-5C96C9019CC2}" type="presParOf" srcId="{20834EF3-627B-4554-A26F-B7863F52B86C}" destId="{41FBEF5D-B7B9-4300-93B9-A2E777800EC2}" srcOrd="0" destOrd="0" presId="urn:microsoft.com/office/officeart/2005/8/layout/vList5"/>
    <dgm:cxn modelId="{0E56C034-8968-4618-9C80-0FE4300BB5C5}" type="presParOf" srcId="{20834EF3-627B-4554-A26F-B7863F52B86C}" destId="{D8DC1095-699D-4CF0-929F-8D43EAC2E95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E3BE33-78E3-430B-B17B-82F12715A90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1F2431CC-B7C4-4085-831A-81DEB4098596}">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优点</a:t>
          </a:r>
          <a:endParaRPr lang="zh-CN" altLang="en-US" sz="1800" dirty="0">
            <a:latin typeface="微软雅黑" panose="020B0503020204020204" pitchFamily="34" charset="-122"/>
            <a:ea typeface="微软雅黑" panose="020B0503020204020204" pitchFamily="34" charset="-122"/>
          </a:endParaRPr>
        </a:p>
      </dgm:t>
    </dgm:pt>
    <dgm:pt modelId="{3262A43D-FB3A-4677-8AD6-2EDEEFBA0BEB}" type="parTrans" cxnId="{6C8E95E3-09B3-47EC-891C-C7533AF35D5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8BDE703-5723-4262-A6C1-743D6472F407}" type="sibTrans" cxnId="{6C8E95E3-09B3-47EC-891C-C7533AF35D5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0FC67BD-DE5C-4634-878F-1F71263ACA15}">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挤压函数</a:t>
          </a:r>
          <a:endParaRPr lang="zh-CN" altLang="en-US" sz="1800" dirty="0">
            <a:latin typeface="微软雅黑" panose="020B0503020204020204" pitchFamily="34" charset="-122"/>
            <a:ea typeface="微软雅黑" panose="020B0503020204020204" pitchFamily="34" charset="-122"/>
          </a:endParaRPr>
        </a:p>
      </dgm:t>
    </dgm:pt>
    <dgm:pt modelId="{EAF7603A-B5DE-4F35-B193-8BEA91229290}" type="parTrans" cxnId="{83ED87A9-818D-4480-A9BA-830D7575BB4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04F99E9-870A-4F49-A0F0-44E9940F3299}" type="sibTrans" cxnId="{83ED87A9-818D-4480-A9BA-830D7575BB4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CECBB0A-BFF1-4D36-A307-78ADC0EC1C63}">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处处可微</a:t>
          </a:r>
          <a:endParaRPr lang="zh-CN" altLang="en-US" sz="1800" dirty="0">
            <a:latin typeface="微软雅黑" panose="020B0503020204020204" pitchFamily="34" charset="-122"/>
            <a:ea typeface="微软雅黑" panose="020B0503020204020204" pitchFamily="34" charset="-122"/>
          </a:endParaRPr>
        </a:p>
      </dgm:t>
    </dgm:pt>
    <dgm:pt modelId="{3FEC2250-1C75-48B6-95A7-49C0C8CFD7AA}" type="parTrans" cxnId="{C0552150-36D0-46F6-A06D-AEE0C4E92D4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BEB56FC-2685-4556-8050-ED39D8E29996}" type="sibTrans" cxnId="{C0552150-36D0-46F6-A06D-AEE0C4E92D4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DB7EF64-5214-4B48-A786-2BFEB054D3FD}">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缺点</a:t>
          </a:r>
          <a:endParaRPr lang="zh-CN" altLang="en-US" sz="1800" dirty="0">
            <a:latin typeface="微软雅黑" panose="020B0503020204020204" pitchFamily="34" charset="-122"/>
            <a:ea typeface="微软雅黑" panose="020B0503020204020204" pitchFamily="34" charset="-122"/>
          </a:endParaRPr>
        </a:p>
      </dgm:t>
    </dgm:pt>
    <dgm:pt modelId="{29CBFE56-1872-4DED-9FBD-07555D5BA1C1}" type="parTrans" cxnId="{5608514B-9BD3-4FA8-9990-18D17734A97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27F2418-50E9-496D-91A8-D2B3779C7B32}" type="sibTrans" cxnId="{5608514B-9BD3-4FA8-9990-18D17734A97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BC8114E-72A7-4F99-9CD7-165D6B793917}">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非中心对称结构</a:t>
          </a:r>
          <a:endParaRPr lang="zh-CN" altLang="en-US" sz="1800" dirty="0">
            <a:latin typeface="微软雅黑" panose="020B0503020204020204" pitchFamily="34" charset="-122"/>
            <a:ea typeface="微软雅黑" panose="020B0503020204020204" pitchFamily="34" charset="-122"/>
          </a:endParaRPr>
        </a:p>
      </dgm:t>
    </dgm:pt>
    <dgm:pt modelId="{4B119E7B-BC99-4887-A769-C11AEB88ED58}" type="parTrans" cxnId="{E40D2E79-804E-4F96-8FD2-A4D06BDF8BA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9C4379F-2474-4D55-988C-0B62312F1A5C}" type="sibTrans" cxnId="{E40D2E79-804E-4F96-8FD2-A4D06BDF8BA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553DEB8-599A-4FA2-B7A1-51618C167267}">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两个饱和区</a:t>
          </a:r>
          <a:endParaRPr lang="zh-CN" altLang="en-US" sz="1800" dirty="0">
            <a:latin typeface="微软雅黑" panose="020B0503020204020204" pitchFamily="34" charset="-122"/>
            <a:ea typeface="微软雅黑" panose="020B0503020204020204" pitchFamily="34" charset="-122"/>
          </a:endParaRPr>
        </a:p>
      </dgm:t>
    </dgm:pt>
    <dgm:pt modelId="{EFD92EF9-AE74-4B1D-800B-FD87D1242611}" type="parTrans" cxnId="{4030CFA9-FF34-4CEC-BE36-0F65173F65A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A428D90D-2661-46DE-84D3-AAACDB05608B}" type="sibTrans" cxnId="{4030CFA9-FF34-4CEC-BE36-0F65173F65A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7121047-2043-488B-B97F-097D3AFC4F58}">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指数计算量大</a:t>
          </a:r>
          <a:endParaRPr lang="zh-CN" altLang="en-US" sz="1800" dirty="0">
            <a:latin typeface="微软雅黑" panose="020B0503020204020204" pitchFamily="34" charset="-122"/>
            <a:ea typeface="微软雅黑" panose="020B0503020204020204" pitchFamily="34" charset="-122"/>
          </a:endParaRPr>
        </a:p>
      </dgm:t>
    </dgm:pt>
    <dgm:pt modelId="{6E837BCC-3D6F-48BE-A732-B5E66D1FA5CD}" type="parTrans" cxnId="{E2A0B940-C076-4C8A-9A3B-E7D7ED2768BD}">
      <dgm:prSet/>
      <dgm:spPr/>
      <dgm:t>
        <a:bodyPr/>
        <a:lstStyle/>
        <a:p>
          <a:endParaRPr lang="zh-CN" altLang="en-US"/>
        </a:p>
      </dgm:t>
    </dgm:pt>
    <dgm:pt modelId="{3986C711-715A-4B0C-8E76-BFB6A37836CF}" type="sibTrans" cxnId="{E2A0B940-C076-4C8A-9A3B-E7D7ED2768BD}">
      <dgm:prSet/>
      <dgm:spPr/>
      <dgm:t>
        <a:bodyPr/>
        <a:lstStyle/>
        <a:p>
          <a:endParaRPr lang="zh-CN" altLang="en-US"/>
        </a:p>
      </dgm:t>
    </dgm:pt>
    <dgm:pt modelId="{93FC642A-2F5A-42A1-AE79-27E5A773F90A}" type="pres">
      <dgm:prSet presAssocID="{B8E3BE33-78E3-430B-B17B-82F12715A909}" presName="Name0" presStyleCnt="0">
        <dgm:presLayoutVars>
          <dgm:dir/>
          <dgm:animLvl val="lvl"/>
          <dgm:resizeHandles val="exact"/>
        </dgm:presLayoutVars>
      </dgm:prSet>
      <dgm:spPr/>
    </dgm:pt>
    <dgm:pt modelId="{3653677A-DB53-43D3-9BA0-BBF0B6A8C2B2}" type="pres">
      <dgm:prSet presAssocID="{1F2431CC-B7C4-4085-831A-81DEB4098596}" presName="linNode" presStyleCnt="0"/>
      <dgm:spPr/>
    </dgm:pt>
    <dgm:pt modelId="{A097F433-7E43-4E1A-9CA2-79FEE72C59A6}" type="pres">
      <dgm:prSet presAssocID="{1F2431CC-B7C4-4085-831A-81DEB4098596}" presName="parentText" presStyleLbl="node1" presStyleIdx="0" presStyleCnt="2" custScaleX="77778" custScaleY="75812" custLinFactNeighborX="0" custLinFactNeighborY="-67">
        <dgm:presLayoutVars>
          <dgm:chMax val="1"/>
          <dgm:bulletEnabled val="1"/>
        </dgm:presLayoutVars>
      </dgm:prSet>
      <dgm:spPr/>
    </dgm:pt>
    <dgm:pt modelId="{16685516-2B3B-405E-B7A8-CA60CF319AEF}" type="pres">
      <dgm:prSet presAssocID="{1F2431CC-B7C4-4085-831A-81DEB4098596}" presName="descendantText" presStyleLbl="alignAccFollowNode1" presStyleIdx="0" presStyleCnt="2">
        <dgm:presLayoutVars>
          <dgm:bulletEnabled val="1"/>
        </dgm:presLayoutVars>
      </dgm:prSet>
      <dgm:spPr/>
      <dgm:t>
        <a:bodyPr/>
        <a:lstStyle/>
        <a:p>
          <a:endParaRPr lang="zh-CN" altLang="en-US"/>
        </a:p>
      </dgm:t>
    </dgm:pt>
    <dgm:pt modelId="{FC9B288A-AACF-4D27-A7D4-6A390380A924}" type="pres">
      <dgm:prSet presAssocID="{D8BDE703-5723-4262-A6C1-743D6472F407}" presName="sp" presStyleCnt="0"/>
      <dgm:spPr/>
    </dgm:pt>
    <dgm:pt modelId="{20834EF3-627B-4554-A26F-B7863F52B86C}" type="pres">
      <dgm:prSet presAssocID="{7DB7EF64-5214-4B48-A786-2BFEB054D3FD}" presName="linNode" presStyleCnt="0"/>
      <dgm:spPr/>
    </dgm:pt>
    <dgm:pt modelId="{41FBEF5D-B7B9-4300-93B9-A2E777800EC2}" type="pres">
      <dgm:prSet presAssocID="{7DB7EF64-5214-4B48-A786-2BFEB054D3FD}" presName="parentText" presStyleLbl="node1" presStyleIdx="1" presStyleCnt="2" custScaleX="77778" custScaleY="73814">
        <dgm:presLayoutVars>
          <dgm:chMax val="1"/>
          <dgm:bulletEnabled val="1"/>
        </dgm:presLayoutVars>
      </dgm:prSet>
      <dgm:spPr/>
      <dgm:t>
        <a:bodyPr/>
        <a:lstStyle/>
        <a:p>
          <a:endParaRPr lang="zh-CN" altLang="en-US"/>
        </a:p>
      </dgm:t>
    </dgm:pt>
    <dgm:pt modelId="{D8DC1095-699D-4CF0-929F-8D43EAC2E950}" type="pres">
      <dgm:prSet presAssocID="{7DB7EF64-5214-4B48-A786-2BFEB054D3FD}" presName="descendantText" presStyleLbl="alignAccFollowNode1" presStyleIdx="1" presStyleCnt="2">
        <dgm:presLayoutVars>
          <dgm:bulletEnabled val="1"/>
        </dgm:presLayoutVars>
      </dgm:prSet>
      <dgm:spPr/>
    </dgm:pt>
  </dgm:ptLst>
  <dgm:cxnLst>
    <dgm:cxn modelId="{07ABFDB9-C174-4A86-BE2C-836753FACC52}" type="presOf" srcId="{70FC67BD-DE5C-4634-878F-1F71263ACA15}" destId="{16685516-2B3B-405E-B7A8-CA60CF319AEF}" srcOrd="0" destOrd="0" presId="urn:microsoft.com/office/officeart/2005/8/layout/vList5"/>
    <dgm:cxn modelId="{715B3D79-5F6F-4395-AF13-B11C7465C7B4}" type="presOf" srcId="{1F2431CC-B7C4-4085-831A-81DEB4098596}" destId="{A097F433-7E43-4E1A-9CA2-79FEE72C59A6}" srcOrd="0" destOrd="0" presId="urn:microsoft.com/office/officeart/2005/8/layout/vList5"/>
    <dgm:cxn modelId="{6C8E95E3-09B3-47EC-891C-C7533AF35D58}" srcId="{B8E3BE33-78E3-430B-B17B-82F12715A909}" destId="{1F2431CC-B7C4-4085-831A-81DEB4098596}" srcOrd="0" destOrd="0" parTransId="{3262A43D-FB3A-4677-8AD6-2EDEEFBA0BEB}" sibTransId="{D8BDE703-5723-4262-A6C1-743D6472F407}"/>
    <dgm:cxn modelId="{E2A0B940-C076-4C8A-9A3B-E7D7ED2768BD}" srcId="{7DB7EF64-5214-4B48-A786-2BFEB054D3FD}" destId="{87121047-2043-488B-B97F-097D3AFC4F58}" srcOrd="2" destOrd="0" parTransId="{6E837BCC-3D6F-48BE-A732-B5E66D1FA5CD}" sibTransId="{3986C711-715A-4B0C-8E76-BFB6A37836CF}"/>
    <dgm:cxn modelId="{F0107932-497B-405D-B32A-11EABE4FF1F3}" type="presOf" srcId="{87121047-2043-488B-B97F-097D3AFC4F58}" destId="{D8DC1095-699D-4CF0-929F-8D43EAC2E950}" srcOrd="0" destOrd="2" presId="urn:microsoft.com/office/officeart/2005/8/layout/vList5"/>
    <dgm:cxn modelId="{83ED87A9-818D-4480-A9BA-830D7575BB49}" srcId="{1F2431CC-B7C4-4085-831A-81DEB4098596}" destId="{70FC67BD-DE5C-4634-878F-1F71263ACA15}" srcOrd="0" destOrd="0" parTransId="{EAF7603A-B5DE-4F35-B193-8BEA91229290}" sibTransId="{904F99E9-870A-4F49-A0F0-44E9940F3299}"/>
    <dgm:cxn modelId="{1B13AD3E-309A-40B7-90E3-936710D994F0}" type="presOf" srcId="{5CECBB0A-BFF1-4D36-A307-78ADC0EC1C63}" destId="{16685516-2B3B-405E-B7A8-CA60CF319AEF}" srcOrd="0" destOrd="1" presId="urn:microsoft.com/office/officeart/2005/8/layout/vList5"/>
    <dgm:cxn modelId="{12CABF6F-ED14-4CD5-B22E-AFA2DAE647EB}" type="presOf" srcId="{D553DEB8-599A-4FA2-B7A1-51618C167267}" destId="{D8DC1095-699D-4CF0-929F-8D43EAC2E950}" srcOrd="0" destOrd="1" presId="urn:microsoft.com/office/officeart/2005/8/layout/vList5"/>
    <dgm:cxn modelId="{4030CFA9-FF34-4CEC-BE36-0F65173F65A8}" srcId="{7DB7EF64-5214-4B48-A786-2BFEB054D3FD}" destId="{D553DEB8-599A-4FA2-B7A1-51618C167267}" srcOrd="1" destOrd="0" parTransId="{EFD92EF9-AE74-4B1D-800B-FD87D1242611}" sibTransId="{A428D90D-2661-46DE-84D3-AAACDB05608B}"/>
    <dgm:cxn modelId="{9EF5CC6A-E5B9-445B-94BC-3B043A98880C}" type="presOf" srcId="{B8E3BE33-78E3-430B-B17B-82F12715A909}" destId="{93FC642A-2F5A-42A1-AE79-27E5A773F90A}" srcOrd="0" destOrd="0" presId="urn:microsoft.com/office/officeart/2005/8/layout/vList5"/>
    <dgm:cxn modelId="{041B9A3F-1809-47BB-8519-8C4B40DD4BFA}" type="presOf" srcId="{7DB7EF64-5214-4B48-A786-2BFEB054D3FD}" destId="{41FBEF5D-B7B9-4300-93B9-A2E777800EC2}" srcOrd="0" destOrd="0" presId="urn:microsoft.com/office/officeart/2005/8/layout/vList5"/>
    <dgm:cxn modelId="{E40D2E79-804E-4F96-8FD2-A4D06BDF8BAD}" srcId="{7DB7EF64-5214-4B48-A786-2BFEB054D3FD}" destId="{CBC8114E-72A7-4F99-9CD7-165D6B793917}" srcOrd="0" destOrd="0" parTransId="{4B119E7B-BC99-4887-A769-C11AEB88ED58}" sibTransId="{29C4379F-2474-4D55-988C-0B62312F1A5C}"/>
    <dgm:cxn modelId="{C0552150-36D0-46F6-A06D-AEE0C4E92D43}" srcId="{1F2431CC-B7C4-4085-831A-81DEB4098596}" destId="{5CECBB0A-BFF1-4D36-A307-78ADC0EC1C63}" srcOrd="1" destOrd="0" parTransId="{3FEC2250-1C75-48B6-95A7-49C0C8CFD7AA}" sibTransId="{4BEB56FC-2685-4556-8050-ED39D8E29996}"/>
    <dgm:cxn modelId="{5608514B-9BD3-4FA8-9990-18D17734A979}" srcId="{B8E3BE33-78E3-430B-B17B-82F12715A909}" destId="{7DB7EF64-5214-4B48-A786-2BFEB054D3FD}" srcOrd="1" destOrd="0" parTransId="{29CBFE56-1872-4DED-9FBD-07555D5BA1C1}" sibTransId="{D27F2418-50E9-496D-91A8-D2B3779C7B32}"/>
    <dgm:cxn modelId="{59DACF08-628F-41FE-9D07-21DEE623218B}" type="presOf" srcId="{CBC8114E-72A7-4F99-9CD7-165D6B793917}" destId="{D8DC1095-699D-4CF0-929F-8D43EAC2E950}" srcOrd="0" destOrd="0" presId="urn:microsoft.com/office/officeart/2005/8/layout/vList5"/>
    <dgm:cxn modelId="{A9184BDA-1B0A-4A01-A438-115508C55343}" type="presParOf" srcId="{93FC642A-2F5A-42A1-AE79-27E5A773F90A}" destId="{3653677A-DB53-43D3-9BA0-BBF0B6A8C2B2}" srcOrd="0" destOrd="0" presId="urn:microsoft.com/office/officeart/2005/8/layout/vList5"/>
    <dgm:cxn modelId="{583F8EBA-EF12-4A9C-BFC6-E91825D3FC07}" type="presParOf" srcId="{3653677A-DB53-43D3-9BA0-BBF0B6A8C2B2}" destId="{A097F433-7E43-4E1A-9CA2-79FEE72C59A6}" srcOrd="0" destOrd="0" presId="urn:microsoft.com/office/officeart/2005/8/layout/vList5"/>
    <dgm:cxn modelId="{A14B5E08-1A9B-456A-B537-408D5CFDDD6D}" type="presParOf" srcId="{3653677A-DB53-43D3-9BA0-BBF0B6A8C2B2}" destId="{16685516-2B3B-405E-B7A8-CA60CF319AEF}" srcOrd="1" destOrd="0" presId="urn:microsoft.com/office/officeart/2005/8/layout/vList5"/>
    <dgm:cxn modelId="{8BED05CB-B789-4CEE-9CE4-6C6B13426FA9}" type="presParOf" srcId="{93FC642A-2F5A-42A1-AE79-27E5A773F90A}" destId="{FC9B288A-AACF-4D27-A7D4-6A390380A924}" srcOrd="1" destOrd="0" presId="urn:microsoft.com/office/officeart/2005/8/layout/vList5"/>
    <dgm:cxn modelId="{438979F8-1C02-4BB7-A595-2CDF99451305}" type="presParOf" srcId="{93FC642A-2F5A-42A1-AE79-27E5A773F90A}" destId="{20834EF3-627B-4554-A26F-B7863F52B86C}" srcOrd="2" destOrd="0" presId="urn:microsoft.com/office/officeart/2005/8/layout/vList5"/>
    <dgm:cxn modelId="{919E2ABA-4E43-4F24-AA44-F1EB907F875A}" type="presParOf" srcId="{20834EF3-627B-4554-A26F-B7863F52B86C}" destId="{41FBEF5D-B7B9-4300-93B9-A2E777800EC2}" srcOrd="0" destOrd="0" presId="urn:microsoft.com/office/officeart/2005/8/layout/vList5"/>
    <dgm:cxn modelId="{4C8F4F1D-F5B9-49C0-A0B2-332CF2BA5208}" type="presParOf" srcId="{20834EF3-627B-4554-A26F-B7863F52B86C}" destId="{D8DC1095-699D-4CF0-929F-8D43EAC2E95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E3BE33-78E3-430B-B17B-82F12715A90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1F2431CC-B7C4-4085-831A-81DEB4098596}">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优点</a:t>
          </a:r>
          <a:endParaRPr lang="zh-CN" altLang="en-US" sz="1800" dirty="0">
            <a:latin typeface="微软雅黑" panose="020B0503020204020204" pitchFamily="34" charset="-122"/>
            <a:ea typeface="微软雅黑" panose="020B0503020204020204" pitchFamily="34" charset="-122"/>
          </a:endParaRPr>
        </a:p>
      </dgm:t>
    </dgm:pt>
    <dgm:pt modelId="{3262A43D-FB3A-4677-8AD6-2EDEEFBA0BEB}" type="parTrans" cxnId="{6C8E95E3-09B3-47EC-891C-C7533AF35D5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8BDE703-5723-4262-A6C1-743D6472F407}" type="sibTrans" cxnId="{6C8E95E3-09B3-47EC-891C-C7533AF35D5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0FC67BD-DE5C-4634-878F-1F71263ACA15}">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零点中心对称</a:t>
          </a:r>
          <a:endParaRPr lang="zh-CN" altLang="en-US" sz="1800" dirty="0">
            <a:latin typeface="微软雅黑" panose="020B0503020204020204" pitchFamily="34" charset="-122"/>
            <a:ea typeface="微软雅黑" panose="020B0503020204020204" pitchFamily="34" charset="-122"/>
          </a:endParaRPr>
        </a:p>
      </dgm:t>
    </dgm:pt>
    <dgm:pt modelId="{EAF7603A-B5DE-4F35-B193-8BEA91229290}" type="parTrans" cxnId="{83ED87A9-818D-4480-A9BA-830D7575BB4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04F99E9-870A-4F49-A0F0-44E9940F3299}" type="sibTrans" cxnId="{83ED87A9-818D-4480-A9BA-830D7575BB4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CECBB0A-BFF1-4D36-A307-78ADC0EC1C63}">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处处可微</a:t>
          </a:r>
          <a:endParaRPr lang="zh-CN" altLang="en-US" sz="1800" dirty="0">
            <a:latin typeface="微软雅黑" panose="020B0503020204020204" pitchFamily="34" charset="-122"/>
            <a:ea typeface="微软雅黑" panose="020B0503020204020204" pitchFamily="34" charset="-122"/>
          </a:endParaRPr>
        </a:p>
      </dgm:t>
    </dgm:pt>
    <dgm:pt modelId="{3FEC2250-1C75-48B6-95A7-49C0C8CFD7AA}" type="parTrans" cxnId="{C0552150-36D0-46F6-A06D-AEE0C4E92D4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BEB56FC-2685-4556-8050-ED39D8E29996}" type="sibTrans" cxnId="{C0552150-36D0-46F6-A06D-AEE0C4E92D4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DB7EF64-5214-4B48-A786-2BFEB054D3FD}">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缺点</a:t>
          </a:r>
          <a:endParaRPr lang="zh-CN" altLang="en-US" sz="1800" dirty="0">
            <a:latin typeface="微软雅黑" panose="020B0503020204020204" pitchFamily="34" charset="-122"/>
            <a:ea typeface="微软雅黑" panose="020B0503020204020204" pitchFamily="34" charset="-122"/>
          </a:endParaRPr>
        </a:p>
      </dgm:t>
    </dgm:pt>
    <dgm:pt modelId="{29CBFE56-1872-4DED-9FBD-07555D5BA1C1}" type="parTrans" cxnId="{5608514B-9BD3-4FA8-9990-18D17734A97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27F2418-50E9-496D-91A8-D2B3779C7B32}" type="sibTrans" cxnId="{5608514B-9BD3-4FA8-9990-18D17734A97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BC8114E-72A7-4F99-9CD7-165D6B793917}">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两个饱和区</a:t>
          </a:r>
          <a:endParaRPr lang="zh-CN" altLang="en-US" sz="1800" dirty="0">
            <a:latin typeface="微软雅黑" panose="020B0503020204020204" pitchFamily="34" charset="-122"/>
            <a:ea typeface="微软雅黑" panose="020B0503020204020204" pitchFamily="34" charset="-122"/>
          </a:endParaRPr>
        </a:p>
      </dgm:t>
    </dgm:pt>
    <dgm:pt modelId="{4B119E7B-BC99-4887-A769-C11AEB88ED58}" type="parTrans" cxnId="{E40D2E79-804E-4F96-8FD2-A4D06BDF8BA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9C4379F-2474-4D55-988C-0B62312F1A5C}" type="sibTrans" cxnId="{E40D2E79-804E-4F96-8FD2-A4D06BDF8BA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7121047-2043-488B-B97F-097D3AFC4F58}">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指数计算量大</a:t>
          </a:r>
          <a:endParaRPr lang="zh-CN" altLang="en-US" sz="1800" dirty="0">
            <a:latin typeface="微软雅黑" panose="020B0503020204020204" pitchFamily="34" charset="-122"/>
            <a:ea typeface="微软雅黑" panose="020B0503020204020204" pitchFamily="34" charset="-122"/>
          </a:endParaRPr>
        </a:p>
      </dgm:t>
    </dgm:pt>
    <dgm:pt modelId="{6E837BCC-3D6F-48BE-A732-B5E66D1FA5CD}" type="parTrans" cxnId="{E2A0B940-C076-4C8A-9A3B-E7D7ED2768BD}">
      <dgm:prSet/>
      <dgm:spPr/>
      <dgm:t>
        <a:bodyPr/>
        <a:lstStyle/>
        <a:p>
          <a:endParaRPr lang="zh-CN" altLang="en-US"/>
        </a:p>
      </dgm:t>
    </dgm:pt>
    <dgm:pt modelId="{3986C711-715A-4B0C-8E76-BFB6A37836CF}" type="sibTrans" cxnId="{E2A0B940-C076-4C8A-9A3B-E7D7ED2768BD}">
      <dgm:prSet/>
      <dgm:spPr/>
      <dgm:t>
        <a:bodyPr/>
        <a:lstStyle/>
        <a:p>
          <a:endParaRPr lang="zh-CN" altLang="en-US"/>
        </a:p>
      </dgm:t>
    </dgm:pt>
    <dgm:pt modelId="{93FC642A-2F5A-42A1-AE79-27E5A773F90A}" type="pres">
      <dgm:prSet presAssocID="{B8E3BE33-78E3-430B-B17B-82F12715A909}" presName="Name0" presStyleCnt="0">
        <dgm:presLayoutVars>
          <dgm:dir/>
          <dgm:animLvl val="lvl"/>
          <dgm:resizeHandles val="exact"/>
        </dgm:presLayoutVars>
      </dgm:prSet>
      <dgm:spPr/>
    </dgm:pt>
    <dgm:pt modelId="{3653677A-DB53-43D3-9BA0-BBF0B6A8C2B2}" type="pres">
      <dgm:prSet presAssocID="{1F2431CC-B7C4-4085-831A-81DEB4098596}" presName="linNode" presStyleCnt="0"/>
      <dgm:spPr/>
    </dgm:pt>
    <dgm:pt modelId="{A097F433-7E43-4E1A-9CA2-79FEE72C59A6}" type="pres">
      <dgm:prSet presAssocID="{1F2431CC-B7C4-4085-831A-81DEB4098596}" presName="parentText" presStyleLbl="node1" presStyleIdx="0" presStyleCnt="2" custScaleX="77778" custScaleY="75812" custLinFactNeighborX="0" custLinFactNeighborY="-67">
        <dgm:presLayoutVars>
          <dgm:chMax val="1"/>
          <dgm:bulletEnabled val="1"/>
        </dgm:presLayoutVars>
      </dgm:prSet>
      <dgm:spPr/>
    </dgm:pt>
    <dgm:pt modelId="{16685516-2B3B-405E-B7A8-CA60CF319AEF}" type="pres">
      <dgm:prSet presAssocID="{1F2431CC-B7C4-4085-831A-81DEB4098596}" presName="descendantText" presStyleLbl="alignAccFollowNode1" presStyleIdx="0" presStyleCnt="2">
        <dgm:presLayoutVars>
          <dgm:bulletEnabled val="1"/>
        </dgm:presLayoutVars>
      </dgm:prSet>
      <dgm:spPr/>
      <dgm:t>
        <a:bodyPr/>
        <a:lstStyle/>
        <a:p>
          <a:endParaRPr lang="zh-CN" altLang="en-US"/>
        </a:p>
      </dgm:t>
    </dgm:pt>
    <dgm:pt modelId="{FC9B288A-AACF-4D27-A7D4-6A390380A924}" type="pres">
      <dgm:prSet presAssocID="{D8BDE703-5723-4262-A6C1-743D6472F407}" presName="sp" presStyleCnt="0"/>
      <dgm:spPr/>
    </dgm:pt>
    <dgm:pt modelId="{20834EF3-627B-4554-A26F-B7863F52B86C}" type="pres">
      <dgm:prSet presAssocID="{7DB7EF64-5214-4B48-A786-2BFEB054D3FD}" presName="linNode" presStyleCnt="0"/>
      <dgm:spPr/>
    </dgm:pt>
    <dgm:pt modelId="{41FBEF5D-B7B9-4300-93B9-A2E777800EC2}" type="pres">
      <dgm:prSet presAssocID="{7DB7EF64-5214-4B48-A786-2BFEB054D3FD}" presName="parentText" presStyleLbl="node1" presStyleIdx="1" presStyleCnt="2" custScaleX="77778" custScaleY="73814">
        <dgm:presLayoutVars>
          <dgm:chMax val="1"/>
          <dgm:bulletEnabled val="1"/>
        </dgm:presLayoutVars>
      </dgm:prSet>
      <dgm:spPr/>
      <dgm:t>
        <a:bodyPr/>
        <a:lstStyle/>
        <a:p>
          <a:endParaRPr lang="zh-CN" altLang="en-US"/>
        </a:p>
      </dgm:t>
    </dgm:pt>
    <dgm:pt modelId="{D8DC1095-699D-4CF0-929F-8D43EAC2E950}" type="pres">
      <dgm:prSet presAssocID="{7DB7EF64-5214-4B48-A786-2BFEB054D3FD}" presName="descendantText" presStyleLbl="alignAccFollowNode1" presStyleIdx="1" presStyleCnt="2">
        <dgm:presLayoutVars>
          <dgm:bulletEnabled val="1"/>
        </dgm:presLayoutVars>
      </dgm:prSet>
      <dgm:spPr/>
      <dgm:t>
        <a:bodyPr/>
        <a:lstStyle/>
        <a:p>
          <a:endParaRPr lang="zh-CN" altLang="en-US"/>
        </a:p>
      </dgm:t>
    </dgm:pt>
  </dgm:ptLst>
  <dgm:cxnLst>
    <dgm:cxn modelId="{79B826B9-275E-4689-9199-F684C84D27B0}" type="presOf" srcId="{5CECBB0A-BFF1-4D36-A307-78ADC0EC1C63}" destId="{16685516-2B3B-405E-B7A8-CA60CF319AEF}" srcOrd="0" destOrd="1" presId="urn:microsoft.com/office/officeart/2005/8/layout/vList5"/>
    <dgm:cxn modelId="{83ED87A9-818D-4480-A9BA-830D7575BB49}" srcId="{1F2431CC-B7C4-4085-831A-81DEB4098596}" destId="{70FC67BD-DE5C-4634-878F-1F71263ACA15}" srcOrd="0" destOrd="0" parTransId="{EAF7603A-B5DE-4F35-B193-8BEA91229290}" sibTransId="{904F99E9-870A-4F49-A0F0-44E9940F3299}"/>
    <dgm:cxn modelId="{B7664D6B-DFE5-4C5E-9A68-3005359FAEE4}" type="presOf" srcId="{87121047-2043-488B-B97F-097D3AFC4F58}" destId="{D8DC1095-699D-4CF0-929F-8D43EAC2E950}" srcOrd="0" destOrd="1" presId="urn:microsoft.com/office/officeart/2005/8/layout/vList5"/>
    <dgm:cxn modelId="{BBD1266D-971F-46B2-B665-35A713C3A878}" type="presOf" srcId="{1F2431CC-B7C4-4085-831A-81DEB4098596}" destId="{A097F433-7E43-4E1A-9CA2-79FEE72C59A6}" srcOrd="0" destOrd="0" presId="urn:microsoft.com/office/officeart/2005/8/layout/vList5"/>
    <dgm:cxn modelId="{6C8E95E3-09B3-47EC-891C-C7533AF35D58}" srcId="{B8E3BE33-78E3-430B-B17B-82F12715A909}" destId="{1F2431CC-B7C4-4085-831A-81DEB4098596}" srcOrd="0" destOrd="0" parTransId="{3262A43D-FB3A-4677-8AD6-2EDEEFBA0BEB}" sibTransId="{D8BDE703-5723-4262-A6C1-743D6472F407}"/>
    <dgm:cxn modelId="{E2F581CB-78B2-4D81-B07E-540AB7F7DD42}" type="presOf" srcId="{CBC8114E-72A7-4F99-9CD7-165D6B793917}" destId="{D8DC1095-699D-4CF0-929F-8D43EAC2E950}" srcOrd="0" destOrd="0" presId="urn:microsoft.com/office/officeart/2005/8/layout/vList5"/>
    <dgm:cxn modelId="{E40D2E79-804E-4F96-8FD2-A4D06BDF8BAD}" srcId="{7DB7EF64-5214-4B48-A786-2BFEB054D3FD}" destId="{CBC8114E-72A7-4F99-9CD7-165D6B793917}" srcOrd="0" destOrd="0" parTransId="{4B119E7B-BC99-4887-A769-C11AEB88ED58}" sibTransId="{29C4379F-2474-4D55-988C-0B62312F1A5C}"/>
    <dgm:cxn modelId="{C0552150-36D0-46F6-A06D-AEE0C4E92D43}" srcId="{1F2431CC-B7C4-4085-831A-81DEB4098596}" destId="{5CECBB0A-BFF1-4D36-A307-78ADC0EC1C63}" srcOrd="1" destOrd="0" parTransId="{3FEC2250-1C75-48B6-95A7-49C0C8CFD7AA}" sibTransId="{4BEB56FC-2685-4556-8050-ED39D8E29996}"/>
    <dgm:cxn modelId="{E2A0B940-C076-4C8A-9A3B-E7D7ED2768BD}" srcId="{7DB7EF64-5214-4B48-A786-2BFEB054D3FD}" destId="{87121047-2043-488B-B97F-097D3AFC4F58}" srcOrd="1" destOrd="0" parTransId="{6E837BCC-3D6F-48BE-A732-B5E66D1FA5CD}" sibTransId="{3986C711-715A-4B0C-8E76-BFB6A37836CF}"/>
    <dgm:cxn modelId="{5608514B-9BD3-4FA8-9990-18D17734A979}" srcId="{B8E3BE33-78E3-430B-B17B-82F12715A909}" destId="{7DB7EF64-5214-4B48-A786-2BFEB054D3FD}" srcOrd="1" destOrd="0" parTransId="{29CBFE56-1872-4DED-9FBD-07555D5BA1C1}" sibTransId="{D27F2418-50E9-496D-91A8-D2B3779C7B32}"/>
    <dgm:cxn modelId="{6EC63001-5918-4DD5-AAE0-6779C97AB75D}" type="presOf" srcId="{70FC67BD-DE5C-4634-878F-1F71263ACA15}" destId="{16685516-2B3B-405E-B7A8-CA60CF319AEF}" srcOrd="0" destOrd="0" presId="urn:microsoft.com/office/officeart/2005/8/layout/vList5"/>
    <dgm:cxn modelId="{F054ADCA-C1A8-4016-A124-C183DFEF3979}" type="presOf" srcId="{7DB7EF64-5214-4B48-A786-2BFEB054D3FD}" destId="{41FBEF5D-B7B9-4300-93B9-A2E777800EC2}" srcOrd="0" destOrd="0" presId="urn:microsoft.com/office/officeart/2005/8/layout/vList5"/>
    <dgm:cxn modelId="{9C28316D-9405-451D-BFCD-38B7DAF90F6C}" type="presOf" srcId="{B8E3BE33-78E3-430B-B17B-82F12715A909}" destId="{93FC642A-2F5A-42A1-AE79-27E5A773F90A}" srcOrd="0" destOrd="0" presId="urn:microsoft.com/office/officeart/2005/8/layout/vList5"/>
    <dgm:cxn modelId="{246C85F5-23E8-443E-A439-1222DE921028}" type="presParOf" srcId="{93FC642A-2F5A-42A1-AE79-27E5A773F90A}" destId="{3653677A-DB53-43D3-9BA0-BBF0B6A8C2B2}" srcOrd="0" destOrd="0" presId="urn:microsoft.com/office/officeart/2005/8/layout/vList5"/>
    <dgm:cxn modelId="{57DFFB42-EEEB-4CEA-9422-7291F2305774}" type="presParOf" srcId="{3653677A-DB53-43D3-9BA0-BBF0B6A8C2B2}" destId="{A097F433-7E43-4E1A-9CA2-79FEE72C59A6}" srcOrd="0" destOrd="0" presId="urn:microsoft.com/office/officeart/2005/8/layout/vList5"/>
    <dgm:cxn modelId="{C160F8AD-8475-4BEA-9559-758C53527310}" type="presParOf" srcId="{3653677A-DB53-43D3-9BA0-BBF0B6A8C2B2}" destId="{16685516-2B3B-405E-B7A8-CA60CF319AEF}" srcOrd="1" destOrd="0" presId="urn:microsoft.com/office/officeart/2005/8/layout/vList5"/>
    <dgm:cxn modelId="{50161CF5-42FA-4D9B-8B6A-3B1416855F53}" type="presParOf" srcId="{93FC642A-2F5A-42A1-AE79-27E5A773F90A}" destId="{FC9B288A-AACF-4D27-A7D4-6A390380A924}" srcOrd="1" destOrd="0" presId="urn:microsoft.com/office/officeart/2005/8/layout/vList5"/>
    <dgm:cxn modelId="{61914F66-7783-453E-ABF2-12B72833A141}" type="presParOf" srcId="{93FC642A-2F5A-42A1-AE79-27E5A773F90A}" destId="{20834EF3-627B-4554-A26F-B7863F52B86C}" srcOrd="2" destOrd="0" presId="urn:microsoft.com/office/officeart/2005/8/layout/vList5"/>
    <dgm:cxn modelId="{B99BE60B-4E27-468A-B7C8-E4C78A837170}" type="presParOf" srcId="{20834EF3-627B-4554-A26F-B7863F52B86C}" destId="{41FBEF5D-B7B9-4300-93B9-A2E777800EC2}" srcOrd="0" destOrd="0" presId="urn:microsoft.com/office/officeart/2005/8/layout/vList5"/>
    <dgm:cxn modelId="{360A7718-F66F-4202-A254-2BF0ECE5E849}" type="presParOf" srcId="{20834EF3-627B-4554-A26F-B7863F52B86C}" destId="{D8DC1095-699D-4CF0-929F-8D43EAC2E950}" srcOrd="1" destOrd="0" presId="urn:microsoft.com/office/officeart/2005/8/layout/vList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7FAA87-CF0B-4ED4-AD86-24665E45A3A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zh-CN" altLang="en-US"/>
        </a:p>
      </dgm:t>
    </dgm:pt>
    <dgm:pt modelId="{C860D4A8-F11A-47AF-AC32-C35D294E6FB9}">
      <dgm:prSet phldrT="[文本]"/>
      <dgm:spPr/>
      <dgm:t>
        <a:bodyPr/>
        <a:lstStyle/>
        <a:p>
          <a:r>
            <a:rPr lang="zh-CN" altLang="en-US" dirty="0" smtClean="0">
              <a:latin typeface="微软雅黑" panose="020B0503020204020204" pitchFamily="34" charset="-122"/>
              <a:ea typeface="微软雅黑" panose="020B0503020204020204" pitchFamily="34" charset="-122"/>
            </a:rPr>
            <a:t>线性输出层</a:t>
          </a:r>
          <a:endParaRPr lang="zh-CN" altLang="en-US" dirty="0">
            <a:latin typeface="微软雅黑" panose="020B0503020204020204" pitchFamily="34" charset="-122"/>
            <a:ea typeface="微软雅黑" panose="020B0503020204020204" pitchFamily="34" charset="-122"/>
          </a:endParaRPr>
        </a:p>
      </dgm:t>
    </dgm:pt>
    <dgm:pt modelId="{CC080602-574F-4E95-A8C6-23D829A59E86}" type="parTrans" cxnId="{C4FF6316-541B-47E9-B16D-0D1CE563308E}">
      <dgm:prSet/>
      <dgm:spPr/>
      <dgm:t>
        <a:bodyPr/>
        <a:lstStyle/>
        <a:p>
          <a:endParaRPr lang="zh-CN" altLang="en-US">
            <a:latin typeface="微软雅黑" panose="020B0503020204020204" pitchFamily="34" charset="-122"/>
            <a:ea typeface="微软雅黑" panose="020B0503020204020204" pitchFamily="34" charset="-122"/>
          </a:endParaRPr>
        </a:p>
      </dgm:t>
    </dgm:pt>
    <dgm:pt modelId="{5299F95A-B076-4B45-8EE2-9C71FD31BA2B}" type="sibTrans" cxnId="{C4FF6316-541B-47E9-B16D-0D1CE563308E}">
      <dgm:prSet/>
      <dgm:spPr/>
      <dgm:t>
        <a:bodyPr/>
        <a:lstStyle/>
        <a:p>
          <a:endParaRPr lang="zh-CN" altLang="en-US">
            <a:latin typeface="微软雅黑" panose="020B0503020204020204" pitchFamily="34" charset="-122"/>
            <a:ea typeface="微软雅黑" panose="020B0503020204020204" pitchFamily="34" charset="-122"/>
          </a:endParaRPr>
        </a:p>
      </dgm:t>
    </dgm:pt>
    <dgm:pt modelId="{F6829261-90BF-4633-B3ED-7E5A17FFAB05}">
      <dgm:prSet phldrT="[文本]"/>
      <dgm:spPr/>
      <dgm:t>
        <a:bodyPr/>
        <a:lstStyle/>
        <a:p>
          <a:r>
            <a:rPr lang="zh-CN" altLang="en-US" dirty="0" smtClean="0">
              <a:latin typeface="微软雅黑" panose="020B0503020204020204" pitchFamily="34" charset="-122"/>
              <a:ea typeface="微软雅黑" panose="020B0503020204020204" pitchFamily="34" charset="-122"/>
            </a:rPr>
            <a:t>挤压激活函数</a:t>
          </a:r>
          <a:endParaRPr lang="zh-CN" altLang="en-US" dirty="0">
            <a:latin typeface="微软雅黑" panose="020B0503020204020204" pitchFamily="34" charset="-122"/>
            <a:ea typeface="微软雅黑" panose="020B0503020204020204" pitchFamily="34" charset="-122"/>
          </a:endParaRPr>
        </a:p>
      </dgm:t>
    </dgm:pt>
    <dgm:pt modelId="{8F2AE282-255D-4275-9B9F-CB10203758CE}" type="parTrans" cxnId="{51B3089A-2861-42BD-8DA1-840ADEEA597B}">
      <dgm:prSet/>
      <dgm:spPr/>
      <dgm:t>
        <a:bodyPr/>
        <a:lstStyle/>
        <a:p>
          <a:endParaRPr lang="zh-CN" altLang="en-US">
            <a:latin typeface="微软雅黑" panose="020B0503020204020204" pitchFamily="34" charset="-122"/>
            <a:ea typeface="微软雅黑" panose="020B0503020204020204" pitchFamily="34" charset="-122"/>
          </a:endParaRPr>
        </a:p>
      </dgm:t>
    </dgm:pt>
    <dgm:pt modelId="{8EFF07DB-1AC5-487C-AAFE-698DEC386D84}" type="sibTrans" cxnId="{51B3089A-2861-42BD-8DA1-840ADEEA597B}">
      <dgm:prSet/>
      <dgm:spPr/>
      <dgm:t>
        <a:bodyPr/>
        <a:lstStyle/>
        <a:p>
          <a:endParaRPr lang="zh-CN" altLang="en-US">
            <a:latin typeface="微软雅黑" panose="020B0503020204020204" pitchFamily="34" charset="-122"/>
            <a:ea typeface="微软雅黑" panose="020B0503020204020204" pitchFamily="34" charset="-122"/>
          </a:endParaRPr>
        </a:p>
      </dgm:t>
    </dgm:pt>
    <dgm:pt modelId="{5179A6D9-1A30-4368-9A3D-74FB291F61E2}">
      <dgm:prSet phldrT="[文本]"/>
      <dgm:spPr/>
      <dgm:t>
        <a:bodyPr/>
        <a:lstStyle/>
        <a:p>
          <a:r>
            <a:rPr lang="zh-CN" altLang="en-US" dirty="0" smtClean="0">
              <a:latin typeface="微软雅黑" panose="020B0503020204020204" pitchFamily="34" charset="-122"/>
              <a:ea typeface="微软雅黑" panose="020B0503020204020204" pitchFamily="34" charset="-122"/>
            </a:rPr>
            <a:t>足够多的隐藏单元</a:t>
          </a:r>
          <a:endParaRPr lang="zh-CN" altLang="en-US" dirty="0">
            <a:latin typeface="微软雅黑" panose="020B0503020204020204" pitchFamily="34" charset="-122"/>
            <a:ea typeface="微软雅黑" panose="020B0503020204020204" pitchFamily="34" charset="-122"/>
          </a:endParaRPr>
        </a:p>
      </dgm:t>
    </dgm:pt>
    <dgm:pt modelId="{F5378BD7-AAC4-4DE0-BB7F-84E00B5A5A43}" type="parTrans" cxnId="{DDF1ABD8-BD72-4C71-A3F1-F3F7CB132AD4}">
      <dgm:prSet/>
      <dgm:spPr/>
      <dgm:t>
        <a:bodyPr/>
        <a:lstStyle/>
        <a:p>
          <a:endParaRPr lang="zh-CN" altLang="en-US">
            <a:latin typeface="微软雅黑" panose="020B0503020204020204" pitchFamily="34" charset="-122"/>
            <a:ea typeface="微软雅黑" panose="020B0503020204020204" pitchFamily="34" charset="-122"/>
          </a:endParaRPr>
        </a:p>
      </dgm:t>
    </dgm:pt>
    <dgm:pt modelId="{D7FEE7CE-ACE9-41E0-99DB-27263A075EC0}" type="sibTrans" cxnId="{DDF1ABD8-BD72-4C71-A3F1-F3F7CB132AD4}">
      <dgm:prSet/>
      <dgm:spPr/>
      <dgm:t>
        <a:bodyPr/>
        <a:lstStyle/>
        <a:p>
          <a:endParaRPr lang="zh-CN" altLang="en-US">
            <a:latin typeface="微软雅黑" panose="020B0503020204020204" pitchFamily="34" charset="-122"/>
            <a:ea typeface="微软雅黑" panose="020B0503020204020204" pitchFamily="34" charset="-122"/>
          </a:endParaRPr>
        </a:p>
      </dgm:t>
    </dgm:pt>
    <dgm:pt modelId="{E6DA47CB-70F4-464C-ACE1-52DFC203C349}">
      <dgm:prSet phldrT="[文本]"/>
      <dgm:spPr/>
      <dgm:t>
        <a:bodyPr/>
        <a:lstStyle/>
        <a:p>
          <a:r>
            <a:rPr lang="en-US" altLang="zh-CN" dirty="0" err="1" smtClean="0">
              <a:latin typeface="微软雅黑" panose="020B0503020204020204" pitchFamily="34" charset="-122"/>
              <a:ea typeface="微软雅黑" panose="020B0503020204020204" pitchFamily="34" charset="-122"/>
            </a:rPr>
            <a:t>Borel</a:t>
          </a:r>
          <a:r>
            <a:rPr lang="zh-CN" altLang="en-US" dirty="0" smtClean="0">
              <a:latin typeface="微软雅黑" panose="020B0503020204020204" pitchFamily="34" charset="-122"/>
              <a:ea typeface="微软雅黑" panose="020B0503020204020204" pitchFamily="34" charset="-122"/>
            </a:rPr>
            <a:t>可测函数</a:t>
          </a:r>
          <a:endParaRPr lang="zh-CN" altLang="en-US" dirty="0">
            <a:latin typeface="微软雅黑" panose="020B0503020204020204" pitchFamily="34" charset="-122"/>
            <a:ea typeface="微软雅黑" panose="020B0503020204020204" pitchFamily="34" charset="-122"/>
          </a:endParaRPr>
        </a:p>
      </dgm:t>
    </dgm:pt>
    <dgm:pt modelId="{0387CFE1-60B0-43D4-BD65-6D5C14768F42}" type="parTrans" cxnId="{85A2E71D-D3E5-4265-B2D1-A910437F7A59}">
      <dgm:prSet/>
      <dgm:spPr/>
      <dgm:t>
        <a:bodyPr/>
        <a:lstStyle/>
        <a:p>
          <a:endParaRPr lang="zh-CN" altLang="en-US">
            <a:latin typeface="微软雅黑" panose="020B0503020204020204" pitchFamily="34" charset="-122"/>
            <a:ea typeface="微软雅黑" panose="020B0503020204020204" pitchFamily="34" charset="-122"/>
          </a:endParaRPr>
        </a:p>
      </dgm:t>
    </dgm:pt>
    <dgm:pt modelId="{3B8F3C52-0131-4BC1-8210-BC291E815D1C}" type="sibTrans" cxnId="{85A2E71D-D3E5-4265-B2D1-A910437F7A59}">
      <dgm:prSet/>
      <dgm:spPr/>
      <dgm:t>
        <a:bodyPr/>
        <a:lstStyle/>
        <a:p>
          <a:endParaRPr lang="zh-CN" altLang="en-US">
            <a:latin typeface="微软雅黑" panose="020B0503020204020204" pitchFamily="34" charset="-122"/>
            <a:ea typeface="微软雅黑" panose="020B0503020204020204" pitchFamily="34" charset="-122"/>
          </a:endParaRPr>
        </a:p>
      </dgm:t>
    </dgm:pt>
    <dgm:pt modelId="{CB2E3460-D350-4CF0-B7BD-1190450A7429}" type="pres">
      <dgm:prSet presAssocID="{3F7FAA87-CF0B-4ED4-AD86-24665E45A3A2}" presName="Name0" presStyleCnt="0">
        <dgm:presLayoutVars>
          <dgm:chMax val="4"/>
          <dgm:resizeHandles val="exact"/>
        </dgm:presLayoutVars>
      </dgm:prSet>
      <dgm:spPr/>
    </dgm:pt>
    <dgm:pt modelId="{DC9875BF-F6B0-49AE-A3EE-915DB08147D2}" type="pres">
      <dgm:prSet presAssocID="{3F7FAA87-CF0B-4ED4-AD86-24665E45A3A2}" presName="ellipse" presStyleLbl="trBgShp" presStyleIdx="0" presStyleCnt="1"/>
      <dgm:spPr/>
    </dgm:pt>
    <dgm:pt modelId="{BE31FE41-0D58-492F-AD04-13EE1C064DC1}" type="pres">
      <dgm:prSet presAssocID="{3F7FAA87-CF0B-4ED4-AD86-24665E45A3A2}" presName="arrow1" presStyleLbl="fgShp" presStyleIdx="0" presStyleCnt="1"/>
      <dgm:spPr/>
    </dgm:pt>
    <dgm:pt modelId="{64796616-58FE-4119-B304-F904150C77A9}" type="pres">
      <dgm:prSet presAssocID="{3F7FAA87-CF0B-4ED4-AD86-24665E45A3A2}" presName="rectangle" presStyleLbl="revTx" presStyleIdx="0" presStyleCnt="1">
        <dgm:presLayoutVars>
          <dgm:bulletEnabled val="1"/>
        </dgm:presLayoutVars>
      </dgm:prSet>
      <dgm:spPr/>
    </dgm:pt>
    <dgm:pt modelId="{63E7AABA-D565-4451-86E3-42A17643E2E2}" type="pres">
      <dgm:prSet presAssocID="{F6829261-90BF-4633-B3ED-7E5A17FFAB05}" presName="item1" presStyleLbl="node1" presStyleIdx="0" presStyleCnt="3">
        <dgm:presLayoutVars>
          <dgm:bulletEnabled val="1"/>
        </dgm:presLayoutVars>
      </dgm:prSet>
      <dgm:spPr/>
      <dgm:t>
        <a:bodyPr/>
        <a:lstStyle/>
        <a:p>
          <a:endParaRPr lang="zh-CN" altLang="en-US"/>
        </a:p>
      </dgm:t>
    </dgm:pt>
    <dgm:pt modelId="{CDFC3D18-5331-4C70-9CEC-EFBB363FD9A9}" type="pres">
      <dgm:prSet presAssocID="{5179A6D9-1A30-4368-9A3D-74FB291F61E2}" presName="item2" presStyleLbl="node1" presStyleIdx="1" presStyleCnt="3">
        <dgm:presLayoutVars>
          <dgm:bulletEnabled val="1"/>
        </dgm:presLayoutVars>
      </dgm:prSet>
      <dgm:spPr/>
    </dgm:pt>
    <dgm:pt modelId="{1CE83BE8-965D-4CBD-A0A7-41EE535935C2}" type="pres">
      <dgm:prSet presAssocID="{E6DA47CB-70F4-464C-ACE1-52DFC203C349}" presName="item3" presStyleLbl="node1" presStyleIdx="2" presStyleCnt="3">
        <dgm:presLayoutVars>
          <dgm:bulletEnabled val="1"/>
        </dgm:presLayoutVars>
      </dgm:prSet>
      <dgm:spPr/>
    </dgm:pt>
    <dgm:pt modelId="{82B947BE-D4CB-449C-8D6D-AFA3FFBAF185}" type="pres">
      <dgm:prSet presAssocID="{3F7FAA87-CF0B-4ED4-AD86-24665E45A3A2}" presName="funnel" presStyleLbl="trAlignAcc1" presStyleIdx="0" presStyleCnt="1"/>
      <dgm:spPr/>
    </dgm:pt>
  </dgm:ptLst>
  <dgm:cxnLst>
    <dgm:cxn modelId="{BBB2A915-FB07-446C-A11A-B4F87EAAB2A8}" type="presOf" srcId="{F6829261-90BF-4633-B3ED-7E5A17FFAB05}" destId="{CDFC3D18-5331-4C70-9CEC-EFBB363FD9A9}" srcOrd="0" destOrd="0" presId="urn:microsoft.com/office/officeart/2005/8/layout/funnel1"/>
    <dgm:cxn modelId="{51B3089A-2861-42BD-8DA1-840ADEEA597B}" srcId="{3F7FAA87-CF0B-4ED4-AD86-24665E45A3A2}" destId="{F6829261-90BF-4633-B3ED-7E5A17FFAB05}" srcOrd="1" destOrd="0" parTransId="{8F2AE282-255D-4275-9B9F-CB10203758CE}" sibTransId="{8EFF07DB-1AC5-487C-AAFE-698DEC386D84}"/>
    <dgm:cxn modelId="{DDF1ABD8-BD72-4C71-A3F1-F3F7CB132AD4}" srcId="{3F7FAA87-CF0B-4ED4-AD86-24665E45A3A2}" destId="{5179A6D9-1A30-4368-9A3D-74FB291F61E2}" srcOrd="2" destOrd="0" parTransId="{F5378BD7-AAC4-4DE0-BB7F-84E00B5A5A43}" sibTransId="{D7FEE7CE-ACE9-41E0-99DB-27263A075EC0}"/>
    <dgm:cxn modelId="{FB145BFF-E9A3-4445-84B5-AC97BDF06494}" type="presOf" srcId="{3F7FAA87-CF0B-4ED4-AD86-24665E45A3A2}" destId="{CB2E3460-D350-4CF0-B7BD-1190450A7429}" srcOrd="0" destOrd="0" presId="urn:microsoft.com/office/officeart/2005/8/layout/funnel1"/>
    <dgm:cxn modelId="{85A2E71D-D3E5-4265-B2D1-A910437F7A59}" srcId="{3F7FAA87-CF0B-4ED4-AD86-24665E45A3A2}" destId="{E6DA47CB-70F4-464C-ACE1-52DFC203C349}" srcOrd="3" destOrd="0" parTransId="{0387CFE1-60B0-43D4-BD65-6D5C14768F42}" sibTransId="{3B8F3C52-0131-4BC1-8210-BC291E815D1C}"/>
    <dgm:cxn modelId="{DE6B41DA-201E-4D5E-8ADF-688D46E158DE}" type="presOf" srcId="{5179A6D9-1A30-4368-9A3D-74FB291F61E2}" destId="{63E7AABA-D565-4451-86E3-42A17643E2E2}" srcOrd="0" destOrd="0" presId="urn:microsoft.com/office/officeart/2005/8/layout/funnel1"/>
    <dgm:cxn modelId="{C4FF6316-541B-47E9-B16D-0D1CE563308E}" srcId="{3F7FAA87-CF0B-4ED4-AD86-24665E45A3A2}" destId="{C860D4A8-F11A-47AF-AC32-C35D294E6FB9}" srcOrd="0" destOrd="0" parTransId="{CC080602-574F-4E95-A8C6-23D829A59E86}" sibTransId="{5299F95A-B076-4B45-8EE2-9C71FD31BA2B}"/>
    <dgm:cxn modelId="{31611AC6-6169-4593-8344-9E4D0010D7ED}" type="presOf" srcId="{C860D4A8-F11A-47AF-AC32-C35D294E6FB9}" destId="{1CE83BE8-965D-4CBD-A0A7-41EE535935C2}" srcOrd="0" destOrd="0" presId="urn:microsoft.com/office/officeart/2005/8/layout/funnel1"/>
    <dgm:cxn modelId="{0B8DD28D-75AC-4306-93C1-45F1DBE6A160}" type="presOf" srcId="{E6DA47CB-70F4-464C-ACE1-52DFC203C349}" destId="{64796616-58FE-4119-B304-F904150C77A9}" srcOrd="0" destOrd="0" presId="urn:microsoft.com/office/officeart/2005/8/layout/funnel1"/>
    <dgm:cxn modelId="{C587E688-E4BD-4DC3-8FBE-C58DE74C884D}" type="presParOf" srcId="{CB2E3460-D350-4CF0-B7BD-1190450A7429}" destId="{DC9875BF-F6B0-49AE-A3EE-915DB08147D2}" srcOrd="0" destOrd="0" presId="urn:microsoft.com/office/officeart/2005/8/layout/funnel1"/>
    <dgm:cxn modelId="{9D9274E1-BE28-4176-B534-753A05E06B3A}" type="presParOf" srcId="{CB2E3460-D350-4CF0-B7BD-1190450A7429}" destId="{BE31FE41-0D58-492F-AD04-13EE1C064DC1}" srcOrd="1" destOrd="0" presId="urn:microsoft.com/office/officeart/2005/8/layout/funnel1"/>
    <dgm:cxn modelId="{35F5B62D-32EC-4D8D-B976-CC4BC576D897}" type="presParOf" srcId="{CB2E3460-D350-4CF0-B7BD-1190450A7429}" destId="{64796616-58FE-4119-B304-F904150C77A9}" srcOrd="2" destOrd="0" presId="urn:microsoft.com/office/officeart/2005/8/layout/funnel1"/>
    <dgm:cxn modelId="{0E19DB99-A29F-49A5-AEB3-8016059781A8}" type="presParOf" srcId="{CB2E3460-D350-4CF0-B7BD-1190450A7429}" destId="{63E7AABA-D565-4451-86E3-42A17643E2E2}" srcOrd="3" destOrd="0" presId="urn:microsoft.com/office/officeart/2005/8/layout/funnel1"/>
    <dgm:cxn modelId="{348D4585-BFC6-46BE-A653-CFFEAA9A5B40}" type="presParOf" srcId="{CB2E3460-D350-4CF0-B7BD-1190450A7429}" destId="{CDFC3D18-5331-4C70-9CEC-EFBB363FD9A9}" srcOrd="4" destOrd="0" presId="urn:microsoft.com/office/officeart/2005/8/layout/funnel1"/>
    <dgm:cxn modelId="{1DC2EF1D-054F-445F-8351-199F6F5974B5}" type="presParOf" srcId="{CB2E3460-D350-4CF0-B7BD-1190450A7429}" destId="{1CE83BE8-965D-4CBD-A0A7-41EE535935C2}" srcOrd="5" destOrd="0" presId="urn:microsoft.com/office/officeart/2005/8/layout/funnel1"/>
    <dgm:cxn modelId="{9BB5B029-6147-43EB-83F5-3D8F01F681C6}" type="presParOf" srcId="{CB2E3460-D350-4CF0-B7BD-1190450A7429}" destId="{82B947BE-D4CB-449C-8D6D-AFA3FFBAF185}"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54F372-5434-4550-87BD-F007AA81AC04}">
      <dsp:nvSpPr>
        <dsp:cNvPr id="0" name=""/>
        <dsp:cNvSpPr/>
      </dsp:nvSpPr>
      <dsp:spPr>
        <a:xfrm>
          <a:off x="-4115287" y="-631579"/>
          <a:ext cx="4903740" cy="4903740"/>
        </a:xfrm>
        <a:prstGeom prst="blockArc">
          <a:avLst>
            <a:gd name="adj1" fmla="val 18900000"/>
            <a:gd name="adj2" fmla="val 2700000"/>
            <a:gd name="adj3" fmla="val 44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28AEA-3F3E-4B89-ADFE-6D3AC0B3BE75}">
      <dsp:nvSpPr>
        <dsp:cNvPr id="0" name=""/>
        <dsp:cNvSpPr/>
      </dsp:nvSpPr>
      <dsp:spPr>
        <a:xfrm>
          <a:off x="507053" y="364058"/>
          <a:ext cx="3717187" cy="7281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7942"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最大似然</a:t>
          </a:r>
          <a:r>
            <a:rPr lang="en-US" altLang="zh-CN" sz="2000" kern="1200" dirty="0" smtClean="0">
              <a:latin typeface="微软雅黑" panose="020B0503020204020204" pitchFamily="34" charset="-122"/>
              <a:ea typeface="微软雅黑" panose="020B0503020204020204" pitchFamily="34" charset="-122"/>
            </a:rPr>
            <a:t>——</a:t>
          </a:r>
          <a14:m xmlns:a14="http://schemas.microsoft.com/office/drawing/2010/main">
            <m:oMath xmlns:m="http://schemas.openxmlformats.org/officeDocument/2006/math">
              <m:r>
                <m:rPr>
                  <m:sty m:val="p"/>
                </m:rPr>
                <a:rPr lang="en-US" altLang="zh-CN" sz="2000" kern="1200" dirty="0" smtClean="0">
                  <a:latin typeface="Cambria Math" panose="02040503050406030204" pitchFamily="18" charset="0"/>
                  <a:ea typeface="微软雅黑" panose="020B0503020204020204" pitchFamily="34" charset="-122"/>
                </a:rPr>
                <m:t>log</m:t>
              </m:r>
              <m:r>
                <a:rPr lang="en-US" altLang="zh-CN" sz="2000" b="0" i="0" kern="1200" dirty="0" smtClean="0">
                  <a:latin typeface="Cambria Math" panose="02040503050406030204" pitchFamily="18" charset="0"/>
                  <a:ea typeface="微软雅黑" panose="020B0503020204020204" pitchFamily="34" charset="-122"/>
                </a:rPr>
                <m:t>(</m:t>
              </m:r>
              <m:r>
                <m:rPr>
                  <m:sty m:val="p"/>
                </m:rPr>
                <a:rPr lang="en-US" altLang="zh-CN" sz="2000" b="0" i="0" kern="1200" dirty="0" smtClean="0">
                  <a:latin typeface="Cambria Math" panose="02040503050406030204" pitchFamily="18" charset="0"/>
                  <a:ea typeface="微软雅黑" panose="020B0503020204020204" pitchFamily="34" charset="-122"/>
                </a:rPr>
                <m:t>y</m:t>
              </m:r>
              <m:r>
                <a:rPr lang="en-US" altLang="zh-CN" sz="2000" b="0" i="0" kern="1200" dirty="0" smtClean="0">
                  <a:latin typeface="Cambria Math" panose="02040503050406030204" pitchFamily="18" charset="0"/>
                  <a:ea typeface="微软雅黑" panose="020B0503020204020204" pitchFamily="34" charset="-122"/>
                </a:rPr>
                <m:t>|</m:t>
              </m:r>
              <m:r>
                <m:rPr>
                  <m:sty m:val="p"/>
                </m:rPr>
                <a:rPr lang="en-US" altLang="zh-CN" sz="2000" b="0" i="0" kern="1200" dirty="0" smtClean="0">
                  <a:latin typeface="Cambria Math" panose="02040503050406030204" pitchFamily="18" charset="0"/>
                  <a:ea typeface="微软雅黑" panose="020B0503020204020204" pitchFamily="34" charset="-122"/>
                </a:rPr>
                <m:t>x</m:t>
              </m:r>
              <m:r>
                <a:rPr lang="en-US" altLang="zh-CN" sz="2000" b="0" i="0" kern="1200" dirty="0" smtClean="0">
                  <a:latin typeface="Cambria Math" panose="02040503050406030204" pitchFamily="18" charset="0"/>
                  <a:ea typeface="微软雅黑" panose="020B0503020204020204" pitchFamily="34" charset="-122"/>
                </a:rPr>
                <m:t>)</m:t>
              </m:r>
            </m:oMath>
          </a14:m>
          <a:endParaRPr lang="zh-CN" altLang="en-US" sz="2000" kern="1200" dirty="0">
            <a:latin typeface="微软雅黑" panose="020B0503020204020204" pitchFamily="34" charset="-122"/>
            <a:ea typeface="微软雅黑" panose="020B0503020204020204" pitchFamily="34" charset="-122"/>
          </a:endParaRPr>
        </a:p>
      </dsp:txBody>
      <dsp:txXfrm>
        <a:off x="507053" y="364058"/>
        <a:ext cx="3717187" cy="728116"/>
      </dsp:txXfrm>
    </dsp:sp>
    <dsp:sp modelId="{22A06087-8789-424D-8BC1-79502D502752}">
      <dsp:nvSpPr>
        <dsp:cNvPr id="0" name=""/>
        <dsp:cNvSpPr/>
      </dsp:nvSpPr>
      <dsp:spPr>
        <a:xfrm>
          <a:off x="51980" y="273043"/>
          <a:ext cx="910145" cy="910145"/>
        </a:xfrm>
        <a:prstGeom prst="ellipse">
          <a:avLst/>
        </a:prstGeom>
        <a:solidFill>
          <a:srgbClr val="00B05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1F6EA0-CEB7-4346-99D3-F095A1D474BC}">
      <dsp:nvSpPr>
        <dsp:cNvPr id="0" name=""/>
        <dsp:cNvSpPr/>
      </dsp:nvSpPr>
      <dsp:spPr>
        <a:xfrm>
          <a:off x="771723" y="1456232"/>
          <a:ext cx="3452517" cy="7281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7942"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最小均方误差</a:t>
          </a:r>
          <a:endParaRPr lang="zh-CN" altLang="en-US" sz="2000" kern="1200" dirty="0">
            <a:latin typeface="微软雅黑" panose="020B0503020204020204" pitchFamily="34" charset="-122"/>
            <a:ea typeface="微软雅黑" panose="020B0503020204020204" pitchFamily="34" charset="-122"/>
          </a:endParaRPr>
        </a:p>
      </dsp:txBody>
      <dsp:txXfrm>
        <a:off x="771723" y="1456232"/>
        <a:ext cx="3452517" cy="728116"/>
      </dsp:txXfrm>
    </dsp:sp>
    <dsp:sp modelId="{7F157E30-39E3-4C37-B96B-EA666FD08106}">
      <dsp:nvSpPr>
        <dsp:cNvPr id="0" name=""/>
        <dsp:cNvSpPr/>
      </dsp:nvSpPr>
      <dsp:spPr>
        <a:xfrm>
          <a:off x="316651" y="1365217"/>
          <a:ext cx="910145" cy="910145"/>
        </a:xfrm>
        <a:prstGeom prst="ellipse">
          <a:avLst/>
        </a:prstGeom>
        <a:solidFill>
          <a:srgbClr val="E8524B"/>
        </a:solidFill>
        <a:ln w="25400" cap="flat" cmpd="sng" algn="ctr">
          <a:solidFill>
            <a:srgbClr val="E8524B"/>
          </a:solidFill>
          <a:prstDash val="solid"/>
        </a:ln>
        <a:effectLst/>
      </dsp:spPr>
      <dsp:style>
        <a:lnRef idx="2">
          <a:scrgbClr r="0" g="0" b="0"/>
        </a:lnRef>
        <a:fillRef idx="1">
          <a:scrgbClr r="0" g="0" b="0"/>
        </a:fillRef>
        <a:effectRef idx="0">
          <a:scrgbClr r="0" g="0" b="0"/>
        </a:effectRef>
        <a:fontRef idx="minor"/>
      </dsp:style>
    </dsp:sp>
    <dsp:sp modelId="{34AB08AB-A5A3-4EE8-97F9-F22F03AA231F}">
      <dsp:nvSpPr>
        <dsp:cNvPr id="0" name=""/>
        <dsp:cNvSpPr/>
      </dsp:nvSpPr>
      <dsp:spPr>
        <a:xfrm>
          <a:off x="507053" y="2548406"/>
          <a:ext cx="3717187" cy="7281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7942"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平均绝对误差</a:t>
          </a:r>
          <a:endParaRPr lang="zh-CN" altLang="en-US" sz="2000" kern="1200" dirty="0">
            <a:latin typeface="微软雅黑" panose="020B0503020204020204" pitchFamily="34" charset="-122"/>
            <a:ea typeface="微软雅黑" panose="020B0503020204020204" pitchFamily="34" charset="-122"/>
          </a:endParaRPr>
        </a:p>
      </dsp:txBody>
      <dsp:txXfrm>
        <a:off x="507053" y="2548406"/>
        <a:ext cx="3717187" cy="728116"/>
      </dsp:txXfrm>
    </dsp:sp>
    <dsp:sp modelId="{F879FF98-0E70-4356-80AF-2621EB5C542B}">
      <dsp:nvSpPr>
        <dsp:cNvPr id="0" name=""/>
        <dsp:cNvSpPr/>
      </dsp:nvSpPr>
      <dsp:spPr>
        <a:xfrm>
          <a:off x="51980" y="2457392"/>
          <a:ext cx="910145" cy="910145"/>
        </a:xfrm>
        <a:prstGeom prst="ellipse">
          <a:avLst/>
        </a:prstGeom>
        <a:solidFill>
          <a:srgbClr val="E8524B"/>
        </a:solidFill>
        <a:ln w="25400" cap="flat" cmpd="sng" algn="ctr">
          <a:solidFill>
            <a:srgbClr val="E8524B"/>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85516-2B3B-405E-B7A8-CA60CF319AEF}">
      <dsp:nvSpPr>
        <dsp:cNvPr id="0" name=""/>
        <dsp:cNvSpPr/>
      </dsp:nvSpPr>
      <dsp:spPr>
        <a:xfrm rot="5400000">
          <a:off x="2810365" y="-1080868"/>
          <a:ext cx="1292041" cy="34563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形式简单，计算量小</a:t>
          </a:r>
          <a:endParaRPr lang="zh-CN" altLang="en-US" sz="2000"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梯度大且相等</a:t>
          </a:r>
          <a:endParaRPr lang="zh-CN" altLang="en-US" sz="2000" kern="1200" dirty="0">
            <a:latin typeface="微软雅黑" panose="020B0503020204020204" pitchFamily="34" charset="-122"/>
            <a:ea typeface="微软雅黑" panose="020B0503020204020204" pitchFamily="34" charset="-122"/>
          </a:endParaRPr>
        </a:p>
      </dsp:txBody>
      <dsp:txXfrm rot="-5400000">
        <a:off x="1728194" y="64375"/>
        <a:ext cx="3393312" cy="1165897"/>
      </dsp:txXfrm>
    </dsp:sp>
    <dsp:sp modelId="{A097F433-7E43-4E1A-9CA2-79FEE72C59A6}">
      <dsp:nvSpPr>
        <dsp:cNvPr id="0" name=""/>
        <dsp:cNvSpPr/>
      </dsp:nvSpPr>
      <dsp:spPr>
        <a:xfrm>
          <a:off x="216021" y="34039"/>
          <a:ext cx="1512172" cy="12244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优点</a:t>
          </a:r>
          <a:endParaRPr lang="zh-CN" altLang="en-US" sz="2500" kern="1200" dirty="0">
            <a:latin typeface="微软雅黑" panose="020B0503020204020204" pitchFamily="34" charset="-122"/>
            <a:ea typeface="微软雅黑" panose="020B0503020204020204" pitchFamily="34" charset="-122"/>
          </a:endParaRPr>
        </a:p>
      </dsp:txBody>
      <dsp:txXfrm>
        <a:off x="275791" y="93809"/>
        <a:ext cx="1392632" cy="1104862"/>
      </dsp:txXfrm>
    </dsp:sp>
    <dsp:sp modelId="{D8DC1095-699D-4CF0-929F-8D43EAC2E950}">
      <dsp:nvSpPr>
        <dsp:cNvPr id="0" name=""/>
        <dsp:cNvSpPr/>
      </dsp:nvSpPr>
      <dsp:spPr>
        <a:xfrm rot="5400000">
          <a:off x="2810365" y="291924"/>
          <a:ext cx="1292041" cy="34563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非中心对称结构</a:t>
          </a:r>
          <a:endParaRPr lang="zh-CN" altLang="en-US" sz="2000"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负半区饱和</a:t>
          </a:r>
          <a:endParaRPr lang="zh-CN" altLang="en-US" sz="2000" kern="1200" dirty="0">
            <a:latin typeface="微软雅黑" panose="020B0503020204020204" pitchFamily="34" charset="-122"/>
            <a:ea typeface="微软雅黑" panose="020B0503020204020204" pitchFamily="34" charset="-122"/>
          </a:endParaRPr>
        </a:p>
      </dsp:txBody>
      <dsp:txXfrm rot="-5400000">
        <a:off x="1728194" y="1437167"/>
        <a:ext cx="3393312" cy="1165897"/>
      </dsp:txXfrm>
    </dsp:sp>
    <dsp:sp modelId="{41FBEF5D-B7B9-4300-93B9-A2E777800EC2}">
      <dsp:nvSpPr>
        <dsp:cNvPr id="0" name=""/>
        <dsp:cNvSpPr/>
      </dsp:nvSpPr>
      <dsp:spPr>
        <a:xfrm>
          <a:off x="216021" y="1424049"/>
          <a:ext cx="1512172" cy="11921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缺点</a:t>
          </a:r>
          <a:endParaRPr lang="zh-CN" altLang="en-US" sz="2500" kern="1200" dirty="0">
            <a:latin typeface="微软雅黑" panose="020B0503020204020204" pitchFamily="34" charset="-122"/>
            <a:ea typeface="微软雅黑" panose="020B0503020204020204" pitchFamily="34" charset="-122"/>
          </a:endParaRPr>
        </a:p>
      </dsp:txBody>
      <dsp:txXfrm>
        <a:off x="274216" y="1482244"/>
        <a:ext cx="1395782" cy="10757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85516-2B3B-405E-B7A8-CA60CF319AEF}">
      <dsp:nvSpPr>
        <dsp:cNvPr id="0" name=""/>
        <dsp:cNvSpPr/>
      </dsp:nvSpPr>
      <dsp:spPr>
        <a:xfrm rot="5400000">
          <a:off x="2734893" y="-1074651"/>
          <a:ext cx="1166473" cy="331812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挤压函数</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处处可微</a:t>
          </a:r>
          <a:endParaRPr lang="zh-CN" altLang="en-US" sz="1800" kern="1200" dirty="0">
            <a:latin typeface="微软雅黑" panose="020B0503020204020204" pitchFamily="34" charset="-122"/>
            <a:ea typeface="微软雅黑" panose="020B0503020204020204" pitchFamily="34" charset="-122"/>
          </a:endParaRPr>
        </a:p>
      </dsp:txBody>
      <dsp:txXfrm rot="-5400000">
        <a:off x="1659066" y="58119"/>
        <a:ext cx="3261185" cy="1052587"/>
      </dsp:txXfrm>
    </dsp:sp>
    <dsp:sp modelId="{A097F433-7E43-4E1A-9CA2-79FEE72C59A6}">
      <dsp:nvSpPr>
        <dsp:cNvPr id="0" name=""/>
        <dsp:cNvSpPr/>
      </dsp:nvSpPr>
      <dsp:spPr>
        <a:xfrm>
          <a:off x="207380" y="30731"/>
          <a:ext cx="1451685" cy="11054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优点</a:t>
          </a:r>
          <a:endParaRPr lang="zh-CN" altLang="en-US" sz="1800" kern="1200" dirty="0">
            <a:latin typeface="微软雅黑" panose="020B0503020204020204" pitchFamily="34" charset="-122"/>
            <a:ea typeface="微软雅黑" panose="020B0503020204020204" pitchFamily="34" charset="-122"/>
          </a:endParaRPr>
        </a:p>
      </dsp:txBody>
      <dsp:txXfrm>
        <a:off x="261342" y="84693"/>
        <a:ext cx="1343761" cy="997484"/>
      </dsp:txXfrm>
    </dsp:sp>
    <dsp:sp modelId="{D8DC1095-699D-4CF0-929F-8D43EAC2E950}">
      <dsp:nvSpPr>
        <dsp:cNvPr id="0" name=""/>
        <dsp:cNvSpPr/>
      </dsp:nvSpPr>
      <dsp:spPr>
        <a:xfrm rot="5400000">
          <a:off x="2734893" y="164726"/>
          <a:ext cx="1166473" cy="331812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非中心对称结构</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两个饱和区</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指数计算量大</a:t>
          </a:r>
          <a:endParaRPr lang="zh-CN" altLang="en-US" sz="1800" kern="1200" dirty="0">
            <a:latin typeface="微软雅黑" panose="020B0503020204020204" pitchFamily="34" charset="-122"/>
            <a:ea typeface="微软雅黑" panose="020B0503020204020204" pitchFamily="34" charset="-122"/>
          </a:endParaRPr>
        </a:p>
      </dsp:txBody>
      <dsp:txXfrm rot="-5400000">
        <a:off x="1659066" y="1297497"/>
        <a:ext cx="3261185" cy="1052587"/>
      </dsp:txXfrm>
    </dsp:sp>
    <dsp:sp modelId="{41FBEF5D-B7B9-4300-93B9-A2E777800EC2}">
      <dsp:nvSpPr>
        <dsp:cNvPr id="0" name=""/>
        <dsp:cNvSpPr/>
      </dsp:nvSpPr>
      <dsp:spPr>
        <a:xfrm>
          <a:off x="207380" y="1285653"/>
          <a:ext cx="1451685" cy="10762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缺点</a:t>
          </a:r>
          <a:endParaRPr lang="zh-CN" altLang="en-US" sz="1800" kern="1200" dirty="0">
            <a:latin typeface="微软雅黑" panose="020B0503020204020204" pitchFamily="34" charset="-122"/>
            <a:ea typeface="微软雅黑" panose="020B0503020204020204" pitchFamily="34" charset="-122"/>
          </a:endParaRPr>
        </a:p>
      </dsp:txBody>
      <dsp:txXfrm>
        <a:off x="259919" y="1338192"/>
        <a:ext cx="1346607" cy="9711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85516-2B3B-405E-B7A8-CA60CF319AEF}">
      <dsp:nvSpPr>
        <dsp:cNvPr id="0" name=""/>
        <dsp:cNvSpPr/>
      </dsp:nvSpPr>
      <dsp:spPr>
        <a:xfrm rot="5400000">
          <a:off x="2734893" y="-1074651"/>
          <a:ext cx="1166473" cy="331812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零点中心对称</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处处可微</a:t>
          </a:r>
          <a:endParaRPr lang="zh-CN" altLang="en-US" sz="1800" kern="1200" dirty="0">
            <a:latin typeface="微软雅黑" panose="020B0503020204020204" pitchFamily="34" charset="-122"/>
            <a:ea typeface="微软雅黑" panose="020B0503020204020204" pitchFamily="34" charset="-122"/>
          </a:endParaRPr>
        </a:p>
      </dsp:txBody>
      <dsp:txXfrm rot="-5400000">
        <a:off x="1659066" y="58119"/>
        <a:ext cx="3261185" cy="1052587"/>
      </dsp:txXfrm>
    </dsp:sp>
    <dsp:sp modelId="{A097F433-7E43-4E1A-9CA2-79FEE72C59A6}">
      <dsp:nvSpPr>
        <dsp:cNvPr id="0" name=""/>
        <dsp:cNvSpPr/>
      </dsp:nvSpPr>
      <dsp:spPr>
        <a:xfrm>
          <a:off x="207380" y="30731"/>
          <a:ext cx="1451685" cy="11054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优点</a:t>
          </a:r>
          <a:endParaRPr lang="zh-CN" altLang="en-US" sz="1800" kern="1200" dirty="0">
            <a:latin typeface="微软雅黑" panose="020B0503020204020204" pitchFamily="34" charset="-122"/>
            <a:ea typeface="微软雅黑" panose="020B0503020204020204" pitchFamily="34" charset="-122"/>
          </a:endParaRPr>
        </a:p>
      </dsp:txBody>
      <dsp:txXfrm>
        <a:off x="261342" y="84693"/>
        <a:ext cx="1343761" cy="997484"/>
      </dsp:txXfrm>
    </dsp:sp>
    <dsp:sp modelId="{D8DC1095-699D-4CF0-929F-8D43EAC2E950}">
      <dsp:nvSpPr>
        <dsp:cNvPr id="0" name=""/>
        <dsp:cNvSpPr/>
      </dsp:nvSpPr>
      <dsp:spPr>
        <a:xfrm rot="5400000">
          <a:off x="2734893" y="164726"/>
          <a:ext cx="1166473" cy="331812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两个饱和区</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指数计算量大</a:t>
          </a:r>
          <a:endParaRPr lang="zh-CN" altLang="en-US" sz="1800" kern="1200" dirty="0">
            <a:latin typeface="微软雅黑" panose="020B0503020204020204" pitchFamily="34" charset="-122"/>
            <a:ea typeface="微软雅黑" panose="020B0503020204020204" pitchFamily="34" charset="-122"/>
          </a:endParaRPr>
        </a:p>
      </dsp:txBody>
      <dsp:txXfrm rot="-5400000">
        <a:off x="1659066" y="1297497"/>
        <a:ext cx="3261185" cy="1052587"/>
      </dsp:txXfrm>
    </dsp:sp>
    <dsp:sp modelId="{41FBEF5D-B7B9-4300-93B9-A2E777800EC2}">
      <dsp:nvSpPr>
        <dsp:cNvPr id="0" name=""/>
        <dsp:cNvSpPr/>
      </dsp:nvSpPr>
      <dsp:spPr>
        <a:xfrm>
          <a:off x="207380" y="1285653"/>
          <a:ext cx="1451685" cy="10762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缺点</a:t>
          </a:r>
          <a:endParaRPr lang="zh-CN" altLang="en-US" sz="1800" kern="1200" dirty="0">
            <a:latin typeface="微软雅黑" panose="020B0503020204020204" pitchFamily="34" charset="-122"/>
            <a:ea typeface="微软雅黑" panose="020B0503020204020204" pitchFamily="34" charset="-122"/>
          </a:endParaRPr>
        </a:p>
      </dsp:txBody>
      <dsp:txXfrm>
        <a:off x="259919" y="1338192"/>
        <a:ext cx="1346607" cy="9711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875BF-F6B0-49AE-A3EE-915DB08147D2}">
      <dsp:nvSpPr>
        <dsp:cNvPr id="0" name=""/>
        <dsp:cNvSpPr/>
      </dsp:nvSpPr>
      <dsp:spPr>
        <a:xfrm>
          <a:off x="1769918" y="208037"/>
          <a:ext cx="4128743" cy="143385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31FE41-0D58-492F-AD04-13EE1C064DC1}">
      <dsp:nvSpPr>
        <dsp:cNvPr id="0" name=""/>
        <dsp:cNvSpPr/>
      </dsp:nvSpPr>
      <dsp:spPr>
        <a:xfrm>
          <a:off x="3440619" y="3719069"/>
          <a:ext cx="800144" cy="512092"/>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796616-58FE-4119-B304-F904150C77A9}">
      <dsp:nvSpPr>
        <dsp:cNvPr id="0" name=""/>
        <dsp:cNvSpPr/>
      </dsp:nvSpPr>
      <dsp:spPr>
        <a:xfrm>
          <a:off x="1920345" y="4128743"/>
          <a:ext cx="3840691" cy="960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altLang="zh-CN" sz="2700" kern="1200" dirty="0" err="1" smtClean="0">
              <a:latin typeface="微软雅黑" panose="020B0503020204020204" pitchFamily="34" charset="-122"/>
              <a:ea typeface="微软雅黑" panose="020B0503020204020204" pitchFamily="34" charset="-122"/>
            </a:rPr>
            <a:t>Borel</a:t>
          </a:r>
          <a:r>
            <a:rPr lang="zh-CN" altLang="en-US" sz="2700" kern="1200" dirty="0" smtClean="0">
              <a:latin typeface="微软雅黑" panose="020B0503020204020204" pitchFamily="34" charset="-122"/>
              <a:ea typeface="微软雅黑" panose="020B0503020204020204" pitchFamily="34" charset="-122"/>
            </a:rPr>
            <a:t>可测函数</a:t>
          </a:r>
          <a:endParaRPr lang="zh-CN" altLang="en-US" sz="2700" kern="1200" dirty="0">
            <a:latin typeface="微软雅黑" panose="020B0503020204020204" pitchFamily="34" charset="-122"/>
            <a:ea typeface="微软雅黑" panose="020B0503020204020204" pitchFamily="34" charset="-122"/>
          </a:endParaRPr>
        </a:p>
      </dsp:txBody>
      <dsp:txXfrm>
        <a:off x="1920345" y="4128743"/>
        <a:ext cx="3840691" cy="960172"/>
      </dsp:txXfrm>
    </dsp:sp>
    <dsp:sp modelId="{63E7AABA-D565-4451-86E3-42A17643E2E2}">
      <dsp:nvSpPr>
        <dsp:cNvPr id="0" name=""/>
        <dsp:cNvSpPr/>
      </dsp:nvSpPr>
      <dsp:spPr>
        <a:xfrm>
          <a:off x="3270988" y="1752635"/>
          <a:ext cx="1440259" cy="144025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足够多的隐藏单元</a:t>
          </a:r>
          <a:endParaRPr lang="zh-CN" altLang="en-US" sz="1900" kern="1200" dirty="0">
            <a:latin typeface="微软雅黑" panose="020B0503020204020204" pitchFamily="34" charset="-122"/>
            <a:ea typeface="微软雅黑" panose="020B0503020204020204" pitchFamily="34" charset="-122"/>
          </a:endParaRPr>
        </a:p>
      </dsp:txBody>
      <dsp:txXfrm>
        <a:off x="3481909" y="1963556"/>
        <a:ext cx="1018417" cy="1018417"/>
      </dsp:txXfrm>
    </dsp:sp>
    <dsp:sp modelId="{CDFC3D18-5331-4C70-9CEC-EFBB363FD9A9}">
      <dsp:nvSpPr>
        <dsp:cNvPr id="0" name=""/>
        <dsp:cNvSpPr/>
      </dsp:nvSpPr>
      <dsp:spPr>
        <a:xfrm>
          <a:off x="2240403" y="672121"/>
          <a:ext cx="1440259" cy="144025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挤压激活函数</a:t>
          </a:r>
          <a:endParaRPr lang="zh-CN" altLang="en-US" sz="1900" kern="1200" dirty="0">
            <a:latin typeface="微软雅黑" panose="020B0503020204020204" pitchFamily="34" charset="-122"/>
            <a:ea typeface="微软雅黑" panose="020B0503020204020204" pitchFamily="34" charset="-122"/>
          </a:endParaRPr>
        </a:p>
      </dsp:txBody>
      <dsp:txXfrm>
        <a:off x="2451324" y="883042"/>
        <a:ext cx="1018417" cy="1018417"/>
      </dsp:txXfrm>
    </dsp:sp>
    <dsp:sp modelId="{1CE83BE8-965D-4CBD-A0A7-41EE535935C2}">
      <dsp:nvSpPr>
        <dsp:cNvPr id="0" name=""/>
        <dsp:cNvSpPr/>
      </dsp:nvSpPr>
      <dsp:spPr>
        <a:xfrm>
          <a:off x="3712668" y="323898"/>
          <a:ext cx="1440259" cy="144025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线性输出层</a:t>
          </a:r>
          <a:endParaRPr lang="zh-CN" altLang="en-US" sz="1900" kern="1200" dirty="0">
            <a:latin typeface="微软雅黑" panose="020B0503020204020204" pitchFamily="34" charset="-122"/>
            <a:ea typeface="微软雅黑" panose="020B0503020204020204" pitchFamily="34" charset="-122"/>
          </a:endParaRPr>
        </a:p>
      </dsp:txBody>
      <dsp:txXfrm>
        <a:off x="3923589" y="534819"/>
        <a:ext cx="1018417" cy="1018417"/>
      </dsp:txXfrm>
    </dsp:sp>
    <dsp:sp modelId="{82B947BE-D4CB-449C-8D6D-AFA3FFBAF185}">
      <dsp:nvSpPr>
        <dsp:cNvPr id="0" name=""/>
        <dsp:cNvSpPr/>
      </dsp:nvSpPr>
      <dsp:spPr>
        <a:xfrm>
          <a:off x="1600288" y="32005"/>
          <a:ext cx="4480806" cy="3584645"/>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B751A1-F057-4CD7-B3D0-663A5894C4B0}" type="datetimeFigureOut">
              <a:rPr lang="zh-CN" altLang="en-US" smtClean="0"/>
              <a:t>2018/9/11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EC3829-85C2-4C78-A748-3A4999477BD2}" type="slidenum">
              <a:rPr lang="zh-CN" altLang="en-US" smtClean="0"/>
              <a:t>‹#›</a:t>
            </a:fld>
            <a:endParaRPr lang="zh-CN" altLang="en-US"/>
          </a:p>
        </p:txBody>
      </p:sp>
    </p:spTree>
    <p:extLst>
      <p:ext uri="{BB962C8B-B14F-4D97-AF65-F5344CB8AC3E}">
        <p14:creationId xmlns:p14="http://schemas.microsoft.com/office/powerpoint/2010/main" val="315079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6" y="63"/>
            <a:ext cx="11521555" cy="6480112"/>
          </a:xfrm>
          <a:prstGeom prst="rect">
            <a:avLst/>
          </a:prstGeom>
        </p:spPr>
      </p:pic>
      <p:sp>
        <p:nvSpPr>
          <p:cNvPr id="4" name="文本占位符 3"/>
          <p:cNvSpPr>
            <a:spLocks noGrp="1"/>
          </p:cNvSpPr>
          <p:nvPr>
            <p:ph type="body" sz="quarter" idx="10" hasCustomPrompt="1"/>
          </p:nvPr>
        </p:nvSpPr>
        <p:spPr>
          <a:xfrm>
            <a:off x="864493" y="989120"/>
            <a:ext cx="7993062" cy="720080"/>
          </a:xfrm>
          <a:prstGeom prst="rect">
            <a:avLst/>
          </a:prstGeom>
        </p:spPr>
        <p:txBody>
          <a:bodyPr/>
          <a:lstStyle>
            <a:lvl1pPr marL="0" indent="0">
              <a:buFontTx/>
              <a:buNone/>
              <a:defRPr sz="4000" b="1">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sp>
        <p:nvSpPr>
          <p:cNvPr id="6" name="文本占位符 5"/>
          <p:cNvSpPr>
            <a:spLocks noGrp="1"/>
          </p:cNvSpPr>
          <p:nvPr>
            <p:ph type="body" sz="quarter" idx="11" hasCustomPrompt="1"/>
          </p:nvPr>
        </p:nvSpPr>
        <p:spPr>
          <a:xfrm>
            <a:off x="864493" y="1727919"/>
            <a:ext cx="7343775" cy="503758"/>
          </a:xfrm>
          <a:prstGeom prst="rect">
            <a:avLst/>
          </a:prstGeom>
        </p:spPr>
        <p:txBody>
          <a:bodyPr/>
          <a:lstStyle>
            <a:lvl1pPr marL="0" indent="0">
              <a:buFontTx/>
              <a:buNone/>
              <a:defRPr sz="2800" baseline="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单击此处编辑文字</a:t>
            </a:r>
            <a:endParaRPr kumimoji="1" lang="zh-CN" altLang="en-US" dirty="0"/>
          </a:p>
        </p:txBody>
      </p:sp>
      <p:sp>
        <p:nvSpPr>
          <p:cNvPr id="8" name="文本占位符 7"/>
          <p:cNvSpPr>
            <a:spLocks noGrp="1"/>
          </p:cNvSpPr>
          <p:nvPr>
            <p:ph type="body" sz="quarter" idx="12" hasCustomPrompt="1"/>
          </p:nvPr>
        </p:nvSpPr>
        <p:spPr>
          <a:xfrm>
            <a:off x="864493" y="2827356"/>
            <a:ext cx="3167062" cy="288354"/>
          </a:xfrm>
          <a:prstGeom prst="rect">
            <a:avLst/>
          </a:prstGeom>
        </p:spPr>
        <p:txBody>
          <a:bodyPr/>
          <a:lstStyle>
            <a:lvl1pPr marL="0" indent="0">
              <a:buFontTx/>
              <a:buNone/>
              <a:defRPr sz="160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年／月／日</a:t>
            </a:r>
            <a:endParaRPr kumimoji="1" lang="zh-CN" altLang="en-US" dirty="0"/>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5811" y="5473724"/>
            <a:ext cx="1609888" cy="493133"/>
          </a:xfrm>
          <a:prstGeom prst="rect">
            <a:avLst/>
          </a:prstGeom>
        </p:spPr>
      </p:pic>
    </p:spTree>
    <p:extLst>
      <p:ext uri="{BB962C8B-B14F-4D97-AF65-F5344CB8AC3E}">
        <p14:creationId xmlns:p14="http://schemas.microsoft.com/office/powerpoint/2010/main" val="269629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 y="63"/>
            <a:ext cx="11521758" cy="6480226"/>
          </a:xfrm>
          <a:prstGeom prst="rect">
            <a:avLst/>
          </a:prstGeom>
        </p:spPr>
      </p:pic>
      <p:sp>
        <p:nvSpPr>
          <p:cNvPr id="7" name="文本占位符 6"/>
          <p:cNvSpPr>
            <a:spLocks noGrp="1"/>
          </p:cNvSpPr>
          <p:nvPr>
            <p:ph type="body" sz="quarter" idx="10" hasCustomPrompt="1"/>
          </p:nvPr>
        </p:nvSpPr>
        <p:spPr>
          <a:xfrm>
            <a:off x="648469" y="503783"/>
            <a:ext cx="1152128" cy="647724"/>
          </a:xfrm>
          <a:prstGeom prst="rect">
            <a:avLst/>
          </a:prstGeom>
        </p:spPr>
        <p:txBody>
          <a:bodyPr/>
          <a:lstStyle>
            <a:lvl1pPr marL="0" indent="0">
              <a:buFontTx/>
              <a:buNone/>
              <a:defRPr b="1">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目录</a:t>
            </a:r>
            <a:endParaRPr kumimoji="1" lang="zh-CN" altLang="en-US" dirty="0"/>
          </a:p>
        </p:txBody>
      </p:sp>
      <p:sp>
        <p:nvSpPr>
          <p:cNvPr id="14" name="文本占位符 13"/>
          <p:cNvSpPr>
            <a:spLocks noGrp="1"/>
          </p:cNvSpPr>
          <p:nvPr>
            <p:ph type="body" sz="quarter" idx="11" hasCustomPrompt="1"/>
          </p:nvPr>
        </p:nvSpPr>
        <p:spPr>
          <a:xfrm>
            <a:off x="2838044" y="1439887"/>
            <a:ext cx="550702" cy="431502"/>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smtClean="0"/>
              <a:t>1</a:t>
            </a:r>
            <a:endParaRPr kumimoji="1" lang="zh-CN" altLang="en-US" dirty="0"/>
          </a:p>
        </p:txBody>
      </p:sp>
      <p:sp>
        <p:nvSpPr>
          <p:cNvPr id="16" name="文本占位符 15"/>
          <p:cNvSpPr>
            <a:spLocks noGrp="1"/>
          </p:cNvSpPr>
          <p:nvPr>
            <p:ph type="body" sz="quarter" idx="12" hasCustomPrompt="1"/>
          </p:nvPr>
        </p:nvSpPr>
        <p:spPr>
          <a:xfrm>
            <a:off x="3389415" y="1439887"/>
            <a:ext cx="3883789" cy="431502"/>
          </a:xfrm>
          <a:prstGeom prst="rect">
            <a:avLst/>
          </a:prstGeom>
        </p:spPr>
        <p:txBody>
          <a:bodyPr/>
          <a:lstStyle>
            <a:lvl1pPr marL="0" indent="0">
              <a:buFontTx/>
              <a:buNone/>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sp>
        <p:nvSpPr>
          <p:cNvPr id="20" name="文本占位符 19"/>
          <p:cNvSpPr>
            <a:spLocks noGrp="1"/>
          </p:cNvSpPr>
          <p:nvPr>
            <p:ph type="body" sz="quarter" idx="13" hasCustomPrompt="1"/>
          </p:nvPr>
        </p:nvSpPr>
        <p:spPr>
          <a:xfrm>
            <a:off x="2838044" y="1975555"/>
            <a:ext cx="550702" cy="400436"/>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smtClean="0"/>
              <a:t>2</a:t>
            </a:r>
            <a:endParaRPr kumimoji="1" lang="zh-CN" altLang="en-US" dirty="0"/>
          </a:p>
        </p:txBody>
      </p:sp>
      <p:sp>
        <p:nvSpPr>
          <p:cNvPr id="23" name="文本占位符 22"/>
          <p:cNvSpPr>
            <a:spLocks noGrp="1"/>
          </p:cNvSpPr>
          <p:nvPr>
            <p:ph type="body" sz="quarter" idx="14" hasCustomPrompt="1"/>
          </p:nvPr>
        </p:nvSpPr>
        <p:spPr>
          <a:xfrm>
            <a:off x="3388746" y="1975555"/>
            <a:ext cx="3884458" cy="400436"/>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sp>
        <p:nvSpPr>
          <p:cNvPr id="27" name="文本占位符 26"/>
          <p:cNvSpPr>
            <a:spLocks noGrp="1"/>
          </p:cNvSpPr>
          <p:nvPr>
            <p:ph type="body" sz="quarter" idx="15" hasCustomPrompt="1"/>
          </p:nvPr>
        </p:nvSpPr>
        <p:spPr>
          <a:xfrm>
            <a:off x="2838044" y="2511225"/>
            <a:ext cx="550702" cy="409215"/>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smtClean="0"/>
              <a:t>3</a:t>
            </a:r>
            <a:endParaRPr kumimoji="1" lang="zh-CN" altLang="en-US" dirty="0"/>
          </a:p>
        </p:txBody>
      </p:sp>
      <p:sp>
        <p:nvSpPr>
          <p:cNvPr id="31" name="文本占位符 30"/>
          <p:cNvSpPr>
            <a:spLocks noGrp="1"/>
          </p:cNvSpPr>
          <p:nvPr>
            <p:ph type="body" sz="quarter" idx="16" hasCustomPrompt="1"/>
          </p:nvPr>
        </p:nvSpPr>
        <p:spPr>
          <a:xfrm>
            <a:off x="2838044" y="3046894"/>
            <a:ext cx="550702" cy="409217"/>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smtClean="0"/>
              <a:t>4</a:t>
            </a:r>
            <a:endParaRPr kumimoji="1" lang="zh-CN" altLang="en-US" dirty="0"/>
          </a:p>
        </p:txBody>
      </p:sp>
      <p:sp>
        <p:nvSpPr>
          <p:cNvPr id="34" name="文本占位符 33"/>
          <p:cNvSpPr>
            <a:spLocks noGrp="1"/>
          </p:cNvSpPr>
          <p:nvPr>
            <p:ph type="body" sz="quarter" idx="17" hasCustomPrompt="1"/>
          </p:nvPr>
        </p:nvSpPr>
        <p:spPr>
          <a:xfrm>
            <a:off x="2841891" y="3582565"/>
            <a:ext cx="546855" cy="360362"/>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smtClean="0"/>
              <a:t>5</a:t>
            </a:r>
            <a:endParaRPr kumimoji="1" lang="zh-CN" altLang="en-US" dirty="0"/>
          </a:p>
        </p:txBody>
      </p:sp>
      <p:sp>
        <p:nvSpPr>
          <p:cNvPr id="38" name="文本占位符 26"/>
          <p:cNvSpPr>
            <a:spLocks noGrp="1"/>
          </p:cNvSpPr>
          <p:nvPr>
            <p:ph type="body" sz="quarter" idx="18" hasCustomPrompt="1"/>
          </p:nvPr>
        </p:nvSpPr>
        <p:spPr>
          <a:xfrm>
            <a:off x="3391093" y="2511225"/>
            <a:ext cx="3882111" cy="409215"/>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sp>
        <p:nvSpPr>
          <p:cNvPr id="40" name="文本占位符 30"/>
          <p:cNvSpPr>
            <a:spLocks noGrp="1"/>
          </p:cNvSpPr>
          <p:nvPr>
            <p:ph type="body" sz="quarter" idx="19" hasCustomPrompt="1"/>
          </p:nvPr>
        </p:nvSpPr>
        <p:spPr>
          <a:xfrm>
            <a:off x="3391094" y="3046894"/>
            <a:ext cx="3882110" cy="409217"/>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sp>
        <p:nvSpPr>
          <p:cNvPr id="41" name="文本占位符 33"/>
          <p:cNvSpPr>
            <a:spLocks noGrp="1"/>
          </p:cNvSpPr>
          <p:nvPr>
            <p:ph type="body" sz="quarter" idx="20" hasCustomPrompt="1"/>
          </p:nvPr>
        </p:nvSpPr>
        <p:spPr>
          <a:xfrm>
            <a:off x="3388746" y="3582565"/>
            <a:ext cx="3884458" cy="360362"/>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pic>
        <p:nvPicPr>
          <p:cNvPr id="42" name="图片 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74571" y="5776178"/>
            <a:ext cx="1297013" cy="396996"/>
          </a:xfrm>
          <a:prstGeom prst="rect">
            <a:avLst/>
          </a:prstGeom>
        </p:spPr>
      </p:pic>
    </p:spTree>
    <p:extLst>
      <p:ext uri="{BB962C8B-B14F-4D97-AF65-F5344CB8AC3E}">
        <p14:creationId xmlns:p14="http://schemas.microsoft.com/office/powerpoint/2010/main" val="15122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504453" y="503783"/>
            <a:ext cx="6120680" cy="647700"/>
          </a:xfrm>
          <a:prstGeom prst="rect">
            <a:avLst/>
          </a:prstGeom>
        </p:spPr>
        <p:txBody>
          <a:bodyPr/>
          <a:lstStyle>
            <a:lvl1pPr marL="0" indent="0">
              <a:buFontTx/>
              <a:buNone/>
              <a:defRPr sz="3200" b="1">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sp>
        <p:nvSpPr>
          <p:cNvPr id="6" name="文本占位符 5"/>
          <p:cNvSpPr>
            <a:spLocks noGrp="1"/>
          </p:cNvSpPr>
          <p:nvPr>
            <p:ph type="body" sz="quarter" idx="11" hasCustomPrompt="1"/>
          </p:nvPr>
        </p:nvSpPr>
        <p:spPr>
          <a:xfrm>
            <a:off x="504453" y="5874186"/>
            <a:ext cx="864096" cy="246221"/>
          </a:xfrm>
          <a:prstGeom prst="rect">
            <a:avLst/>
          </a:prstGeom>
        </p:spPr>
        <p:txBody>
          <a:bodyPr/>
          <a:lstStyle>
            <a:lvl1pPr marL="0" indent="0">
              <a:buFontTx/>
              <a:buNone/>
              <a:defRPr sz="1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smtClean="0"/>
              <a:t>Page_001</a:t>
            </a:r>
            <a:endParaRPr kumimoji="1" lang="zh-CN" altLang="en-US" dirty="0"/>
          </a:p>
        </p:txBody>
      </p:sp>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49469" y="5688359"/>
            <a:ext cx="1297013" cy="396996"/>
          </a:xfrm>
          <a:prstGeom prst="rect">
            <a:avLst/>
          </a:prstGeom>
        </p:spPr>
      </p:pic>
    </p:spTree>
    <p:extLst>
      <p:ext uri="{BB962C8B-B14F-4D97-AF65-F5344CB8AC3E}">
        <p14:creationId xmlns:p14="http://schemas.microsoft.com/office/powerpoint/2010/main" val="8861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6" y="63"/>
            <a:ext cx="11521555" cy="6480112"/>
          </a:xfrm>
          <a:prstGeom prst="rect">
            <a:avLst/>
          </a:prstGeom>
        </p:spPr>
      </p:pic>
      <p:sp>
        <p:nvSpPr>
          <p:cNvPr id="3" name="文本占位符 2"/>
          <p:cNvSpPr>
            <a:spLocks noGrp="1"/>
          </p:cNvSpPr>
          <p:nvPr>
            <p:ph type="body" sz="quarter" idx="13" hasCustomPrompt="1"/>
          </p:nvPr>
        </p:nvSpPr>
        <p:spPr>
          <a:xfrm>
            <a:off x="864493" y="1079847"/>
            <a:ext cx="5329238" cy="806643"/>
          </a:xfrm>
          <a:prstGeom prst="rect">
            <a:avLst/>
          </a:prstGeom>
        </p:spPr>
        <p:txBody>
          <a:bodyPr anchor="ctr"/>
          <a:lstStyle>
            <a:lvl1pPr marL="0" indent="0">
              <a:buFontTx/>
              <a:buNone/>
              <a:defRPr sz="400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感谢您的时间。</a:t>
            </a:r>
            <a:endParaRPr kumimoji="1" lang="zh-CN" altLang="en-US" dirty="0"/>
          </a:p>
        </p:txBody>
      </p:sp>
      <p:sp>
        <p:nvSpPr>
          <p:cNvPr id="12" name="文本占位符 2"/>
          <p:cNvSpPr>
            <a:spLocks noGrp="1"/>
          </p:cNvSpPr>
          <p:nvPr>
            <p:ph type="body" sz="quarter" idx="14" hasCustomPrompt="1"/>
          </p:nvPr>
        </p:nvSpPr>
        <p:spPr>
          <a:xfrm>
            <a:off x="864493" y="1877580"/>
            <a:ext cx="5329238" cy="570420"/>
          </a:xfrm>
          <a:prstGeom prst="rect">
            <a:avLst/>
          </a:prstGeom>
        </p:spPr>
        <p:txBody>
          <a:bodyPr anchor="ctr"/>
          <a:lstStyle>
            <a:lvl1pPr marL="0" marR="0" indent="0" algn="l" defTabSz="1028065" rtl="0" eaLnBrk="1" fontAlgn="auto" latinLnBrk="0" hangingPunct="1">
              <a:lnSpc>
                <a:spcPct val="100000"/>
              </a:lnSpc>
              <a:spcBef>
                <a:spcPct val="20000"/>
              </a:spcBef>
              <a:spcAft>
                <a:spcPts val="0"/>
              </a:spcAft>
              <a:buClrTx/>
              <a:buSzTx/>
              <a:buFontTx/>
              <a:buNone/>
              <a:tabLst/>
              <a:defRPr sz="280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altLang="zh-CN" sz="2800" dirty="0" smtClean="0">
                <a:solidFill>
                  <a:schemeClr val="bg1"/>
                </a:solidFill>
                <a:latin typeface="微软雅黑" panose="020B0503020204020204" pitchFamily="34" charset="-122"/>
                <a:ea typeface="微软雅黑" panose="020B0503020204020204" pitchFamily="34" charset="-122"/>
              </a:rPr>
              <a:t>THANKS</a:t>
            </a:r>
            <a:r>
              <a:rPr kumimoji="1" lang="en-US" altLang="zh-CN" dirty="0" smtClean="0"/>
              <a:t>.</a:t>
            </a:r>
            <a:endParaRPr kumimoji="1" lang="zh-CN" altLang="en-US"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75184" y="5544343"/>
            <a:ext cx="1609888" cy="493133"/>
          </a:xfrm>
          <a:prstGeom prst="rect">
            <a:avLst/>
          </a:prstGeom>
        </p:spPr>
      </p:pic>
    </p:spTree>
    <p:extLst>
      <p:ext uri="{BB962C8B-B14F-4D97-AF65-F5344CB8AC3E}">
        <p14:creationId xmlns:p14="http://schemas.microsoft.com/office/powerpoint/2010/main" val="1848590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hf hdr="0" ftr="0" dt="0"/>
  <p:txStyles>
    <p:titleStyle>
      <a:lvl1pPr algn="ctr" defTabSz="1028065" rtl="0" eaLnBrk="1" latinLnBrk="0" hangingPunct="1">
        <a:spcBef>
          <a:spcPct val="0"/>
        </a:spcBef>
        <a:buNone/>
        <a:defRPr sz="4900" kern="1200">
          <a:solidFill>
            <a:schemeClr val="tx1"/>
          </a:solidFill>
          <a:latin typeface="+mj-lt"/>
          <a:ea typeface="+mj-ea"/>
          <a:cs typeface="+mj-cs"/>
        </a:defRPr>
      </a:lvl1pPr>
    </p:titleStyle>
    <p:bodyStyle>
      <a:lvl1pPr marL="385445" indent="-385445" algn="l" defTabSz="102806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zh-CN"/>
      </a:defPPr>
      <a:lvl1pPr marL="0" algn="l" defTabSz="1028065" rtl="0" eaLnBrk="1" latinLnBrk="0" hangingPunct="1">
        <a:defRPr sz="2000" kern="1200">
          <a:solidFill>
            <a:schemeClr val="tx1"/>
          </a:solidFill>
          <a:latin typeface="+mn-lt"/>
          <a:ea typeface="+mn-ea"/>
          <a:cs typeface="+mn-cs"/>
        </a:defRPr>
      </a:lvl1pPr>
      <a:lvl2pPr marL="514350" algn="l" defTabSz="1028065" rtl="0" eaLnBrk="1" latinLnBrk="0" hangingPunct="1">
        <a:defRPr sz="2000" kern="1200">
          <a:solidFill>
            <a:schemeClr val="tx1"/>
          </a:solidFill>
          <a:latin typeface="+mn-lt"/>
          <a:ea typeface="+mn-ea"/>
          <a:cs typeface="+mn-cs"/>
        </a:defRPr>
      </a:lvl2pPr>
      <a:lvl3pPr marL="1028700" algn="l" defTabSz="1028065" rtl="0" eaLnBrk="1" latinLnBrk="0" hangingPunct="1">
        <a:defRPr sz="2000" kern="1200">
          <a:solidFill>
            <a:schemeClr val="tx1"/>
          </a:solidFill>
          <a:latin typeface="+mn-lt"/>
          <a:ea typeface="+mn-ea"/>
          <a:cs typeface="+mn-cs"/>
        </a:defRPr>
      </a:lvl3pPr>
      <a:lvl4pPr marL="1543050" algn="l" defTabSz="1028065" rtl="0" eaLnBrk="1" latinLnBrk="0" hangingPunct="1">
        <a:defRPr sz="2000" kern="1200">
          <a:solidFill>
            <a:schemeClr val="tx1"/>
          </a:solidFill>
          <a:latin typeface="+mn-lt"/>
          <a:ea typeface="+mn-ea"/>
          <a:cs typeface="+mn-cs"/>
        </a:defRPr>
      </a:lvl4pPr>
      <a:lvl5pPr marL="2057400" algn="l" defTabSz="1028065" rtl="0" eaLnBrk="1" latinLnBrk="0" hangingPunct="1">
        <a:defRPr sz="2000" kern="1200">
          <a:solidFill>
            <a:schemeClr val="tx1"/>
          </a:solidFill>
          <a:latin typeface="+mn-lt"/>
          <a:ea typeface="+mn-ea"/>
          <a:cs typeface="+mn-cs"/>
        </a:defRPr>
      </a:lvl5pPr>
      <a:lvl6pPr marL="2571750" algn="l" defTabSz="1028065" rtl="0" eaLnBrk="1" latinLnBrk="0" hangingPunct="1">
        <a:defRPr sz="2000" kern="1200">
          <a:solidFill>
            <a:schemeClr val="tx1"/>
          </a:solidFill>
          <a:latin typeface="+mn-lt"/>
          <a:ea typeface="+mn-ea"/>
          <a:cs typeface="+mn-cs"/>
        </a:defRPr>
      </a:lvl6pPr>
      <a:lvl7pPr marL="3086100" algn="l" defTabSz="1028065" rtl="0" eaLnBrk="1" latinLnBrk="0" hangingPunct="1">
        <a:defRPr sz="2000" kern="1200">
          <a:solidFill>
            <a:schemeClr val="tx1"/>
          </a:solidFill>
          <a:latin typeface="+mn-lt"/>
          <a:ea typeface="+mn-ea"/>
          <a:cs typeface="+mn-cs"/>
        </a:defRPr>
      </a:lvl7pPr>
      <a:lvl8pPr marL="3600450" algn="l" defTabSz="1028065" rtl="0" eaLnBrk="1" latinLnBrk="0" hangingPunct="1">
        <a:defRPr sz="2000" kern="1200">
          <a:solidFill>
            <a:schemeClr val="tx1"/>
          </a:solidFill>
          <a:latin typeface="+mn-lt"/>
          <a:ea typeface="+mn-ea"/>
          <a:cs typeface="+mn-cs"/>
        </a:defRPr>
      </a:lvl8pPr>
      <a:lvl9pPr marL="4114165" algn="l" defTabSz="102806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2.xml"/><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13" Type="http://schemas.microsoft.com/office/2007/relationships/diagramDrawing" Target="../diagrams/drawing4.xml"/><Relationship Id="rId3" Type="http://schemas.openxmlformats.org/officeDocument/2006/relationships/diagramData" Target="../diagrams/data4.xml"/><Relationship Id="rId7" Type="http://schemas.microsoft.com/office/2007/relationships/diagramDrawing" Target="../diagrams/drawing3.xml"/><Relationship Id="rId12" Type="http://schemas.openxmlformats.org/officeDocument/2006/relationships/diagramColors" Target="../diagrams/colors4.xml"/><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diagramQuickStyle" Target="../diagrams/quickStyle4.xml"/><Relationship Id="rId5" Type="http://schemas.openxmlformats.org/officeDocument/2006/relationships/diagramQuickStyle" Target="../diagrams/quickStyle3.xml"/><Relationship Id="rId10" Type="http://schemas.openxmlformats.org/officeDocument/2006/relationships/diagramLayout" Target="../diagrams/layout4.xml"/><Relationship Id="rId4" Type="http://schemas.openxmlformats.org/officeDocument/2006/relationships/diagramLayout" Target="../diagrams/layout3.xml"/><Relationship Id="rId9"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深度前馈网络</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smtClean="0"/>
              <a:t>Chapter 6</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2018.9.12</a:t>
            </a:r>
            <a:endParaRPr kumimoji="1" lang="zh-CN" altLang="en-US" dirty="0"/>
          </a:p>
        </p:txBody>
      </p:sp>
    </p:spTree>
    <p:extLst>
      <p:ext uri="{BB962C8B-B14F-4D97-AF65-F5344CB8AC3E}">
        <p14:creationId xmlns:p14="http://schemas.microsoft.com/office/powerpoint/2010/main" val="868988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网络架构及反向传播</a:t>
            </a:r>
            <a:endParaRPr lang="zh-CN" altLang="en-US" dirty="0"/>
          </a:p>
        </p:txBody>
      </p:sp>
      <p:sp>
        <p:nvSpPr>
          <p:cNvPr id="3" name="文本占位符 2"/>
          <p:cNvSpPr>
            <a:spLocks noGrp="1"/>
          </p:cNvSpPr>
          <p:nvPr>
            <p:ph type="body" sz="quarter" idx="11"/>
          </p:nvPr>
        </p:nvSpPr>
        <p:spPr/>
        <p:txBody>
          <a:bodyPr/>
          <a:lstStyle/>
          <a:p>
            <a:r>
              <a:rPr lang="en-US" altLang="zh-CN" dirty="0" smtClean="0"/>
              <a:t>8</a:t>
            </a:r>
            <a:endParaRPr lang="zh-CN" altLang="en-US" dirty="0"/>
          </a:p>
        </p:txBody>
      </p:sp>
      <p:graphicFrame>
        <p:nvGraphicFramePr>
          <p:cNvPr id="4" name="图示 3"/>
          <p:cNvGraphicFramePr/>
          <p:nvPr>
            <p:extLst>
              <p:ext uri="{D42A27DB-BD31-4B8C-83A1-F6EECF244321}">
                <p14:modId xmlns:p14="http://schemas.microsoft.com/office/powerpoint/2010/main" val="3576371308"/>
              </p:ext>
            </p:extLst>
          </p:nvPr>
        </p:nvGraphicFramePr>
        <p:xfrm>
          <a:off x="3384773" y="753264"/>
          <a:ext cx="7681383" cy="5120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p:cNvSpPr txBox="1"/>
          <p:nvPr/>
        </p:nvSpPr>
        <p:spPr>
          <a:xfrm>
            <a:off x="1008509" y="1511895"/>
            <a:ext cx="1723549" cy="400110"/>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万能近似性质</a:t>
            </a:r>
            <a:endParaRPr lang="zh-CN" altLang="en-US"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008509" y="2741255"/>
            <a:ext cx="1980029" cy="1938992"/>
          </a:xfrm>
          <a:prstGeom prst="rect">
            <a:avLst/>
          </a:prstGeom>
          <a:noFill/>
        </p:spPr>
        <p:txBody>
          <a:bodyPr wrap="none" rtlCol="0">
            <a:spAutoFit/>
          </a:bodyPr>
          <a:lstStyle/>
          <a:p>
            <a:pPr>
              <a:lnSpc>
                <a:spcPts val="4800"/>
              </a:lnSpc>
            </a:pPr>
            <a:r>
              <a:rPr lang="zh-CN" altLang="en-US" b="1" dirty="0" smtClean="0">
                <a:solidFill>
                  <a:srgbClr val="E2231A"/>
                </a:solidFill>
                <a:latin typeface="微软雅黑" panose="020B0503020204020204" pitchFamily="34" charset="-122"/>
                <a:ea typeface="微软雅黑" panose="020B0503020204020204" pitchFamily="34" charset="-122"/>
              </a:rPr>
              <a:t>两个基本思路：</a:t>
            </a:r>
            <a:endParaRPr lang="en-US" altLang="zh-CN" b="1" dirty="0" smtClean="0">
              <a:solidFill>
                <a:srgbClr val="E2231A"/>
              </a:solidFill>
              <a:latin typeface="微软雅黑" panose="020B0503020204020204" pitchFamily="34" charset="-122"/>
              <a:ea typeface="微软雅黑" panose="020B0503020204020204" pitchFamily="34" charset="-122"/>
            </a:endParaRPr>
          </a:p>
          <a:p>
            <a:pPr>
              <a:lnSpc>
                <a:spcPts val="4800"/>
              </a:lnSpc>
            </a:pPr>
            <a:r>
              <a:rPr lang="en-US" altLang="zh-CN" b="1" dirty="0" smtClean="0">
                <a:solidFill>
                  <a:srgbClr val="E2231A"/>
                </a:solidFill>
                <a:latin typeface="微软雅黑" panose="020B0503020204020204" pitchFamily="34" charset="-122"/>
                <a:ea typeface="微软雅黑" panose="020B0503020204020204" pitchFamily="34" charset="-122"/>
              </a:rPr>
              <a:t>1</a:t>
            </a:r>
            <a:r>
              <a:rPr lang="zh-CN" altLang="en-US" b="1" dirty="0" smtClean="0">
                <a:solidFill>
                  <a:srgbClr val="E2231A"/>
                </a:solidFill>
                <a:latin typeface="微软雅黑" panose="020B0503020204020204" pitchFamily="34" charset="-122"/>
                <a:ea typeface="微软雅黑" panose="020B0503020204020204" pitchFamily="34" charset="-122"/>
              </a:rPr>
              <a:t>、做深</a:t>
            </a:r>
            <a:endParaRPr lang="en-US" altLang="zh-CN" b="1" dirty="0" smtClean="0">
              <a:solidFill>
                <a:srgbClr val="E2231A"/>
              </a:solidFill>
              <a:latin typeface="微软雅黑" panose="020B0503020204020204" pitchFamily="34" charset="-122"/>
              <a:ea typeface="微软雅黑" panose="020B0503020204020204" pitchFamily="34" charset="-122"/>
            </a:endParaRPr>
          </a:p>
          <a:p>
            <a:pPr>
              <a:lnSpc>
                <a:spcPts val="4800"/>
              </a:lnSpc>
            </a:pPr>
            <a:r>
              <a:rPr lang="en-US" altLang="zh-CN" b="1" dirty="0" smtClean="0">
                <a:solidFill>
                  <a:srgbClr val="E2231A"/>
                </a:solidFill>
                <a:latin typeface="微软雅黑" panose="020B0503020204020204" pitchFamily="34" charset="-122"/>
                <a:ea typeface="微软雅黑" panose="020B0503020204020204" pitchFamily="34" charset="-122"/>
              </a:rPr>
              <a:t>2</a:t>
            </a:r>
            <a:r>
              <a:rPr lang="zh-CN" altLang="en-US" b="1" dirty="0" smtClean="0">
                <a:solidFill>
                  <a:srgbClr val="E2231A"/>
                </a:solidFill>
                <a:latin typeface="微软雅黑" panose="020B0503020204020204" pitchFamily="34" charset="-122"/>
                <a:ea typeface="微软雅黑" panose="020B0503020204020204" pitchFamily="34" charset="-122"/>
              </a:rPr>
              <a:t>、做宽</a:t>
            </a:r>
            <a:endParaRPr lang="zh-CN" altLang="en-US" b="1" dirty="0">
              <a:solidFill>
                <a:srgbClr val="E2231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196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网络架构及</a:t>
            </a:r>
            <a:r>
              <a:rPr lang="zh-CN" altLang="en-US" dirty="0" smtClean="0"/>
              <a:t>反向传播</a:t>
            </a:r>
            <a:endParaRPr lang="zh-CN" altLang="en-US" dirty="0"/>
          </a:p>
        </p:txBody>
      </p:sp>
      <p:sp>
        <p:nvSpPr>
          <p:cNvPr id="3" name="文本占位符 2"/>
          <p:cNvSpPr>
            <a:spLocks noGrp="1"/>
          </p:cNvSpPr>
          <p:nvPr>
            <p:ph type="body" sz="quarter" idx="11"/>
          </p:nvPr>
        </p:nvSpPr>
        <p:spPr/>
        <p:txBody>
          <a:bodyPr/>
          <a:lstStyle/>
          <a:p>
            <a:r>
              <a:rPr lang="en-US" altLang="zh-CN" dirty="0" smtClean="0"/>
              <a:t>9</a:t>
            </a:r>
            <a:endParaRPr lang="zh-CN" altLang="en-US" dirty="0"/>
          </a:p>
        </p:txBody>
      </p:sp>
      <p:sp>
        <p:nvSpPr>
          <p:cNvPr id="4" name="文本框 3"/>
          <p:cNvSpPr txBox="1"/>
          <p:nvPr/>
        </p:nvSpPr>
        <p:spPr>
          <a:xfrm>
            <a:off x="4983669" y="503783"/>
            <a:ext cx="1210588" cy="400110"/>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链式法则</a:t>
            </a:r>
            <a:endParaRPr lang="zh-CN" altLang="en-US"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63255" y="1459795"/>
            <a:ext cx="1210588" cy="400110"/>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反向传播</a:t>
            </a:r>
            <a:endParaRPr lang="zh-CN" altLang="en-US"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6" name="文本框 5"/>
              <p:cNvSpPr txBox="1"/>
              <p:nvPr/>
            </p:nvSpPr>
            <p:spPr>
              <a:xfrm>
                <a:off x="5343709" y="1079847"/>
                <a:ext cx="3049809" cy="168007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1"/>
                                    <m:mcJc m:val="center"/>
                                  </m:mcPr>
                                </m:mc>
                              </m:mcs>
                              <m:ctrlPr>
                                <a:rPr lang="en-US" altLang="zh-CN" i="1">
                                  <a:latin typeface="Cambria Math" panose="02040503050406030204" pitchFamily="18" charset="0"/>
                                </a:rPr>
                              </m:ctrlPr>
                            </m:mPr>
                            <m:mr>
                              <m:e>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𝑦</m:t>
                                    </m:r>
                                  </m:num>
                                  <m:den>
                                    <m:r>
                                      <m:rPr>
                                        <m:brk m:alnAt="7"/>
                                      </m:rPr>
                                      <a:rPr lang="en-US" altLang="zh-CN" i="1">
                                        <a:latin typeface="Cambria Math" panose="02040503050406030204" pitchFamily="18" charset="0"/>
                                      </a:rPr>
                                      <m:t>𝜕</m:t>
                                    </m:r>
                                    <m:r>
                                      <a:rPr lang="en-US" altLang="zh-CN" i="1">
                                        <a:latin typeface="Cambria Math" panose="02040503050406030204" pitchFamily="18" charset="0"/>
                                      </a:rPr>
                                      <m:t>𝑥</m:t>
                                    </m:r>
                                  </m:den>
                                </m:f>
                                <m:r>
                                  <m:rPr>
                                    <m:brk m:alnAt="7"/>
                                  </m:rPr>
                                  <a:rPr lang="en-US" altLang="zh-CN" i="1">
                                    <a:latin typeface="Cambria Math" panose="02040503050406030204" pitchFamily="18" charset="0"/>
                                  </a:rPr>
                                  <m:t>=</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𝑦</m:t>
                                    </m:r>
                                  </m:num>
                                  <m:den>
                                    <m:r>
                                      <m:rPr>
                                        <m:brk m:alnAt="7"/>
                                      </m:rPr>
                                      <a:rPr lang="en-US" altLang="zh-CN" i="1">
                                        <a:latin typeface="Cambria Math" panose="02040503050406030204" pitchFamily="18" charset="0"/>
                                      </a:rPr>
                                      <m:t>𝜕</m:t>
                                    </m:r>
                                    <m:r>
                                      <a:rPr lang="en-US" altLang="zh-CN" i="1">
                                        <a:latin typeface="Cambria Math" panose="02040503050406030204" pitchFamily="18" charset="0"/>
                                      </a:rPr>
                                      <m:t>𝑞</m:t>
                                    </m:r>
                                  </m:den>
                                </m:f>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𝑞</m:t>
                                    </m:r>
                                  </m:num>
                                  <m:den>
                                    <m:r>
                                      <m:rPr>
                                        <m:brk m:alnAt="7"/>
                                      </m:rPr>
                                      <a:rPr lang="en-US" altLang="zh-CN" i="1">
                                        <a:latin typeface="Cambria Math" panose="02040503050406030204" pitchFamily="18" charset="0"/>
                                      </a:rPr>
                                      <m:t>𝜕</m:t>
                                    </m:r>
                                    <m:r>
                                      <a:rPr lang="en-US" altLang="zh-CN" i="1">
                                        <a:latin typeface="Cambria Math" panose="02040503050406030204" pitchFamily="18" charset="0"/>
                                      </a:rPr>
                                      <m:t>𝑥</m:t>
                                    </m:r>
                                  </m:den>
                                </m:f>
                              </m:e>
                            </m:mr>
                            <m:mr>
                              <m:e>
                                <m:m>
                                  <m:mPr>
                                    <m:mcs>
                                      <m:mc>
                                        <m:mcPr>
                                          <m:count m:val="1"/>
                                          <m:mcJc m:val="center"/>
                                        </m:mcPr>
                                      </m:mc>
                                    </m:mcs>
                                    <m:ctrlPr>
                                      <a:rPr lang="en-US" altLang="zh-CN" i="1">
                                        <a:latin typeface="Cambria Math" panose="02040503050406030204" pitchFamily="18" charset="0"/>
                                      </a:rPr>
                                    </m:ctrlPr>
                                  </m:mPr>
                                  <m:mr>
                                    <m:e/>
                                  </m:mr>
                                  <m:mr>
                                    <m:e>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𝑦</m:t>
                                          </m:r>
                                        </m:num>
                                        <m:den>
                                          <m:r>
                                            <m:rPr>
                                              <m:brk m:alnAt="7"/>
                                            </m:rPr>
                                            <a:rPr lang="en-US" altLang="zh-CN" i="1">
                                              <a:latin typeface="Cambria Math" panose="02040503050406030204" pitchFamily="18" charset="0"/>
                                            </a:rPr>
                                            <m:t>𝜕</m:t>
                                          </m:r>
                                          <m:r>
                                            <a:rPr lang="en-US" altLang="zh-CN" i="1">
                                              <a:latin typeface="Cambria Math" panose="02040503050406030204" pitchFamily="18" charset="0"/>
                                            </a:rPr>
                                            <m:t>𝑦</m:t>
                                          </m:r>
                                        </m:den>
                                      </m:f>
                                      <m:r>
                                        <m:rPr>
                                          <m:brk m:alnAt="7"/>
                                        </m:rPr>
                                        <a:rPr lang="en-US" altLang="zh-CN" i="1">
                                          <a:latin typeface="Cambria Math" panose="02040503050406030204" pitchFamily="18" charset="0"/>
                                        </a:rPr>
                                        <m:t>=</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𝑦</m:t>
                                          </m:r>
                                        </m:num>
                                        <m:den>
                                          <m:r>
                                            <m:rPr>
                                              <m:brk m:alnAt="7"/>
                                            </m:rPr>
                                            <a:rPr lang="en-US" altLang="zh-CN" i="1">
                                              <a:latin typeface="Cambria Math" panose="02040503050406030204" pitchFamily="18" charset="0"/>
                                            </a:rPr>
                                            <m:t>𝜕</m:t>
                                          </m:r>
                                          <m:r>
                                            <a:rPr lang="en-US" altLang="zh-CN" i="1">
                                              <a:latin typeface="Cambria Math" panose="02040503050406030204" pitchFamily="18" charset="0"/>
                                            </a:rPr>
                                            <m:t>𝑞</m:t>
                                          </m:r>
                                        </m:den>
                                      </m:f>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𝑞</m:t>
                                          </m:r>
                                        </m:num>
                                        <m:den>
                                          <m:r>
                                            <m:rPr>
                                              <m:brk m:alnAt="7"/>
                                            </m:rPr>
                                            <a:rPr lang="en-US" altLang="zh-CN" i="1">
                                              <a:latin typeface="Cambria Math" panose="02040503050406030204" pitchFamily="18" charset="0"/>
                                            </a:rPr>
                                            <m:t>𝜕</m:t>
                                          </m:r>
                                          <m:r>
                                            <a:rPr lang="en-US" altLang="zh-CN" i="1">
                                              <a:latin typeface="Cambria Math" panose="02040503050406030204" pitchFamily="18" charset="0"/>
                                            </a:rPr>
                                            <m:t>𝑦</m:t>
                                          </m:r>
                                        </m:den>
                                      </m:f>
                                    </m:e>
                                  </m:mr>
                                </m:m>
                              </m:e>
                            </m:mr>
                          </m:m>
                        </m:e>
                      </m:d>
                    </m:oMath>
                  </m:oMathPara>
                </a14:m>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5343709" y="1079847"/>
                <a:ext cx="3049809" cy="1680075"/>
              </a:xfrm>
              <a:prstGeom prst="rect">
                <a:avLst/>
              </a:prstGeom>
              <a:blipFill rotWithShape="0">
                <a:blip r:embed="rId2"/>
                <a:stretch>
                  <a:fillRect/>
                </a:stretch>
              </a:blipFill>
            </p:spPr>
            <p:txBody>
              <a:bodyPr/>
              <a:lstStyle/>
              <a:p>
                <a:r>
                  <a:rPr lang="zh-CN" altLang="en-US">
                    <a:noFill/>
                  </a:rPr>
                  <a:t> </a:t>
                </a:r>
              </a:p>
            </p:txBody>
          </p:sp>
        </mc:Fallback>
      </mc:AlternateContent>
      <p:sp>
        <p:nvSpPr>
          <p:cNvPr id="7" name="文本框 6"/>
          <p:cNvSpPr txBox="1"/>
          <p:nvPr/>
        </p:nvSpPr>
        <p:spPr>
          <a:xfrm>
            <a:off x="9088125" y="1719829"/>
            <a:ext cx="2361544" cy="400110"/>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局部梯度*全局梯度</a:t>
            </a:r>
            <a:endParaRPr lang="zh-CN" altLang="en-US" b="1" dirty="0">
              <a:latin typeface="微软雅黑" panose="020B0503020204020204" pitchFamily="34" charset="-122"/>
              <a:ea typeface="微软雅黑" panose="020B0503020204020204" pitchFamily="34" charset="-122"/>
            </a:endParaRPr>
          </a:p>
        </p:txBody>
      </p:sp>
      <p:sp>
        <p:nvSpPr>
          <p:cNvPr id="8" name="右箭头 7"/>
          <p:cNvSpPr/>
          <p:nvPr/>
        </p:nvSpPr>
        <p:spPr>
          <a:xfrm>
            <a:off x="8560801" y="1859905"/>
            <a:ext cx="360040" cy="1199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3246980" y="3385927"/>
            <a:ext cx="4683965" cy="2303589"/>
          </a:xfrm>
          <a:prstGeom prst="rect">
            <a:avLst/>
          </a:prstGeom>
        </p:spPr>
      </p:pic>
      <p:sp>
        <p:nvSpPr>
          <p:cNvPr id="11" name="圆角矩形 10"/>
          <p:cNvSpPr/>
          <p:nvPr/>
        </p:nvSpPr>
        <p:spPr>
          <a:xfrm>
            <a:off x="4824933" y="359767"/>
            <a:ext cx="6625134" cy="25922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p:cNvSpPr txBox="1"/>
              <p:nvPr/>
            </p:nvSpPr>
            <p:spPr>
              <a:xfrm>
                <a:off x="1370434" y="2119939"/>
                <a:ext cx="2305439"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𝑧</m:t>
                      </m:r>
                    </m:oMath>
                  </m:oMathPara>
                </a14:m>
                <a:endParaRPr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1370434" y="2119939"/>
                <a:ext cx="2305439" cy="307777"/>
              </a:xfrm>
              <a:prstGeom prst="rect">
                <a:avLst/>
              </a:prstGeom>
              <a:blipFill rotWithShape="0">
                <a:blip r:embed="rId4"/>
                <a:stretch>
                  <a:fillRect l="-3704" r="-794" b="-34000"/>
                </a:stretch>
              </a:blipFill>
            </p:spPr>
            <p:txBody>
              <a:bodyPr/>
              <a:lstStyle/>
              <a:p>
                <a:r>
                  <a:rPr lang="zh-CN" altLang="en-US">
                    <a:noFill/>
                  </a:rPr>
                  <a:t> </a:t>
                </a:r>
              </a:p>
            </p:txBody>
          </p:sp>
        </mc:Fallback>
      </mc:AlternateContent>
      <p:sp>
        <p:nvSpPr>
          <p:cNvPr id="13" name="圆角矩形 12"/>
          <p:cNvSpPr/>
          <p:nvPr/>
        </p:nvSpPr>
        <p:spPr>
          <a:xfrm>
            <a:off x="6376534" y="4344042"/>
            <a:ext cx="1554411" cy="650324"/>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4" name="矩形 13"/>
              <p:cNvSpPr/>
              <p:nvPr/>
            </p:nvSpPr>
            <p:spPr>
              <a:xfrm>
                <a:off x="4617013" y="2975132"/>
                <a:ext cx="2426370" cy="72943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𝑦</m:t>
                          </m:r>
                        </m:num>
                        <m:den>
                          <m:r>
                            <m:rPr>
                              <m:brk m:alnAt="7"/>
                            </m:rPr>
                            <a:rPr lang="en-US" altLang="zh-CN" i="1">
                              <a:latin typeface="Cambria Math" panose="02040503050406030204" pitchFamily="18" charset="0"/>
                            </a:rPr>
                            <m:t>𝜕</m:t>
                          </m:r>
                          <m:r>
                            <a:rPr lang="en-US" altLang="zh-CN" i="1">
                              <a:latin typeface="Cambria Math" panose="02040503050406030204" pitchFamily="18" charset="0"/>
                            </a:rPr>
                            <m:t>𝑞</m:t>
                          </m:r>
                        </m:den>
                      </m:f>
                      <m:r>
                        <a:rPr lang="en-US" altLang="zh-CN" b="0" i="1" smtClean="0">
                          <a:latin typeface="Cambria Math" panose="02040503050406030204" pitchFamily="18" charset="0"/>
                        </a:rPr>
                        <m:t>∗1=</m:t>
                      </m:r>
                      <m:r>
                        <a:rPr lang="en-US" altLang="zh-CN" b="0" i="1" smtClean="0">
                          <a:latin typeface="Cambria Math" panose="02040503050406030204" pitchFamily="18" charset="0"/>
                        </a:rPr>
                        <m:t>𝑧</m:t>
                      </m:r>
                      <m:r>
                        <a:rPr lang="en-US" altLang="zh-CN" b="0" i="1" smtClean="0">
                          <a:latin typeface="Cambria Math" panose="02040503050406030204" pitchFamily="18" charset="0"/>
                        </a:rPr>
                        <m:t>∗1=−4</m:t>
                      </m:r>
                    </m:oMath>
                  </m:oMathPara>
                </a14:m>
                <a:endParaRPr lang="zh-CN" altLang="en-US" dirty="0"/>
              </a:p>
            </p:txBody>
          </p:sp>
        </mc:Choice>
        <mc:Fallback>
          <p:sp>
            <p:nvSpPr>
              <p:cNvPr id="14" name="矩形 13"/>
              <p:cNvSpPr>
                <a:spLocks noRot="1" noChangeAspect="1" noMove="1" noResize="1" noEditPoints="1" noAdjustHandles="1" noChangeArrowheads="1" noChangeShapeType="1" noTextEdit="1"/>
              </p:cNvSpPr>
              <p:nvPr/>
            </p:nvSpPr>
            <p:spPr>
              <a:xfrm>
                <a:off x="4617013" y="2975132"/>
                <a:ext cx="2426370" cy="72943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p:cNvSpPr/>
              <p:nvPr/>
            </p:nvSpPr>
            <p:spPr>
              <a:xfrm>
                <a:off x="2974667" y="5442849"/>
                <a:ext cx="2251835" cy="67755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𝑦</m:t>
                          </m:r>
                        </m:num>
                        <m:den>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∗1=</m:t>
                      </m:r>
                      <m:r>
                        <a:rPr lang="en-US" altLang="zh-CN" b="0" i="1" smtClean="0">
                          <a:latin typeface="Cambria Math" panose="02040503050406030204" pitchFamily="18" charset="0"/>
                        </a:rPr>
                        <m:t>𝑞</m:t>
                      </m:r>
                      <m:r>
                        <a:rPr lang="en-US" altLang="zh-CN" b="0" i="1" smtClean="0">
                          <a:latin typeface="Cambria Math" panose="02040503050406030204" pitchFamily="18" charset="0"/>
                        </a:rPr>
                        <m:t>∗1=3</m:t>
                      </m:r>
                    </m:oMath>
                  </m:oMathPara>
                </a14:m>
                <a:endParaRPr lang="zh-CN" altLang="en-US" dirty="0"/>
              </a:p>
            </p:txBody>
          </p:sp>
        </mc:Choice>
        <mc:Fallback>
          <p:sp>
            <p:nvSpPr>
              <p:cNvPr id="15" name="矩形 14"/>
              <p:cNvSpPr>
                <a:spLocks noRot="1" noChangeAspect="1" noMove="1" noResize="1" noEditPoints="1" noAdjustHandles="1" noChangeArrowheads="1" noChangeShapeType="1" noTextEdit="1"/>
              </p:cNvSpPr>
              <p:nvPr/>
            </p:nvSpPr>
            <p:spPr>
              <a:xfrm>
                <a:off x="2974667" y="5442849"/>
                <a:ext cx="2251835" cy="677558"/>
              </a:xfrm>
              <a:prstGeom prst="rect">
                <a:avLst/>
              </a:prstGeom>
              <a:blipFill rotWithShape="0">
                <a:blip r:embed="rId6"/>
                <a:stretch>
                  <a:fillRect/>
                </a:stretch>
              </a:blipFill>
            </p:spPr>
            <p:txBody>
              <a:bodyPr/>
              <a:lstStyle/>
              <a:p>
                <a:r>
                  <a:rPr lang="zh-CN" altLang="en-US">
                    <a:noFill/>
                  </a:rPr>
                  <a:t> </a:t>
                </a:r>
              </a:p>
            </p:txBody>
          </p:sp>
        </mc:Fallback>
      </mc:AlternateContent>
      <p:sp>
        <p:nvSpPr>
          <p:cNvPr id="16" name="圆角矩形 15"/>
          <p:cNvSpPr/>
          <p:nvPr/>
        </p:nvSpPr>
        <p:spPr>
          <a:xfrm>
            <a:off x="4386143" y="3796311"/>
            <a:ext cx="1554411" cy="650324"/>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7" name="矩形 16"/>
              <p:cNvSpPr/>
              <p:nvPr/>
            </p:nvSpPr>
            <p:spPr>
              <a:xfrm>
                <a:off x="1563191" y="2789615"/>
                <a:ext cx="2822952" cy="6776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𝑞</m:t>
                          </m:r>
                        </m:num>
                        <m:den>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∗−4=1∗−4=−4</m:t>
                      </m:r>
                    </m:oMath>
                  </m:oMathPara>
                </a14:m>
                <a:endParaRPr lang="zh-CN" altLang="en-US" dirty="0"/>
              </a:p>
            </p:txBody>
          </p:sp>
        </mc:Choice>
        <mc:Fallback>
          <p:sp>
            <p:nvSpPr>
              <p:cNvPr id="17" name="矩形 16"/>
              <p:cNvSpPr>
                <a:spLocks noRot="1" noChangeAspect="1" noMove="1" noResize="1" noEditPoints="1" noAdjustHandles="1" noChangeArrowheads="1" noChangeShapeType="1" noTextEdit="1"/>
              </p:cNvSpPr>
              <p:nvPr/>
            </p:nvSpPr>
            <p:spPr>
              <a:xfrm>
                <a:off x="1563191" y="2789615"/>
                <a:ext cx="2822952" cy="677621"/>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p:cNvSpPr/>
              <p:nvPr/>
            </p:nvSpPr>
            <p:spPr>
              <a:xfrm>
                <a:off x="504453" y="4076450"/>
                <a:ext cx="2825965" cy="73020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𝑞</m:t>
                          </m:r>
                        </m:num>
                        <m:den>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∗−4=1∗−4=−4</m:t>
                      </m:r>
                    </m:oMath>
                  </m:oMathPara>
                </a14:m>
                <a:endParaRPr lang="zh-CN" altLang="en-US" dirty="0"/>
              </a:p>
            </p:txBody>
          </p:sp>
        </mc:Choice>
        <mc:Fallback>
          <p:sp>
            <p:nvSpPr>
              <p:cNvPr id="18" name="矩形 17"/>
              <p:cNvSpPr>
                <a:spLocks noRot="1" noChangeAspect="1" noMove="1" noResize="1" noEditPoints="1" noAdjustHandles="1" noChangeArrowheads="1" noChangeShapeType="1" noTextEdit="1"/>
              </p:cNvSpPr>
              <p:nvPr/>
            </p:nvSpPr>
            <p:spPr>
              <a:xfrm>
                <a:off x="504453" y="4076450"/>
                <a:ext cx="2825965" cy="730200"/>
              </a:xfrm>
              <a:prstGeom prst="rect">
                <a:avLst/>
              </a:prstGeom>
              <a:blipFill rotWithShape="0">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01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animBg="1"/>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smtClean="0"/>
              <a:t>10</a:t>
            </a:r>
            <a:endParaRPr lang="zh-CN" altLang="en-US" dirty="0"/>
          </a:p>
        </p:txBody>
      </p:sp>
      <p:sp>
        <p:nvSpPr>
          <p:cNvPr id="6" name="文本占位符 1"/>
          <p:cNvSpPr>
            <a:spLocks noGrp="1"/>
          </p:cNvSpPr>
          <p:nvPr>
            <p:ph type="body" sz="quarter" idx="10"/>
          </p:nvPr>
        </p:nvSpPr>
        <p:spPr>
          <a:xfrm>
            <a:off x="504453" y="503783"/>
            <a:ext cx="6120680" cy="647700"/>
          </a:xfrm>
        </p:spPr>
        <p:txBody>
          <a:bodyPr/>
          <a:lstStyle/>
          <a:p>
            <a:r>
              <a:rPr lang="zh-CN" altLang="en-US" dirty="0"/>
              <a:t>网络架构及</a:t>
            </a:r>
            <a:r>
              <a:rPr lang="zh-CN" altLang="en-US" dirty="0" smtClean="0"/>
              <a:t>反向传播</a:t>
            </a:r>
            <a:endParaRPr lang="zh-CN" altLang="en-US" dirty="0"/>
          </a:p>
        </p:txBody>
      </p:sp>
      <p:sp>
        <p:nvSpPr>
          <p:cNvPr id="7" name="文本框 6"/>
          <p:cNvSpPr txBox="1"/>
          <p:nvPr/>
        </p:nvSpPr>
        <p:spPr>
          <a:xfrm>
            <a:off x="763255" y="1459795"/>
            <a:ext cx="1210588" cy="400110"/>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反向传播</a:t>
            </a:r>
            <a:endParaRPr lang="zh-CN" altLang="en-US" b="1"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1368549" y="2447999"/>
            <a:ext cx="8426276" cy="3221489"/>
          </a:xfrm>
          <a:prstGeom prst="rect">
            <a:avLst/>
          </a:prstGeom>
        </p:spPr>
      </p:pic>
      <p:sp>
        <p:nvSpPr>
          <p:cNvPr id="18" name="圆角矩形 17"/>
          <p:cNvSpPr/>
          <p:nvPr/>
        </p:nvSpPr>
        <p:spPr>
          <a:xfrm>
            <a:off x="8008167" y="4051530"/>
            <a:ext cx="1554411" cy="650324"/>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9" name="矩形 18"/>
              <p:cNvSpPr/>
              <p:nvPr/>
            </p:nvSpPr>
            <p:spPr>
              <a:xfrm>
                <a:off x="7844628" y="3184409"/>
                <a:ext cx="3538148" cy="7570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𝑓</m:t>
                          </m:r>
                        </m:num>
                        <m:den>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r>
                                <a:rPr lang="en-US" altLang="zh-CN" i="1" baseline="30000">
                                  <a:latin typeface="Cambria Math" panose="02040503050406030204" pitchFamily="18" charset="0"/>
                                </a:rPr>
                                <m:t>2</m:t>
                              </m:r>
                            </m:den>
                          </m:f>
                        </m:e>
                        <m:sub>
                          <m:r>
                            <a:rPr lang="en-US" altLang="zh-CN" b="0" i="1" smtClean="0">
                              <a:latin typeface="Cambria Math" panose="02040503050406030204" pitchFamily="18" charset="0"/>
                            </a:rPr>
                            <m:t>|1.37</m:t>
                          </m:r>
                        </m:sub>
                      </m:sSub>
                      <m:r>
                        <a:rPr lang="en-US" altLang="zh-CN" b="0" i="1" smtClean="0">
                          <a:latin typeface="Cambria Math" panose="02040503050406030204" pitchFamily="18" charset="0"/>
                        </a:rPr>
                        <m:t>∗1=−0.53</m:t>
                      </m:r>
                    </m:oMath>
                  </m:oMathPara>
                </a14:m>
                <a:endParaRPr lang="zh-CN" altLang="en-US" dirty="0"/>
              </a:p>
            </p:txBody>
          </p:sp>
        </mc:Choice>
        <mc:Fallback>
          <p:sp>
            <p:nvSpPr>
              <p:cNvPr id="19" name="矩形 18"/>
              <p:cNvSpPr>
                <a:spLocks noRot="1" noChangeAspect="1" noMove="1" noResize="1" noEditPoints="1" noAdjustHandles="1" noChangeArrowheads="1" noChangeShapeType="1" noTextEdit="1"/>
              </p:cNvSpPr>
              <p:nvPr/>
            </p:nvSpPr>
            <p:spPr>
              <a:xfrm>
                <a:off x="7844628" y="3184409"/>
                <a:ext cx="3538148" cy="757002"/>
              </a:xfrm>
              <a:prstGeom prst="rect">
                <a:avLst/>
              </a:prstGeom>
              <a:blipFill rotWithShape="0">
                <a:blip r:embed="rId3"/>
                <a:stretch>
                  <a:fillRect/>
                </a:stretch>
              </a:blipFill>
            </p:spPr>
            <p:txBody>
              <a:bodyPr/>
              <a:lstStyle/>
              <a:p>
                <a:r>
                  <a:rPr lang="zh-CN" altLang="en-US">
                    <a:noFill/>
                  </a:rPr>
                  <a:t> </a:t>
                </a:r>
              </a:p>
            </p:txBody>
          </p:sp>
        </mc:Fallback>
      </mc:AlternateContent>
      <p:sp>
        <p:nvSpPr>
          <p:cNvPr id="21" name="圆角矩形 20"/>
          <p:cNvSpPr/>
          <p:nvPr/>
        </p:nvSpPr>
        <p:spPr>
          <a:xfrm>
            <a:off x="6947769" y="4035200"/>
            <a:ext cx="963266" cy="650324"/>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2" name="矩形 21"/>
              <p:cNvSpPr/>
              <p:nvPr/>
            </p:nvSpPr>
            <p:spPr>
              <a:xfrm>
                <a:off x="6151546" y="4991867"/>
                <a:ext cx="4263796" cy="6776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𝑓</m:t>
                          </m:r>
                        </m:num>
                        <m:den>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∗(−0.53)=1∗(−0.53)=−0.53</m:t>
                      </m:r>
                    </m:oMath>
                  </m:oMathPara>
                </a14:m>
                <a:endParaRPr lang="zh-CN" altLang="en-US" dirty="0"/>
              </a:p>
            </p:txBody>
          </p:sp>
        </mc:Choice>
        <mc:Fallback>
          <p:sp>
            <p:nvSpPr>
              <p:cNvPr id="22" name="矩形 21"/>
              <p:cNvSpPr>
                <a:spLocks noRot="1" noChangeAspect="1" noMove="1" noResize="1" noEditPoints="1" noAdjustHandles="1" noChangeArrowheads="1" noChangeShapeType="1" noTextEdit="1"/>
              </p:cNvSpPr>
              <p:nvPr/>
            </p:nvSpPr>
            <p:spPr>
              <a:xfrm>
                <a:off x="6151546" y="4991867"/>
                <a:ext cx="4263796" cy="677621"/>
              </a:xfrm>
              <a:prstGeom prst="rect">
                <a:avLst/>
              </a:prstGeom>
              <a:blipFill rotWithShape="0">
                <a:blip r:embed="rId4"/>
                <a:stretch>
                  <a:fillRect/>
                </a:stretch>
              </a:blipFill>
            </p:spPr>
            <p:txBody>
              <a:bodyPr/>
              <a:lstStyle/>
              <a:p>
                <a:r>
                  <a:rPr lang="zh-CN" altLang="en-US">
                    <a:noFill/>
                  </a:rPr>
                  <a:t> </a:t>
                </a:r>
              </a:p>
            </p:txBody>
          </p:sp>
        </mc:Fallback>
      </mc:AlternateContent>
      <p:sp>
        <p:nvSpPr>
          <p:cNvPr id="23" name="圆角矩形 22"/>
          <p:cNvSpPr/>
          <p:nvPr/>
        </p:nvSpPr>
        <p:spPr>
          <a:xfrm>
            <a:off x="5905053" y="4035200"/>
            <a:ext cx="997870" cy="650324"/>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4" name="矩形 23"/>
              <p:cNvSpPr/>
              <p:nvPr/>
            </p:nvSpPr>
            <p:spPr>
              <a:xfrm>
                <a:off x="4962635" y="3342836"/>
                <a:ext cx="2626425"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∗(−0.53)=−0.2</m:t>
                      </m:r>
                    </m:oMath>
                  </m:oMathPara>
                </a14:m>
                <a:endParaRPr lang="zh-CN" altLang="en-US" dirty="0"/>
              </a:p>
            </p:txBody>
          </p:sp>
        </mc:Choice>
        <mc:Fallback>
          <p:sp>
            <p:nvSpPr>
              <p:cNvPr id="24" name="矩形 23"/>
              <p:cNvSpPr>
                <a:spLocks noRot="1" noChangeAspect="1" noMove="1" noResize="1" noEditPoints="1" noAdjustHandles="1" noChangeArrowheads="1" noChangeShapeType="1" noTextEdit="1"/>
              </p:cNvSpPr>
              <p:nvPr/>
            </p:nvSpPr>
            <p:spPr>
              <a:xfrm>
                <a:off x="4962635" y="3342836"/>
                <a:ext cx="2626425" cy="400110"/>
              </a:xfrm>
              <a:prstGeom prst="rect">
                <a:avLst/>
              </a:prstGeom>
              <a:blipFill rotWithShape="0">
                <a:blip r:embed="rId5"/>
                <a:stretch>
                  <a:fillRect b="-15152"/>
                </a:stretch>
              </a:blipFill>
            </p:spPr>
            <p:txBody>
              <a:bodyPr/>
              <a:lstStyle/>
              <a:p>
                <a:r>
                  <a:rPr lang="zh-CN" altLang="en-US">
                    <a:noFill/>
                  </a:rPr>
                  <a:t> </a:t>
                </a:r>
              </a:p>
            </p:txBody>
          </p:sp>
        </mc:Fallback>
      </mc:AlternateContent>
      <p:grpSp>
        <p:nvGrpSpPr>
          <p:cNvPr id="25" name="组合 24"/>
          <p:cNvGrpSpPr/>
          <p:nvPr/>
        </p:nvGrpSpPr>
        <p:grpSpPr>
          <a:xfrm>
            <a:off x="3096741" y="503783"/>
            <a:ext cx="7650429" cy="2380101"/>
            <a:chOff x="3096741" y="503783"/>
            <a:chExt cx="7650429" cy="2380101"/>
          </a:xfrm>
        </p:grpSpPr>
        <p:pic>
          <p:nvPicPr>
            <p:cNvPr id="9" name="图片 8"/>
            <p:cNvPicPr>
              <a:picLocks noChangeAspect="1"/>
            </p:cNvPicPr>
            <p:nvPr/>
          </p:nvPicPr>
          <p:blipFill>
            <a:blip r:embed="rId6"/>
            <a:stretch>
              <a:fillRect/>
            </a:stretch>
          </p:blipFill>
          <p:spPr>
            <a:xfrm>
              <a:off x="3096741" y="1323408"/>
              <a:ext cx="3232845" cy="832337"/>
            </a:xfrm>
            <a:prstGeom prst="rect">
              <a:avLst/>
            </a:prstGeom>
          </p:spPr>
        </p:pic>
        <p:sp>
          <p:nvSpPr>
            <p:cNvPr id="13" name="左大括号 12"/>
            <p:cNvSpPr/>
            <p:nvPr/>
          </p:nvSpPr>
          <p:spPr>
            <a:xfrm>
              <a:off x="6443713" y="623452"/>
              <a:ext cx="504056" cy="2232248"/>
            </a:xfrm>
            <a:prstGeom prst="leftBrace">
              <a:avLst>
                <a:gd name="adj1" fmla="val 95678"/>
                <a:gd name="adj2" fmla="val 51138"/>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4" name="图片 13"/>
            <p:cNvPicPr>
              <a:picLocks noChangeAspect="1"/>
            </p:cNvPicPr>
            <p:nvPr/>
          </p:nvPicPr>
          <p:blipFill>
            <a:blip r:embed="rId7"/>
            <a:stretch>
              <a:fillRect/>
            </a:stretch>
          </p:blipFill>
          <p:spPr>
            <a:xfrm>
              <a:off x="6996470" y="503783"/>
              <a:ext cx="1644887" cy="2380101"/>
            </a:xfrm>
            <a:prstGeom prst="rect">
              <a:avLst/>
            </a:prstGeom>
          </p:spPr>
        </p:pic>
        <p:sp>
          <p:nvSpPr>
            <p:cNvPr id="16" name="文本框 15"/>
            <p:cNvSpPr txBox="1"/>
            <p:nvPr/>
          </p:nvSpPr>
          <p:spPr>
            <a:xfrm>
              <a:off x="8785373" y="1367879"/>
              <a:ext cx="595035" cy="338554"/>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求导</a:t>
              </a:r>
              <a:endParaRPr lang="zh-CN" altLang="en-US" sz="1600" dirty="0">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8"/>
            <a:stretch>
              <a:fillRect/>
            </a:stretch>
          </p:blipFill>
          <p:spPr>
            <a:xfrm>
              <a:off x="9273199" y="503783"/>
              <a:ext cx="1473971" cy="2380101"/>
            </a:xfrm>
            <a:prstGeom prst="rect">
              <a:avLst/>
            </a:prstGeom>
          </p:spPr>
        </p:pic>
        <p:sp>
          <p:nvSpPr>
            <p:cNvPr id="15" name="右箭头 14"/>
            <p:cNvSpPr/>
            <p:nvPr/>
          </p:nvSpPr>
          <p:spPr>
            <a:xfrm>
              <a:off x="8812613" y="1659850"/>
              <a:ext cx="600447" cy="20005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82655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1" grpId="0" animBg="1"/>
      <p:bldP spid="22" grpId="0"/>
      <p:bldP spid="23" grpId="0" animBg="1"/>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QA</a:t>
            </a:r>
            <a:endParaRPr lang="zh-CN" altLang="en-US" dirty="0"/>
          </a:p>
        </p:txBody>
      </p:sp>
      <p:sp>
        <p:nvSpPr>
          <p:cNvPr id="3" name="文本占位符 2"/>
          <p:cNvSpPr>
            <a:spLocks noGrp="1"/>
          </p:cNvSpPr>
          <p:nvPr>
            <p:ph type="body" sz="quarter" idx="11"/>
          </p:nvPr>
        </p:nvSpPr>
        <p:spPr/>
        <p:txBody>
          <a:bodyPr/>
          <a:lstStyle/>
          <a:p>
            <a:r>
              <a:rPr lang="en-US" altLang="zh-CN" dirty="0" smtClean="0"/>
              <a:t>11</a:t>
            </a:r>
            <a:endParaRPr lang="zh-CN" altLang="en-US" dirty="0"/>
          </a:p>
        </p:txBody>
      </p:sp>
      <p:sp>
        <p:nvSpPr>
          <p:cNvPr id="4" name="矩形 3"/>
          <p:cNvSpPr/>
          <p:nvPr/>
        </p:nvSpPr>
        <p:spPr>
          <a:xfrm>
            <a:off x="1136114" y="1511895"/>
            <a:ext cx="8856912" cy="400110"/>
          </a:xfrm>
          <a:prstGeom prst="rect">
            <a:avLst/>
          </a:prstGeom>
        </p:spPr>
        <p:txBody>
          <a:bodyPr wrap="none">
            <a:spAutoFit/>
          </a:bodyPr>
          <a:lstStyle/>
          <a:p>
            <a:r>
              <a:rPr lang="en-US" altLang="zh-CN" dirty="0" smtClean="0">
                <a:latin typeface="微软雅黑" panose="020B0503020204020204" pitchFamily="34" charset="-122"/>
                <a:ea typeface="微软雅黑" panose="020B0503020204020204" pitchFamily="34" charset="-122"/>
              </a:rPr>
              <a:t>Q</a:t>
            </a:r>
            <a:r>
              <a:rPr lang="zh-CN" altLang="en-US" dirty="0" smtClean="0">
                <a:latin typeface="微软雅黑" panose="020B0503020204020204" pitchFamily="34" charset="-122"/>
                <a:ea typeface="微软雅黑" panose="020B0503020204020204" pitchFamily="34" charset="-122"/>
              </a:rPr>
              <a:t>：为什么对于分类任务均方误差和平均绝对误差做损失函数是很差的选择？</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6" name="矩形 5"/>
              <p:cNvSpPr/>
              <p:nvPr/>
            </p:nvSpPr>
            <p:spPr>
              <a:xfrm>
                <a:off x="1136114" y="2272417"/>
                <a:ext cx="9982028" cy="526939"/>
              </a:xfrm>
              <a:prstGeom prst="rect">
                <a:avLst/>
              </a:prstGeom>
            </p:spPr>
            <p:txBody>
              <a:bodyPr wrap="none">
                <a:spAutoFit/>
              </a:bodyPr>
              <a:lstStyle/>
              <a:p>
                <a:r>
                  <a:rPr lang="en-US" altLang="zh-CN" dirty="0" smtClean="0">
                    <a:latin typeface="微软雅黑" panose="020B0503020204020204" pitchFamily="34" charset="-122"/>
                    <a:ea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rPr>
                  <a:t>：以均方误差为例，均方误差公式为：</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𝐿</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𝑥</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
                          <a:rPr lang="en-US" altLang="zh-CN" b="0" i="1" smtClean="0">
                            <a:latin typeface="Cambria Math" panose="02040503050406030204" pitchFamily="18" charset="0"/>
                            <a:ea typeface="微软雅黑" panose="020B0503020204020204" pitchFamily="34" charset="-122"/>
                          </a:rPr>
                          <m:t>2</m:t>
                        </m:r>
                      </m:den>
                    </m:f>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𝑦</m:t>
                        </m:r>
                        <m:r>
                          <a:rPr lang="en-US" altLang="zh-CN" b="0" i="1" smtClean="0">
                            <a:latin typeface="Cambria Math" panose="02040503050406030204" pitchFamily="18" charset="0"/>
                            <a:ea typeface="微软雅黑" panose="020B0503020204020204" pitchFamily="34" charset="-122"/>
                          </a:rPr>
                          <m:t>−</m:t>
                        </m:r>
                        <m:acc>
                          <m:accPr>
                            <m:chr m:val="̃"/>
                            <m:ctrlPr>
                              <a:rPr lang="en-US" altLang="zh-CN" b="0" i="1" smtClean="0">
                                <a:latin typeface="Cambria Math" panose="02040503050406030204" pitchFamily="18" charset="0"/>
                                <a:ea typeface="微软雅黑" panose="020B0503020204020204" pitchFamily="34" charset="-122"/>
                              </a:rPr>
                            </m:ctrlPr>
                          </m:accPr>
                          <m:e>
                            <m:r>
                              <a:rPr lang="en-US" altLang="zh-CN" b="0" i="1" smtClean="0">
                                <a:latin typeface="Cambria Math" panose="02040503050406030204" pitchFamily="18" charset="0"/>
                                <a:ea typeface="微软雅黑" panose="020B0503020204020204" pitchFamily="34" charset="-122"/>
                              </a:rPr>
                              <m:t>𝑦</m:t>
                            </m:r>
                          </m:e>
                        </m:acc>
                        <m:r>
                          <a:rPr lang="en-US" altLang="zh-CN" b="0" i="1" smtClean="0">
                            <a:latin typeface="Cambria Math" panose="02040503050406030204" pitchFamily="18" charset="0"/>
                            <a:ea typeface="微软雅黑" panose="020B0503020204020204" pitchFamily="34" charset="-122"/>
                          </a:rPr>
                          <m:t>)</m:t>
                        </m:r>
                      </m:e>
                      <m:sup>
                        <m:r>
                          <a:rPr lang="en-US" altLang="zh-CN" b="0" i="1" smtClean="0">
                            <a:latin typeface="Cambria Math" panose="02040503050406030204" pitchFamily="18" charset="0"/>
                            <a:ea typeface="微软雅黑" panose="020B0503020204020204" pitchFamily="34" charset="-122"/>
                          </a:rPr>
                          <m:t>2</m:t>
                        </m:r>
                      </m:sup>
                    </m:sSup>
                    <m:r>
                      <a:rPr lang="zh-CN" altLang="en-US" b="0" i="1" smtClean="0">
                        <a:latin typeface="Cambria Math" panose="02040503050406030204" pitchFamily="18" charset="0"/>
                        <a:ea typeface="微软雅黑" panose="020B0503020204020204" pitchFamily="34" charset="-122"/>
                      </a:rPr>
                      <m:t>，</m:t>
                    </m:r>
                  </m:oMath>
                </a14:m>
                <a:r>
                  <a:rPr lang="zh-CN" altLang="en-US" dirty="0" smtClean="0"/>
                  <a:t>其中</a:t>
                </a:r>
                <a14:m>
                  <m:oMath xmlns:m="http://schemas.openxmlformats.org/officeDocument/2006/math">
                    <m:acc>
                      <m:accPr>
                        <m:chr m:val="̃"/>
                        <m:ctrlPr>
                          <a:rPr lang="zh-CN" altLang="en-US" i="1" dirty="0" smtClean="0">
                            <a:latin typeface="Cambria Math" panose="02040503050406030204" pitchFamily="18" charset="0"/>
                          </a:rPr>
                        </m:ctrlPr>
                      </m:accPr>
                      <m:e>
                        <m:r>
                          <a:rPr lang="en-US" altLang="zh-CN" b="0" i="1" dirty="0" smtClean="0">
                            <a:latin typeface="Cambria Math" panose="02040503050406030204" pitchFamily="18" charset="0"/>
                          </a:rPr>
                          <m:t>𝑦</m:t>
                        </m:r>
                      </m:e>
                    </m:acc>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𝜎</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𝑧</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𝑧</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𝑤𝑥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oMath>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1136114" y="2272417"/>
                <a:ext cx="9982028" cy="526939"/>
              </a:xfrm>
              <a:prstGeom prst="rect">
                <a:avLst/>
              </a:prstGeom>
              <a:blipFill rotWithShape="0">
                <a:blip r:embed="rId2"/>
                <a:stretch>
                  <a:fillRect l="-611" b="-8140"/>
                </a:stretch>
              </a:blipFill>
            </p:spPr>
            <p:txBody>
              <a:bodyPr/>
              <a:lstStyle/>
              <a:p>
                <a:r>
                  <a:rPr lang="zh-CN" altLang="en-US">
                    <a:noFill/>
                  </a:rPr>
                  <a:t> </a:t>
                </a:r>
              </a:p>
            </p:txBody>
          </p:sp>
        </mc:Fallback>
      </mc:AlternateContent>
      <p:sp>
        <p:nvSpPr>
          <p:cNvPr id="7" name="矩形 6"/>
          <p:cNvSpPr/>
          <p:nvPr/>
        </p:nvSpPr>
        <p:spPr>
          <a:xfrm>
            <a:off x="1136114" y="3159768"/>
            <a:ext cx="7813357" cy="400110"/>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训练网络时，根据梯度下降法，最后一层的参数更新公式</a:t>
            </a:r>
            <a:r>
              <a:rPr lang="en-US" altLang="zh-CN" dirty="0" smtClean="0">
                <a:latin typeface="微软雅黑" panose="020B0503020204020204" pitchFamily="34" charset="-122"/>
                <a:ea typeface="微软雅黑" panose="020B0503020204020204" pitchFamily="34" charset="-122"/>
              </a:rPr>
              <a:t>(SGD)</a:t>
            </a:r>
            <a:r>
              <a:rPr lang="zh-CN" altLang="en-US" dirty="0" smtClean="0">
                <a:latin typeface="微软雅黑" panose="020B0503020204020204" pitchFamily="34" charset="-122"/>
                <a:ea typeface="微软雅黑" panose="020B0503020204020204" pitchFamily="34" charset="-122"/>
              </a:rPr>
              <a:t>为：</a:t>
            </a:r>
            <a:endParaRPr lang="zh-CN" altLang="en-US" dirty="0"/>
          </a:p>
        </p:txBody>
      </p:sp>
      <mc:AlternateContent xmlns:mc="http://schemas.openxmlformats.org/markup-compatibility/2006">
        <mc:Choice xmlns:a14="http://schemas.microsoft.com/office/drawing/2010/main" Requires="a14">
          <p:sp>
            <p:nvSpPr>
              <p:cNvPr id="8" name="文本框 7"/>
              <p:cNvSpPr txBox="1"/>
              <p:nvPr/>
            </p:nvSpPr>
            <p:spPr>
              <a:xfrm>
                <a:off x="1368549" y="3920290"/>
                <a:ext cx="2006896" cy="157556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m:t>
                                </m:r>
                                <m:r>
                                  <a:rPr lang="zh-CN" altLang="en-US" i="1">
                                    <a:latin typeface="Cambria Math" panose="02040503050406030204" pitchFamily="18" charset="0"/>
                                  </a:rPr>
                                  <m:t>𝜇</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𝐿</m:t>
                                    </m:r>
                                  </m:num>
                                  <m:den>
                                    <m:r>
                                      <m:rPr>
                                        <m:brk m:alnAt="7"/>
                                      </m:rPr>
                                      <a:rPr lang="en-US" altLang="zh-CN" i="1">
                                        <a:latin typeface="Cambria Math" panose="02040503050406030204" pitchFamily="18" charset="0"/>
                                      </a:rPr>
                                      <m:t>𝜕</m:t>
                                    </m:r>
                                    <m:r>
                                      <a:rPr lang="en-US" altLang="zh-CN" i="1">
                                        <a:latin typeface="Cambria Math" panose="02040503050406030204" pitchFamily="18" charset="0"/>
                                      </a:rPr>
                                      <m:t>𝑤</m:t>
                                    </m:r>
                                  </m:den>
                                </m:f>
                              </m:e>
                            </m:mr>
                            <m:mr>
                              <m:e>
                                <m:eqArr>
                                  <m:eqArrPr>
                                    <m:ctrlPr>
                                      <a:rPr lang="en-US" altLang="zh-CN" i="1">
                                        <a:latin typeface="Cambria Math" panose="02040503050406030204" pitchFamily="18" charset="0"/>
                                      </a:rPr>
                                    </m:ctrlPr>
                                  </m:eqArrPr>
                                  <m:e/>
                                  <m:e>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zh-CN" altLang="en-US" i="1">
                                        <a:latin typeface="Cambria Math" panose="02040503050406030204" pitchFamily="18" charset="0"/>
                                      </a:rPr>
                                      <m:t>𝜇</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𝐿</m:t>
                                        </m:r>
                                      </m:num>
                                      <m:den>
                                        <m:r>
                                          <a:rPr lang="en-US" altLang="zh-CN" i="1">
                                            <a:latin typeface="Cambria Math" panose="02040503050406030204" pitchFamily="18" charset="0"/>
                                          </a:rPr>
                                          <m:t>𝜕</m:t>
                                        </m:r>
                                        <m:r>
                                          <a:rPr lang="en-US" altLang="zh-CN" i="1">
                                            <a:latin typeface="Cambria Math" panose="02040503050406030204" pitchFamily="18" charset="0"/>
                                          </a:rPr>
                                          <m:t>𝑏</m:t>
                                        </m:r>
                                      </m:den>
                                    </m:f>
                                  </m:e>
                                </m:eqArr>
                              </m:e>
                            </m:mr>
                          </m:m>
                        </m:e>
                      </m:d>
                    </m:oMath>
                  </m:oMathPara>
                </a14:m>
                <a:endParaRPr lang="zh-CN" altLang="en-US" dirty="0">
                  <a:latin typeface="微软雅黑" panose="020B0503020204020204" pitchFamily="34" charset="-122"/>
                  <a:ea typeface="微软雅黑" panose="020B0503020204020204" pitchFamily="34"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1368549" y="3920290"/>
                <a:ext cx="2006896" cy="1575560"/>
              </a:xfrm>
              <a:prstGeom prst="rect">
                <a:avLst/>
              </a:prstGeom>
              <a:blipFill rotWithShape="0">
                <a:blip r:embed="rId3"/>
                <a:stretch>
                  <a:fillRect/>
                </a:stretch>
              </a:blipFill>
            </p:spPr>
            <p:txBody>
              <a:bodyPr/>
              <a:lstStyle/>
              <a:p>
                <a:r>
                  <a:rPr lang="zh-CN" altLang="en-US">
                    <a:noFill/>
                  </a:rPr>
                  <a:t> </a:t>
                </a:r>
              </a:p>
            </p:txBody>
          </p:sp>
        </mc:Fallback>
      </mc:AlternateContent>
      <p:sp>
        <p:nvSpPr>
          <p:cNvPr id="10" name="矩形 9"/>
          <p:cNvSpPr/>
          <p:nvPr/>
        </p:nvSpPr>
        <p:spPr>
          <a:xfrm>
            <a:off x="3816821" y="4516977"/>
            <a:ext cx="697627" cy="400110"/>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其中</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1" name="矩形 10"/>
              <p:cNvSpPr/>
              <p:nvPr/>
            </p:nvSpPr>
            <p:spPr>
              <a:xfrm>
                <a:off x="4680917" y="3874124"/>
                <a:ext cx="4843762" cy="177317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𝐿</m:t>
                                    </m:r>
                                  </m:num>
                                  <m:den>
                                    <m:r>
                                      <m:rPr>
                                        <m:brk m:alnAt="7"/>
                                      </m:rPr>
                                      <a:rPr lang="en-US" altLang="zh-CN" i="1">
                                        <a:latin typeface="Cambria Math" panose="02040503050406030204" pitchFamily="18" charset="0"/>
                                      </a:rPr>
                                      <m:t>𝜕</m:t>
                                    </m:r>
                                    <m:r>
                                      <a:rPr lang="en-US" altLang="zh-CN" i="1">
                                        <a:latin typeface="Cambria Math" panose="02040503050406030204" pitchFamily="18" charset="0"/>
                                      </a:rPr>
                                      <m:t>𝑤</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𝐿</m:t>
                                    </m:r>
                                  </m:num>
                                  <m:den>
                                    <m:r>
                                      <m:rPr>
                                        <m:brk m:alnAt="7"/>
                                      </m:rPr>
                                      <a:rPr lang="en-US" altLang="zh-CN" i="1">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𝑦</m:t>
                                        </m:r>
                                      </m:e>
                                    </m:acc>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num>
                                  <m:den>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𝑧</m:t>
                                    </m:r>
                                  </m:num>
                                  <m:den>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𝑤</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𝜎</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mr>
                            <m:mr>
                              <m:e>
                                <m:eqArr>
                                  <m:eqArrPr>
                                    <m:ctrlPr>
                                      <a:rPr lang="en-US" altLang="zh-CN" i="1">
                                        <a:latin typeface="Cambria Math" panose="02040503050406030204" pitchFamily="18" charset="0"/>
                                      </a:rPr>
                                    </m:ctrlPr>
                                  </m:eqArrPr>
                                  <m:e/>
                                  <m:e>
                                    <m:r>
                                      <a:rPr lang="en-US" altLang="zh-CN" b="0" i="1" smtClean="0">
                                        <a:latin typeface="Cambria Math" panose="02040503050406030204" pitchFamily="18" charset="0"/>
                                      </a:rPr>
                                      <m:t>&amp;</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𝐿</m:t>
                                        </m:r>
                                      </m:num>
                                      <m:den>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𝑏</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𝐿</m:t>
                                        </m:r>
                                      </m:num>
                                      <m:den>
                                        <m:r>
                                          <m:rPr>
                                            <m:brk m:alnAt="7"/>
                                          </m:rP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smtClean="0">
                                                <a:latin typeface="Cambria Math" panose="02040503050406030204" pitchFamily="18" charset="0"/>
                                              </a:rPr>
                                              <m:t>𝑦</m:t>
                                            </m:r>
                                          </m:e>
                                        </m:acc>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num>
                                      <m:den>
                                        <m:r>
                                          <m:rPr>
                                            <m:brk m:alnAt="7"/>
                                          </m:rPr>
                                          <a:rPr lang="en-US" altLang="zh-CN" i="1">
                                            <a:latin typeface="Cambria Math" panose="02040503050406030204" pitchFamily="18" charset="0"/>
                                          </a:rPr>
                                          <m:t>𝜕</m:t>
                                        </m:r>
                                        <m:r>
                                          <a:rPr lang="en-US" altLang="zh-CN" i="1">
                                            <a:latin typeface="Cambria Math" panose="02040503050406030204" pitchFamily="18" charset="0"/>
                                          </a:rPr>
                                          <m:t>𝑧</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𝑧</m:t>
                                        </m:r>
                                      </m:num>
                                      <m:den>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𝑏</m:t>
                                        </m:r>
                                      </m:den>
                                    </m:f>
                                    <m:r>
                                      <a:rPr lang="en-US" altLang="zh-CN" b="0" i="1" smtClean="0">
                                        <a:latin typeface="Cambria Math" panose="02040503050406030204" pitchFamily="18" charset="0"/>
                                      </a:rPr>
                                      <m:t>=</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zh-CN" altLang="en-US" i="1">
                                            <a:latin typeface="Cambria Math" panose="02040503050406030204" pitchFamily="18" charset="0"/>
                                          </a:rPr>
                                          <m:t>𝜎</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b="0" i="1" smtClean="0">
                                        <a:latin typeface="Cambria Math" panose="02040503050406030204" pitchFamily="18" charset="0"/>
                                      </a:rPr>
                                      <m:t>1</m:t>
                                    </m:r>
                                  </m:e>
                                </m:eqArr>
                              </m:e>
                            </m:mr>
                          </m:m>
                        </m:e>
                      </m:d>
                    </m:oMath>
                  </m:oMathPara>
                </a14:m>
                <a:endParaRPr lang="zh-CN" altLang="en-US" dirty="0"/>
              </a:p>
            </p:txBody>
          </p:sp>
        </mc:Choice>
        <mc:Fallback>
          <p:sp>
            <p:nvSpPr>
              <p:cNvPr id="11" name="矩形 10"/>
              <p:cNvSpPr>
                <a:spLocks noRot="1" noChangeAspect="1" noMove="1" noResize="1" noEditPoints="1" noAdjustHandles="1" noChangeArrowheads="1" noChangeShapeType="1" noTextEdit="1"/>
              </p:cNvSpPr>
              <p:nvPr/>
            </p:nvSpPr>
            <p:spPr>
              <a:xfrm>
                <a:off x="4680917" y="3874124"/>
                <a:ext cx="4843762" cy="1773178"/>
              </a:xfrm>
              <a:prstGeom prst="rect">
                <a:avLst/>
              </a:prstGeom>
              <a:blipFill rotWithShape="0">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9414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QA</a:t>
            </a:r>
            <a:endParaRPr lang="zh-CN" altLang="en-US" dirty="0"/>
          </a:p>
        </p:txBody>
      </p:sp>
      <p:sp>
        <p:nvSpPr>
          <p:cNvPr id="3" name="文本占位符 2"/>
          <p:cNvSpPr>
            <a:spLocks noGrp="1"/>
          </p:cNvSpPr>
          <p:nvPr>
            <p:ph type="body" sz="quarter" idx="11"/>
          </p:nvPr>
        </p:nvSpPr>
        <p:spPr/>
        <p:txBody>
          <a:bodyPr/>
          <a:lstStyle/>
          <a:p>
            <a:r>
              <a:rPr lang="en-US" altLang="zh-CN" dirty="0" smtClean="0"/>
              <a:t>12</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1080517" y="1367879"/>
                <a:ext cx="7628307" cy="400110"/>
              </a:xfrm>
              <a:prstGeom prst="rect">
                <a:avLst/>
              </a:prstGeom>
            </p:spPr>
            <p:txBody>
              <a:bodyPr wrap="none">
                <a:spAutoFit/>
              </a:bodyPr>
              <a:lstStyle/>
              <a:p>
                <a14:m>
                  <m:oMath xmlns:m="http://schemas.openxmlformats.org/officeDocument/2006/math">
                    <m:sSup>
                      <m:sSupPr>
                        <m:ctrlPr>
                          <a:rPr lang="en-US" altLang="zh-CN" i="1" smtClean="0">
                            <a:latin typeface="Cambria Math" panose="02040503050406030204" pitchFamily="18" charset="0"/>
                          </a:rPr>
                        </m:ctrlPr>
                      </m:sSupPr>
                      <m:e>
                        <m:r>
                          <a:rPr lang="zh-CN" altLang="en-US" i="1">
                            <a:latin typeface="Cambria Math" panose="02040503050406030204" pitchFamily="18" charset="0"/>
                          </a:rPr>
                          <m:t>对于</m:t>
                        </m:r>
                        <m:r>
                          <a:rPr lang="zh-CN" altLang="en-US" i="1">
                            <a:latin typeface="Cambria Math" panose="02040503050406030204" pitchFamily="18" charset="0"/>
                          </a:rPr>
                          <m:t>𝜎</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zh-CN" altLang="en-US" b="0" i="1" smtClean="0">
                        <a:latin typeface="Cambria Math" panose="02040503050406030204" pitchFamily="18" charset="0"/>
                      </a:rPr>
                      <m:t>，</m:t>
                    </m:r>
                    <m:r>
                      <a:rPr lang="zh-CN" altLang="en-US" i="1">
                        <a:latin typeface="Cambria Math" panose="02040503050406030204" pitchFamily="18" charset="0"/>
                      </a:rPr>
                      <m:t>根据</m:t>
                    </m:r>
                    <m:r>
                      <a:rPr lang="zh-CN" altLang="en-US" i="1" smtClean="0">
                        <a:latin typeface="Cambria Math" panose="02040503050406030204" pitchFamily="18" charset="0"/>
                      </a:rPr>
                      <m:t>具体</m:t>
                    </m:r>
                    <m:r>
                      <a:rPr lang="zh-CN" altLang="en-US" i="1">
                        <a:latin typeface="Cambria Math" panose="02040503050406030204" pitchFamily="18" charset="0"/>
                      </a:rPr>
                      <m:t>激活</m:t>
                    </m:r>
                    <m:r>
                      <a:rPr lang="zh-CN" altLang="en-US" i="1" smtClean="0">
                        <a:latin typeface="Cambria Math" panose="02040503050406030204" pitchFamily="18" charset="0"/>
                      </a:rPr>
                      <m:t>形式</m:t>
                    </m:r>
                    <m:r>
                      <a:rPr lang="zh-CN" altLang="en-US" i="1">
                        <a:latin typeface="Cambria Math" panose="02040503050406030204" pitchFamily="18" charset="0"/>
                      </a:rPr>
                      <m:t>决定</m:t>
                    </m:r>
                    <m:r>
                      <a:rPr lang="zh-CN" altLang="en-US" b="0" i="1" smtClean="0">
                        <a:latin typeface="Cambria Math" panose="02040503050406030204" pitchFamily="18" charset="0"/>
                      </a:rPr>
                      <m:t>，但</m:t>
                    </m:r>
                    <m:r>
                      <a:rPr lang="zh-CN" altLang="en-US" i="1">
                        <a:latin typeface="Cambria Math" panose="02040503050406030204" pitchFamily="18" charset="0"/>
                      </a:rPr>
                      <m:t>对于</m:t>
                    </m:r>
                    <m:r>
                      <m:rPr>
                        <m:sty m:val="p"/>
                      </m:rPr>
                      <a:rPr lang="en-US" altLang="zh-CN" i="1" smtClean="0">
                        <a:latin typeface="Cambria Math" panose="02040503050406030204" pitchFamily="18" charset="0"/>
                      </a:rPr>
                      <m:t>sigmod</m:t>
                    </m:r>
                    <m:r>
                      <a:rPr lang="zh-CN" altLang="en-US" b="0" i="1" smtClean="0">
                        <a:latin typeface="Cambria Math" panose="02040503050406030204" pitchFamily="18" charset="0"/>
                      </a:rPr>
                      <m:t>和</m:t>
                    </m:r>
                    <m:r>
                      <m:rPr>
                        <m:sty m:val="p"/>
                      </m:rPr>
                      <a:rPr lang="en-US" altLang="zh-CN" i="1">
                        <a:latin typeface="Cambria Math" panose="02040503050406030204" pitchFamily="18" charset="0"/>
                      </a:rPr>
                      <m:t>softmax</m:t>
                    </m:r>
                    <m:r>
                      <a:rPr lang="zh-CN" altLang="en-US" b="0" i="1" smtClean="0">
                        <a:latin typeface="Cambria Math" panose="02040503050406030204" pitchFamily="18" charset="0"/>
                      </a:rPr>
                      <m:t>有</m:t>
                    </m:r>
                  </m:oMath>
                </a14:m>
                <a:r>
                  <a:rPr lang="zh-CN" altLang="en-US" dirty="0" smtClean="0"/>
                  <a:t>：</a:t>
                </a:r>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1080517" y="1367879"/>
                <a:ext cx="7628307" cy="400110"/>
              </a:xfrm>
              <a:prstGeom prst="rect">
                <a:avLst/>
              </a:prstGeom>
              <a:blipFill rotWithShape="0">
                <a:blip r:embed="rId2"/>
                <a:stretch>
                  <a:fillRect l="-319" t="-12121" b="-212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2600270" y="2130184"/>
                <a:ext cx="6116739" cy="113967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eqArr>
                                  <m:eqArrPr>
                                    <m:ctrlPr>
                                      <a:rPr lang="en-US" altLang="zh-CN" i="1">
                                        <a:latin typeface="Cambria Math" panose="02040503050406030204" pitchFamily="18" charset="0"/>
                                      </a:rPr>
                                    </m:ctrlPr>
                                  </m:eqArrPr>
                                  <m:e>
                                    <m:sSup>
                                      <m:sSupPr>
                                        <m:ctrlPr>
                                          <a:rPr lang="en-US" altLang="zh-CN" i="1">
                                            <a:latin typeface="Cambria Math" panose="02040503050406030204" pitchFamily="18" charset="0"/>
                                          </a:rPr>
                                        </m:ctrlPr>
                                      </m:sSupPr>
                                      <m:e>
                                        <m:r>
                                          <a:rPr lang="zh-CN" altLang="en-US" i="1">
                                            <a:latin typeface="Cambria Math" panose="02040503050406030204" pitchFamily="18" charset="0"/>
                                          </a:rPr>
                                          <m:t>𝜎</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b="0" i="1" smtClean="0">
                                        <a:latin typeface="Cambria Math" panose="02040503050406030204" pitchFamily="18" charset="0"/>
                                      </a:rPr>
                                      <m:t>=</m:t>
                                    </m:r>
                                    <m:r>
                                      <a:rPr lang="zh-CN" altLang="en-US" i="1">
                                        <a:latin typeface="Cambria Math" panose="02040503050406030204" pitchFamily="18" charset="0"/>
                                      </a:rPr>
                                      <m:t>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zh-CN" altLang="en-US" i="1">
                                            <a:latin typeface="Cambria Math" panose="02040503050406030204" pitchFamily="18" charset="0"/>
                                          </a:rPr>
                                          <m:t>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e>
                                    </m:d>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zh-CN" altLang="en-US" i="1">
                                        <a:latin typeface="Cambria Math" panose="02040503050406030204" pitchFamily="18" charset="0"/>
                                      </a:rPr>
                                      <m:t>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𝑠𝑖𝑔𝑚𝑜𝑑</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e>
                                  <m:e/>
                                </m:eqArr>
                              </m:e>
                            </m:mr>
                            <m:mr>
                              <m:e>
                                <m:sSup>
                                  <m:sSupPr>
                                    <m:ctrlPr>
                                      <a:rPr lang="en-US" altLang="zh-CN" i="1">
                                        <a:latin typeface="Cambria Math" panose="02040503050406030204" pitchFamily="18" charset="0"/>
                                      </a:rPr>
                                    </m:ctrlPr>
                                  </m:sSupPr>
                                  <m:e>
                                    <m:r>
                                      <a:rPr lang="zh-CN" altLang="en-US" i="1">
                                        <a:latin typeface="Cambria Math" panose="02040503050406030204" pitchFamily="18" charset="0"/>
                                      </a:rPr>
                                      <m:t>𝜎</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r>
                                  <a:rPr lang="zh-CN" altLang="en-US" i="1">
                                    <a:latin typeface="Cambria Math" panose="02040503050406030204" pitchFamily="18" charset="0"/>
                                  </a:rPr>
                                  <m:t>𝜎</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𝜎</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e>
                                    </m:d>
                                  </m:e>
                                </m:d>
                                <m:r>
                                  <a:rPr lang="en-US" altLang="zh-CN" b="0" i="1" smtClean="0">
                                    <a:latin typeface="Cambria Math" panose="02040503050406030204" pitchFamily="18" charset="0"/>
                                  </a:rPr>
                                  <m:t>    </m:t>
                                </m:r>
                                <m:r>
                                  <a:rPr lang="en-US" altLang="zh-CN" i="1">
                                    <a:latin typeface="Cambria Math" panose="02040503050406030204" pitchFamily="18" charset="0"/>
                                  </a:rPr>
                                  <m:t>𝑖𝑓</m:t>
                                </m:r>
                                <m:r>
                                  <a:rPr lang="zh-CN" altLang="en-US"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𝑠𝑜𝑓𝑡𝑚𝑎𝑥</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b="0" i="1" smtClean="0">
                                    <a:latin typeface="Cambria Math" panose="02040503050406030204" pitchFamily="18" charset="0"/>
                                  </a:rPr>
                                  <m:t>)</m:t>
                                </m:r>
                              </m:e>
                            </m:mr>
                          </m:m>
                        </m:e>
                      </m:d>
                    </m:oMath>
                  </m:oMathPara>
                </a14:m>
                <a:endParaRPr lang="zh-CN" altLang="en-US" dirty="0">
                  <a:latin typeface="微软雅黑" panose="020B0503020204020204" pitchFamily="34" charset="-122"/>
                  <a:ea typeface="微软雅黑" panose="020B0503020204020204" pitchFamily="34"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2600270" y="2130184"/>
                <a:ext cx="6116739" cy="1139671"/>
              </a:xfrm>
              <a:prstGeom prst="rect">
                <a:avLst/>
              </a:prstGeom>
              <a:blipFill rotWithShape="0">
                <a:blip r:embed="rId3"/>
                <a:stretch>
                  <a:fillRect/>
                </a:stretch>
              </a:blipFill>
            </p:spPr>
            <p:txBody>
              <a:bodyPr/>
              <a:lstStyle/>
              <a:p>
                <a:r>
                  <a:rPr lang="zh-CN" altLang="en-US">
                    <a:noFill/>
                  </a:rPr>
                  <a:t> </a:t>
                </a:r>
              </a:p>
            </p:txBody>
          </p:sp>
        </mc:Fallback>
      </mc:AlternateContent>
      <p:sp>
        <p:nvSpPr>
          <p:cNvPr id="7" name="矩形 6"/>
          <p:cNvSpPr/>
          <p:nvPr/>
        </p:nvSpPr>
        <p:spPr>
          <a:xfrm>
            <a:off x="952946" y="3416041"/>
            <a:ext cx="2749471" cy="400110"/>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则参数更新的公式为：</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8" name="文本框 7"/>
              <p:cNvSpPr txBox="1"/>
              <p:nvPr/>
            </p:nvSpPr>
            <p:spPr>
              <a:xfrm>
                <a:off x="3172894" y="3962337"/>
                <a:ext cx="4971489" cy="113967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m:t>
                                </m:r>
                                <m:r>
                                  <a:rPr lang="zh-CN" altLang="en-US" i="1">
                                    <a:latin typeface="Cambria Math" panose="02040503050406030204" pitchFamily="18" charset="0"/>
                                  </a:rPr>
                                  <m:t>𝜇</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i="1" smtClean="0">
                                    <a:latin typeface="Cambria Math" panose="02040503050406030204" pitchFamily="18" charset="0"/>
                                  </a:rPr>
                                  <m:t>·</m:t>
                                </m:r>
                                <m:r>
                                  <a:rPr lang="zh-CN" altLang="en-US"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e>
                                </m:d>
                                <m:r>
                                  <a:rPr lang="en-US" altLang="zh-CN" i="1">
                                    <a:latin typeface="Cambria Math" panose="02040503050406030204" pitchFamily="18" charset="0"/>
                                  </a:rPr>
                                  <m:t>·</m:t>
                                </m:r>
                                <m:r>
                                  <a:rPr lang="en-US" altLang="zh-CN" i="1">
                                    <a:latin typeface="Cambria Math" panose="02040503050406030204" pitchFamily="18" charset="0"/>
                                  </a:rPr>
                                  <m:t>𝑥</m:t>
                                </m:r>
                              </m:e>
                            </m:mr>
                            <m:mr>
                              <m:e>
                                <m:eqArr>
                                  <m:eqArrPr>
                                    <m:ctrlPr>
                                      <a:rPr lang="en-US" altLang="zh-CN" i="1">
                                        <a:latin typeface="Cambria Math" panose="02040503050406030204" pitchFamily="18" charset="0"/>
                                      </a:rPr>
                                    </m:ctrlPr>
                                  </m:eqArrPr>
                                  <m:e/>
                                  <m:e>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zh-CN" altLang="en-US" i="1">
                                        <a:latin typeface="Cambria Math" panose="02040503050406030204" pitchFamily="18" charset="0"/>
                                      </a:rPr>
                                      <m:t>𝜇</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r>
                                      <a:rPr lang="zh-CN" altLang="en-US"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e>
                                    </m:d>
                                  </m:e>
                                </m:eqArr>
                              </m:e>
                            </m:mr>
                          </m:m>
                        </m:e>
                      </m:d>
                    </m:oMath>
                  </m:oMathPara>
                </a14:m>
                <a:endParaRPr lang="zh-CN" altLang="en-US" dirty="0">
                  <a:latin typeface="微软雅黑" panose="020B0503020204020204" pitchFamily="34" charset="-122"/>
                  <a:ea typeface="微软雅黑" panose="020B0503020204020204" pitchFamily="34"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3172894" y="3962337"/>
                <a:ext cx="4971489" cy="1139671"/>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952946" y="5327890"/>
                <a:ext cx="8271432" cy="439736"/>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当预测值接近真实值时，即</a:t>
                </a:r>
                <a14:m>
                  <m:oMath xmlns:m="http://schemas.openxmlformats.org/officeDocument/2006/math">
                    <m:r>
                      <a:rPr lang="zh-CN" altLang="en-US"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oMath>
                </a14:m>
                <a:r>
                  <a:rPr lang="zh-CN" altLang="en-US" dirty="0" smtClean="0">
                    <a:latin typeface="微软雅黑" panose="020B0503020204020204" pitchFamily="34" charset="-122"/>
                    <a:ea typeface="微软雅黑" panose="020B0503020204020204" pitchFamily="34" charset="-122"/>
                  </a:rPr>
                  <a:t>或者</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e>
                    </m:d>
                  </m:oMath>
                </a14:m>
                <a:r>
                  <a:rPr lang="zh-CN" altLang="en-US" dirty="0" smtClean="0">
                    <a:latin typeface="微软雅黑" panose="020B0503020204020204" pitchFamily="34" charset="-122"/>
                    <a:ea typeface="微软雅黑" panose="020B0503020204020204" pitchFamily="34" charset="-122"/>
                  </a:rPr>
                  <a:t>接近零时，出现梯度消失</a:t>
                </a:r>
                <a:endParaRPr lang="zh-CN" altLang="en-US" dirty="0">
                  <a:latin typeface="微软雅黑" panose="020B0503020204020204" pitchFamily="34" charset="-122"/>
                  <a:ea typeface="微软雅黑" panose="020B0503020204020204" pitchFamily="34" charset="-122"/>
                </a:endParaRPr>
              </a:p>
            </p:txBody>
          </p:sp>
        </mc:Choice>
        <mc:Fallback>
          <p:sp>
            <p:nvSpPr>
              <p:cNvPr id="11" name="矩形 10"/>
              <p:cNvSpPr>
                <a:spLocks noRot="1" noChangeAspect="1" noMove="1" noResize="1" noEditPoints="1" noAdjustHandles="1" noChangeArrowheads="1" noChangeShapeType="1" noTextEdit="1"/>
              </p:cNvSpPr>
              <p:nvPr/>
            </p:nvSpPr>
            <p:spPr>
              <a:xfrm>
                <a:off x="952946" y="5327890"/>
                <a:ext cx="8271432" cy="439736"/>
              </a:xfrm>
              <a:prstGeom prst="rect">
                <a:avLst/>
              </a:prstGeom>
              <a:blipFill rotWithShape="0">
                <a:blip r:embed="rId5"/>
                <a:stretch>
                  <a:fillRect l="-737" t="-4167" r="-74" b="-19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5455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QA</a:t>
            </a:r>
            <a:endParaRPr lang="zh-CN" altLang="en-US" dirty="0"/>
          </a:p>
        </p:txBody>
      </p:sp>
      <p:sp>
        <p:nvSpPr>
          <p:cNvPr id="3" name="文本占位符 2"/>
          <p:cNvSpPr>
            <a:spLocks noGrp="1"/>
          </p:cNvSpPr>
          <p:nvPr>
            <p:ph type="body" sz="quarter" idx="11"/>
          </p:nvPr>
        </p:nvSpPr>
        <p:spPr/>
        <p:txBody>
          <a:bodyPr/>
          <a:lstStyle/>
          <a:p>
            <a:r>
              <a:rPr lang="en-US" altLang="zh-CN" dirty="0" smtClean="0"/>
              <a:t>13</a:t>
            </a:r>
            <a:endParaRPr lang="zh-CN" altLang="en-US" dirty="0"/>
          </a:p>
        </p:txBody>
      </p:sp>
      <p:sp>
        <p:nvSpPr>
          <p:cNvPr id="4" name="矩形 3"/>
          <p:cNvSpPr/>
          <p:nvPr/>
        </p:nvSpPr>
        <p:spPr>
          <a:xfrm>
            <a:off x="1136114" y="1511895"/>
            <a:ext cx="3727302" cy="400110"/>
          </a:xfrm>
          <a:prstGeom prst="rect">
            <a:avLst/>
          </a:prstGeom>
        </p:spPr>
        <p:txBody>
          <a:bodyPr wrap="none">
            <a:spAutoFit/>
          </a:bodyPr>
          <a:lstStyle/>
          <a:p>
            <a:r>
              <a:rPr lang="en-US" altLang="zh-CN" dirty="0" smtClean="0">
                <a:latin typeface="微软雅黑" panose="020B0503020204020204" pitchFamily="34" charset="-122"/>
                <a:ea typeface="微软雅黑" panose="020B0503020204020204" pitchFamily="34" charset="-122"/>
              </a:rPr>
              <a:t>Q</a:t>
            </a:r>
            <a:r>
              <a:rPr lang="zh-CN" altLang="en-US" dirty="0" smtClean="0">
                <a:latin typeface="微软雅黑" panose="020B0503020204020204" pitchFamily="34" charset="-122"/>
                <a:ea typeface="微软雅黑" panose="020B0503020204020204" pitchFamily="34" charset="-122"/>
              </a:rPr>
              <a:t>：那该如何选择损失函数呢？</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1136114" y="2272417"/>
            <a:ext cx="6521337" cy="400110"/>
          </a:xfrm>
          <a:prstGeom prst="rect">
            <a:avLst/>
          </a:prstGeom>
        </p:spPr>
        <p:txBody>
          <a:bodyPr wrap="none">
            <a:spAutoFit/>
          </a:bodyPr>
          <a:lstStyle/>
          <a:p>
            <a:r>
              <a:rPr lang="en-US" altLang="zh-CN" dirty="0" smtClean="0">
                <a:latin typeface="微软雅黑" panose="020B0503020204020204" pitchFamily="34" charset="-122"/>
                <a:ea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rPr>
              <a:t>：交叉熵可以避免这个问题，二分类的交叉熵损失为：</a:t>
            </a:r>
            <a:endParaRPr lang="en-US" altLang="zh-CN" dirty="0" smtClean="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6" name="矩形 5"/>
              <p:cNvSpPr/>
              <p:nvPr/>
            </p:nvSpPr>
            <p:spPr>
              <a:xfrm>
                <a:off x="3040678" y="2976619"/>
                <a:ext cx="4765087"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微软雅黑" panose="020B0503020204020204" pitchFamily="34" charset="-122"/>
                        </a:rPr>
                        <m:t>𝐿</m:t>
                      </m:r>
                      <m:d>
                        <m:dPr>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𝑦</m:t>
                          </m:r>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𝑥</m:t>
                          </m:r>
                        </m:e>
                      </m:d>
                      <m:r>
                        <a:rPr lang="en-US" altLang="zh-CN" i="1">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𝑦</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𝑙𝑛</m:t>
                      </m:r>
                      <m:acc>
                        <m:accPr>
                          <m:chr m:val="̃"/>
                          <m:ctrlPr>
                            <a:rPr lang="en-US" altLang="zh-CN" b="0" i="1" smtClean="0">
                              <a:latin typeface="Cambria Math" panose="02040503050406030204" pitchFamily="18" charset="0"/>
                              <a:ea typeface="微软雅黑" panose="020B0503020204020204" pitchFamily="34" charset="-122"/>
                            </a:rPr>
                          </m:ctrlPr>
                        </m:accPr>
                        <m:e>
                          <m:r>
                            <a:rPr lang="en-US" altLang="zh-CN" b="0" i="1" smtClean="0">
                              <a:latin typeface="Cambria Math" panose="02040503050406030204" pitchFamily="18" charset="0"/>
                              <a:ea typeface="微软雅黑" panose="020B0503020204020204" pitchFamily="34" charset="-122"/>
                            </a:rPr>
                            <m:t>𝑦</m:t>
                          </m:r>
                        </m:e>
                      </m:acc>
                      <m:r>
                        <a:rPr lang="en-US" altLang="zh-CN" b="0" i="1" smtClean="0">
                          <a:latin typeface="Cambria Math" panose="02040503050406030204" pitchFamily="18" charset="0"/>
                          <a:ea typeface="微软雅黑" panose="020B0503020204020204" pitchFamily="34" charset="-122"/>
                        </a:rPr>
                        <m:t>+</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1−</m:t>
                          </m:r>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r>
                        <m:rPr>
                          <m:sty m:val="p"/>
                        </m:rPr>
                        <a:rPr lang="en-US" altLang="zh-CN" b="0" i="0" smtClean="0">
                          <a:latin typeface="Cambria Math" panose="02040503050406030204" pitchFamily="18" charset="0"/>
                          <a:ea typeface="微软雅黑" panose="020B0503020204020204" pitchFamily="34" charset="-122"/>
                        </a:rPr>
                        <m:t>ln</m:t>
                      </m:r>
                      <m:r>
                        <a:rPr lang="en-US" altLang="zh-CN" b="0" i="1" smtClean="0">
                          <a:latin typeface="Cambria Math" panose="02040503050406030204" pitchFamily="18" charset="0"/>
                          <a:ea typeface="微软雅黑" panose="020B0503020204020204" pitchFamily="34" charset="-122"/>
                        </a:rPr>
                        <m:t>⁡(1−</m:t>
                      </m:r>
                      <m:r>
                        <a:rPr lang="en-US" altLang="zh-CN" b="0" i="1" smtClean="0">
                          <a:latin typeface="Cambria Math" panose="02040503050406030204" pitchFamily="18" charset="0"/>
                          <a:ea typeface="微软雅黑" panose="020B0503020204020204" pitchFamily="34" charset="-122"/>
                        </a:rPr>
                        <m:t>𝑎</m:t>
                      </m:r>
                      <m:r>
                        <a:rPr lang="en-US" altLang="zh-CN" b="0" i="1" smtClean="0">
                          <a:latin typeface="Cambria Math" panose="02040503050406030204" pitchFamily="18" charset="0"/>
                          <a:ea typeface="微软雅黑" panose="020B0503020204020204" pitchFamily="34" charset="-122"/>
                        </a:rPr>
                        <m:t>))</m:t>
                      </m:r>
                    </m:oMath>
                  </m:oMathPara>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3040678" y="2976619"/>
                <a:ext cx="4765087" cy="400110"/>
              </a:xfrm>
              <a:prstGeom prst="rect">
                <a:avLst/>
              </a:prstGeom>
              <a:blipFill rotWithShape="0">
                <a:blip r:embed="rId2"/>
                <a:stretch>
                  <a:fillRect b="-151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8214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864493" y="1079847"/>
            <a:ext cx="6552728" cy="806643"/>
          </a:xfrm>
        </p:spPr>
        <p:txBody>
          <a:bodyPr/>
          <a:lstStyle/>
          <a:p>
            <a:r>
              <a:rPr kumimoji="1" lang="en-US" altLang="zh-CN" dirty="0" smtClean="0"/>
              <a:t>THANKS FOR LISTENING</a:t>
            </a:r>
            <a:r>
              <a:rPr kumimoji="1" lang="zh-CN" altLang="en-US" dirty="0" smtClean="0"/>
              <a:t>！</a:t>
            </a:r>
            <a:endParaRPr kumimoji="1" lang="zh-CN" altLang="en-US" dirty="0"/>
          </a:p>
        </p:txBody>
      </p:sp>
      <p:sp>
        <p:nvSpPr>
          <p:cNvPr id="3" name="文本占位符 2"/>
          <p:cNvSpPr>
            <a:spLocks noGrp="1"/>
          </p:cNvSpPr>
          <p:nvPr>
            <p:ph type="body" sz="quarter" idx="14"/>
          </p:nvPr>
        </p:nvSpPr>
        <p:spPr/>
        <p:txBody>
          <a:bodyPr/>
          <a:lstStyle/>
          <a:p>
            <a:r>
              <a:rPr kumimoji="1" lang="zh-CN" altLang="en-US" dirty="0" smtClean="0"/>
              <a:t>张泽华</a:t>
            </a:r>
            <a:endParaRPr kumimoji="1" lang="zh-CN" altLang="en-US" dirty="0"/>
          </a:p>
        </p:txBody>
      </p:sp>
    </p:spTree>
    <p:extLst>
      <p:ext uri="{BB962C8B-B14F-4D97-AF65-F5344CB8AC3E}">
        <p14:creationId xmlns:p14="http://schemas.microsoft.com/office/powerpoint/2010/main" val="115222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目录</a:t>
            </a:r>
            <a:endParaRPr kumimoji="1" lang="zh-CN" altLang="en-US" dirty="0"/>
          </a:p>
        </p:txBody>
      </p:sp>
      <p:sp>
        <p:nvSpPr>
          <p:cNvPr id="4" name="文本占位符 3"/>
          <p:cNvSpPr>
            <a:spLocks noGrp="1"/>
          </p:cNvSpPr>
          <p:nvPr>
            <p:ph type="body" sz="quarter" idx="12"/>
          </p:nvPr>
        </p:nvSpPr>
        <p:spPr>
          <a:xfrm>
            <a:off x="2736701" y="1592365"/>
            <a:ext cx="4867209" cy="431502"/>
          </a:xfrm>
        </p:spPr>
        <p:txBody>
          <a:bodyPr/>
          <a:lstStyle/>
          <a:p>
            <a:r>
              <a:rPr kumimoji="1" lang="en-US" altLang="zh-CN" dirty="0" smtClean="0">
                <a:solidFill>
                  <a:srgbClr val="FF0000"/>
                </a:solidFill>
              </a:rPr>
              <a:t>1   </a:t>
            </a:r>
            <a:r>
              <a:rPr kumimoji="1" lang="zh-CN" altLang="en-US" dirty="0" smtClean="0">
                <a:solidFill>
                  <a:srgbClr val="FF0000"/>
                </a:solidFill>
              </a:rPr>
              <a:t>深度学习的策略</a:t>
            </a:r>
            <a:endParaRPr kumimoji="1" lang="zh-CN" altLang="en-US" dirty="0">
              <a:solidFill>
                <a:srgbClr val="FF0000"/>
              </a:solidFill>
            </a:endParaRPr>
          </a:p>
        </p:txBody>
      </p:sp>
      <p:sp>
        <p:nvSpPr>
          <p:cNvPr id="6" name="文本占位符 5"/>
          <p:cNvSpPr>
            <a:spLocks noGrp="1"/>
          </p:cNvSpPr>
          <p:nvPr>
            <p:ph type="body" sz="quarter" idx="14"/>
          </p:nvPr>
        </p:nvSpPr>
        <p:spPr>
          <a:xfrm>
            <a:off x="2736701" y="2128033"/>
            <a:ext cx="3884458" cy="400436"/>
          </a:xfrm>
        </p:spPr>
        <p:txBody>
          <a:bodyPr/>
          <a:lstStyle/>
          <a:p>
            <a:r>
              <a:rPr kumimoji="1" lang="en-US" altLang="zh-CN" dirty="0" smtClean="0">
                <a:solidFill>
                  <a:srgbClr val="FF0000"/>
                </a:solidFill>
              </a:rPr>
              <a:t>2	</a:t>
            </a:r>
            <a:r>
              <a:rPr kumimoji="1" lang="zh-CN" altLang="en-US" dirty="0" smtClean="0">
                <a:solidFill>
                  <a:srgbClr val="FF0000"/>
                </a:solidFill>
              </a:rPr>
              <a:t>解决线性不可分问题</a:t>
            </a:r>
            <a:endParaRPr kumimoji="1" lang="zh-CN" altLang="en-US" dirty="0">
              <a:solidFill>
                <a:srgbClr val="FF0000"/>
              </a:solidFill>
            </a:endParaRPr>
          </a:p>
        </p:txBody>
      </p:sp>
      <p:sp>
        <p:nvSpPr>
          <p:cNvPr id="10" name="文本占位符 9"/>
          <p:cNvSpPr>
            <a:spLocks noGrp="1"/>
          </p:cNvSpPr>
          <p:nvPr>
            <p:ph type="body" sz="quarter" idx="18"/>
          </p:nvPr>
        </p:nvSpPr>
        <p:spPr>
          <a:xfrm>
            <a:off x="2736701" y="2663703"/>
            <a:ext cx="3882111" cy="409215"/>
          </a:xfrm>
        </p:spPr>
        <p:txBody>
          <a:bodyPr/>
          <a:lstStyle/>
          <a:p>
            <a:r>
              <a:rPr kumimoji="1" lang="en-US" altLang="zh-CN" dirty="0" smtClean="0">
                <a:solidFill>
                  <a:srgbClr val="FF0000"/>
                </a:solidFill>
              </a:rPr>
              <a:t>3	Loss function</a:t>
            </a:r>
            <a:endParaRPr kumimoji="1" lang="zh-CN" altLang="en-US" dirty="0">
              <a:solidFill>
                <a:srgbClr val="FF0000"/>
              </a:solidFill>
            </a:endParaRPr>
          </a:p>
        </p:txBody>
      </p:sp>
      <p:sp>
        <p:nvSpPr>
          <p:cNvPr id="11" name="文本占位符 10"/>
          <p:cNvSpPr>
            <a:spLocks noGrp="1"/>
          </p:cNvSpPr>
          <p:nvPr>
            <p:ph type="body" sz="quarter" idx="19"/>
          </p:nvPr>
        </p:nvSpPr>
        <p:spPr>
          <a:xfrm>
            <a:off x="2736701" y="3199372"/>
            <a:ext cx="3882110" cy="409217"/>
          </a:xfrm>
        </p:spPr>
        <p:txBody>
          <a:bodyPr/>
          <a:lstStyle/>
          <a:p>
            <a:r>
              <a:rPr kumimoji="1" lang="en-US" altLang="zh-CN" dirty="0" smtClean="0">
                <a:solidFill>
                  <a:srgbClr val="FF0000"/>
                </a:solidFill>
              </a:rPr>
              <a:t>4	</a:t>
            </a:r>
            <a:r>
              <a:rPr kumimoji="1" lang="zh-CN" altLang="en-US" dirty="0" smtClean="0">
                <a:solidFill>
                  <a:srgbClr val="FF0000"/>
                </a:solidFill>
              </a:rPr>
              <a:t>输出单元</a:t>
            </a:r>
            <a:endParaRPr kumimoji="1" lang="zh-CN" altLang="en-US" dirty="0">
              <a:solidFill>
                <a:srgbClr val="FF0000"/>
              </a:solidFill>
            </a:endParaRPr>
          </a:p>
        </p:txBody>
      </p:sp>
      <p:sp>
        <p:nvSpPr>
          <p:cNvPr id="12" name="文本占位符 11"/>
          <p:cNvSpPr>
            <a:spLocks noGrp="1"/>
          </p:cNvSpPr>
          <p:nvPr>
            <p:ph type="body" sz="quarter" idx="20"/>
          </p:nvPr>
        </p:nvSpPr>
        <p:spPr>
          <a:xfrm>
            <a:off x="2736701" y="3735043"/>
            <a:ext cx="3884458" cy="360362"/>
          </a:xfrm>
        </p:spPr>
        <p:txBody>
          <a:bodyPr/>
          <a:lstStyle/>
          <a:p>
            <a:r>
              <a:rPr kumimoji="1" lang="en-US" altLang="zh-CN" dirty="0" smtClean="0">
                <a:solidFill>
                  <a:srgbClr val="FF0000"/>
                </a:solidFill>
              </a:rPr>
              <a:t>5	</a:t>
            </a:r>
            <a:r>
              <a:rPr kumimoji="1" lang="zh-CN" altLang="en-US" dirty="0" smtClean="0">
                <a:solidFill>
                  <a:srgbClr val="FF0000"/>
                </a:solidFill>
              </a:rPr>
              <a:t>激活函数</a:t>
            </a:r>
            <a:endParaRPr kumimoji="1" lang="zh-CN" altLang="en-US" dirty="0">
              <a:solidFill>
                <a:srgbClr val="FF0000"/>
              </a:solidFill>
            </a:endParaRPr>
          </a:p>
        </p:txBody>
      </p:sp>
      <p:sp>
        <p:nvSpPr>
          <p:cNvPr id="14" name="文本占位符 11"/>
          <p:cNvSpPr txBox="1">
            <a:spLocks/>
          </p:cNvSpPr>
          <p:nvPr/>
        </p:nvSpPr>
        <p:spPr>
          <a:xfrm>
            <a:off x="2736701" y="4279492"/>
            <a:ext cx="4435160" cy="360362"/>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kern="1200">
                <a:solidFill>
                  <a:schemeClr val="tx1">
                    <a:lumMod val="50000"/>
                    <a:lumOff val="50000"/>
                  </a:schemeClr>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r>
              <a:rPr kumimoji="1" lang="en-US" altLang="zh-CN" dirty="0" smtClean="0">
                <a:solidFill>
                  <a:srgbClr val="FF0000"/>
                </a:solidFill>
              </a:rPr>
              <a:t>6	</a:t>
            </a:r>
            <a:r>
              <a:rPr kumimoji="1" lang="zh-CN" altLang="en-US" dirty="0" smtClean="0">
                <a:solidFill>
                  <a:srgbClr val="FF0000"/>
                </a:solidFill>
              </a:rPr>
              <a:t>网络架构及反向传播</a:t>
            </a:r>
            <a:endParaRPr kumimoji="1" lang="zh-CN" altLang="en-US" dirty="0">
              <a:solidFill>
                <a:srgbClr val="FF0000"/>
              </a:solidFill>
            </a:endParaRPr>
          </a:p>
        </p:txBody>
      </p:sp>
      <p:sp>
        <p:nvSpPr>
          <p:cNvPr id="9" name="文本占位符 11"/>
          <p:cNvSpPr txBox="1">
            <a:spLocks/>
          </p:cNvSpPr>
          <p:nvPr/>
        </p:nvSpPr>
        <p:spPr>
          <a:xfrm>
            <a:off x="2736701" y="4823941"/>
            <a:ext cx="4435160" cy="360362"/>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kern="1200">
                <a:solidFill>
                  <a:schemeClr val="tx1">
                    <a:lumMod val="50000"/>
                    <a:lumOff val="50000"/>
                  </a:schemeClr>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r>
              <a:rPr kumimoji="1" lang="en-US" altLang="zh-CN" dirty="0">
                <a:solidFill>
                  <a:srgbClr val="FF0000"/>
                </a:solidFill>
              </a:rPr>
              <a:t>7</a:t>
            </a:r>
            <a:r>
              <a:rPr kumimoji="1" lang="en-US" altLang="zh-CN" dirty="0" smtClean="0">
                <a:solidFill>
                  <a:srgbClr val="FF0000"/>
                </a:solidFill>
              </a:rPr>
              <a:t>	</a:t>
            </a:r>
            <a:r>
              <a:rPr kumimoji="1" lang="en-US" altLang="zh-CN" dirty="0" smtClean="0">
                <a:solidFill>
                  <a:srgbClr val="FF0000"/>
                </a:solidFill>
              </a:rPr>
              <a:t>QA</a:t>
            </a:r>
            <a:endParaRPr kumimoji="1" lang="zh-CN" altLang="en-US" dirty="0">
              <a:solidFill>
                <a:srgbClr val="FF0000"/>
              </a:solidFill>
            </a:endParaRPr>
          </a:p>
        </p:txBody>
      </p:sp>
    </p:spTree>
    <p:extLst>
      <p:ext uri="{BB962C8B-B14F-4D97-AF65-F5344CB8AC3E}">
        <p14:creationId xmlns:p14="http://schemas.microsoft.com/office/powerpoint/2010/main" val="1152361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深度</a:t>
            </a:r>
            <a:r>
              <a:rPr kumimoji="1" lang="zh-CN" altLang="en-US" dirty="0" smtClean="0"/>
              <a:t>学习的策略</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smtClean="0"/>
              <a:t>1</a:t>
            </a:r>
            <a:endParaRPr kumimoji="1"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3623256386"/>
              </p:ext>
            </p:extLst>
          </p:nvPr>
        </p:nvGraphicFramePr>
        <p:xfrm>
          <a:off x="1224533" y="1940787"/>
          <a:ext cx="8928992" cy="1485716"/>
        </p:xfrm>
        <a:graphic>
          <a:graphicData uri="http://schemas.openxmlformats.org/drawingml/2006/table">
            <a:tbl>
              <a:tblPr firstRow="1" bandRow="1">
                <a:tableStyleId>{21E4AEA4-8DFA-4A89-87EB-49C32662AFE0}</a:tableStyleId>
              </a:tblPr>
              <a:tblGrid>
                <a:gridCol w="2448272"/>
                <a:gridCol w="2088232"/>
                <a:gridCol w="2196244"/>
                <a:gridCol w="2196244"/>
              </a:tblGrid>
              <a:tr h="477604">
                <a:tc>
                  <a:txBody>
                    <a:bodyPr/>
                    <a:lstStyle/>
                    <a:p>
                      <a:pPr algn="ctr"/>
                      <a:r>
                        <a:rPr lang="zh-CN" altLang="en-US" dirty="0" smtClean="0"/>
                        <a:t>拟合方法</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c>
                  <a:txBody>
                    <a:bodyPr/>
                    <a:lstStyle/>
                    <a:p>
                      <a:pPr algn="ctr"/>
                      <a:r>
                        <a:rPr lang="zh-CN" altLang="en-US" dirty="0" smtClean="0"/>
                        <a:t>先验知识需求</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c>
                  <a:txBody>
                    <a:bodyPr/>
                    <a:lstStyle/>
                    <a:p>
                      <a:pPr algn="ctr"/>
                      <a:r>
                        <a:rPr lang="zh-CN" altLang="en-US" dirty="0" smtClean="0"/>
                        <a:t>拟合难易度</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c>
                  <a:txBody>
                    <a:bodyPr/>
                    <a:lstStyle/>
                    <a:p>
                      <a:pPr algn="ctr"/>
                      <a:r>
                        <a:rPr lang="zh-CN" altLang="en-US" dirty="0" smtClean="0"/>
                        <a:t>泛化能力</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r>
              <a:tr h="530508">
                <a:tc>
                  <a:txBody>
                    <a:bodyPr/>
                    <a:lstStyle/>
                    <a:p>
                      <a:pPr algn="ctr"/>
                      <a:r>
                        <a:rPr lang="zh-CN" altLang="en-US" dirty="0" smtClean="0"/>
                        <a:t>手动设计函数</a:t>
                      </a:r>
                      <a:r>
                        <a:rPr lang="el-GR" altLang="zh-CN" dirty="0" smtClean="0"/>
                        <a:t>φ</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t>高</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t>高</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t>低</a:t>
                      </a:r>
                      <a:endParaRPr lang="zh-CN" altLang="en-US" dirty="0">
                        <a:latin typeface="微软雅黑" panose="020B0503020204020204" pitchFamily="34" charset="-122"/>
                        <a:ea typeface="微软雅黑" panose="020B0503020204020204" pitchFamily="34" charset="-122"/>
                      </a:endParaRPr>
                    </a:p>
                  </a:txBody>
                  <a:tcPr anchor="ctr"/>
                </a:tc>
              </a:tr>
              <a:tr h="477604">
                <a:tc>
                  <a:txBody>
                    <a:bodyPr/>
                    <a:lstStyle/>
                    <a:p>
                      <a:pPr algn="ctr"/>
                      <a:r>
                        <a:rPr lang="zh-CN" altLang="en-US" dirty="0" smtClean="0"/>
                        <a:t>网络学习函数</a:t>
                      </a:r>
                      <a:r>
                        <a:rPr lang="el-GR" altLang="zh-CN" dirty="0" smtClean="0"/>
                        <a:t>φ</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t>低</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t>低</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t>高</a:t>
                      </a: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p:sp>
        <p:nvSpPr>
          <p:cNvPr id="10" name="文本框 9"/>
          <p:cNvSpPr txBox="1"/>
          <p:nvPr/>
        </p:nvSpPr>
        <p:spPr>
          <a:xfrm>
            <a:off x="1080517" y="4215807"/>
            <a:ext cx="9417963" cy="400110"/>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只需较低的专家知识，寻找到正确的函数族即可，具体的参数形式由网络自主学习</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896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解决线性不可分问题</a:t>
            </a:r>
            <a:endParaRPr lang="zh-CN" altLang="en-US" dirty="0"/>
          </a:p>
        </p:txBody>
      </p:sp>
      <p:sp>
        <p:nvSpPr>
          <p:cNvPr id="3" name="文本占位符 2"/>
          <p:cNvSpPr>
            <a:spLocks noGrp="1"/>
          </p:cNvSpPr>
          <p:nvPr>
            <p:ph type="body" sz="quarter" idx="11"/>
          </p:nvPr>
        </p:nvSpPr>
        <p:spPr/>
        <p:txBody>
          <a:bodyPr/>
          <a:lstStyle/>
          <a:p>
            <a:r>
              <a:rPr lang="en-US" altLang="zh-CN" dirty="0" smtClean="0"/>
              <a:t>2</a:t>
            </a:r>
            <a:endParaRPr lang="zh-CN" altLang="en-US" dirty="0"/>
          </a:p>
        </p:txBody>
      </p:sp>
      <p:sp>
        <p:nvSpPr>
          <p:cNvPr id="4" name="文本框 3"/>
          <p:cNvSpPr txBox="1"/>
          <p:nvPr/>
        </p:nvSpPr>
        <p:spPr>
          <a:xfrm>
            <a:off x="1008509" y="1511895"/>
            <a:ext cx="1980029" cy="400110"/>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实例：异或问题</a:t>
            </a:r>
            <a:endParaRPr lang="zh-CN" altLang="en-US" b="1"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710789819"/>
              </p:ext>
            </p:extLst>
          </p:nvPr>
        </p:nvGraphicFramePr>
        <p:xfrm>
          <a:off x="1027906" y="2272417"/>
          <a:ext cx="3096345" cy="3097093"/>
        </p:xfrm>
        <a:graphic>
          <a:graphicData uri="http://schemas.openxmlformats.org/drawingml/2006/table">
            <a:tbl>
              <a:tblPr firstRow="1" bandRow="1">
                <a:tableStyleId>{5C22544A-7EE6-4342-B048-85BDC9FD1C3A}</a:tableStyleId>
              </a:tblPr>
              <a:tblGrid>
                <a:gridCol w="864096"/>
                <a:gridCol w="1008112"/>
                <a:gridCol w="1224137"/>
              </a:tblGrid>
              <a:tr h="699821">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x</a:t>
                      </a:r>
                      <a:r>
                        <a:rPr lang="en-US" altLang="zh-CN" baseline="-25000" dirty="0" smtClean="0">
                          <a:solidFill>
                            <a:schemeClr val="tx1"/>
                          </a:solidFill>
                          <a:latin typeface="微软雅黑" panose="020B0503020204020204" pitchFamily="34" charset="-122"/>
                          <a:ea typeface="微软雅黑" panose="020B0503020204020204" pitchFamily="34" charset="-122"/>
                        </a:rPr>
                        <a:t>1</a:t>
                      </a:r>
                      <a:endParaRPr lang="zh-CN" altLang="en-US" baseline="-250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x</a:t>
                      </a:r>
                      <a:r>
                        <a:rPr lang="en-US" altLang="zh-CN" baseline="-25000" dirty="0" smtClean="0">
                          <a:solidFill>
                            <a:schemeClr val="tx1"/>
                          </a:solidFill>
                          <a:latin typeface="微软雅黑" panose="020B0503020204020204" pitchFamily="34" charset="-122"/>
                          <a:ea typeface="微软雅黑" panose="020B0503020204020204" pitchFamily="34" charset="-122"/>
                        </a:rPr>
                        <a:t>2</a:t>
                      </a:r>
                      <a:endParaRPr lang="zh-CN" altLang="en-US" baseline="-250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028065" rtl="0" eaLnBrk="1" fontAlgn="auto" latinLnBrk="0" hangingPunct="1">
                        <a:lnSpc>
                          <a:spcPct val="100000"/>
                        </a:lnSpc>
                        <a:spcBef>
                          <a:spcPts val="0"/>
                        </a:spcBef>
                        <a:spcAft>
                          <a:spcPts val="0"/>
                        </a:spcAft>
                        <a:buClrTx/>
                        <a:buSzTx/>
                        <a:buFontTx/>
                        <a:buNone/>
                        <a:tabLst/>
                        <a:defRPr/>
                      </a:pPr>
                      <a:r>
                        <a:rPr lang="el-GR" altLang="zh-CN" dirty="0" smtClean="0">
                          <a:solidFill>
                            <a:schemeClr val="tx1"/>
                          </a:solidFill>
                          <a:latin typeface="微软雅黑" panose="020B0503020204020204" pitchFamily="34" charset="-122"/>
                          <a:ea typeface="微软雅黑" panose="020B0503020204020204" pitchFamily="34" charset="-122"/>
                        </a:rPr>
                        <a:t>φ</a:t>
                      </a:r>
                      <a:r>
                        <a:rPr lang="en-US" altLang="zh-CN" dirty="0" smtClean="0">
                          <a:solidFill>
                            <a:schemeClr val="tx1"/>
                          </a:solidFill>
                          <a:latin typeface="微软雅黑" panose="020B0503020204020204" pitchFamily="34" charset="-122"/>
                          <a:ea typeface="微软雅黑" panose="020B0503020204020204" pitchFamily="34" charset="-122"/>
                        </a:rPr>
                        <a:t>(x</a:t>
                      </a:r>
                      <a:r>
                        <a:rPr lang="en-US" altLang="zh-CN" baseline="-25000" dirty="0" smtClean="0">
                          <a:solidFill>
                            <a:schemeClr val="tx1"/>
                          </a:solidFill>
                          <a:latin typeface="微软雅黑" panose="020B0503020204020204" pitchFamily="34" charset="-122"/>
                          <a:ea typeface="微软雅黑" panose="020B0503020204020204" pitchFamily="34" charset="-122"/>
                        </a:rPr>
                        <a:t>1</a:t>
                      </a:r>
                      <a:r>
                        <a:rPr lang="en-US" altLang="zh-CN" dirty="0" smtClean="0">
                          <a:solidFill>
                            <a:schemeClr val="tx1"/>
                          </a:solidFill>
                          <a:latin typeface="微软雅黑" panose="020B0503020204020204" pitchFamily="34" charset="-122"/>
                          <a:ea typeface="微软雅黑" panose="020B0503020204020204" pitchFamily="34" charset="-122"/>
                        </a:rPr>
                        <a:t>,x</a:t>
                      </a:r>
                      <a:r>
                        <a:rPr lang="en-US" altLang="zh-CN" baseline="-25000" dirty="0" smtClean="0">
                          <a:solidFill>
                            <a:schemeClr val="tx1"/>
                          </a:solidFill>
                          <a:latin typeface="微软雅黑" panose="020B0503020204020204" pitchFamily="34" charset="-122"/>
                          <a:ea typeface="微软雅黑" panose="020B0503020204020204" pitchFamily="34" charset="-122"/>
                        </a:rPr>
                        <a:t>2</a:t>
                      </a:r>
                      <a:r>
                        <a:rPr lang="en-US" altLang="zh-CN" dirty="0" smtClean="0">
                          <a:solidFill>
                            <a:schemeClr val="tx1"/>
                          </a:solidFill>
                          <a:latin typeface="微软雅黑" panose="020B0503020204020204" pitchFamily="34" charset="-122"/>
                          <a:ea typeface="微软雅黑" panose="020B0503020204020204" pitchFamily="34" charset="-122"/>
                        </a:rPr>
                        <a:t>)</a:t>
                      </a:r>
                      <a:endParaRPr lang="zh-CN" altLang="en-US" b="0" dirty="0" smtClean="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99318">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0</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0</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0</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99318">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0</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99318">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0</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99318">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0</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8" name="直接箭头连接符 7"/>
          <p:cNvCxnSpPr/>
          <p:nvPr/>
        </p:nvCxnSpPr>
        <p:spPr>
          <a:xfrm>
            <a:off x="4752925" y="3820963"/>
            <a:ext cx="93610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6209636" y="2257980"/>
            <a:ext cx="3727865" cy="3268455"/>
            <a:chOff x="6409110" y="2257980"/>
            <a:chExt cx="3727865" cy="3268455"/>
          </a:xfrm>
        </p:grpSpPr>
        <p:grpSp>
          <p:nvGrpSpPr>
            <p:cNvPr id="14" name="组合 13"/>
            <p:cNvGrpSpPr/>
            <p:nvPr/>
          </p:nvGrpSpPr>
          <p:grpSpPr>
            <a:xfrm>
              <a:off x="6913165" y="2257980"/>
              <a:ext cx="3168352" cy="2844502"/>
              <a:chOff x="7345213" y="1912005"/>
              <a:chExt cx="3168352" cy="2844502"/>
            </a:xfrm>
          </p:grpSpPr>
          <p:cxnSp>
            <p:nvCxnSpPr>
              <p:cNvPr id="11" name="直接箭头连接符 10"/>
              <p:cNvCxnSpPr/>
              <p:nvPr/>
            </p:nvCxnSpPr>
            <p:spPr>
              <a:xfrm>
                <a:off x="7345213" y="4752255"/>
                <a:ext cx="31683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7345213" y="1912005"/>
                <a:ext cx="0" cy="2844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9145413" y="2664023"/>
              <a:ext cx="33534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7417221" y="4392215"/>
              <a:ext cx="33534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18" name="矩形 17"/>
            <p:cNvSpPr/>
            <p:nvPr/>
          </p:nvSpPr>
          <p:spPr>
            <a:xfrm>
              <a:off x="7417221" y="2664023"/>
              <a:ext cx="33534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9" name="矩形 18"/>
            <p:cNvSpPr/>
            <p:nvPr/>
          </p:nvSpPr>
          <p:spPr>
            <a:xfrm>
              <a:off x="9145413" y="4392215"/>
              <a:ext cx="33534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cxnSp>
          <p:nvCxnSpPr>
            <p:cNvPr id="21" name="直接连接符 20"/>
            <p:cNvCxnSpPr>
              <a:stCxn id="17" idx="2"/>
            </p:cNvCxnSpPr>
            <p:nvPr/>
          </p:nvCxnSpPr>
          <p:spPr>
            <a:xfrm>
              <a:off x="7584895" y="4792325"/>
              <a:ext cx="0" cy="3059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9313087" y="4792324"/>
              <a:ext cx="0" cy="3059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985173" y="2880047"/>
              <a:ext cx="432048"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985173" y="4608239"/>
              <a:ext cx="432048"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9721477" y="5126325"/>
              <a:ext cx="41549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x</a:t>
              </a:r>
              <a:r>
                <a:rPr lang="en-US" altLang="zh-CN" baseline="-25000" dirty="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p:txBody>
        </p:sp>
        <p:sp>
          <p:nvSpPr>
            <p:cNvPr id="33" name="矩形 32"/>
            <p:cNvSpPr/>
            <p:nvPr/>
          </p:nvSpPr>
          <p:spPr>
            <a:xfrm>
              <a:off x="6409110" y="2257980"/>
              <a:ext cx="41549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x</a:t>
              </a:r>
              <a:r>
                <a:rPr lang="en-US" altLang="zh-CN" baseline="-25000" dirty="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p:txBody>
        </p:sp>
      </p:grpSp>
      <p:cxnSp>
        <p:nvCxnSpPr>
          <p:cNvPr id="35" name="直接连接符 34"/>
          <p:cNvCxnSpPr/>
          <p:nvPr/>
        </p:nvCxnSpPr>
        <p:spPr>
          <a:xfrm flipH="1">
            <a:off x="6852950" y="2229308"/>
            <a:ext cx="2488479" cy="3416151"/>
          </a:xfrm>
          <a:prstGeom prst="line">
            <a:avLst/>
          </a:prstGeom>
          <a:ln w="28575">
            <a:solidFill>
              <a:srgbClr val="E8524B"/>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209636" y="2850835"/>
            <a:ext cx="3775105" cy="1941489"/>
          </a:xfrm>
          <a:prstGeom prst="line">
            <a:avLst/>
          </a:prstGeom>
          <a:ln w="28575">
            <a:solidFill>
              <a:srgbClr val="E8524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23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解决线性不可分问题</a:t>
            </a:r>
          </a:p>
          <a:p>
            <a:endParaRPr lang="zh-CN" altLang="en-US" dirty="0"/>
          </a:p>
        </p:txBody>
      </p:sp>
      <p:sp>
        <p:nvSpPr>
          <p:cNvPr id="3" name="文本占位符 2"/>
          <p:cNvSpPr>
            <a:spLocks noGrp="1"/>
          </p:cNvSpPr>
          <p:nvPr>
            <p:ph type="body" sz="quarter" idx="11"/>
          </p:nvPr>
        </p:nvSpPr>
        <p:spPr/>
        <p:txBody>
          <a:bodyPr/>
          <a:lstStyle/>
          <a:p>
            <a:r>
              <a:rPr lang="en-US" altLang="zh-CN" dirty="0" smtClean="0"/>
              <a:t>3</a:t>
            </a:r>
            <a:endParaRPr lang="zh-CN" altLang="en-US" dirty="0"/>
          </a:p>
        </p:txBody>
      </p:sp>
      <p:sp>
        <p:nvSpPr>
          <p:cNvPr id="4" name="文本框 3"/>
          <p:cNvSpPr txBox="1"/>
          <p:nvPr/>
        </p:nvSpPr>
        <p:spPr>
          <a:xfrm>
            <a:off x="1008509" y="1511895"/>
            <a:ext cx="1980029" cy="400110"/>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实例：异或问题</a:t>
            </a:r>
            <a:endParaRPr lang="zh-CN" altLang="en-US" b="1" dirty="0">
              <a:latin typeface="微软雅黑" panose="020B0503020204020204" pitchFamily="34" charset="-122"/>
              <a:ea typeface="微软雅黑" panose="020B0503020204020204" pitchFamily="34" charset="-122"/>
            </a:endParaRPr>
          </a:p>
        </p:txBody>
      </p:sp>
      <p:grpSp>
        <p:nvGrpSpPr>
          <p:cNvPr id="72" name="组合 71"/>
          <p:cNvGrpSpPr/>
          <p:nvPr/>
        </p:nvGrpSpPr>
        <p:grpSpPr>
          <a:xfrm>
            <a:off x="1125839" y="2447999"/>
            <a:ext cx="3725397" cy="2563049"/>
            <a:chOff x="1125839" y="2447999"/>
            <a:chExt cx="3725397" cy="2563049"/>
          </a:xfrm>
        </p:grpSpPr>
        <p:sp>
          <p:nvSpPr>
            <p:cNvPr id="5" name="椭圆 4"/>
            <p:cNvSpPr/>
            <p:nvPr/>
          </p:nvSpPr>
          <p:spPr>
            <a:xfrm>
              <a:off x="1125839" y="2739598"/>
              <a:ext cx="583196" cy="5831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anose="020B0503020204020204" pitchFamily="34" charset="-122"/>
                  <a:ea typeface="微软雅黑" panose="020B0503020204020204" pitchFamily="34" charset="-122"/>
                </a:rPr>
                <a:t>x</a:t>
              </a:r>
              <a:r>
                <a:rPr lang="en-US" altLang="zh-CN" baseline="-25000" dirty="0" smtClean="0">
                  <a:solidFill>
                    <a:schemeClr val="tx1"/>
                  </a:solidFill>
                  <a:latin typeface="微软雅黑" panose="020B0503020204020204" pitchFamily="34" charset="-122"/>
                  <a:ea typeface="微软雅黑" panose="020B0503020204020204" pitchFamily="34" charset="-122"/>
                </a:rPr>
                <a:t>1</a:t>
              </a:r>
              <a:endParaRPr lang="zh-CN" altLang="en-US" baseline="-25000" dirty="0">
                <a:solidFill>
                  <a:schemeClr val="tx1"/>
                </a:solidFill>
                <a:latin typeface="微软雅黑" panose="020B0503020204020204" pitchFamily="34" charset="-122"/>
                <a:ea typeface="微软雅黑" panose="020B0503020204020204" pitchFamily="34" charset="-122"/>
              </a:endParaRPr>
            </a:p>
          </p:txBody>
        </p:sp>
        <p:sp>
          <p:nvSpPr>
            <p:cNvPr id="7" name="椭圆 6"/>
            <p:cNvSpPr/>
            <p:nvPr/>
          </p:nvSpPr>
          <p:spPr>
            <a:xfrm>
              <a:off x="2773999" y="2447999"/>
              <a:ext cx="583196" cy="5831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00" dirty="0" smtClean="0">
                  <a:solidFill>
                    <a:schemeClr val="tx1"/>
                  </a:solidFill>
                  <a:latin typeface="微软雅黑" panose="020B0503020204020204" pitchFamily="34" charset="-122"/>
                  <a:ea typeface="微软雅黑" panose="020B0503020204020204" pitchFamily="34" charset="-122"/>
                </a:rPr>
                <a:t>h</a:t>
              </a:r>
              <a:r>
                <a:rPr lang="en-US" altLang="zh-CN" sz="1700" baseline="-25000" dirty="0" smtClean="0">
                  <a:solidFill>
                    <a:schemeClr val="tx1"/>
                  </a:solidFill>
                  <a:latin typeface="微软雅黑" panose="020B0503020204020204" pitchFamily="34" charset="-122"/>
                  <a:ea typeface="微软雅黑" panose="020B0503020204020204" pitchFamily="34" charset="-122"/>
                </a:rPr>
                <a:t>1</a:t>
              </a:r>
              <a:endParaRPr lang="zh-CN" altLang="en-US" sz="1700" baseline="-25000" dirty="0">
                <a:solidFill>
                  <a:schemeClr val="tx1"/>
                </a:solidFill>
                <a:latin typeface="微软雅黑" panose="020B0503020204020204" pitchFamily="34" charset="-122"/>
                <a:ea typeface="微软雅黑" panose="020B0503020204020204" pitchFamily="34" charset="-122"/>
              </a:endParaRPr>
            </a:p>
          </p:txBody>
        </p:sp>
        <p:sp>
          <p:nvSpPr>
            <p:cNvPr id="8" name="椭圆 7"/>
            <p:cNvSpPr/>
            <p:nvPr/>
          </p:nvSpPr>
          <p:spPr>
            <a:xfrm>
              <a:off x="1125840" y="4262618"/>
              <a:ext cx="583196" cy="5831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anose="020B0503020204020204" pitchFamily="34" charset="-122"/>
                  <a:ea typeface="微软雅黑" panose="020B0503020204020204" pitchFamily="34" charset="-122"/>
                </a:rPr>
                <a:t>x</a:t>
              </a:r>
              <a:r>
                <a:rPr lang="en-US" altLang="zh-CN" baseline="-25000" dirty="0" smtClean="0">
                  <a:solidFill>
                    <a:schemeClr val="tx1"/>
                  </a:solidFill>
                  <a:latin typeface="微软雅黑" panose="020B0503020204020204" pitchFamily="34" charset="-122"/>
                  <a:ea typeface="微软雅黑" panose="020B0503020204020204" pitchFamily="34" charset="-122"/>
                </a:rPr>
                <a:t>2</a:t>
              </a:r>
              <a:endParaRPr lang="zh-CN" altLang="en-US" baseline="-25000" dirty="0">
                <a:solidFill>
                  <a:schemeClr val="tx1"/>
                </a:solidFill>
                <a:latin typeface="微软雅黑" panose="020B0503020204020204" pitchFamily="34" charset="-122"/>
                <a:ea typeface="微软雅黑" panose="020B0503020204020204" pitchFamily="34" charset="-122"/>
              </a:endParaRPr>
            </a:p>
          </p:txBody>
        </p:sp>
        <p:sp>
          <p:nvSpPr>
            <p:cNvPr id="9" name="椭圆 8"/>
            <p:cNvSpPr/>
            <p:nvPr/>
          </p:nvSpPr>
          <p:spPr>
            <a:xfrm>
              <a:off x="2758448" y="4427852"/>
              <a:ext cx="583196" cy="5831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00" dirty="0" smtClean="0">
                  <a:solidFill>
                    <a:schemeClr val="tx1"/>
                  </a:solidFill>
                  <a:latin typeface="微软雅黑" panose="020B0503020204020204" pitchFamily="34" charset="-122"/>
                  <a:ea typeface="微软雅黑" panose="020B0503020204020204" pitchFamily="34" charset="-122"/>
                </a:rPr>
                <a:t>h</a:t>
              </a:r>
              <a:r>
                <a:rPr lang="en-US" altLang="zh-CN" sz="1700" baseline="-25000" dirty="0" smtClean="0">
                  <a:solidFill>
                    <a:schemeClr val="tx1"/>
                  </a:solidFill>
                  <a:latin typeface="微软雅黑" panose="020B0503020204020204" pitchFamily="34" charset="-122"/>
                  <a:ea typeface="微软雅黑" panose="020B0503020204020204" pitchFamily="34" charset="-122"/>
                </a:rPr>
                <a:t>2</a:t>
              </a:r>
              <a:endParaRPr lang="zh-CN" altLang="en-US" sz="1700" baseline="-25000" dirty="0">
                <a:solidFill>
                  <a:schemeClr val="tx1"/>
                </a:solidFill>
                <a:latin typeface="微软雅黑" panose="020B0503020204020204" pitchFamily="34" charset="-122"/>
                <a:ea typeface="微软雅黑" panose="020B0503020204020204" pitchFamily="34" charset="-122"/>
              </a:endParaRPr>
            </a:p>
          </p:txBody>
        </p:sp>
        <p:sp>
          <p:nvSpPr>
            <p:cNvPr id="10" name="椭圆 9"/>
            <p:cNvSpPr/>
            <p:nvPr/>
          </p:nvSpPr>
          <p:spPr>
            <a:xfrm>
              <a:off x="4268040" y="3469943"/>
              <a:ext cx="583196" cy="5831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anose="020B0503020204020204" pitchFamily="34" charset="-122"/>
                  <a:ea typeface="微软雅黑" panose="020B0503020204020204" pitchFamily="34" charset="-122"/>
                </a:rPr>
                <a:t>y</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12" name="直接箭头连接符 11"/>
            <p:cNvCxnSpPr>
              <a:stCxn id="5" idx="6"/>
              <a:endCxn id="7" idx="2"/>
            </p:cNvCxnSpPr>
            <p:nvPr/>
          </p:nvCxnSpPr>
          <p:spPr>
            <a:xfrm flipV="1">
              <a:off x="1709035" y="2739598"/>
              <a:ext cx="1064964" cy="2915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6"/>
              <a:endCxn id="9" idx="1"/>
            </p:cNvCxnSpPr>
            <p:nvPr/>
          </p:nvCxnSpPr>
          <p:spPr>
            <a:xfrm>
              <a:off x="1709035" y="3031196"/>
              <a:ext cx="1134820" cy="14820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7"/>
              <a:endCxn id="7" idx="2"/>
            </p:cNvCxnSpPr>
            <p:nvPr/>
          </p:nvCxnSpPr>
          <p:spPr>
            <a:xfrm flipV="1">
              <a:off x="1623629" y="2739598"/>
              <a:ext cx="1150370" cy="16084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7"/>
              <a:endCxn id="9" idx="1"/>
            </p:cNvCxnSpPr>
            <p:nvPr/>
          </p:nvCxnSpPr>
          <p:spPr>
            <a:xfrm>
              <a:off x="1623629" y="4348026"/>
              <a:ext cx="1220226" cy="1652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6"/>
              <a:endCxn id="10" idx="1"/>
            </p:cNvCxnSpPr>
            <p:nvPr/>
          </p:nvCxnSpPr>
          <p:spPr>
            <a:xfrm>
              <a:off x="3357194" y="2739598"/>
              <a:ext cx="996253" cy="8157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6"/>
              <a:endCxn id="10" idx="3"/>
            </p:cNvCxnSpPr>
            <p:nvPr/>
          </p:nvCxnSpPr>
          <p:spPr>
            <a:xfrm flipV="1">
              <a:off x="3341644" y="3967731"/>
              <a:ext cx="1011804" cy="7517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989925" y="2513649"/>
              <a:ext cx="487634" cy="400110"/>
            </a:xfrm>
            <a:prstGeom prst="rect">
              <a:avLst/>
            </a:prstGeom>
          </p:spPr>
          <p:txBody>
            <a:bodyPr wrap="none">
              <a:spAutoFit/>
            </a:bodyPr>
            <a:lstStyle/>
            <a:p>
              <a:pPr algn="ctr"/>
              <a:r>
                <a:rPr lang="en-US" altLang="zh-CN" dirty="0" smtClean="0">
                  <a:latin typeface="微软雅黑" panose="020B0503020204020204" pitchFamily="34" charset="-122"/>
                  <a:ea typeface="微软雅黑" panose="020B0503020204020204" pitchFamily="34" charset="-122"/>
                </a:rPr>
                <a:t>w</a:t>
              </a:r>
              <a:r>
                <a:rPr lang="en-US" altLang="zh-CN" baseline="-25000" dirty="0" smtClean="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p:txBody>
        </p:sp>
        <p:sp>
          <p:nvSpPr>
            <p:cNvPr id="27" name="矩形 26"/>
            <p:cNvSpPr/>
            <p:nvPr/>
          </p:nvSpPr>
          <p:spPr>
            <a:xfrm>
              <a:off x="1388292" y="3730009"/>
              <a:ext cx="487634" cy="400110"/>
            </a:xfrm>
            <a:prstGeom prst="rect">
              <a:avLst/>
            </a:prstGeom>
          </p:spPr>
          <p:txBody>
            <a:bodyPr wrap="none">
              <a:spAutoFit/>
            </a:bodyPr>
            <a:lstStyle/>
            <a:p>
              <a:pPr algn="ctr"/>
              <a:r>
                <a:rPr lang="en-US" altLang="zh-CN" dirty="0" smtClean="0">
                  <a:latin typeface="微软雅黑" panose="020B0503020204020204" pitchFamily="34" charset="-122"/>
                  <a:ea typeface="微软雅黑" panose="020B0503020204020204" pitchFamily="34" charset="-122"/>
                </a:rPr>
                <a:t>w</a:t>
              </a:r>
              <a:r>
                <a:rPr lang="en-US" altLang="zh-CN" baseline="-25000" dirty="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p:txBody>
        </p:sp>
        <p:sp>
          <p:nvSpPr>
            <p:cNvPr id="28" name="矩形 27"/>
            <p:cNvSpPr/>
            <p:nvPr/>
          </p:nvSpPr>
          <p:spPr>
            <a:xfrm>
              <a:off x="1825021" y="2976941"/>
              <a:ext cx="487634" cy="400110"/>
            </a:xfrm>
            <a:prstGeom prst="rect">
              <a:avLst/>
            </a:prstGeom>
          </p:spPr>
          <p:txBody>
            <a:bodyPr wrap="none">
              <a:spAutoFit/>
            </a:bodyPr>
            <a:lstStyle/>
            <a:p>
              <a:pPr algn="ctr"/>
              <a:r>
                <a:rPr lang="en-US" altLang="zh-CN" dirty="0" smtClean="0">
                  <a:latin typeface="微软雅黑" panose="020B0503020204020204" pitchFamily="34" charset="-122"/>
                  <a:ea typeface="微软雅黑" panose="020B0503020204020204" pitchFamily="34" charset="-122"/>
                </a:rPr>
                <a:t>w</a:t>
              </a:r>
              <a:r>
                <a:rPr lang="en-US" altLang="zh-CN" baseline="-25000" dirty="0">
                  <a:latin typeface="微软雅黑" panose="020B0503020204020204" pitchFamily="34" charset="-122"/>
                  <a:ea typeface="微软雅黑" panose="020B0503020204020204" pitchFamily="34" charset="-122"/>
                </a:rPr>
                <a:t>3</a:t>
              </a:r>
              <a:endParaRPr lang="zh-CN" altLang="en-US" baseline="-25000" dirty="0">
                <a:latin typeface="微软雅黑" panose="020B0503020204020204" pitchFamily="34" charset="-122"/>
                <a:ea typeface="微软雅黑" panose="020B0503020204020204" pitchFamily="34" charset="-122"/>
              </a:endParaRPr>
            </a:p>
          </p:txBody>
        </p:sp>
        <p:sp>
          <p:nvSpPr>
            <p:cNvPr id="29" name="矩形 28"/>
            <p:cNvSpPr/>
            <p:nvPr/>
          </p:nvSpPr>
          <p:spPr>
            <a:xfrm>
              <a:off x="1933494" y="3984581"/>
              <a:ext cx="487634" cy="400110"/>
            </a:xfrm>
            <a:prstGeom prst="rect">
              <a:avLst/>
            </a:prstGeom>
          </p:spPr>
          <p:txBody>
            <a:bodyPr wrap="none">
              <a:spAutoFit/>
            </a:bodyPr>
            <a:lstStyle/>
            <a:p>
              <a:pPr algn="ctr"/>
              <a:r>
                <a:rPr lang="en-US" altLang="zh-CN" dirty="0" smtClean="0">
                  <a:latin typeface="微软雅黑" panose="020B0503020204020204" pitchFamily="34" charset="-122"/>
                  <a:ea typeface="微软雅黑" panose="020B0503020204020204" pitchFamily="34" charset="-122"/>
                </a:rPr>
                <a:t>w</a:t>
              </a:r>
              <a:r>
                <a:rPr lang="en-US" altLang="zh-CN" baseline="-25000" dirty="0" smtClean="0">
                  <a:latin typeface="微软雅黑" panose="020B0503020204020204" pitchFamily="34" charset="-122"/>
                  <a:ea typeface="微软雅黑" panose="020B0503020204020204" pitchFamily="34" charset="-122"/>
                </a:rPr>
                <a:t>4</a:t>
              </a:r>
              <a:endParaRPr lang="zh-CN" altLang="en-US" baseline="-25000" dirty="0">
                <a:latin typeface="微软雅黑" panose="020B0503020204020204" pitchFamily="34" charset="-122"/>
                <a:ea typeface="微软雅黑" panose="020B0503020204020204" pitchFamily="34" charset="-122"/>
              </a:endParaRPr>
            </a:p>
          </p:txBody>
        </p:sp>
        <p:sp>
          <p:nvSpPr>
            <p:cNvPr id="30" name="矩形 29"/>
            <p:cNvSpPr/>
            <p:nvPr/>
          </p:nvSpPr>
          <p:spPr>
            <a:xfrm>
              <a:off x="3696573" y="2638205"/>
              <a:ext cx="487634"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w</a:t>
              </a:r>
              <a:r>
                <a:rPr lang="en-US" altLang="zh-CN" baseline="-25000" dirty="0" smtClean="0">
                  <a:latin typeface="微软雅黑" panose="020B0503020204020204" pitchFamily="34" charset="-122"/>
                  <a:ea typeface="微软雅黑" panose="020B0503020204020204" pitchFamily="34" charset="-122"/>
                </a:rPr>
                <a:t>5</a:t>
              </a:r>
              <a:endParaRPr lang="zh-CN" altLang="en-US" baseline="-25000" dirty="0">
                <a:latin typeface="微软雅黑" panose="020B0503020204020204" pitchFamily="34" charset="-122"/>
                <a:ea typeface="微软雅黑" panose="020B0503020204020204" pitchFamily="34" charset="-122"/>
              </a:endParaRPr>
            </a:p>
          </p:txBody>
        </p:sp>
        <p:sp>
          <p:nvSpPr>
            <p:cNvPr id="31" name="矩形 30"/>
            <p:cNvSpPr/>
            <p:nvPr/>
          </p:nvSpPr>
          <p:spPr>
            <a:xfrm>
              <a:off x="3456781" y="3992105"/>
              <a:ext cx="487634" cy="400110"/>
            </a:xfrm>
            <a:prstGeom prst="rect">
              <a:avLst/>
            </a:prstGeom>
          </p:spPr>
          <p:txBody>
            <a:bodyPr wrap="none">
              <a:spAutoFit/>
            </a:bodyPr>
            <a:lstStyle/>
            <a:p>
              <a:pPr algn="ctr"/>
              <a:r>
                <a:rPr lang="en-US" altLang="zh-CN" dirty="0" smtClean="0">
                  <a:latin typeface="微软雅黑" panose="020B0503020204020204" pitchFamily="34" charset="-122"/>
                  <a:ea typeface="微软雅黑" panose="020B0503020204020204" pitchFamily="34" charset="-122"/>
                </a:rPr>
                <a:t>w</a:t>
              </a:r>
              <a:r>
                <a:rPr lang="en-US" altLang="zh-CN" baseline="-25000" dirty="0" smtClean="0">
                  <a:latin typeface="微软雅黑" panose="020B0503020204020204" pitchFamily="34" charset="-122"/>
                  <a:ea typeface="微软雅黑" panose="020B0503020204020204" pitchFamily="34" charset="-122"/>
                </a:rPr>
                <a:t>6</a:t>
              </a:r>
              <a:endParaRPr lang="zh-CN" altLang="en-US" baseline="-25000" dirty="0">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Requires="a14">
          <p:sp>
            <p:nvSpPr>
              <p:cNvPr id="32" name="文本框 31"/>
              <p:cNvSpPr txBox="1"/>
              <p:nvPr/>
            </p:nvSpPr>
            <p:spPr>
              <a:xfrm>
                <a:off x="6623301" y="431609"/>
                <a:ext cx="2799356" cy="34740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y</m:t>
                      </m:r>
                      <m:r>
                        <a:rPr lang="en-US" altLang="zh-CN"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baseline="30000" smtClean="0">
                          <a:latin typeface="Cambria Math" panose="02040503050406030204" pitchFamily="18" charset="0"/>
                        </a:rPr>
                        <m:t>𝑇</m:t>
                      </m:r>
                      <m:d>
                        <m:dPr>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𝑊</m:t>
                              </m:r>
                              <m:r>
                                <a:rPr lang="en-US" altLang="zh-CN" i="1" baseline="30000">
                                  <a:latin typeface="Cambria Math" panose="02040503050406030204" pitchFamily="18" charset="0"/>
                                </a:rPr>
                                <m:t>𝑇</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b="0" i="1" smtClean="0">
                                  <a:latin typeface="Cambria Math" panose="02040503050406030204" pitchFamily="18" charset="0"/>
                                </a:rPr>
                                <m:t>𝑐</m:t>
                              </m:r>
                              <m:r>
                                <a:rPr lang="en-US" altLang="zh-CN" i="1" baseline="30000">
                                  <a:latin typeface="Cambria Math" panose="02040503050406030204" pitchFamily="18" charset="0"/>
                                </a:rPr>
                                <m:t> </m:t>
                              </m:r>
                            </m:e>
                          </m:d>
                        </m:e>
                      </m:d>
                      <m:r>
                        <a:rPr lang="en-US" altLang="zh-CN" i="1">
                          <a:latin typeface="Cambria Math" panose="02040503050406030204" pitchFamily="18" charset="0"/>
                        </a:rPr>
                        <m:t>+</m:t>
                      </m:r>
                      <m:r>
                        <a:rPr lang="en-US" altLang="zh-CN" i="1">
                          <a:latin typeface="Cambria Math" panose="02040503050406030204" pitchFamily="18" charset="0"/>
                        </a:rPr>
                        <m:t>𝑏</m:t>
                      </m:r>
                    </m:oMath>
                  </m:oMathPara>
                </a14:m>
                <a:endParaRPr lang="zh-CN" altLang="en-US" baseline="-25000" dirty="0"/>
              </a:p>
            </p:txBody>
          </p:sp>
        </mc:Choice>
        <mc:Fallback>
          <p:sp>
            <p:nvSpPr>
              <p:cNvPr id="32" name="文本框 31"/>
              <p:cNvSpPr txBox="1">
                <a:spLocks noRot="1" noChangeAspect="1" noMove="1" noResize="1" noEditPoints="1" noAdjustHandles="1" noChangeArrowheads="1" noChangeShapeType="1" noTextEdit="1"/>
              </p:cNvSpPr>
              <p:nvPr/>
            </p:nvSpPr>
            <p:spPr>
              <a:xfrm>
                <a:off x="6623301" y="431609"/>
                <a:ext cx="2799356" cy="347403"/>
              </a:xfrm>
              <a:prstGeom prst="rect">
                <a:avLst/>
              </a:prstGeom>
              <a:blipFill rotWithShape="0">
                <a:blip r:embed="rId2"/>
                <a:stretch>
                  <a:fillRect l="-1957" r="-1957" b="-24561"/>
                </a:stretch>
              </a:blipFill>
            </p:spPr>
            <p:txBody>
              <a:bodyPr/>
              <a:lstStyle/>
              <a:p>
                <a:r>
                  <a:rPr lang="zh-CN" altLang="en-US">
                    <a:noFill/>
                  </a:rPr>
                  <a:t> </a:t>
                </a:r>
              </a:p>
            </p:txBody>
          </p:sp>
        </mc:Fallback>
      </mc:AlternateContent>
      <p:grpSp>
        <p:nvGrpSpPr>
          <p:cNvPr id="40" name="组合 39"/>
          <p:cNvGrpSpPr/>
          <p:nvPr/>
        </p:nvGrpSpPr>
        <p:grpSpPr>
          <a:xfrm>
            <a:off x="5486486" y="3021966"/>
            <a:ext cx="4955071" cy="1226233"/>
            <a:chOff x="5459032" y="3116336"/>
            <a:chExt cx="4955071" cy="1226233"/>
          </a:xfrm>
        </p:grpSpPr>
        <mc:AlternateContent xmlns:mc="http://schemas.openxmlformats.org/markup-compatibility/2006">
          <mc:Choice xmlns:a14="http://schemas.microsoft.com/office/drawing/2010/main" Requires="a14">
            <p:sp>
              <p:nvSpPr>
                <p:cNvPr id="36" name="文本框 35"/>
                <p:cNvSpPr txBox="1"/>
                <p:nvPr/>
              </p:nvSpPr>
              <p:spPr>
                <a:xfrm>
                  <a:off x="7605791" y="3469312"/>
                  <a:ext cx="815736" cy="51321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mr>
                            </m:m>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1</m:t>
                                  </m:r>
                                </m:e>
                              </m:mr>
                            </m:m>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0</m:t>
                                  </m:r>
                                </m:e>
                              </m:mr>
                            </m:m>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1</m:t>
                                  </m:r>
                                </m:e>
                              </m:mr>
                            </m:m>
                          </m:e>
                        </m:d>
                      </m:oMath>
                    </m:oMathPara>
                  </a14:m>
                  <a:endParaRPr lang="zh-CN" altLang="en-US" dirty="0"/>
                </a:p>
              </p:txBody>
            </p:sp>
          </mc:Choice>
          <mc:Fallback>
            <p:sp>
              <p:nvSpPr>
                <p:cNvPr id="36" name="文本框 35"/>
                <p:cNvSpPr txBox="1">
                  <a:spLocks noRot="1" noChangeAspect="1" noMove="1" noResize="1" noEditPoints="1" noAdjustHandles="1" noChangeArrowheads="1" noChangeShapeType="1" noTextEdit="1"/>
                </p:cNvSpPr>
                <p:nvPr/>
              </p:nvSpPr>
              <p:spPr>
                <a:xfrm>
                  <a:off x="7605791" y="3469312"/>
                  <a:ext cx="815736" cy="51321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矩形 36"/>
                <p:cNvSpPr/>
                <p:nvPr/>
              </p:nvSpPr>
              <p:spPr>
                <a:xfrm>
                  <a:off x="6314754" y="3436884"/>
                  <a:ext cx="1253677" cy="55226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𝑤</m:t>
                                  </m:r>
                                  <m:r>
                                    <a:rPr lang="en-US" altLang="zh-CN" i="1" baseline="-25000">
                                      <a:latin typeface="Cambria Math" panose="02040503050406030204" pitchFamily="18" charset="0"/>
                                    </a:rPr>
                                    <m:t>1</m:t>
                                  </m:r>
                                </m:e>
                                <m:e>
                                  <m:r>
                                    <a:rPr lang="en-US" altLang="zh-CN" i="1">
                                      <a:latin typeface="Cambria Math" panose="02040503050406030204" pitchFamily="18" charset="0"/>
                                    </a:rPr>
                                    <m:t>𝑤</m:t>
                                  </m:r>
                                  <m:r>
                                    <a:rPr lang="en-US" altLang="zh-CN" b="0" i="1" baseline="-25000" smtClean="0">
                                      <a:latin typeface="Cambria Math" panose="02040503050406030204" pitchFamily="18" charset="0"/>
                                    </a:rPr>
                                    <m:t>2</m:t>
                                  </m:r>
                                </m:e>
                              </m:mr>
                              <m:mr>
                                <m:e>
                                  <m:r>
                                    <a:rPr lang="en-US" altLang="zh-CN" i="1">
                                      <a:latin typeface="Cambria Math" panose="02040503050406030204" pitchFamily="18" charset="0"/>
                                    </a:rPr>
                                    <m:t>𝑤</m:t>
                                  </m:r>
                                  <m:r>
                                    <a:rPr lang="en-US" altLang="zh-CN" b="0" i="1" baseline="-25000" smtClean="0">
                                      <a:latin typeface="Cambria Math" panose="02040503050406030204" pitchFamily="18" charset="0"/>
                                    </a:rPr>
                                    <m:t>3</m:t>
                                  </m:r>
                                </m:e>
                                <m:e>
                                  <m:r>
                                    <a:rPr lang="en-US" altLang="zh-CN" i="1">
                                      <a:latin typeface="Cambria Math" panose="02040503050406030204" pitchFamily="18" charset="0"/>
                                    </a:rPr>
                                    <m:t>𝑤</m:t>
                                  </m:r>
                                  <m:r>
                                    <a:rPr lang="en-US" altLang="zh-CN" i="1" baseline="-25000">
                                      <a:latin typeface="Cambria Math" panose="02040503050406030204" pitchFamily="18" charset="0"/>
                                    </a:rPr>
                                    <m:t>4</m:t>
                                  </m:r>
                                </m:e>
                              </m:mr>
                            </m:m>
                          </m:e>
                        </m:d>
                      </m:oMath>
                    </m:oMathPara>
                  </a14:m>
                  <a:endParaRPr lang="zh-CN" altLang="en-US" dirty="0"/>
                </a:p>
              </p:txBody>
            </p:sp>
          </mc:Choice>
          <mc:Fallback>
            <p:sp>
              <p:nvSpPr>
                <p:cNvPr id="37" name="矩形 36"/>
                <p:cNvSpPr>
                  <a:spLocks noRot="1" noChangeAspect="1" noMove="1" noResize="1" noEditPoints="1" noAdjustHandles="1" noChangeArrowheads="1" noChangeShapeType="1" noTextEdit="1"/>
                </p:cNvSpPr>
                <p:nvPr/>
              </p:nvSpPr>
              <p:spPr>
                <a:xfrm>
                  <a:off x="6314754" y="3436884"/>
                  <a:ext cx="1253677" cy="552267"/>
                </a:xfrm>
                <a:prstGeom prst="rect">
                  <a:avLst/>
                </a:prstGeom>
                <a:blipFill rotWithShape="0">
                  <a:blip r:embed="rId4"/>
                  <a:stretch>
                    <a:fillRect b="-10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矩形 37"/>
                <p:cNvSpPr/>
                <p:nvPr/>
              </p:nvSpPr>
              <p:spPr>
                <a:xfrm>
                  <a:off x="5459032" y="3532006"/>
                  <a:ext cx="994631"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𝑊</m:t>
                        </m:r>
                        <m:r>
                          <a:rPr lang="en-US" altLang="zh-CN" i="1" baseline="30000">
                            <a:latin typeface="Cambria Math" panose="02040503050406030204" pitchFamily="18" charset="0"/>
                          </a:rPr>
                          <m:t>𝑇</m:t>
                        </m:r>
                        <m:r>
                          <a:rPr lang="en-US" altLang="zh-CN" i="1">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dirty="0"/>
                </a:p>
              </p:txBody>
            </p:sp>
          </mc:Choice>
          <mc:Fallback>
            <p:sp>
              <p:nvSpPr>
                <p:cNvPr id="38" name="矩形 37"/>
                <p:cNvSpPr>
                  <a:spLocks noRot="1" noChangeAspect="1" noMove="1" noResize="1" noEditPoints="1" noAdjustHandles="1" noChangeArrowheads="1" noChangeShapeType="1" noTextEdit="1"/>
                </p:cNvSpPr>
                <p:nvPr/>
              </p:nvSpPr>
              <p:spPr>
                <a:xfrm>
                  <a:off x="5459032" y="3532006"/>
                  <a:ext cx="994631" cy="40011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矩形 38"/>
                <p:cNvSpPr/>
                <p:nvPr/>
              </p:nvSpPr>
              <p:spPr>
                <a:xfrm>
                  <a:off x="8324365" y="3116336"/>
                  <a:ext cx="2089738" cy="122623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𝑥𝑇</m:t>
                        </m:r>
                        <m:r>
                          <a:rPr lang="en-US" altLang="zh-CN" i="1" smtClean="0">
                            <a:latin typeface="Cambria Math" panose="02040503050406030204" pitchFamily="18" charset="0"/>
                          </a:rPr>
                          <m:t>𝑊</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m>
                                    <m:mPr>
                                      <m:mcs>
                                        <m:mc>
                                          <m:mcPr>
                                            <m:count m:val="1"/>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1</m:t>
                                        </m:r>
                                      </m:e>
                                    </m:mr>
                                  </m:m>
                                </m:e>
                                <m:e>
                                  <m:m>
                                    <m:mPr>
                                      <m:mcs>
                                        <m:mc>
                                          <m:mcPr>
                                            <m:count m:val="1"/>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1</m:t>
                                        </m:r>
                                      </m:e>
                                    </m:mr>
                                  </m:m>
                                </m:e>
                              </m:mr>
                              <m:mr>
                                <m:e>
                                  <m:m>
                                    <m:mPr>
                                      <m:mcs>
                                        <m:mc>
                                          <m:mcPr>
                                            <m:count m:val="1"/>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2</m:t>
                                        </m:r>
                                      </m:e>
                                    </m:mr>
                                  </m:m>
                                </m:e>
                                <m:e>
                                  <m:m>
                                    <m:mPr>
                                      <m:mcs>
                                        <m:mc>
                                          <m:mcPr>
                                            <m:count m:val="1"/>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2</m:t>
                                        </m:r>
                                      </m:e>
                                    </m:mr>
                                  </m:m>
                                </m:e>
                              </m:mr>
                            </m:m>
                          </m:e>
                        </m:d>
                      </m:oMath>
                    </m:oMathPara>
                  </a14:m>
                  <a:endParaRPr lang="zh-CN" altLang="en-US" dirty="0"/>
                </a:p>
              </p:txBody>
            </p:sp>
          </mc:Choice>
          <mc:Fallback>
            <p:sp>
              <p:nvSpPr>
                <p:cNvPr id="39" name="矩形 38"/>
                <p:cNvSpPr>
                  <a:spLocks noRot="1" noChangeAspect="1" noMove="1" noResize="1" noEditPoints="1" noAdjustHandles="1" noChangeArrowheads="1" noChangeShapeType="1" noTextEdit="1"/>
                </p:cNvSpPr>
                <p:nvPr/>
              </p:nvSpPr>
              <p:spPr>
                <a:xfrm>
                  <a:off x="8324365" y="3116336"/>
                  <a:ext cx="2089738" cy="1226233"/>
                </a:xfrm>
                <a:prstGeom prst="rect">
                  <a:avLst/>
                </a:prstGeom>
                <a:blipFill rotWithShape="0">
                  <a:blip r:embed="rId6"/>
                  <a:stretch>
                    <a:fillRect/>
                  </a:stretch>
                </a:blipFill>
              </p:spPr>
              <p:txBody>
                <a:bodyPr/>
                <a:lstStyle/>
                <a:p>
                  <a:r>
                    <a:rPr lang="zh-CN" altLang="en-US">
                      <a:noFill/>
                    </a:rPr>
                    <a:t> </a:t>
                  </a:r>
                </a:p>
              </p:txBody>
            </p:sp>
          </mc:Fallback>
        </mc:AlternateContent>
      </p:grpSp>
      <p:grpSp>
        <p:nvGrpSpPr>
          <p:cNvPr id="56" name="组合 55"/>
          <p:cNvGrpSpPr/>
          <p:nvPr/>
        </p:nvGrpSpPr>
        <p:grpSpPr>
          <a:xfrm>
            <a:off x="5366366" y="1057927"/>
            <a:ext cx="5219207" cy="581647"/>
            <a:chOff x="5366366" y="1057927"/>
            <a:chExt cx="5219207" cy="581647"/>
          </a:xfrm>
        </p:grpSpPr>
        <mc:AlternateContent xmlns:mc="http://schemas.openxmlformats.org/markup-compatibility/2006">
          <mc:Choice xmlns:a14="http://schemas.microsoft.com/office/drawing/2010/main" Requires="a14">
            <p:sp>
              <p:nvSpPr>
                <p:cNvPr id="33" name="矩形 32"/>
                <p:cNvSpPr/>
                <p:nvPr/>
              </p:nvSpPr>
              <p:spPr>
                <a:xfrm>
                  <a:off x="8248647" y="1060189"/>
                  <a:ext cx="1244956" cy="55226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𝑤</m:t>
                        </m:r>
                        <m:r>
                          <a:rPr lang="en-US" altLang="zh-CN" b="0" i="1" smtClean="0">
                            <a:latin typeface="Cambria Math" panose="02040503050406030204" pitchFamily="18" charset="0"/>
                          </a:rPr>
                          <m:t>=</m:t>
                        </m:r>
                        <m:d>
                          <m:dPr>
                            <m:begChr m:val="["/>
                            <m:endChr m:val="]"/>
                            <m:ctrlPr>
                              <a:rPr lang="en-US" altLang="zh-CN" i="1" dirty="0">
                                <a:latin typeface="Cambria Math" panose="02040503050406030204" pitchFamily="18" charset="0"/>
                              </a:rPr>
                            </m:ctrlPr>
                          </m:dPr>
                          <m:e>
                            <m:m>
                              <m:mPr>
                                <m:mcs>
                                  <m:mc>
                                    <m:mcPr>
                                      <m:count m:val="1"/>
                                      <m:mcJc m:val="center"/>
                                    </m:mcPr>
                                  </m:mc>
                                </m:mcs>
                                <m:ctrlPr>
                                  <a:rPr lang="en-US" altLang="zh-CN" i="1" dirty="0">
                                    <a:latin typeface="Cambria Math" panose="02040503050406030204" pitchFamily="18" charset="0"/>
                                  </a:rPr>
                                </m:ctrlPr>
                              </m:mPr>
                              <m:mr>
                                <m:e>
                                  <m:r>
                                    <m:rPr>
                                      <m:brk m:alnAt="7"/>
                                    </m:rPr>
                                    <a:rPr lang="en-US" altLang="zh-CN" i="1" dirty="0">
                                      <a:latin typeface="Cambria Math" panose="02040503050406030204" pitchFamily="18" charset="0"/>
                                    </a:rPr>
                                    <m:t>𝑤</m:t>
                                  </m:r>
                                  <m:r>
                                    <a:rPr lang="en-US" altLang="zh-CN" i="1" baseline="-25000" dirty="0">
                                      <a:latin typeface="Cambria Math" panose="02040503050406030204" pitchFamily="18" charset="0"/>
                                    </a:rPr>
                                    <m:t>5</m:t>
                                  </m:r>
                                </m:e>
                              </m:mr>
                              <m:mr>
                                <m:e>
                                  <m:r>
                                    <a:rPr lang="en-US" altLang="zh-CN" i="1" dirty="0">
                                      <a:latin typeface="Cambria Math" panose="02040503050406030204" pitchFamily="18" charset="0"/>
                                    </a:rPr>
                                    <m:t>𝑤</m:t>
                                  </m:r>
                                  <m:r>
                                    <a:rPr lang="en-US" altLang="zh-CN" i="1" baseline="-25000" dirty="0">
                                      <a:latin typeface="Cambria Math" panose="02040503050406030204" pitchFamily="18" charset="0"/>
                                    </a:rPr>
                                    <m:t>6</m:t>
                                  </m:r>
                                </m:e>
                              </m:mr>
                            </m:m>
                          </m:e>
                        </m:d>
                      </m:oMath>
                    </m:oMathPara>
                  </a14:m>
                  <a:endParaRPr lang="zh-CN" altLang="en-US" dirty="0"/>
                </a:p>
              </p:txBody>
            </p:sp>
          </mc:Choice>
          <mc:Fallback>
            <p:sp>
              <p:nvSpPr>
                <p:cNvPr id="33" name="矩形 32"/>
                <p:cNvSpPr>
                  <a:spLocks noRot="1" noChangeAspect="1" noMove="1" noResize="1" noEditPoints="1" noAdjustHandles="1" noChangeArrowheads="1" noChangeShapeType="1" noTextEdit="1"/>
                </p:cNvSpPr>
                <p:nvPr/>
              </p:nvSpPr>
              <p:spPr>
                <a:xfrm>
                  <a:off x="8248647" y="1060189"/>
                  <a:ext cx="1244956" cy="55226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矩形 33"/>
                <p:cNvSpPr/>
                <p:nvPr/>
              </p:nvSpPr>
              <p:spPr>
                <a:xfrm>
                  <a:off x="5366366" y="1087307"/>
                  <a:ext cx="1842171" cy="55226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𝑊</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𝑤</m:t>
                                  </m:r>
                                  <m:r>
                                    <a:rPr lang="en-US" altLang="zh-CN" b="0" i="1" baseline="-25000" smtClean="0">
                                      <a:latin typeface="Cambria Math" panose="02040503050406030204" pitchFamily="18" charset="0"/>
                                    </a:rPr>
                                    <m:t>1</m:t>
                                  </m:r>
                                </m:e>
                                <m:e>
                                  <m:r>
                                    <a:rPr lang="en-US" altLang="zh-CN" b="0" i="1" smtClean="0">
                                      <a:latin typeface="Cambria Math" panose="02040503050406030204" pitchFamily="18" charset="0"/>
                                    </a:rPr>
                                    <m:t>𝑤</m:t>
                                  </m:r>
                                  <m:r>
                                    <a:rPr lang="en-US" altLang="zh-CN" b="0" i="1" baseline="-25000" smtClean="0">
                                      <a:latin typeface="Cambria Math" panose="02040503050406030204" pitchFamily="18" charset="0"/>
                                    </a:rPr>
                                    <m:t>3</m:t>
                                  </m:r>
                                </m:e>
                              </m:mr>
                              <m:mr>
                                <m:e>
                                  <m:r>
                                    <a:rPr lang="en-US" altLang="zh-CN" b="0" i="1" smtClean="0">
                                      <a:latin typeface="Cambria Math" panose="02040503050406030204" pitchFamily="18" charset="0"/>
                                    </a:rPr>
                                    <m:t>𝑤</m:t>
                                  </m:r>
                                  <m:r>
                                    <a:rPr lang="en-US" altLang="zh-CN" b="0" i="1" baseline="-25000" smtClean="0">
                                      <a:latin typeface="Cambria Math" panose="02040503050406030204" pitchFamily="18" charset="0"/>
                                    </a:rPr>
                                    <m:t>2</m:t>
                                  </m:r>
                                </m:e>
                                <m:e>
                                  <m:r>
                                    <a:rPr lang="en-US" altLang="zh-CN" b="0" i="1" smtClean="0">
                                      <a:latin typeface="Cambria Math" panose="02040503050406030204" pitchFamily="18" charset="0"/>
                                    </a:rPr>
                                    <m:t>𝑤</m:t>
                                  </m:r>
                                  <m:r>
                                    <a:rPr lang="en-US" altLang="zh-CN" b="0" i="1" baseline="-25000" smtClean="0">
                                      <a:latin typeface="Cambria Math" panose="02040503050406030204" pitchFamily="18" charset="0"/>
                                    </a:rPr>
                                    <m:t>4</m:t>
                                  </m:r>
                                </m:e>
                              </m:mr>
                            </m:m>
                          </m:e>
                        </m:d>
                      </m:oMath>
                    </m:oMathPara>
                  </a14:m>
                  <a:endParaRPr lang="zh-CN" altLang="en-US" dirty="0"/>
                </a:p>
              </p:txBody>
            </p:sp>
          </mc:Choice>
          <mc:Fallback>
            <p:sp>
              <p:nvSpPr>
                <p:cNvPr id="34" name="矩形 33"/>
                <p:cNvSpPr>
                  <a:spLocks noRot="1" noChangeAspect="1" noMove="1" noResize="1" noEditPoints="1" noAdjustHandles="1" noChangeArrowheads="1" noChangeShapeType="1" noTextEdit="1"/>
                </p:cNvSpPr>
                <p:nvPr/>
              </p:nvSpPr>
              <p:spPr>
                <a:xfrm>
                  <a:off x="5366366" y="1087307"/>
                  <a:ext cx="1842171" cy="55226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矩形 34"/>
                <p:cNvSpPr/>
                <p:nvPr/>
              </p:nvSpPr>
              <p:spPr>
                <a:xfrm>
                  <a:off x="7125050" y="1057927"/>
                  <a:ext cx="1139414" cy="55444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i="1" dirty="0">
                                <a:latin typeface="Cambria Math" panose="02040503050406030204" pitchFamily="18" charset="0"/>
                              </a:rPr>
                            </m:ctrlPr>
                          </m:dPr>
                          <m:e>
                            <m:m>
                              <m:mPr>
                                <m:mcs>
                                  <m:mc>
                                    <m:mcPr>
                                      <m:count m:val="1"/>
                                      <m:mcJc m:val="center"/>
                                    </m:mcPr>
                                  </m:mc>
                                </m:mcs>
                                <m:ctrlPr>
                                  <a:rPr lang="en-US" altLang="zh-CN" i="1" dirty="0">
                                    <a:latin typeface="Cambria Math" panose="02040503050406030204" pitchFamily="18" charset="0"/>
                                  </a:rPr>
                                </m:ctrlPr>
                              </m:mPr>
                              <m:mr>
                                <m:e>
                                  <m:r>
                                    <m:rPr>
                                      <m:brk m:alnAt="7"/>
                                    </m:rPr>
                                    <a:rPr lang="en-US" altLang="zh-CN" b="0" i="1" dirty="0" smtClean="0">
                                      <a:latin typeface="Cambria Math" panose="02040503050406030204" pitchFamily="18" charset="0"/>
                                    </a:rPr>
                                    <m:t>𝑥</m:t>
                                  </m:r>
                                  <m:r>
                                    <a:rPr lang="en-US" altLang="zh-CN" b="0" i="1" baseline="-25000" dirty="0" smtClean="0">
                                      <a:latin typeface="Cambria Math" panose="02040503050406030204" pitchFamily="18" charset="0"/>
                                    </a:rPr>
                                    <m:t>1</m:t>
                                  </m:r>
                                </m:e>
                              </m:mr>
                              <m:mr>
                                <m:e>
                                  <m:r>
                                    <a:rPr lang="en-US" altLang="zh-CN" b="0" i="1" dirty="0" smtClean="0">
                                      <a:latin typeface="Cambria Math" panose="02040503050406030204" pitchFamily="18" charset="0"/>
                                    </a:rPr>
                                    <m:t>𝑥</m:t>
                                  </m:r>
                                  <m:r>
                                    <a:rPr lang="en-US" altLang="zh-CN" b="0" i="1" baseline="-25000" dirty="0" smtClean="0">
                                      <a:latin typeface="Cambria Math" panose="02040503050406030204" pitchFamily="18" charset="0"/>
                                    </a:rPr>
                                    <m:t>2</m:t>
                                  </m:r>
                                </m:e>
                              </m:mr>
                            </m:m>
                          </m:e>
                        </m:d>
                      </m:oMath>
                    </m:oMathPara>
                  </a14:m>
                  <a:endParaRPr lang="zh-CN" altLang="en-US" dirty="0"/>
                </a:p>
              </p:txBody>
            </p:sp>
          </mc:Choice>
          <mc:Fallback>
            <p:sp>
              <p:nvSpPr>
                <p:cNvPr id="35" name="矩形 34"/>
                <p:cNvSpPr>
                  <a:spLocks noRot="1" noChangeAspect="1" noMove="1" noResize="1" noEditPoints="1" noAdjustHandles="1" noChangeArrowheads="1" noChangeShapeType="1" noTextEdit="1"/>
                </p:cNvSpPr>
                <p:nvPr/>
              </p:nvSpPr>
              <p:spPr>
                <a:xfrm>
                  <a:off x="7125050" y="1057927"/>
                  <a:ext cx="1139414" cy="554447"/>
                </a:xfrm>
                <a:prstGeom prst="rect">
                  <a:avLst/>
                </a:prstGeom>
                <a:blipFill rotWithShape="0">
                  <a:blip r:embed="rId9"/>
                  <a:stretch>
                    <a:fillRect b="-1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文本框 42"/>
                <p:cNvSpPr txBox="1"/>
                <p:nvPr/>
              </p:nvSpPr>
              <p:spPr>
                <a:xfrm>
                  <a:off x="9636980" y="1181261"/>
                  <a:ext cx="948593"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zh-CN" altLang="en-US" i="1">
                            <a:latin typeface="Cambria Math" panose="02040503050406030204" pitchFamily="18" charset="0"/>
                          </a:rPr>
                          <m:t>同理</m:t>
                        </m:r>
                      </m:oMath>
                    </m:oMathPara>
                  </a14:m>
                  <a:endParaRPr lang="zh-CN" altLang="en-US" dirty="0">
                    <a:latin typeface="微软雅黑" panose="020B0503020204020204" pitchFamily="34" charset="-122"/>
                    <a:ea typeface="微软雅黑" panose="020B0503020204020204" pitchFamily="34" charset="-122"/>
                  </a:endParaRPr>
                </a:p>
              </p:txBody>
            </p:sp>
          </mc:Choice>
          <mc:Fallback>
            <p:sp>
              <p:nvSpPr>
                <p:cNvPr id="43" name="文本框 42"/>
                <p:cNvSpPr txBox="1">
                  <a:spLocks noRot="1" noChangeAspect="1" noMove="1" noResize="1" noEditPoints="1" noAdjustHandles="1" noChangeArrowheads="1" noChangeShapeType="1" noTextEdit="1"/>
                </p:cNvSpPr>
                <p:nvPr/>
              </p:nvSpPr>
              <p:spPr>
                <a:xfrm>
                  <a:off x="9636980" y="1181261"/>
                  <a:ext cx="948593" cy="307777"/>
                </a:xfrm>
                <a:prstGeom prst="rect">
                  <a:avLst/>
                </a:prstGeom>
                <a:blipFill rotWithShape="0">
                  <a:blip r:embed="rId10"/>
                  <a:stretch>
                    <a:fillRect l="-2581" t="-8000" r="-9032" b="-26000"/>
                  </a:stretch>
                </a:blipFill>
              </p:spPr>
              <p:txBody>
                <a:bodyPr/>
                <a:lstStyle/>
                <a:p>
                  <a:r>
                    <a:rPr lang="zh-CN" altLang="en-US">
                      <a:noFill/>
                    </a:rPr>
                    <a:t> </a:t>
                  </a:r>
                </a:p>
              </p:txBody>
            </p:sp>
          </mc:Fallback>
        </mc:AlternateContent>
      </p:grpSp>
      <p:grpSp>
        <p:nvGrpSpPr>
          <p:cNvPr id="73" name="组合 72"/>
          <p:cNvGrpSpPr/>
          <p:nvPr/>
        </p:nvGrpSpPr>
        <p:grpSpPr>
          <a:xfrm>
            <a:off x="5328989" y="1943943"/>
            <a:ext cx="4411027" cy="651865"/>
            <a:chOff x="5328989" y="1943943"/>
            <a:chExt cx="4411027" cy="651865"/>
          </a:xfrm>
        </p:grpSpPr>
        <mc:AlternateContent xmlns:mc="http://schemas.openxmlformats.org/markup-compatibility/2006">
          <mc:Choice xmlns:a14="http://schemas.microsoft.com/office/drawing/2010/main" Requires="a14">
            <p:sp>
              <p:nvSpPr>
                <p:cNvPr id="44" name="矩形 43"/>
                <p:cNvSpPr/>
                <p:nvPr/>
              </p:nvSpPr>
              <p:spPr>
                <a:xfrm>
                  <a:off x="5328989" y="1992309"/>
                  <a:ext cx="1816523" cy="60349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b="0" i="1" smtClean="0">
                            <a:latin typeface="Cambria Math" panose="02040503050406030204" pitchFamily="18" charset="0"/>
                          </a:rPr>
                          <m:t>令</m:t>
                        </m:r>
                        <m:r>
                          <a:rPr lang="en-US" altLang="zh-CN" i="1" smtClean="0">
                            <a:latin typeface="Cambria Math" panose="02040503050406030204" pitchFamily="18" charset="0"/>
                          </a:rPr>
                          <m:t>𝑊</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mr>
                            </m:m>
                          </m:e>
                        </m:d>
                      </m:oMath>
                    </m:oMathPara>
                  </a14:m>
                  <a:endParaRPr lang="zh-CN" altLang="en-US" dirty="0"/>
                </a:p>
              </p:txBody>
            </p:sp>
          </mc:Choice>
          <mc:Fallback>
            <p:sp>
              <p:nvSpPr>
                <p:cNvPr id="44" name="矩形 43"/>
                <p:cNvSpPr>
                  <a:spLocks noRot="1" noChangeAspect="1" noMove="1" noResize="1" noEditPoints="1" noAdjustHandles="1" noChangeArrowheads="1" noChangeShapeType="1" noTextEdit="1"/>
                </p:cNvSpPr>
                <p:nvPr/>
              </p:nvSpPr>
              <p:spPr>
                <a:xfrm>
                  <a:off x="5328989" y="1992309"/>
                  <a:ext cx="1816523" cy="603499"/>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矩形 44"/>
                <p:cNvSpPr/>
                <p:nvPr/>
              </p:nvSpPr>
              <p:spPr>
                <a:xfrm>
                  <a:off x="7166906" y="1969217"/>
                  <a:ext cx="1296252" cy="60349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𝑤</m:t>
                        </m:r>
                        <m:r>
                          <a:rPr lang="en-US" altLang="zh-CN" b="0" i="1" smtClean="0">
                            <a:latin typeface="Cambria Math" panose="02040503050406030204" pitchFamily="18" charset="0"/>
                          </a:rPr>
                          <m:t>=</m:t>
                        </m:r>
                        <m:d>
                          <m:dPr>
                            <m:begChr m:val="["/>
                            <m:endChr m:val="]"/>
                            <m:ctrlPr>
                              <a:rPr lang="en-US" altLang="zh-CN" i="1" dirty="0">
                                <a:latin typeface="Cambria Math" panose="02040503050406030204" pitchFamily="18" charset="0"/>
                              </a:rPr>
                            </m:ctrlPr>
                          </m:dPr>
                          <m:e>
                            <m:m>
                              <m:mPr>
                                <m:mcs>
                                  <m:mc>
                                    <m:mcPr>
                                      <m:count m:val="1"/>
                                      <m:mcJc m:val="center"/>
                                    </m:mcPr>
                                  </m:mc>
                                </m:mcs>
                                <m:ctrlPr>
                                  <a:rPr lang="en-US" altLang="zh-CN" i="1" dirty="0">
                                    <a:latin typeface="Cambria Math" panose="02040503050406030204" pitchFamily="18" charset="0"/>
                                  </a:rPr>
                                </m:ctrlPr>
                              </m:mPr>
                              <m:mr>
                                <m:e>
                                  <m:r>
                                    <a:rPr lang="en-US" altLang="zh-CN" b="0" i="1" dirty="0" smtClean="0">
                                      <a:latin typeface="Cambria Math" panose="02040503050406030204" pitchFamily="18" charset="0"/>
                                    </a:rPr>
                                    <m:t>1</m:t>
                                  </m:r>
                                </m:e>
                              </m:mr>
                              <m:mr>
                                <m:e>
                                  <m:r>
                                    <a:rPr lang="en-US" altLang="zh-CN" b="0" i="1" dirty="0" smtClean="0">
                                      <a:latin typeface="Cambria Math" panose="02040503050406030204" pitchFamily="18" charset="0"/>
                                    </a:rPr>
                                    <m:t>−2</m:t>
                                  </m:r>
                                </m:e>
                              </m:mr>
                            </m:m>
                          </m:e>
                        </m:d>
                      </m:oMath>
                    </m:oMathPara>
                  </a14:m>
                  <a:endParaRPr lang="zh-CN" altLang="en-US" dirty="0"/>
                </a:p>
              </p:txBody>
            </p:sp>
          </mc:Choice>
          <mc:Fallback>
            <p:sp>
              <p:nvSpPr>
                <p:cNvPr id="45" name="矩形 44"/>
                <p:cNvSpPr>
                  <a:spLocks noRot="1" noChangeAspect="1" noMove="1" noResize="1" noEditPoints="1" noAdjustHandles="1" noChangeArrowheads="1" noChangeShapeType="1" noTextEdit="1"/>
                </p:cNvSpPr>
                <p:nvPr/>
              </p:nvSpPr>
              <p:spPr>
                <a:xfrm>
                  <a:off x="7166906" y="1969217"/>
                  <a:ext cx="1296252" cy="603499"/>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矩形 45"/>
                <p:cNvSpPr/>
                <p:nvPr/>
              </p:nvSpPr>
              <p:spPr>
                <a:xfrm>
                  <a:off x="8526607" y="1943943"/>
                  <a:ext cx="1213409" cy="60349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c</m:t>
                        </m:r>
                        <m:r>
                          <a:rPr lang="en-US" altLang="zh-CN" b="0" i="1" smtClean="0">
                            <a:latin typeface="Cambria Math" panose="02040503050406030204" pitchFamily="18" charset="0"/>
                          </a:rPr>
                          <m:t>=</m:t>
                        </m:r>
                        <m:d>
                          <m:dPr>
                            <m:begChr m:val="["/>
                            <m:endChr m:val="]"/>
                            <m:ctrlPr>
                              <a:rPr lang="en-US" altLang="zh-CN" i="1" dirty="0">
                                <a:latin typeface="Cambria Math" panose="02040503050406030204" pitchFamily="18" charset="0"/>
                              </a:rPr>
                            </m:ctrlPr>
                          </m:dPr>
                          <m:e>
                            <m:m>
                              <m:mPr>
                                <m:mcs>
                                  <m:mc>
                                    <m:mcPr>
                                      <m:count m:val="1"/>
                                      <m:mcJc m:val="center"/>
                                    </m:mcPr>
                                  </m:mc>
                                </m:mcs>
                                <m:ctrlPr>
                                  <a:rPr lang="en-US" altLang="zh-CN" i="1" dirty="0">
                                    <a:latin typeface="Cambria Math" panose="02040503050406030204" pitchFamily="18" charset="0"/>
                                  </a:rPr>
                                </m:ctrlPr>
                              </m:mPr>
                              <m:mr>
                                <m:e>
                                  <m:r>
                                    <m:rPr>
                                      <m:brk m:alnAt="7"/>
                                    </m:rPr>
                                    <a:rPr lang="en-US" altLang="zh-CN" b="0" i="1" dirty="0" smtClean="0">
                                      <a:latin typeface="Cambria Math" panose="02040503050406030204" pitchFamily="18" charset="0"/>
                                    </a:rPr>
                                    <m:t>0</m:t>
                                  </m:r>
                                </m:e>
                              </m:mr>
                              <m:mr>
                                <m:e>
                                  <m:r>
                                    <a:rPr lang="en-US" altLang="zh-CN" b="0" i="1" dirty="0" smtClean="0">
                                      <a:latin typeface="Cambria Math" panose="02040503050406030204" pitchFamily="18" charset="0"/>
                                    </a:rPr>
                                    <m:t>−1</m:t>
                                  </m:r>
                                </m:e>
                              </m:mr>
                            </m:m>
                          </m:e>
                        </m:d>
                      </m:oMath>
                    </m:oMathPara>
                  </a14:m>
                  <a:endParaRPr lang="zh-CN" altLang="en-US" dirty="0"/>
                </a:p>
              </p:txBody>
            </p:sp>
          </mc:Choice>
          <mc:Fallback>
            <p:sp>
              <p:nvSpPr>
                <p:cNvPr id="46" name="矩形 45"/>
                <p:cNvSpPr>
                  <a:spLocks noRot="1" noChangeAspect="1" noMove="1" noResize="1" noEditPoints="1" noAdjustHandles="1" noChangeArrowheads="1" noChangeShapeType="1" noTextEdit="1"/>
                </p:cNvSpPr>
                <p:nvPr/>
              </p:nvSpPr>
              <p:spPr>
                <a:xfrm>
                  <a:off x="8526607" y="1943943"/>
                  <a:ext cx="1213409" cy="603499"/>
                </a:xfrm>
                <a:prstGeom prst="rect">
                  <a:avLst/>
                </a:prstGeom>
                <a:blipFill rotWithShape="0">
                  <a:blip r:embed="rId13"/>
                  <a:stretch>
                    <a:fillRect/>
                  </a:stretch>
                </a:blipFill>
              </p:spPr>
              <p:txBody>
                <a:bodyPr/>
                <a:lstStyle/>
                <a:p>
                  <a:r>
                    <a:rPr lang="zh-CN" altLang="en-US">
                      <a:noFill/>
                    </a:rPr>
                    <a:t> </a:t>
                  </a:r>
                </a:p>
              </p:txBody>
            </p:sp>
          </mc:Fallback>
        </mc:AlternateContent>
      </p:grpSp>
      <p:sp>
        <p:nvSpPr>
          <p:cNvPr id="47" name="下箭头 46"/>
          <p:cNvSpPr/>
          <p:nvPr/>
        </p:nvSpPr>
        <p:spPr>
          <a:xfrm>
            <a:off x="8277518" y="2736031"/>
            <a:ext cx="187073" cy="46329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5617021" y="4392215"/>
            <a:ext cx="5596030" cy="1259974"/>
            <a:chOff x="5625154" y="4304517"/>
            <a:chExt cx="5596030" cy="1259974"/>
          </a:xfrm>
        </p:grpSpPr>
        <p:grpSp>
          <p:nvGrpSpPr>
            <p:cNvPr id="74" name="组合 73"/>
            <p:cNvGrpSpPr/>
            <p:nvPr/>
          </p:nvGrpSpPr>
          <p:grpSpPr>
            <a:xfrm>
              <a:off x="5625154" y="4495475"/>
              <a:ext cx="635250" cy="515573"/>
              <a:chOff x="5625154" y="4495475"/>
              <a:chExt cx="635250" cy="515573"/>
            </a:xfrm>
          </p:grpSpPr>
          <p:sp>
            <p:nvSpPr>
              <p:cNvPr id="49" name="右箭头 48"/>
              <p:cNvSpPr/>
              <p:nvPr/>
            </p:nvSpPr>
            <p:spPr>
              <a:xfrm>
                <a:off x="5625154" y="4845814"/>
                <a:ext cx="635250" cy="16523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0" name="矩形 49"/>
                  <p:cNvSpPr/>
                  <p:nvPr/>
                </p:nvSpPr>
                <p:spPr>
                  <a:xfrm>
                    <a:off x="5670859" y="4495475"/>
                    <a:ext cx="561500"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i="1">
                              <a:latin typeface="Cambria Math" panose="02040503050406030204" pitchFamily="18" charset="0"/>
                            </a:rPr>
                            <m:t>𝑐</m:t>
                          </m:r>
                        </m:oMath>
                      </m:oMathPara>
                    </a14:m>
                    <a:endParaRPr lang="zh-CN" altLang="en-US" dirty="0"/>
                  </a:p>
                </p:txBody>
              </p:sp>
            </mc:Choice>
            <mc:Fallback>
              <p:sp>
                <p:nvSpPr>
                  <p:cNvPr id="50" name="矩形 49"/>
                  <p:cNvSpPr>
                    <a:spLocks noRot="1" noChangeAspect="1" noMove="1" noResize="1" noEditPoints="1" noAdjustHandles="1" noChangeArrowheads="1" noChangeShapeType="1" noTextEdit="1"/>
                  </p:cNvSpPr>
                  <p:nvPr/>
                </p:nvSpPr>
                <p:spPr>
                  <a:xfrm>
                    <a:off x="5670859" y="4495475"/>
                    <a:ext cx="561500" cy="400110"/>
                  </a:xfrm>
                  <a:prstGeom prst="rect">
                    <a:avLst/>
                  </a:prstGeom>
                  <a:blipFill rotWithShape="0">
                    <a:blip r:embed="rId14"/>
                    <a:stretch>
                      <a:fillRect/>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51" name="矩形 50"/>
                <p:cNvSpPr/>
                <p:nvPr/>
              </p:nvSpPr>
              <p:spPr>
                <a:xfrm>
                  <a:off x="6512491" y="4338258"/>
                  <a:ext cx="1192762" cy="122623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e>
                                    </m:mr>
                                    <m:mr>
                                      <m:e>
                                        <m:r>
                                          <a:rPr lang="en-US" altLang="zh-CN" i="1">
                                            <a:latin typeface="Cambria Math" panose="02040503050406030204" pitchFamily="18" charset="0"/>
                                          </a:rPr>
                                          <m:t>1</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0</m:t>
                                        </m:r>
                                      </m:e>
                                    </m:mr>
                                  </m:m>
                                </m:e>
                              </m:mr>
                              <m:m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mr>
                                    <m:mr>
                                      <m:e>
                                        <m:r>
                                          <a:rPr lang="en-US" altLang="zh-CN" i="1">
                                            <a:latin typeface="Cambria Math" panose="02040503050406030204" pitchFamily="18" charset="0"/>
                                          </a:rPr>
                                          <m:t>2</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1</m:t>
                                        </m:r>
                                      </m:e>
                                    </m:mr>
                                  </m:m>
                                </m:e>
                              </m:mr>
                            </m:m>
                          </m:e>
                        </m:d>
                      </m:oMath>
                    </m:oMathPara>
                  </a14:m>
                  <a:endParaRPr lang="zh-CN" altLang="en-US" dirty="0"/>
                </a:p>
              </p:txBody>
            </p:sp>
          </mc:Choice>
          <mc:Fallback>
            <p:sp>
              <p:nvSpPr>
                <p:cNvPr id="51" name="矩形 50"/>
                <p:cNvSpPr>
                  <a:spLocks noRot="1" noChangeAspect="1" noMove="1" noResize="1" noEditPoints="1" noAdjustHandles="1" noChangeArrowheads="1" noChangeShapeType="1" noTextEdit="1"/>
                </p:cNvSpPr>
                <p:nvPr/>
              </p:nvSpPr>
              <p:spPr>
                <a:xfrm>
                  <a:off x="6512491" y="4338258"/>
                  <a:ext cx="1192762" cy="1226233"/>
                </a:xfrm>
                <a:prstGeom prst="rect">
                  <a:avLst/>
                </a:prstGeom>
                <a:blipFill rotWithShape="0">
                  <a:blip r:embed="rId15"/>
                  <a:stretch>
                    <a:fillRect/>
                  </a:stretch>
                </a:blipFill>
              </p:spPr>
              <p:txBody>
                <a:bodyPr/>
                <a:lstStyle/>
                <a:p>
                  <a:r>
                    <a:rPr lang="zh-CN" altLang="en-US">
                      <a:noFill/>
                    </a:rPr>
                    <a:t> </a:t>
                  </a:r>
                </a:p>
              </p:txBody>
            </p:sp>
          </mc:Fallback>
        </mc:AlternateContent>
        <p:sp>
          <p:nvSpPr>
            <p:cNvPr id="52" name="右箭头 51"/>
            <p:cNvSpPr/>
            <p:nvPr/>
          </p:nvSpPr>
          <p:spPr>
            <a:xfrm>
              <a:off x="8015080" y="4895585"/>
              <a:ext cx="635250" cy="16523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3" name="矩形 52"/>
                <p:cNvSpPr/>
                <p:nvPr/>
              </p:nvSpPr>
              <p:spPr>
                <a:xfrm>
                  <a:off x="7921277" y="4545246"/>
                  <a:ext cx="768287"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𝑅𝑒𝑙𝑢</m:t>
                        </m:r>
                      </m:oMath>
                    </m:oMathPara>
                  </a14:m>
                  <a:endParaRPr lang="zh-CN" altLang="en-US" dirty="0"/>
                </a:p>
              </p:txBody>
            </p:sp>
          </mc:Choice>
          <mc:Fallback>
            <p:sp>
              <p:nvSpPr>
                <p:cNvPr id="53" name="矩形 52"/>
                <p:cNvSpPr>
                  <a:spLocks noRot="1" noChangeAspect="1" noMove="1" noResize="1" noEditPoints="1" noAdjustHandles="1" noChangeArrowheads="1" noChangeShapeType="1" noTextEdit="1"/>
                </p:cNvSpPr>
                <p:nvPr/>
              </p:nvSpPr>
              <p:spPr>
                <a:xfrm>
                  <a:off x="7921277" y="4545246"/>
                  <a:ext cx="768287" cy="400110"/>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矩形 53"/>
                <p:cNvSpPr/>
                <p:nvPr/>
              </p:nvSpPr>
              <p:spPr>
                <a:xfrm>
                  <a:off x="8884327" y="4304517"/>
                  <a:ext cx="2336857" cy="122623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e>
                                    </m:mr>
                                    <m:mr>
                                      <m:e>
                                        <m:r>
                                          <a:rPr lang="en-US" altLang="zh-CN" i="1">
                                            <a:latin typeface="Cambria Math" panose="02040503050406030204" pitchFamily="18" charset="0"/>
                                          </a:rPr>
                                          <m:t>1</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mr>
                                  </m:m>
                                </m:e>
                              </m:mr>
                              <m:m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mr>
                                    <m:mr>
                                      <m:e>
                                        <m:r>
                                          <a:rPr lang="en-US" altLang="zh-CN" i="1">
                                            <a:latin typeface="Cambria Math" panose="02040503050406030204" pitchFamily="18" charset="0"/>
                                          </a:rPr>
                                          <m:t>2</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1</m:t>
                                        </m:r>
                                      </m:e>
                                    </m:mr>
                                  </m:m>
                                </m:e>
                              </m:mr>
                            </m:m>
                          </m:e>
                        </m:d>
                        <m:r>
                          <a:rPr lang="zh-CN" altLang="en-US" i="1" smtClean="0">
                            <a:latin typeface="Cambria Math" panose="02040503050406030204" pitchFamily="18" charset="0"/>
                          </a:rPr>
                          <m:t>对应</m:t>
                        </m:r>
                        <m:r>
                          <a:rPr lang="zh-CN" altLang="en-US" b="0" i="1" smtClean="0">
                            <a:latin typeface="Cambria Math" panose="02040503050406030204" pitchFamily="18" charset="0"/>
                          </a:rPr>
                          <m:t>的</m:t>
                        </m:r>
                        <m:r>
                          <a:rPr lang="en-US" altLang="zh-CN" b="0" i="1" smtClean="0">
                            <a:latin typeface="Cambria Math" panose="02040503050406030204" pitchFamily="18" charset="0"/>
                          </a:rPr>
                          <m:t>𝑦</m:t>
                        </m:r>
                        <m:d>
                          <m:dPr>
                            <m:begChr m:val="["/>
                            <m:endChr m:val="]"/>
                            <m:ctrlPr>
                              <a:rPr lang="en-US" altLang="zh-CN" i="1">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mr>
                                    <m:m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0</m:t>
                                              </m:r>
                                            </m:e>
                                          </m:mr>
                                        </m:m>
                                      </m:e>
                                    </m:mr>
                                  </m:m>
                                </m:e>
                              </m:mr>
                            </m:m>
                          </m:e>
                        </m:d>
                      </m:oMath>
                    </m:oMathPara>
                  </a14:m>
                  <a:endParaRPr lang="zh-CN" altLang="en-US" baseline="30000" dirty="0"/>
                </a:p>
              </p:txBody>
            </p:sp>
          </mc:Choice>
          <mc:Fallback>
            <p:sp>
              <p:nvSpPr>
                <p:cNvPr id="54" name="矩形 53"/>
                <p:cNvSpPr>
                  <a:spLocks noRot="1" noChangeAspect="1" noMove="1" noResize="1" noEditPoints="1" noAdjustHandles="1" noChangeArrowheads="1" noChangeShapeType="1" noTextEdit="1"/>
                </p:cNvSpPr>
                <p:nvPr/>
              </p:nvSpPr>
              <p:spPr>
                <a:xfrm>
                  <a:off x="8884327" y="4304517"/>
                  <a:ext cx="2336857" cy="1226233"/>
                </a:xfrm>
                <a:prstGeom prst="rect">
                  <a:avLst/>
                </a:prstGeom>
                <a:blipFill rotWithShape="0">
                  <a:blip r:embed="rId17"/>
                  <a:stretch>
                    <a:fillRect/>
                  </a:stretch>
                </a:blipFill>
              </p:spPr>
              <p:txBody>
                <a:bodyPr/>
                <a:lstStyle/>
                <a:p>
                  <a:r>
                    <a:rPr lang="zh-CN" altLang="en-US">
                      <a:noFill/>
                    </a:rPr>
                    <a:t> </a:t>
                  </a:r>
                </a:p>
              </p:txBody>
            </p:sp>
          </mc:Fallback>
        </mc:AlternateContent>
      </p:grpSp>
      <p:grpSp>
        <p:nvGrpSpPr>
          <p:cNvPr id="76" name="组合 75"/>
          <p:cNvGrpSpPr/>
          <p:nvPr/>
        </p:nvGrpSpPr>
        <p:grpSpPr>
          <a:xfrm>
            <a:off x="545341" y="2350353"/>
            <a:ext cx="3727865" cy="3268455"/>
            <a:chOff x="6409110" y="2257980"/>
            <a:chExt cx="3727865" cy="3268455"/>
          </a:xfrm>
        </p:grpSpPr>
        <p:grpSp>
          <p:nvGrpSpPr>
            <p:cNvPr id="77" name="组合 76"/>
            <p:cNvGrpSpPr/>
            <p:nvPr/>
          </p:nvGrpSpPr>
          <p:grpSpPr>
            <a:xfrm>
              <a:off x="6913165" y="2257980"/>
              <a:ext cx="3168352" cy="2844502"/>
              <a:chOff x="7345213" y="1912005"/>
              <a:chExt cx="3168352" cy="2844502"/>
            </a:xfrm>
          </p:grpSpPr>
          <p:cxnSp>
            <p:nvCxnSpPr>
              <p:cNvPr id="88" name="直接箭头连接符 87"/>
              <p:cNvCxnSpPr/>
              <p:nvPr/>
            </p:nvCxnSpPr>
            <p:spPr>
              <a:xfrm>
                <a:off x="7345213" y="4752255"/>
                <a:ext cx="31683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flipV="1">
                <a:off x="7345213" y="1912005"/>
                <a:ext cx="0" cy="2844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8" name="矩形 77"/>
            <p:cNvSpPr/>
            <p:nvPr/>
          </p:nvSpPr>
          <p:spPr>
            <a:xfrm>
              <a:off x="9145413" y="2664023"/>
              <a:ext cx="33534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79" name="矩形 78"/>
            <p:cNvSpPr/>
            <p:nvPr/>
          </p:nvSpPr>
          <p:spPr>
            <a:xfrm>
              <a:off x="7417221" y="4392215"/>
              <a:ext cx="33534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81" name="矩形 80"/>
            <p:cNvSpPr/>
            <p:nvPr/>
          </p:nvSpPr>
          <p:spPr>
            <a:xfrm>
              <a:off x="8405961" y="4392215"/>
              <a:ext cx="33534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cxnSp>
          <p:nvCxnSpPr>
            <p:cNvPr id="82" name="直接连接符 81"/>
            <p:cNvCxnSpPr>
              <a:stCxn id="79" idx="2"/>
            </p:cNvCxnSpPr>
            <p:nvPr/>
          </p:nvCxnSpPr>
          <p:spPr>
            <a:xfrm>
              <a:off x="7584895" y="4792325"/>
              <a:ext cx="0" cy="3059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8573635" y="4792324"/>
              <a:ext cx="0" cy="3059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6985173" y="2880047"/>
              <a:ext cx="432048"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6985173" y="4608239"/>
              <a:ext cx="432048"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9721477" y="5126325"/>
              <a:ext cx="41549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x</a:t>
              </a:r>
              <a:r>
                <a:rPr lang="en-US" altLang="zh-CN" baseline="-25000" dirty="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p:txBody>
        </p:sp>
        <p:sp>
          <p:nvSpPr>
            <p:cNvPr id="87" name="矩形 86"/>
            <p:cNvSpPr/>
            <p:nvPr/>
          </p:nvSpPr>
          <p:spPr>
            <a:xfrm>
              <a:off x="6409110" y="2257980"/>
              <a:ext cx="41549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x</a:t>
              </a:r>
              <a:r>
                <a:rPr lang="en-US" altLang="zh-CN" baseline="-25000" dirty="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p:txBody>
        </p:sp>
        <p:cxnSp>
          <p:nvCxnSpPr>
            <p:cNvPr id="90" name="直接连接符 89"/>
            <p:cNvCxnSpPr/>
            <p:nvPr/>
          </p:nvCxnSpPr>
          <p:spPr>
            <a:xfrm>
              <a:off x="9348421" y="4792324"/>
              <a:ext cx="0" cy="3059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cxnSp>
        <p:nvCxnSpPr>
          <p:cNvPr id="91" name="直接连接符 90"/>
          <p:cNvCxnSpPr/>
          <p:nvPr/>
        </p:nvCxnSpPr>
        <p:spPr>
          <a:xfrm flipH="1">
            <a:off x="1053675" y="2586168"/>
            <a:ext cx="3557504" cy="3032640"/>
          </a:xfrm>
          <a:prstGeom prst="line">
            <a:avLst/>
          </a:prstGeom>
          <a:ln w="28575">
            <a:solidFill>
              <a:srgbClr val="E8524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70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fade">
                                      <p:cBhvr>
                                        <p:cTn id="20" dur="500"/>
                                        <p:tgtEl>
                                          <p:spTgt spid="73"/>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xit" presetSubtype="32" fill="hold" nodeType="clickEffect">
                                  <p:stCondLst>
                                    <p:cond delay="0"/>
                                  </p:stCondLst>
                                  <p:childTnLst>
                                    <p:anim calcmode="lin" valueType="num">
                                      <p:cBhvr>
                                        <p:cTn id="37" dur="500"/>
                                        <p:tgtEl>
                                          <p:spTgt spid="72"/>
                                        </p:tgtEl>
                                        <p:attrNameLst>
                                          <p:attrName>ppt_w</p:attrName>
                                        </p:attrNameLst>
                                      </p:cBhvr>
                                      <p:tavLst>
                                        <p:tav tm="0">
                                          <p:val>
                                            <p:strVal val="ppt_w"/>
                                          </p:val>
                                        </p:tav>
                                        <p:tav tm="100000">
                                          <p:val>
                                            <p:fltVal val="0"/>
                                          </p:val>
                                        </p:tav>
                                      </p:tavLst>
                                    </p:anim>
                                    <p:anim calcmode="lin" valueType="num">
                                      <p:cBhvr>
                                        <p:cTn id="38" dur="500"/>
                                        <p:tgtEl>
                                          <p:spTgt spid="72"/>
                                        </p:tgtEl>
                                        <p:attrNameLst>
                                          <p:attrName>ppt_h</p:attrName>
                                        </p:attrNameLst>
                                      </p:cBhvr>
                                      <p:tavLst>
                                        <p:tav tm="0">
                                          <p:val>
                                            <p:strVal val="ppt_h"/>
                                          </p:val>
                                        </p:tav>
                                        <p:tav tm="100000">
                                          <p:val>
                                            <p:fltVal val="0"/>
                                          </p:val>
                                        </p:tav>
                                      </p:tavLst>
                                    </p:anim>
                                    <p:animEffect transition="out" filter="fade">
                                      <p:cBhvr>
                                        <p:cTn id="39" dur="500"/>
                                        <p:tgtEl>
                                          <p:spTgt spid="72"/>
                                        </p:tgtEl>
                                      </p:cBhvr>
                                    </p:animEffect>
                                    <p:set>
                                      <p:cBhvr>
                                        <p:cTn id="40" dur="1" fill="hold">
                                          <p:stCondLst>
                                            <p:cond delay="499"/>
                                          </p:stCondLst>
                                        </p:cTn>
                                        <p:tgtEl>
                                          <p:spTgt spid="72"/>
                                        </p:tgtEl>
                                        <p:attrNameLst>
                                          <p:attrName>style.visibility</p:attrName>
                                        </p:attrNameLst>
                                      </p:cBhvr>
                                      <p:to>
                                        <p:strVal val="hidden"/>
                                      </p:to>
                                    </p:se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91"/>
                                        </p:tgtEl>
                                        <p:attrNameLst>
                                          <p:attrName>style.visibility</p:attrName>
                                        </p:attrNameLst>
                                      </p:cBhvr>
                                      <p:to>
                                        <p:strVal val="visible"/>
                                      </p:to>
                                    </p:set>
                                    <p:animEffect transition="in" filter="fade">
                                      <p:cBhvr>
                                        <p:cTn id="48"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Loss function</a:t>
            </a:r>
            <a:endParaRPr lang="zh-CN" altLang="en-US" dirty="0"/>
          </a:p>
        </p:txBody>
      </p:sp>
      <p:sp>
        <p:nvSpPr>
          <p:cNvPr id="3" name="文本占位符 2"/>
          <p:cNvSpPr>
            <a:spLocks noGrp="1"/>
          </p:cNvSpPr>
          <p:nvPr>
            <p:ph type="body" sz="quarter" idx="11"/>
          </p:nvPr>
        </p:nvSpPr>
        <p:spPr/>
        <p:txBody>
          <a:bodyPr/>
          <a:lstStyle/>
          <a:p>
            <a:r>
              <a:rPr lang="en-US" altLang="zh-CN" dirty="0" smtClean="0"/>
              <a:t>4</a:t>
            </a:r>
            <a:endParaRPr lang="zh-CN" altLang="en-US" dirty="0"/>
          </a:p>
        </p:txBody>
      </p:sp>
      <p:grpSp>
        <p:nvGrpSpPr>
          <p:cNvPr id="9" name="组合 8"/>
          <p:cNvGrpSpPr/>
          <p:nvPr/>
        </p:nvGrpSpPr>
        <p:grpSpPr>
          <a:xfrm>
            <a:off x="504453" y="2648738"/>
            <a:ext cx="5314275" cy="1728192"/>
            <a:chOff x="792485" y="2272045"/>
            <a:chExt cx="5314275" cy="1728192"/>
          </a:xfrm>
        </p:grpSpPr>
        <p:sp>
          <p:nvSpPr>
            <p:cNvPr id="4" name="文本框 3"/>
            <p:cNvSpPr txBox="1"/>
            <p:nvPr/>
          </p:nvSpPr>
          <p:spPr>
            <a:xfrm>
              <a:off x="792485" y="2272045"/>
              <a:ext cx="5314275" cy="400110"/>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由于非线性单元的引入会使</a:t>
              </a:r>
              <a:r>
                <a:rPr lang="zh-CN" altLang="en-US" dirty="0">
                  <a:latin typeface="微软雅黑" panose="020B0503020204020204" pitchFamily="34" charset="-122"/>
                  <a:ea typeface="微软雅黑" panose="020B0503020204020204" pitchFamily="34" charset="-122"/>
                </a:rPr>
                <a:t>代价函数</a:t>
              </a:r>
              <a:r>
                <a:rPr lang="zh-CN" altLang="en-US" dirty="0" smtClean="0">
                  <a:latin typeface="微软雅黑" panose="020B0503020204020204" pitchFamily="34" charset="-122"/>
                  <a:ea typeface="微软雅黑" panose="020B0503020204020204" pitchFamily="34" charset="-122"/>
                </a:rPr>
                <a:t>变得非凸</a:t>
              </a:r>
              <a:endParaRPr lang="zh-CN" altLang="en-US" dirty="0">
                <a:latin typeface="微软雅黑" panose="020B0503020204020204" pitchFamily="34" charset="-122"/>
                <a:ea typeface="微软雅黑" panose="020B0503020204020204" pitchFamily="34" charset="-122"/>
              </a:endParaRPr>
            </a:p>
          </p:txBody>
        </p:sp>
        <p:sp>
          <p:nvSpPr>
            <p:cNvPr id="5" name="下箭头 4"/>
            <p:cNvSpPr/>
            <p:nvPr/>
          </p:nvSpPr>
          <p:spPr>
            <a:xfrm>
              <a:off x="3320274" y="2848109"/>
              <a:ext cx="386805" cy="57606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90856" y="3600127"/>
              <a:ext cx="3518912" cy="400110"/>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使用基于梯度的方法迭代求解</a:t>
              </a:r>
              <a:endParaRPr lang="zh-CN" altLang="en-US" dirty="0">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Requires="a14">
          <p:graphicFrame>
            <p:nvGraphicFramePr>
              <p:cNvPr id="8" name="图示 7"/>
              <p:cNvGraphicFramePr/>
              <p:nvPr>
                <p:extLst>
                  <p:ext uri="{D42A27DB-BD31-4B8C-83A1-F6EECF244321}">
                    <p14:modId xmlns:p14="http://schemas.microsoft.com/office/powerpoint/2010/main" val="2950122450"/>
                  </p:ext>
                </p:extLst>
              </p:nvPr>
            </p:nvGraphicFramePr>
            <p:xfrm>
              <a:off x="6265093" y="1692543"/>
              <a:ext cx="4272740" cy="3640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8" name="图示 7"/>
              <p:cNvGraphicFramePr/>
              <p:nvPr>
                <p:extLst>
                  <p:ext uri="{D42A27DB-BD31-4B8C-83A1-F6EECF244321}">
                    <p14:modId xmlns:p14="http://schemas.microsoft.com/office/powerpoint/2010/main" val="2950122450"/>
                  </p:ext>
                </p:extLst>
              </p:nvPr>
            </p:nvGraphicFramePr>
            <p:xfrm>
              <a:off x="6265093" y="1692543"/>
              <a:ext cx="4272740" cy="3640581"/>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10" name="圆角矩形标注 9"/>
          <p:cNvSpPr/>
          <p:nvPr/>
        </p:nvSpPr>
        <p:spPr>
          <a:xfrm>
            <a:off x="2710963" y="4989624"/>
            <a:ext cx="3182669" cy="887513"/>
          </a:xfrm>
          <a:prstGeom prst="wedgeRoundRectCallout">
            <a:avLst>
              <a:gd name="adj1" fmla="val 63992"/>
              <a:gd name="adj2" fmla="val -163793"/>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为什么对分类任务很差？</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393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输出</a:t>
            </a:r>
            <a:r>
              <a:rPr lang="zh-CN" altLang="en-US" dirty="0"/>
              <a:t>单元</a:t>
            </a:r>
          </a:p>
        </p:txBody>
      </p:sp>
      <p:sp>
        <p:nvSpPr>
          <p:cNvPr id="3" name="文本占位符 2"/>
          <p:cNvSpPr>
            <a:spLocks noGrp="1"/>
          </p:cNvSpPr>
          <p:nvPr>
            <p:ph type="body" sz="quarter" idx="11"/>
          </p:nvPr>
        </p:nvSpPr>
        <p:spPr/>
        <p:txBody>
          <a:bodyPr/>
          <a:lstStyle/>
          <a:p>
            <a:r>
              <a:rPr lang="en-US" altLang="zh-CN" dirty="0" smtClean="0"/>
              <a:t>5</a:t>
            </a:r>
            <a:endParaRPr lang="zh-CN" altLang="en-US" dirty="0"/>
          </a:p>
        </p:txBody>
      </p:sp>
      <mc:AlternateContent xmlns:mc="http://schemas.openxmlformats.org/markup-compatibility/2006">
        <mc:Choice xmlns:a14="http://schemas.microsoft.com/office/drawing/2010/main" Requires="a14">
          <p:graphicFrame>
            <p:nvGraphicFramePr>
              <p:cNvPr id="6" name="表格 5"/>
              <p:cNvGraphicFramePr>
                <a:graphicFrameLocks noGrp="1"/>
              </p:cNvGraphicFramePr>
              <p:nvPr>
                <p:extLst>
                  <p:ext uri="{D42A27DB-BD31-4B8C-83A1-F6EECF244321}">
                    <p14:modId xmlns:p14="http://schemas.microsoft.com/office/powerpoint/2010/main" val="3637041454"/>
                  </p:ext>
                </p:extLst>
              </p:nvPr>
            </p:nvGraphicFramePr>
            <p:xfrm>
              <a:off x="1368549" y="2015951"/>
              <a:ext cx="8928992" cy="2453817"/>
            </p:xfrm>
            <a:graphic>
              <a:graphicData uri="http://schemas.openxmlformats.org/drawingml/2006/table">
                <a:tbl>
                  <a:tblPr firstRow="1" bandRow="1">
                    <a:tableStyleId>{21E4AEA4-8DFA-4A89-87EB-49C32662AFE0}</a:tableStyleId>
                  </a:tblPr>
                  <a:tblGrid>
                    <a:gridCol w="1944216"/>
                    <a:gridCol w="3240360"/>
                    <a:gridCol w="1548172"/>
                    <a:gridCol w="2196244"/>
                  </a:tblGrid>
                  <a:tr h="477604">
                    <a:tc>
                      <a:txBody>
                        <a:bodyPr/>
                        <a:lstStyle/>
                        <a:p>
                          <a:pPr marL="0" algn="ctr" defTabSz="1028065" rtl="0" eaLnBrk="1" latinLnBrk="0" hangingPunct="1"/>
                          <a:r>
                            <a:rPr lang="zh-CN" altLang="en-US" sz="2000" b="1" kern="1200" dirty="0" smtClean="0">
                              <a:solidFill>
                                <a:schemeClr val="lt1"/>
                              </a:solidFill>
                              <a:latin typeface="微软雅黑" panose="020B0503020204020204" pitchFamily="34" charset="-122"/>
                              <a:ea typeface="微软雅黑" panose="020B0503020204020204" pitchFamily="34" charset="-122"/>
                              <a:cs typeface="+mn-cs"/>
                            </a:rPr>
                            <a:t>类型</a:t>
                          </a:r>
                          <a:endParaRPr lang="zh-CN" altLang="en-US" sz="2000" b="1" kern="1200" dirty="0">
                            <a:solidFill>
                              <a:schemeClr val="lt1"/>
                            </a:solidFill>
                            <a:latin typeface="微软雅黑" panose="020B0503020204020204" pitchFamily="34" charset="-122"/>
                            <a:ea typeface="微软雅黑" panose="020B0503020204020204" pitchFamily="34" charset="-122"/>
                            <a:cs typeface="+mn-cs"/>
                          </a:endParaRPr>
                        </a:p>
                      </a:txBody>
                      <a:tcPr anchor="ctr">
                        <a:solidFill>
                          <a:srgbClr val="E8524B"/>
                        </a:solidFill>
                      </a:tcPr>
                    </a:tc>
                    <a:tc>
                      <a:txBody>
                        <a:bodyPr/>
                        <a:lstStyle/>
                        <a:p>
                          <a:pPr algn="ctr"/>
                          <a:r>
                            <a:rPr lang="zh-CN" altLang="en-US" dirty="0" smtClean="0">
                              <a:latin typeface="微软雅黑" panose="020B0503020204020204" pitchFamily="34" charset="-122"/>
                              <a:ea typeface="微软雅黑" panose="020B0503020204020204" pitchFamily="34" charset="-122"/>
                            </a:rPr>
                            <a:t>表达式</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c>
                      <a:txBody>
                        <a:bodyPr/>
                        <a:lstStyle/>
                        <a:p>
                          <a:pPr algn="ctr"/>
                          <a:r>
                            <a:rPr lang="zh-CN" altLang="en-US" dirty="0" smtClean="0">
                              <a:latin typeface="微软雅黑" panose="020B0503020204020204" pitchFamily="34" charset="-122"/>
                              <a:ea typeface="微软雅黑" panose="020B0503020204020204" pitchFamily="34" charset="-122"/>
                            </a:rPr>
                            <a:t>输出分布</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c>
                      <a:txBody>
                        <a:bodyPr/>
                        <a:lstStyle/>
                        <a:p>
                          <a:pPr algn="ctr"/>
                          <a:r>
                            <a:rPr lang="zh-CN" altLang="en-US" dirty="0" smtClean="0">
                              <a:latin typeface="微软雅黑" panose="020B0503020204020204" pitchFamily="34" charset="-122"/>
                              <a:ea typeface="微软雅黑" panose="020B0503020204020204" pitchFamily="34" charset="-122"/>
                            </a:rPr>
                            <a:t>用途</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r>
                  <a:tr h="530508">
                    <a:tc>
                      <a:txBody>
                        <a:bodyPr/>
                        <a:lstStyle/>
                        <a:p>
                          <a:pPr algn="ctr"/>
                          <a:r>
                            <a:rPr lang="zh-CN" altLang="en-US" b="0" dirty="0" smtClean="0">
                              <a:latin typeface="微软雅黑" panose="020B0503020204020204" pitchFamily="34" charset="-122"/>
                              <a:ea typeface="微软雅黑" panose="020B0503020204020204" pitchFamily="34" charset="-122"/>
                            </a:rPr>
                            <a:t>线性</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𝑦</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𝑊𝑇h</m:t>
                                </m:r>
                                <m:r>
                                  <a:rPr lang="en-US" altLang="zh-CN" b="0" i="1" baseline="0" smtClean="0">
                                    <a:latin typeface="Cambria Math" panose="02040503050406030204" pitchFamily="18" charset="0"/>
                                    <a:ea typeface="微软雅黑" panose="020B0503020204020204" pitchFamily="34" charset="-122"/>
                                  </a:rPr>
                                  <m:t>+</m:t>
                                </m:r>
                                <m:r>
                                  <a:rPr lang="en-US" altLang="zh-CN" b="0" i="1" baseline="0" smtClean="0">
                                    <a:latin typeface="Cambria Math" panose="02040503050406030204" pitchFamily="18" charset="0"/>
                                    <a:ea typeface="微软雅黑" panose="020B0503020204020204" pitchFamily="34" charset="-122"/>
                                  </a:rPr>
                                  <m:t>𝑏</m:t>
                                </m:r>
                              </m:oMath>
                            </m:oMathPara>
                          </a14:m>
                          <a:endParaRPr lang="zh-CN" altLang="en-US" baseline="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高斯分布</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回归</a:t>
                          </a:r>
                          <a:endParaRPr lang="zh-CN" altLang="en-US" dirty="0">
                            <a:latin typeface="微软雅黑" panose="020B0503020204020204" pitchFamily="34" charset="-122"/>
                            <a:ea typeface="微软雅黑" panose="020B0503020204020204" pitchFamily="34" charset="-122"/>
                          </a:endParaRPr>
                        </a:p>
                      </a:txBody>
                      <a:tcPr anchor="ctr"/>
                    </a:tc>
                  </a:tr>
                  <a:tr h="477604">
                    <a:tc>
                      <a:txBody>
                        <a:bodyPr/>
                        <a:lstStyle/>
                        <a:p>
                          <a:pPr algn="ctr"/>
                          <a:r>
                            <a:rPr lang="en-US" altLang="zh-CN" dirty="0" err="1" smtClean="0">
                              <a:latin typeface="微软雅黑" panose="020B0503020204020204" pitchFamily="34" charset="-122"/>
                              <a:ea typeface="微软雅黑" panose="020B0503020204020204" pitchFamily="34" charset="-122"/>
                            </a:rPr>
                            <a:t>sigmod</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
                                      <a:rPr lang="en-US" altLang="zh-CN" b="0" i="1" smtClean="0">
                                        <a:latin typeface="Cambria Math" panose="02040503050406030204" pitchFamily="18" charset="0"/>
                                        <a:ea typeface="微软雅黑" panose="020B0503020204020204" pitchFamily="34" charset="-122"/>
                                      </a:rPr>
                                      <m:t>1+</m:t>
                                    </m:r>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𝑒</m:t>
                                        </m:r>
                                      </m:e>
                                      <m:sup>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𝑥</m:t>
                                        </m:r>
                                      </m:sup>
                                    </m:sSup>
                                  </m:den>
                                </m:f>
                              </m:oMath>
                            </m:oMathPara>
                          </a14:m>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伯努利分布</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二分类</a:t>
                          </a:r>
                          <a:endParaRPr lang="zh-CN" altLang="en-US" dirty="0">
                            <a:latin typeface="微软雅黑" panose="020B0503020204020204" pitchFamily="34" charset="-122"/>
                            <a:ea typeface="微软雅黑" panose="020B0503020204020204" pitchFamily="34" charset="-122"/>
                          </a:endParaRPr>
                        </a:p>
                      </a:txBody>
                      <a:tcPr anchor="ctr"/>
                    </a:tc>
                  </a:tr>
                  <a:tr h="477604">
                    <a:tc>
                      <a:txBody>
                        <a:bodyPr/>
                        <a:lstStyle/>
                        <a:p>
                          <a:pPr algn="ctr"/>
                          <a:r>
                            <a:rPr lang="en-US" altLang="zh-CN" dirty="0" err="1" smtClean="0">
                              <a:latin typeface="微软雅黑" panose="020B0503020204020204" pitchFamily="34" charset="-122"/>
                              <a:ea typeface="微软雅黑" panose="020B0503020204020204" pitchFamily="34" charset="-122"/>
                            </a:rPr>
                            <a:t>softmax</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𝑠𝑜𝑓𝑡𝑚𝑎𝑥</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𝑧</m:t>
                                    </m:r>
                                  </m:e>
                                </m:d>
                                <m:r>
                                  <a:rPr lang="en-US" altLang="zh-CN" b="0" i="1" baseline="-25000" smtClean="0">
                                    <a:latin typeface="Cambria Math" panose="02040503050406030204" pitchFamily="18" charset="0"/>
                                    <a:ea typeface="微软雅黑" panose="020B0503020204020204" pitchFamily="34" charset="-122"/>
                                  </a:rPr>
                                  <m:t>𝑖</m:t>
                                </m:r>
                                <m:r>
                                  <a:rPr lang="en-US" altLang="zh-CN" b="0" i="1" baseline="0" smtClean="0">
                                    <a:latin typeface="Cambria Math" panose="02040503050406030204" pitchFamily="18" charset="0"/>
                                    <a:ea typeface="微软雅黑" panose="020B0503020204020204" pitchFamily="34" charset="-122"/>
                                  </a:rPr>
                                  <m:t>=</m:t>
                                </m:r>
                                <m:f>
                                  <m:fPr>
                                    <m:ctrlPr>
                                      <a:rPr lang="en-US" altLang="zh-CN" b="0" i="1" baseline="0" smtClean="0">
                                        <a:latin typeface="Cambria Math" panose="02040503050406030204" pitchFamily="18" charset="0"/>
                                        <a:ea typeface="微软雅黑" panose="020B0503020204020204" pitchFamily="34" charset="-122"/>
                                      </a:rPr>
                                    </m:ctrlPr>
                                  </m:fPr>
                                  <m:num>
                                    <m:r>
                                      <m:rPr>
                                        <m:sty m:val="p"/>
                                      </m:rPr>
                                      <a:rPr lang="en-US" altLang="zh-CN" b="0" i="0" baseline="0" smtClean="0">
                                        <a:latin typeface="Cambria Math" panose="02040503050406030204" pitchFamily="18" charset="0"/>
                                        <a:ea typeface="微软雅黑" panose="020B0503020204020204" pitchFamily="34" charset="-122"/>
                                      </a:rPr>
                                      <m:t>exp</m:t>
                                    </m:r>
                                    <m:r>
                                      <a:rPr lang="en-US" altLang="zh-CN" b="0" i="1" baseline="0" smtClean="0">
                                        <a:latin typeface="Cambria Math" panose="02040503050406030204" pitchFamily="18" charset="0"/>
                                        <a:ea typeface="微软雅黑" panose="020B0503020204020204" pitchFamily="34" charset="-122"/>
                                      </a:rPr>
                                      <m:t>⁡(</m:t>
                                    </m:r>
                                    <m:r>
                                      <a:rPr lang="en-US" altLang="zh-CN" b="0" i="1" baseline="0" smtClean="0">
                                        <a:latin typeface="Cambria Math" panose="02040503050406030204" pitchFamily="18" charset="0"/>
                                        <a:ea typeface="微软雅黑" panose="020B0503020204020204" pitchFamily="34" charset="-122"/>
                                      </a:rPr>
                                      <m:t>𝑧𝑖</m:t>
                                    </m:r>
                                    <m:r>
                                      <a:rPr lang="en-US" altLang="zh-CN" b="0" i="1" baseline="0" smtClean="0">
                                        <a:latin typeface="Cambria Math" panose="02040503050406030204" pitchFamily="18" charset="0"/>
                                        <a:ea typeface="微软雅黑" panose="020B0503020204020204" pitchFamily="34" charset="-122"/>
                                      </a:rPr>
                                      <m:t>)</m:t>
                                    </m:r>
                                  </m:num>
                                  <m:den>
                                    <m:nary>
                                      <m:naryPr>
                                        <m:chr m:val="∑"/>
                                        <m:limLoc m:val="subSup"/>
                                        <m:supHide m:val="on"/>
                                        <m:ctrlPr>
                                          <a:rPr lang="en-US" altLang="zh-CN" b="0" i="1" baseline="0" smtClean="0">
                                            <a:latin typeface="Cambria Math" panose="02040503050406030204" pitchFamily="18" charset="0"/>
                                            <a:ea typeface="微软雅黑" panose="020B0503020204020204" pitchFamily="34" charset="-122"/>
                                          </a:rPr>
                                        </m:ctrlPr>
                                      </m:naryPr>
                                      <m:sub>
                                        <m:r>
                                          <m:rPr>
                                            <m:brk m:alnAt="9"/>
                                          </m:rPr>
                                          <a:rPr lang="en-US" altLang="zh-CN" b="0" i="1" baseline="0" smtClean="0">
                                            <a:latin typeface="Cambria Math" panose="02040503050406030204" pitchFamily="18" charset="0"/>
                                            <a:ea typeface="微软雅黑" panose="020B0503020204020204" pitchFamily="34" charset="-122"/>
                                          </a:rPr>
                                          <m:t>𝑗</m:t>
                                        </m:r>
                                      </m:sub>
                                      <m:sup/>
                                      <m:e>
                                        <m:r>
                                          <m:rPr>
                                            <m:sty m:val="p"/>
                                          </m:rPr>
                                          <a:rPr lang="en-US" altLang="zh-CN" b="0" i="0" baseline="0" smtClean="0">
                                            <a:latin typeface="Cambria Math" panose="02040503050406030204" pitchFamily="18" charset="0"/>
                                            <a:ea typeface="微软雅黑" panose="020B0503020204020204" pitchFamily="34" charset="-122"/>
                                          </a:rPr>
                                          <m:t>exp</m:t>
                                        </m:r>
                                        <m:r>
                                          <a:rPr lang="en-US" altLang="zh-CN" b="0" i="1" baseline="0" smtClean="0">
                                            <a:latin typeface="Cambria Math" panose="02040503050406030204" pitchFamily="18" charset="0"/>
                                            <a:ea typeface="微软雅黑" panose="020B0503020204020204" pitchFamily="34" charset="-122"/>
                                          </a:rPr>
                                          <m:t>⁡(</m:t>
                                        </m:r>
                                        <m:r>
                                          <a:rPr lang="en-US" altLang="zh-CN" b="0" i="1" baseline="0" smtClean="0">
                                            <a:latin typeface="Cambria Math" panose="02040503050406030204" pitchFamily="18" charset="0"/>
                                            <a:ea typeface="微软雅黑" panose="020B0503020204020204" pitchFamily="34" charset="-122"/>
                                          </a:rPr>
                                          <m:t>𝑧𝑖</m:t>
                                        </m:r>
                                        <m:r>
                                          <a:rPr lang="en-US" altLang="zh-CN" b="0" i="1" baseline="0" smtClean="0">
                                            <a:latin typeface="Cambria Math" panose="02040503050406030204" pitchFamily="18" charset="0"/>
                                            <a:ea typeface="微软雅黑" panose="020B0503020204020204" pitchFamily="34" charset="-122"/>
                                          </a:rPr>
                                          <m:t>)</m:t>
                                        </m:r>
                                      </m:e>
                                    </m:nary>
                                  </m:den>
                                </m:f>
                              </m:oMath>
                            </m:oMathPara>
                          </a14:m>
                          <a:endParaRPr lang="zh-CN" altLang="en-US" baseline="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多项式分布</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多分类</a:t>
                          </a: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mc:Choice>
        <mc:Fallback>
          <p:graphicFrame>
            <p:nvGraphicFramePr>
              <p:cNvPr id="6" name="表格 5"/>
              <p:cNvGraphicFramePr>
                <a:graphicFrameLocks noGrp="1"/>
              </p:cNvGraphicFramePr>
              <p:nvPr>
                <p:extLst>
                  <p:ext uri="{D42A27DB-BD31-4B8C-83A1-F6EECF244321}">
                    <p14:modId xmlns:p14="http://schemas.microsoft.com/office/powerpoint/2010/main" val="3637041454"/>
                  </p:ext>
                </p:extLst>
              </p:nvPr>
            </p:nvGraphicFramePr>
            <p:xfrm>
              <a:off x="1368549" y="2015951"/>
              <a:ext cx="8928992" cy="2453817"/>
            </p:xfrm>
            <a:graphic>
              <a:graphicData uri="http://schemas.openxmlformats.org/drawingml/2006/table">
                <a:tbl>
                  <a:tblPr firstRow="1" bandRow="1">
                    <a:tableStyleId>{21E4AEA4-8DFA-4A89-87EB-49C32662AFE0}</a:tableStyleId>
                  </a:tblPr>
                  <a:tblGrid>
                    <a:gridCol w="1944216"/>
                    <a:gridCol w="3240360"/>
                    <a:gridCol w="1548172"/>
                    <a:gridCol w="2196244"/>
                  </a:tblGrid>
                  <a:tr h="477604">
                    <a:tc>
                      <a:txBody>
                        <a:bodyPr/>
                        <a:lstStyle/>
                        <a:p>
                          <a:pPr marL="0" algn="ctr" defTabSz="1028065" rtl="0" eaLnBrk="1" latinLnBrk="0" hangingPunct="1"/>
                          <a:r>
                            <a:rPr lang="zh-CN" altLang="en-US" sz="2000" b="1" kern="1200" dirty="0" smtClean="0">
                              <a:solidFill>
                                <a:schemeClr val="lt1"/>
                              </a:solidFill>
                              <a:latin typeface="微软雅黑" panose="020B0503020204020204" pitchFamily="34" charset="-122"/>
                              <a:ea typeface="微软雅黑" panose="020B0503020204020204" pitchFamily="34" charset="-122"/>
                              <a:cs typeface="+mn-cs"/>
                            </a:rPr>
                            <a:t>类型</a:t>
                          </a:r>
                          <a:endParaRPr lang="zh-CN" altLang="en-US" sz="2000" b="1" kern="1200" dirty="0">
                            <a:solidFill>
                              <a:schemeClr val="lt1"/>
                            </a:solidFill>
                            <a:latin typeface="微软雅黑" panose="020B0503020204020204" pitchFamily="34" charset="-122"/>
                            <a:ea typeface="微软雅黑" panose="020B0503020204020204" pitchFamily="34" charset="-122"/>
                            <a:cs typeface="+mn-cs"/>
                          </a:endParaRPr>
                        </a:p>
                      </a:txBody>
                      <a:tcPr anchor="ctr">
                        <a:solidFill>
                          <a:srgbClr val="E8524B"/>
                        </a:solidFill>
                      </a:tcPr>
                    </a:tc>
                    <a:tc>
                      <a:txBody>
                        <a:bodyPr/>
                        <a:lstStyle/>
                        <a:p>
                          <a:pPr algn="ctr"/>
                          <a:r>
                            <a:rPr lang="zh-CN" altLang="en-US" dirty="0" smtClean="0">
                              <a:latin typeface="微软雅黑" panose="020B0503020204020204" pitchFamily="34" charset="-122"/>
                              <a:ea typeface="微软雅黑" panose="020B0503020204020204" pitchFamily="34" charset="-122"/>
                            </a:rPr>
                            <a:t>表达式</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c>
                      <a:txBody>
                        <a:bodyPr/>
                        <a:lstStyle/>
                        <a:p>
                          <a:pPr algn="ctr"/>
                          <a:r>
                            <a:rPr lang="zh-CN" altLang="en-US" dirty="0" smtClean="0">
                              <a:latin typeface="微软雅黑" panose="020B0503020204020204" pitchFamily="34" charset="-122"/>
                              <a:ea typeface="微软雅黑" panose="020B0503020204020204" pitchFamily="34" charset="-122"/>
                            </a:rPr>
                            <a:t>输出分布</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c>
                      <a:txBody>
                        <a:bodyPr/>
                        <a:lstStyle/>
                        <a:p>
                          <a:pPr algn="ctr"/>
                          <a:r>
                            <a:rPr lang="zh-CN" altLang="en-US" dirty="0" smtClean="0">
                              <a:latin typeface="微软雅黑" panose="020B0503020204020204" pitchFamily="34" charset="-122"/>
                              <a:ea typeface="微软雅黑" panose="020B0503020204020204" pitchFamily="34" charset="-122"/>
                            </a:rPr>
                            <a:t>用途</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r>
                  <a:tr h="530508">
                    <a:tc>
                      <a:txBody>
                        <a:bodyPr/>
                        <a:lstStyle/>
                        <a:p>
                          <a:pPr algn="ctr"/>
                          <a:r>
                            <a:rPr lang="zh-CN" altLang="en-US" b="0" dirty="0" smtClean="0">
                              <a:latin typeface="微软雅黑" panose="020B0503020204020204" pitchFamily="34" charset="-122"/>
                              <a:ea typeface="微软雅黑" panose="020B0503020204020204" pitchFamily="34" charset="-122"/>
                            </a:rPr>
                            <a:t>线性</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endParaRPr lang="zh-CN"/>
                        </a:p>
                      </a:txBody>
                      <a:tcPr anchor="ctr">
                        <a:blipFill rotWithShape="0">
                          <a:blip r:embed="rId2"/>
                          <a:stretch>
                            <a:fillRect l="-60150" t="-91954" r="-116353" b="-275862"/>
                          </a:stretch>
                        </a:blipFill>
                      </a:tcPr>
                    </a:tc>
                    <a:tc>
                      <a:txBody>
                        <a:bodyPr/>
                        <a:lstStyle/>
                        <a:p>
                          <a:pPr algn="ctr"/>
                          <a:r>
                            <a:rPr lang="zh-CN" altLang="en-US" dirty="0" smtClean="0">
                              <a:latin typeface="微软雅黑" panose="020B0503020204020204" pitchFamily="34" charset="-122"/>
                              <a:ea typeface="微软雅黑" panose="020B0503020204020204" pitchFamily="34" charset="-122"/>
                            </a:rPr>
                            <a:t>高斯分布</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回归</a:t>
                          </a:r>
                          <a:endParaRPr lang="zh-CN" altLang="en-US" dirty="0">
                            <a:latin typeface="微软雅黑" panose="020B0503020204020204" pitchFamily="34" charset="-122"/>
                            <a:ea typeface="微软雅黑" panose="020B0503020204020204" pitchFamily="34" charset="-122"/>
                          </a:endParaRPr>
                        </a:p>
                      </a:txBody>
                      <a:tcPr anchor="ctr"/>
                    </a:tc>
                  </a:tr>
                  <a:tr h="669163">
                    <a:tc>
                      <a:txBody>
                        <a:bodyPr/>
                        <a:lstStyle/>
                        <a:p>
                          <a:pPr algn="ctr"/>
                          <a:r>
                            <a:rPr lang="en-US" altLang="zh-CN" dirty="0" err="1" smtClean="0">
                              <a:latin typeface="微软雅黑" panose="020B0503020204020204" pitchFamily="34" charset="-122"/>
                              <a:ea typeface="微软雅黑" panose="020B0503020204020204" pitchFamily="34" charset="-122"/>
                            </a:rPr>
                            <a:t>sigmod</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endParaRPr lang="zh-CN"/>
                        </a:p>
                      </a:txBody>
                      <a:tcPr anchor="ctr">
                        <a:blipFill rotWithShape="0">
                          <a:blip r:embed="rId2"/>
                          <a:stretch>
                            <a:fillRect l="-60150" t="-151818" r="-116353" b="-118182"/>
                          </a:stretch>
                        </a:blipFill>
                      </a:tcPr>
                    </a:tc>
                    <a:tc>
                      <a:txBody>
                        <a:bodyPr/>
                        <a:lstStyle/>
                        <a:p>
                          <a:pPr algn="ctr"/>
                          <a:r>
                            <a:rPr lang="zh-CN" altLang="en-US" dirty="0" smtClean="0">
                              <a:latin typeface="微软雅黑" panose="020B0503020204020204" pitchFamily="34" charset="-122"/>
                              <a:ea typeface="微软雅黑" panose="020B0503020204020204" pitchFamily="34" charset="-122"/>
                            </a:rPr>
                            <a:t>伯努利分布</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二分类</a:t>
                          </a:r>
                          <a:endParaRPr lang="zh-CN" altLang="en-US" dirty="0">
                            <a:latin typeface="微软雅黑" panose="020B0503020204020204" pitchFamily="34" charset="-122"/>
                            <a:ea typeface="微软雅黑" panose="020B0503020204020204" pitchFamily="34" charset="-122"/>
                          </a:endParaRPr>
                        </a:p>
                      </a:txBody>
                      <a:tcPr anchor="ctr"/>
                    </a:tc>
                  </a:tr>
                  <a:tr h="776542">
                    <a:tc>
                      <a:txBody>
                        <a:bodyPr/>
                        <a:lstStyle/>
                        <a:p>
                          <a:pPr algn="ctr"/>
                          <a:r>
                            <a:rPr lang="en-US" altLang="zh-CN" dirty="0" err="1" smtClean="0">
                              <a:latin typeface="微软雅黑" panose="020B0503020204020204" pitchFamily="34" charset="-122"/>
                              <a:ea typeface="微软雅黑" panose="020B0503020204020204" pitchFamily="34" charset="-122"/>
                            </a:rPr>
                            <a:t>softmax</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endParaRPr lang="zh-CN"/>
                        </a:p>
                      </a:txBody>
                      <a:tcPr anchor="ctr">
                        <a:blipFill rotWithShape="0">
                          <a:blip r:embed="rId2"/>
                          <a:stretch>
                            <a:fillRect l="-60150" t="-216406" r="-116353" b="-1563"/>
                          </a:stretch>
                        </a:blipFill>
                      </a:tcPr>
                    </a:tc>
                    <a:tc>
                      <a:txBody>
                        <a:bodyPr/>
                        <a:lstStyle/>
                        <a:p>
                          <a:pPr algn="ctr"/>
                          <a:r>
                            <a:rPr lang="zh-CN" altLang="en-US" dirty="0" smtClean="0">
                              <a:latin typeface="微软雅黑" panose="020B0503020204020204" pitchFamily="34" charset="-122"/>
                              <a:ea typeface="微软雅黑" panose="020B0503020204020204" pitchFamily="34" charset="-122"/>
                            </a:rPr>
                            <a:t>多项式分布</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多分类</a:t>
                          </a: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mc:Fallback>
      </mc:AlternateContent>
    </p:spTree>
    <p:extLst>
      <p:ext uri="{BB962C8B-B14F-4D97-AF65-F5344CB8AC3E}">
        <p14:creationId xmlns:p14="http://schemas.microsoft.com/office/powerpoint/2010/main" val="1998234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激活函数</a:t>
            </a:r>
            <a:endParaRPr lang="zh-CN" altLang="en-US" dirty="0"/>
          </a:p>
        </p:txBody>
      </p:sp>
      <p:sp>
        <p:nvSpPr>
          <p:cNvPr id="3" name="文本占位符 2"/>
          <p:cNvSpPr>
            <a:spLocks noGrp="1"/>
          </p:cNvSpPr>
          <p:nvPr>
            <p:ph type="body" sz="quarter" idx="11"/>
          </p:nvPr>
        </p:nvSpPr>
        <p:spPr/>
        <p:txBody>
          <a:bodyPr/>
          <a:lstStyle/>
          <a:p>
            <a:r>
              <a:rPr lang="en-US" altLang="zh-CN" dirty="0" smtClean="0"/>
              <a:t>6</a:t>
            </a:r>
            <a:endParaRPr lang="zh-CN" altLang="en-US" dirty="0"/>
          </a:p>
        </p:txBody>
      </p:sp>
      <p:sp>
        <p:nvSpPr>
          <p:cNvPr id="4" name="文本框 3"/>
          <p:cNvSpPr txBox="1"/>
          <p:nvPr/>
        </p:nvSpPr>
        <p:spPr>
          <a:xfrm>
            <a:off x="1008509" y="1511895"/>
            <a:ext cx="748346" cy="400110"/>
          </a:xfrm>
          <a:prstGeom prst="rect">
            <a:avLst/>
          </a:prstGeom>
          <a:noFill/>
        </p:spPr>
        <p:txBody>
          <a:bodyPr wrap="none" rtlCol="0">
            <a:spAutoFit/>
          </a:bodyPr>
          <a:lstStyle/>
          <a:p>
            <a:r>
              <a:rPr lang="en-US" altLang="zh-CN" b="1" dirty="0" err="1" smtClean="0">
                <a:latin typeface="微软雅黑" panose="020B0503020204020204" pitchFamily="34" charset="-122"/>
                <a:ea typeface="微软雅黑" panose="020B0503020204020204" pitchFamily="34" charset="-122"/>
              </a:rPr>
              <a:t>Relu</a:t>
            </a:r>
            <a:endParaRPr lang="zh-CN" altLang="en-US"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08509" y="2270308"/>
            <a:ext cx="4288353" cy="400110"/>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整流线性单元是极好的默认激活函数</a:t>
            </a:r>
            <a:endParaRPr lang="zh-CN"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128582" y="2851597"/>
            <a:ext cx="4048206" cy="3268810"/>
          </a:xfrm>
          <a:prstGeom prst="rect">
            <a:avLst/>
          </a:prstGeom>
        </p:spPr>
      </p:pic>
      <p:graphicFrame>
        <p:nvGraphicFramePr>
          <p:cNvPr id="8" name="图示 7"/>
          <p:cNvGraphicFramePr/>
          <p:nvPr>
            <p:extLst>
              <p:ext uri="{D42A27DB-BD31-4B8C-83A1-F6EECF244321}">
                <p14:modId xmlns:p14="http://schemas.microsoft.com/office/powerpoint/2010/main" val="1098476899"/>
              </p:ext>
            </p:extLst>
          </p:nvPr>
        </p:nvGraphicFramePr>
        <p:xfrm>
          <a:off x="5545013" y="1511895"/>
          <a:ext cx="5400600" cy="2667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圆角矩形标注 9"/>
          <p:cNvSpPr/>
          <p:nvPr/>
        </p:nvSpPr>
        <p:spPr>
          <a:xfrm>
            <a:off x="6265093" y="4459113"/>
            <a:ext cx="3182669" cy="1334439"/>
          </a:xfrm>
          <a:prstGeom prst="wedgeRoundRectCallout">
            <a:avLst>
              <a:gd name="adj1" fmla="val -141113"/>
              <a:gd name="adj2" fmla="val 1943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并非处处可微，但表现依旧足够好，</a:t>
            </a:r>
            <a:r>
              <a:rPr lang="en-US" altLang="zh-CN" dirty="0" smtClean="0">
                <a:solidFill>
                  <a:schemeClr val="tx1"/>
                </a:solidFill>
                <a:latin typeface="微软雅黑" panose="020B0503020204020204" pitchFamily="34" charset="-122"/>
                <a:ea typeface="微软雅黑" panose="020B0503020204020204" pitchFamily="34" charset="-122"/>
              </a:rPr>
              <a:t>why</a:t>
            </a:r>
            <a:r>
              <a:rPr lang="zh-CN" altLang="en-US" dirty="0" smtClean="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435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激活函数</a:t>
            </a:r>
            <a:endParaRPr lang="zh-CN" altLang="en-US" dirty="0"/>
          </a:p>
        </p:txBody>
      </p:sp>
      <p:sp>
        <p:nvSpPr>
          <p:cNvPr id="3" name="文本占位符 2"/>
          <p:cNvSpPr>
            <a:spLocks noGrp="1"/>
          </p:cNvSpPr>
          <p:nvPr>
            <p:ph type="body" sz="quarter" idx="11"/>
          </p:nvPr>
        </p:nvSpPr>
        <p:spPr/>
        <p:txBody>
          <a:bodyPr/>
          <a:lstStyle/>
          <a:p>
            <a:r>
              <a:rPr lang="en-US" altLang="zh-CN" dirty="0" smtClean="0"/>
              <a:t>7</a:t>
            </a:r>
            <a:endParaRPr lang="zh-CN" altLang="en-US" dirty="0"/>
          </a:p>
        </p:txBody>
      </p:sp>
      <p:sp>
        <p:nvSpPr>
          <p:cNvPr id="4" name="文本框 3"/>
          <p:cNvSpPr txBox="1"/>
          <p:nvPr/>
        </p:nvSpPr>
        <p:spPr>
          <a:xfrm>
            <a:off x="1008509" y="1511895"/>
            <a:ext cx="1146468" cy="400110"/>
          </a:xfrm>
          <a:prstGeom prst="rect">
            <a:avLst/>
          </a:prstGeom>
          <a:noFill/>
        </p:spPr>
        <p:txBody>
          <a:bodyPr wrap="none" rtlCol="0">
            <a:spAutoFit/>
          </a:bodyPr>
          <a:lstStyle/>
          <a:p>
            <a:r>
              <a:rPr lang="en-US" altLang="zh-CN" b="1" dirty="0" err="1" smtClean="0">
                <a:latin typeface="微软雅黑" panose="020B0503020204020204" pitchFamily="34" charset="-122"/>
                <a:ea typeface="微软雅黑" panose="020B0503020204020204" pitchFamily="34" charset="-122"/>
              </a:rPr>
              <a:t>sigmod</a:t>
            </a:r>
            <a:endParaRPr lang="zh-CN" altLang="en-US"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2646644" y="327828"/>
            <a:ext cx="3228084" cy="2768244"/>
          </a:xfrm>
          <a:prstGeom prst="rect">
            <a:avLst/>
          </a:prstGeom>
        </p:spPr>
      </p:pic>
      <p:graphicFrame>
        <p:nvGraphicFramePr>
          <p:cNvPr id="9" name="图示 8"/>
          <p:cNvGraphicFramePr/>
          <p:nvPr>
            <p:extLst>
              <p:ext uri="{D42A27DB-BD31-4B8C-83A1-F6EECF244321}">
                <p14:modId xmlns:p14="http://schemas.microsoft.com/office/powerpoint/2010/main" val="1694699515"/>
              </p:ext>
            </p:extLst>
          </p:nvPr>
        </p:nvGraphicFramePr>
        <p:xfrm>
          <a:off x="6265093" y="615859"/>
          <a:ext cx="5184576" cy="240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p:cNvSpPr txBox="1"/>
          <p:nvPr/>
        </p:nvSpPr>
        <p:spPr>
          <a:xfrm>
            <a:off x="1008509" y="4536231"/>
            <a:ext cx="769763" cy="400110"/>
          </a:xfrm>
          <a:prstGeom prst="rect">
            <a:avLst/>
          </a:prstGeom>
          <a:noFill/>
        </p:spPr>
        <p:txBody>
          <a:bodyPr wrap="none" rtlCol="0">
            <a:spAutoFit/>
          </a:bodyPr>
          <a:lstStyle/>
          <a:p>
            <a:r>
              <a:rPr lang="en-US" altLang="zh-CN" b="1" dirty="0" err="1" smtClean="0">
                <a:latin typeface="微软雅黑" panose="020B0503020204020204" pitchFamily="34" charset="-122"/>
                <a:ea typeface="微软雅黑" panose="020B0503020204020204" pitchFamily="34" charset="-122"/>
              </a:rPr>
              <a:t>tanh</a:t>
            </a:r>
            <a:endParaRPr lang="zh-CN" altLang="en-US" b="1"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8"/>
          <a:stretch>
            <a:fillRect/>
          </a:stretch>
        </p:blipFill>
        <p:spPr>
          <a:xfrm>
            <a:off x="2646644" y="3272027"/>
            <a:ext cx="3352800" cy="2771775"/>
          </a:xfrm>
          <a:prstGeom prst="rect">
            <a:avLst/>
          </a:prstGeom>
        </p:spPr>
      </p:pic>
      <p:graphicFrame>
        <p:nvGraphicFramePr>
          <p:cNvPr id="12" name="图示 11"/>
          <p:cNvGraphicFramePr/>
          <p:nvPr>
            <p:extLst>
              <p:ext uri="{D42A27DB-BD31-4B8C-83A1-F6EECF244321}">
                <p14:modId xmlns:p14="http://schemas.microsoft.com/office/powerpoint/2010/main" val="3712067760"/>
              </p:ext>
            </p:extLst>
          </p:nvPr>
        </p:nvGraphicFramePr>
        <p:xfrm>
          <a:off x="6231110" y="3532184"/>
          <a:ext cx="5184576" cy="240820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917167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1523</TotalTime>
  <Words>473</Words>
  <Application>Microsoft Office PowerPoint</Application>
  <PresentationFormat>自定义</PresentationFormat>
  <Paragraphs>189</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宋体</vt:lpstr>
      <vt:lpstr>微软雅黑</vt:lpstr>
      <vt:lpstr>微软雅黑</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zhangzehua1</cp:lastModifiedBy>
  <cp:revision>171</cp:revision>
  <dcterms:created xsi:type="dcterms:W3CDTF">2017-08-23T13:00:00Z</dcterms:created>
  <dcterms:modified xsi:type="dcterms:W3CDTF">2018-09-12T06:56:41Z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