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4847165c5e3f41c6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88" r:id="rId5"/>
    <p:sldId id="299" r:id="rId6"/>
    <p:sldId id="300" r:id="rId7"/>
    <p:sldId id="301" r:id="rId8"/>
    <p:sldId id="298" r:id="rId9"/>
    <p:sldId id="275" r:id="rId10"/>
    <p:sldId id="302" r:id="rId11"/>
    <p:sldId id="303" r:id="rId12"/>
    <p:sldId id="304" r:id="rId13"/>
    <p:sldId id="308" r:id="rId14"/>
    <p:sldId id="305" r:id="rId15"/>
    <p:sldId id="306" r:id="rId16"/>
    <p:sldId id="307" r:id="rId17"/>
    <p:sldId id="309" r:id="rId18"/>
    <p:sldId id="258" r:id="rId19"/>
    <p:sldId id="310" r:id="rId20"/>
    <p:sldId id="311" r:id="rId21"/>
    <p:sldId id="312" r:id="rId22"/>
    <p:sldId id="259" r:id="rId23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DAE1E9"/>
    <a:srgbClr val="E2231A"/>
    <a:srgbClr val="E31D1A"/>
    <a:srgbClr val="E28ABC"/>
    <a:srgbClr val="F793B2"/>
    <a:srgbClr val="3CC9D0"/>
    <a:srgbClr val="A5D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/>
    <p:restoredTop sz="94624"/>
  </p:normalViewPr>
  <p:slideViewPr>
    <p:cSldViewPr>
      <p:cViewPr varScale="1">
        <p:scale>
          <a:sx n="74" d="100"/>
          <a:sy n="74" d="100"/>
        </p:scale>
        <p:origin x="864" y="66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2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0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7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1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4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3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3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介绍模型应用场景以及为了适应各种场景，对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变量多种设置的考量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1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gif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卷积与反卷积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2018/09/15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8989" y="2231975"/>
            <a:ext cx="406871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输入</a:t>
            </a:r>
            <a:r>
              <a:rPr lang="en-US" altLang="zh-CN" b="1" dirty="0" smtClean="0"/>
              <a:t>I=5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卷积核</a:t>
            </a:r>
            <a:r>
              <a:rPr lang="en-US" altLang="zh-CN" b="1" dirty="0" smtClean="0"/>
              <a:t>K=4</a:t>
            </a:r>
            <a:r>
              <a:rPr lang="zh-CN" altLang="en-US" b="1" dirty="0" smtClean="0"/>
              <a:t>，填充</a:t>
            </a:r>
            <a:r>
              <a:rPr lang="en-US" altLang="zh-CN" b="1" dirty="0" smtClean="0"/>
              <a:t>P=2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328054" y="3106709"/>
            <a:ext cx="5437621" cy="493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69925" y="3203735"/>
                <a:ext cx="5023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:r>
                  <a:rPr lang="en-US" altLang="zh-CN" b="1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25" y="3203735"/>
                <a:ext cx="502368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034" t="-32000" r="-1092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6" y="1749468"/>
            <a:ext cx="4320480" cy="4730707"/>
          </a:xfrm>
          <a:prstGeom prst="rect">
            <a:avLst/>
          </a:prstGeom>
        </p:spPr>
      </p:pic>
      <p:sp>
        <p:nvSpPr>
          <p:cNvPr id="14" name="文本占位符 2"/>
          <p:cNvSpPr txBox="1">
            <a:spLocks/>
          </p:cNvSpPr>
          <p:nvPr/>
        </p:nvSpPr>
        <p:spPr>
          <a:xfrm>
            <a:off x="656853" y="6026586"/>
            <a:ext cx="864096" cy="246221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步长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4425" y="2303983"/>
            <a:ext cx="53285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输入</a:t>
            </a:r>
            <a:r>
              <a:rPr lang="en-US" altLang="zh-CN" b="1" dirty="0" smtClean="0"/>
              <a:t>I=5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卷积核</a:t>
            </a:r>
            <a:r>
              <a:rPr lang="en-US" altLang="zh-CN" b="1" dirty="0" smtClean="0"/>
              <a:t>K=3</a:t>
            </a:r>
            <a:r>
              <a:rPr lang="zh-CN" altLang="en-US" b="1" dirty="0" smtClean="0"/>
              <a:t>，填充</a:t>
            </a:r>
            <a:r>
              <a:rPr lang="en-US" altLang="zh-CN" b="1" dirty="0" smtClean="0"/>
              <a:t>P=1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步长</a:t>
            </a:r>
            <a:r>
              <a:rPr lang="en-US" altLang="zh-CN" b="1" dirty="0" smtClean="0"/>
              <a:t>S=2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817139" y="3234311"/>
            <a:ext cx="6409647" cy="605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916197" y="3306925"/>
                <a:ext cx="6411792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:r>
                  <a:rPr lang="en-US" altLang="zh-CN" b="1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197" y="3306925"/>
                <a:ext cx="6411792" cy="460639"/>
              </a:xfrm>
              <a:prstGeom prst="rect">
                <a:avLst/>
              </a:prstGeom>
              <a:blipFill rotWithShape="0">
                <a:blip r:embed="rId3"/>
                <a:stretch>
                  <a:fillRect l="-2376" t="-526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1" y="1886104"/>
            <a:ext cx="3762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维卷积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1560864"/>
            <a:ext cx="9020175" cy="4067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00496" y="5520243"/>
            <a:ext cx="494877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维卷积：卷积核和输入在</a:t>
            </a:r>
            <a:r>
              <a:rPr lang="zh-CN" altLang="en-US" b="1" dirty="0"/>
              <a:t>对应</a:t>
            </a:r>
            <a:r>
              <a:rPr lang="zh-CN" altLang="en-US" b="1" dirty="0" smtClean="0"/>
              <a:t>通道上进行</a:t>
            </a:r>
            <a:r>
              <a:rPr lang="en-US" altLang="zh-CN" b="1" dirty="0" smtClean="0"/>
              <a:t>2</a:t>
            </a:r>
            <a:r>
              <a:rPr lang="zh-CN" altLang="en-US" b="1" dirty="0"/>
              <a:t>维</a:t>
            </a:r>
            <a:r>
              <a:rPr lang="zh-CN" altLang="en-US" b="1" dirty="0" smtClean="0"/>
              <a:t>卷积运算，再进行加和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4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输出通道数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7504" y="5460537"/>
            <a:ext cx="61729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输出通道数：重复多次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维卷积，实现高维交叉特征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7" y="1674509"/>
            <a:ext cx="9715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输出通道数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1426943"/>
            <a:ext cx="8695837" cy="44711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8866" y="5968107"/>
            <a:ext cx="61729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输出通道数：通常设为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次方，例如</a:t>
            </a:r>
            <a:r>
              <a:rPr lang="en-US" altLang="zh-CN" b="1" dirty="0" smtClean="0"/>
              <a:t>32,64</a:t>
            </a:r>
            <a:r>
              <a:rPr lang="en-US" altLang="zh-CN" b="1" dirty="0"/>
              <a:t>,</a:t>
            </a:r>
            <a:r>
              <a:rPr lang="en-US" altLang="zh-CN" b="1" dirty="0" smtClean="0"/>
              <a:t>128,512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63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49269" y="2159967"/>
            <a:ext cx="2592288" cy="648072"/>
          </a:xfrm>
          <a:prstGeom prst="rect">
            <a:avLst/>
          </a:prstGeom>
          <a:solidFill>
            <a:srgbClr val="3CC9D0"/>
          </a:solidFill>
          <a:ln>
            <a:solidFill>
              <a:srgbClr val="3C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85273" y="228394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稀疏表示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49269" y="3073595"/>
            <a:ext cx="259228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49269" y="3197576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共享参数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7852893" y="4044087"/>
            <a:ext cx="2592288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49269" y="4167377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等变表示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21" y="1626651"/>
            <a:ext cx="4752528" cy="41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53" y="1639926"/>
            <a:ext cx="6160476" cy="37374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84773" y="5490265"/>
            <a:ext cx="3528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深层卷积拥有更大的感知域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6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15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989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80517" y="1786181"/>
                <a:ext cx="2952328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7" y="1786181"/>
                <a:ext cx="295232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80517" y="2462359"/>
                <a:ext cx="5328592" cy="70788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卷积核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 dirty="0" smtClean="0"/>
                  <a:t>，输出通道数</a:t>
                </a:r>
                <a:r>
                  <a:rPr lang="en-US" altLang="zh-CN" b="1" dirty="0"/>
                  <a:t>N</a:t>
                </a:r>
                <a:r>
                  <a:rPr lang="en-US" altLang="zh-CN" b="1" dirty="0" smtClean="0"/>
                  <a:t>=10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填充</a:t>
                </a:r>
                <a:r>
                  <a:rPr lang="en-US" altLang="zh-CN" b="1" dirty="0" smtClean="0"/>
                  <a:t>P=2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步长</a:t>
                </a:r>
                <a:r>
                  <a:rPr lang="en-US" altLang="zh-CN" b="1" dirty="0" smtClean="0"/>
                  <a:t>S=1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7" y="2462359"/>
                <a:ext cx="5328592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896" y="1151483"/>
            <a:ext cx="3133725" cy="2400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80517" y="3523103"/>
            <a:ext cx="2448272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输出？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316373" y="4438761"/>
                <a:ext cx="5328592" cy="847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zh-CN" altLang="en-US" b="1" dirty="0" smtClean="0"/>
                  <a:t>，输出通道数</a:t>
                </a:r>
                <a:r>
                  <a:rPr lang="en-US" altLang="zh-CN" b="1" dirty="0" smtClean="0"/>
                  <a:t>N=10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答案：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73" y="4438761"/>
                <a:ext cx="5328592" cy="847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池化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16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最大池化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1917221"/>
            <a:ext cx="377190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53" y="2564937"/>
            <a:ext cx="1933575" cy="19621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473005" y="3384103"/>
            <a:ext cx="1512168" cy="323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14739" y="2888493"/>
            <a:ext cx="157043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卷积核</a:t>
            </a:r>
            <a:r>
              <a:rPr lang="en-US" altLang="zh-CN" b="1" dirty="0" smtClean="0"/>
              <a:t>K=2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443872" y="3775191"/>
            <a:ext cx="157043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步长</a:t>
            </a:r>
            <a:r>
              <a:rPr lang="en-US" altLang="zh-CN" b="1" dirty="0"/>
              <a:t>S</a:t>
            </a:r>
            <a:r>
              <a:rPr lang="en-US" altLang="zh-CN" b="1" dirty="0" smtClean="0"/>
              <a:t>=2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2328284" y="5565891"/>
            <a:ext cx="6313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本质是降采样，通常设定</a:t>
            </a:r>
            <a:r>
              <a:rPr lang="en-US" altLang="zh-CN" b="1" dirty="0" smtClean="0"/>
              <a:t>K=2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S=2 </a:t>
            </a:r>
            <a:r>
              <a:rPr lang="zh-CN" altLang="en-US" b="1" dirty="0" smtClean="0"/>
              <a:t>或  </a:t>
            </a:r>
            <a:r>
              <a:rPr lang="en-US" altLang="zh-CN" b="1" dirty="0" smtClean="0"/>
              <a:t>K=3</a:t>
            </a:r>
            <a:r>
              <a:rPr lang="zh-CN" altLang="en-US" b="1" dirty="0" smtClean="0"/>
              <a:t>，</a:t>
            </a:r>
            <a:r>
              <a:rPr lang="en-US" altLang="zh-CN" b="1" dirty="0"/>
              <a:t>S=2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反卷积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17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卷积反向传播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7" y="1943943"/>
            <a:ext cx="2324100" cy="2466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752925" y="1743888"/>
                <a:ext cx="5719140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卷积核</a:t>
                </a:r>
                <a:r>
                  <a:rPr lang="en-US" altLang="zh-CN" b="1" dirty="0" smtClean="0"/>
                  <a:t>K=3</a:t>
                </a:r>
                <a:r>
                  <a:rPr lang="zh-CN" altLang="en-US" b="1" dirty="0" smtClean="0"/>
                  <a:t>，填充</a:t>
                </a:r>
                <a:r>
                  <a:rPr lang="en-US" altLang="zh-CN" b="1" dirty="0" smtClean="0"/>
                  <a:t>P=0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步长</a:t>
                </a:r>
                <a:r>
                  <a:rPr lang="en-US" altLang="zh-CN" b="1" dirty="0" smtClean="0"/>
                  <a:t>S=1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25" y="1743888"/>
                <a:ext cx="571914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761234" y="2664023"/>
                <a:ext cx="2295947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34" y="2664023"/>
                <a:ext cx="229594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404617" y="2124345"/>
            <a:ext cx="9361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卷积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404617" y="4446785"/>
            <a:ext cx="106027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反卷</a:t>
            </a:r>
            <a:r>
              <a:rPr lang="zh-CN" altLang="en-US" b="1" dirty="0" smtClean="0"/>
              <a:t>积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752925" y="4046675"/>
                <a:ext cx="596835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卷积核</a:t>
                </a:r>
                <a:r>
                  <a:rPr lang="en-US" altLang="zh-CN" b="1" dirty="0" smtClean="0"/>
                  <a:t>K=</a:t>
                </a:r>
                <a:r>
                  <a:rPr lang="zh-CN" altLang="en-US" b="1" dirty="0" smtClean="0"/>
                  <a:t>？，填充</a:t>
                </a:r>
                <a:r>
                  <a:rPr lang="en-US" altLang="zh-CN" b="1" dirty="0" smtClean="0"/>
                  <a:t>P=</a:t>
                </a:r>
                <a:r>
                  <a:rPr lang="zh-CN" altLang="en-US" b="1" dirty="0" smtClean="0"/>
                  <a:t>？，</a:t>
                </a:r>
                <a:r>
                  <a:rPr lang="zh-CN" altLang="en-US" b="1" dirty="0" smtClean="0"/>
                  <a:t>步长</a:t>
                </a:r>
                <a:r>
                  <a:rPr lang="en-US" altLang="zh-CN" b="1" dirty="0" smtClean="0"/>
                  <a:t>S=</a:t>
                </a:r>
                <a:r>
                  <a:rPr lang="zh-CN" altLang="en-US" b="1" dirty="0" smtClean="0"/>
                  <a:t>？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25" y="4046675"/>
                <a:ext cx="596835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761929" y="4932612"/>
                <a:ext cx="2295947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:r>
                  <a:rPr lang="en-US" altLang="zh-CN" b="1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29" y="4932612"/>
                <a:ext cx="229594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7612495" y="3384103"/>
            <a:ext cx="308782" cy="50405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卷积神经网络介绍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卷积运算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池化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反卷积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反卷积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18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卷积的矩阵运算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7" y="1943943"/>
            <a:ext cx="2324100" cy="2466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705253" y="1871935"/>
                <a:ext cx="2748701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53" y="1871935"/>
                <a:ext cx="2748701" cy="836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592951" y="1746485"/>
                <a:ext cx="3271728" cy="1177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51" y="1746485"/>
                <a:ext cx="3271728" cy="1177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404617" y="3347374"/>
                <a:ext cx="6313073" cy="4070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 dirty="0" smtClean="0"/>
                  <a:t>变成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维的向量，那</a:t>
                </a:r>
                <a:r>
                  <a:rPr lang="en-US" altLang="zh-CN" b="1" dirty="0" smtClean="0"/>
                  <a:t>4</a:t>
                </a:r>
                <a:r>
                  <a:rPr lang="zh-CN" altLang="en-US" b="1" dirty="0" smtClean="0"/>
                  <a:t>次卷积的系数矩阵是？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17" y="3347374"/>
                <a:ext cx="6313073" cy="4070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19625" y="4807271"/>
                <a:ext cx="4857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5" y="4807271"/>
                <a:ext cx="48571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1250" r="-5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404617" y="5720297"/>
                <a:ext cx="2952327" cy="40011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17" y="5720297"/>
                <a:ext cx="2952327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565" y="4322987"/>
            <a:ext cx="7926157" cy="11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反卷积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19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卷积反向传播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705253" y="1871935"/>
                <a:ext cx="2748701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53" y="1871935"/>
                <a:ext cx="2748701" cy="836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705253" y="3168079"/>
                <a:ext cx="1891672" cy="537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53" y="3168079"/>
                <a:ext cx="1891672" cy="5374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71298" y="2708061"/>
                <a:ext cx="6203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98" y="2708061"/>
                <a:ext cx="62036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804" t="-1961" r="-294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697621" y="5691103"/>
                <a:ext cx="3508548" cy="4056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21" y="5691103"/>
                <a:ext cx="3508548" cy="4056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660" y="913979"/>
            <a:ext cx="2645937" cy="42037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" y="1505161"/>
            <a:ext cx="3276600" cy="3686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80615" y="5138738"/>
                <a:ext cx="596835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Ans</a:t>
                </a:r>
                <a:r>
                  <a:rPr lang="en-US" altLang="zh-CN" b="1" dirty="0" smtClean="0"/>
                  <a:t>:</a:t>
                </a:r>
                <a:r>
                  <a:rPr lang="zh-CN" altLang="en-US" b="1" dirty="0" smtClean="0"/>
                  <a:t>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卷积核</a:t>
                </a:r>
                <a:r>
                  <a:rPr lang="en-US" altLang="zh-CN" b="1" dirty="0" smtClean="0"/>
                  <a:t>K=3</a:t>
                </a:r>
                <a:r>
                  <a:rPr lang="zh-CN" altLang="en-US" b="1" dirty="0" smtClean="0"/>
                  <a:t>，填充</a:t>
                </a:r>
                <a:r>
                  <a:rPr lang="en-US" altLang="zh-CN" b="1" dirty="0" smtClean="0"/>
                  <a:t>P=2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/>
                  <a:t>步长</a:t>
                </a:r>
                <a:r>
                  <a:rPr lang="en-US" altLang="zh-CN" b="1" dirty="0" smtClean="0"/>
                  <a:t>S=1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5" y="5138738"/>
                <a:ext cx="596835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46" y="1479957"/>
            <a:ext cx="7075143" cy="466376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41250" y="1079847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ImageNet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比赛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6501" y="1126938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AlexNet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脱颖而出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97" y="1527048"/>
            <a:ext cx="75533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6501" y="112693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视觉神经系统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1709892"/>
            <a:ext cx="5915025" cy="398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61237" y="3312095"/>
            <a:ext cx="36004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视觉神经元对轮廓反映更敏感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561237" y="4104183"/>
            <a:ext cx="36004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神经元具有层级性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20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6501" y="112693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视觉神经系统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5253" y="2319896"/>
            <a:ext cx="247602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图像能用轮廓描述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1526924"/>
            <a:ext cx="6120680" cy="2386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3968471"/>
            <a:ext cx="8191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6501" y="112693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视觉神经系统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8" y="1571015"/>
            <a:ext cx="9055621" cy="45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卷积神经网络介绍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6501" y="1126938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AlexNet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脱颖而出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3" y="1794438"/>
            <a:ext cx="9157599" cy="28900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9982" y="4927367"/>
            <a:ext cx="568330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卷积、非线性变换（</a:t>
            </a:r>
            <a:r>
              <a:rPr lang="en-US" altLang="zh-CN" b="1" dirty="0" smtClean="0"/>
              <a:t>RELU</a:t>
            </a:r>
            <a:r>
              <a:rPr lang="zh-CN" altLang="en-US" b="1" dirty="0" smtClean="0"/>
              <a:t>）、池化、全连接组合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398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卷积运算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6501" y="1126938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卷积核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3" y="1527048"/>
            <a:ext cx="5136030" cy="3337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61" y="1727919"/>
            <a:ext cx="2762683" cy="180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21077" y="2427543"/>
            <a:ext cx="165618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卷积核</a:t>
            </a:r>
            <a:r>
              <a:rPr lang="en-US" altLang="zh-CN" b="1" dirty="0" smtClean="0"/>
              <a:t>: 3*3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016621" y="4769280"/>
            <a:ext cx="302433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输入</a:t>
            </a:r>
            <a:r>
              <a:rPr lang="en-US" altLang="zh-CN" b="1" dirty="0" smtClean="0"/>
              <a:t>I=5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卷积核</a:t>
            </a:r>
            <a:r>
              <a:rPr lang="en-US" altLang="zh-CN" b="1" dirty="0" smtClean="0"/>
              <a:t>K=3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6621" y="5372355"/>
            <a:ext cx="4464496" cy="501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158491" y="5469381"/>
                <a:ext cx="3926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 smtClean="0"/>
                  <a:t>输出</a:t>
                </a:r>
                <a:r>
                  <a:rPr lang="en-US" altLang="zh-CN" b="1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91" y="5469381"/>
                <a:ext cx="3926844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882" t="-31373" r="-1708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685</Words>
  <Application>Microsoft Office PowerPoint</Application>
  <PresentationFormat>自定义</PresentationFormat>
  <Paragraphs>139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Microsoft YaHei</vt:lpstr>
      <vt:lpstr>Microsoft YaHei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huangwanmian3</cp:lastModifiedBy>
  <cp:revision>341</cp:revision>
  <dcterms:created xsi:type="dcterms:W3CDTF">2017-08-23T13:00:00Z</dcterms:created>
  <dcterms:modified xsi:type="dcterms:W3CDTF">2018-09-17T01:29:29Z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