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" y="5949212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9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6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5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721" y="6084383"/>
            <a:ext cx="1297013" cy="3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1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67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0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4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18" y="5863218"/>
            <a:ext cx="1609888" cy="4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9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83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8FFD5-B3E9-4683-AA92-64A4569F5E1D}" type="datetimeFigureOut">
              <a:rPr lang="zh-CN" altLang="en-US" smtClean="0"/>
              <a:t>2018/9/17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BC5C8-4FA0-466B-B39D-4FB3F78B9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2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Convolution </a:t>
            </a:r>
            <a:r>
              <a:rPr lang="en-US" altLang="zh-CN" b="1" dirty="0" smtClean="0">
                <a:solidFill>
                  <a:schemeClr val="bg1"/>
                </a:solidFill>
              </a:rPr>
              <a:t>&amp; </a:t>
            </a:r>
            <a:br>
              <a:rPr lang="en-US" altLang="zh-CN" b="1" dirty="0" smtClean="0">
                <a:solidFill>
                  <a:schemeClr val="bg1"/>
                </a:solidFill>
              </a:rPr>
            </a:br>
            <a:r>
              <a:rPr lang="en-US" altLang="zh-CN" b="1" dirty="0" smtClean="0">
                <a:solidFill>
                  <a:schemeClr val="bg1"/>
                </a:solidFill>
              </a:rPr>
              <a:t>Deconvolution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Edited by Le </a:t>
            </a:r>
            <a:r>
              <a:rPr lang="en-US" altLang="zh-CN" b="1" dirty="0" err="1" smtClean="0">
                <a:solidFill>
                  <a:schemeClr val="bg1"/>
                </a:solidFill>
              </a:rPr>
              <a:t>Lv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[1] </a:t>
            </a:r>
            <a:r>
              <a:rPr lang="en-US" altLang="zh-CN" dirty="0" err="1" smtClean="0"/>
              <a:t>Makhzani</a:t>
            </a:r>
            <a:r>
              <a:rPr lang="en-US" altLang="zh-CN" dirty="0"/>
              <a:t>, </a:t>
            </a:r>
            <a:r>
              <a:rPr lang="en-US" altLang="zh-CN" dirty="0" err="1"/>
              <a:t>Alireza</a:t>
            </a:r>
            <a:r>
              <a:rPr lang="en-US" altLang="zh-CN" dirty="0"/>
              <a:t>, and Brendan J. Frey. "Winner-take-all </a:t>
            </a:r>
            <a:r>
              <a:rPr lang="en-US" altLang="zh-CN" dirty="0" err="1"/>
              <a:t>autoencoders</a:t>
            </a:r>
            <a:r>
              <a:rPr lang="en-US" altLang="zh-CN" dirty="0"/>
              <a:t>." </a:t>
            </a:r>
            <a:r>
              <a:rPr lang="en-US" altLang="zh-CN" i="1" dirty="0"/>
              <a:t>neural information processing systems</a:t>
            </a:r>
            <a:r>
              <a:rPr lang="en-US" altLang="zh-CN" dirty="0"/>
              <a:t> (2015): 2791-2799.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2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1520" y="1461879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感谢您的时间！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THANKS</a:t>
            </a:r>
            <a:r>
              <a:rPr lang="zh-CN" altLang="en-US" sz="3600" dirty="0" smtClean="0">
                <a:solidFill>
                  <a:schemeClr val="bg1"/>
                </a:solidFill>
              </a:rPr>
              <a:t>！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9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 </a:t>
            </a:r>
            <a:r>
              <a:rPr lang="en-US" altLang="zh-CN" dirty="0" err="1" smtClean="0"/>
              <a:t>Learing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10"/>
          <a:stretch/>
        </p:blipFill>
        <p:spPr bwMode="auto">
          <a:xfrm>
            <a:off x="2931935" y="3703932"/>
            <a:ext cx="1742702" cy="187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297644" y="2297147"/>
            <a:ext cx="1351281" cy="89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/>
              <a:t>Low-level</a:t>
            </a:r>
          </a:p>
          <a:p>
            <a:pPr algn="ctr"/>
            <a:r>
              <a:rPr lang="en-US" altLang="zh-CN" sz="2000" dirty="0" smtClean="0"/>
              <a:t>feature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3918949" y="2293382"/>
            <a:ext cx="1351281" cy="89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/>
              <a:t>Mid-level</a:t>
            </a:r>
          </a:p>
          <a:p>
            <a:pPr algn="ctr"/>
            <a:r>
              <a:rPr lang="en-US" altLang="zh-CN" sz="2000" dirty="0" smtClean="0"/>
              <a:t>feature</a:t>
            </a:r>
            <a:endParaRPr lang="zh-CN" altLang="en-US" sz="2000" dirty="0"/>
          </a:p>
        </p:txBody>
      </p:sp>
      <p:sp>
        <p:nvSpPr>
          <p:cNvPr id="7" name="圆角矩形 6"/>
          <p:cNvSpPr/>
          <p:nvPr/>
        </p:nvSpPr>
        <p:spPr>
          <a:xfrm>
            <a:off x="5540254" y="2293382"/>
            <a:ext cx="1351281" cy="89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/>
              <a:t>High-level</a:t>
            </a:r>
          </a:p>
          <a:p>
            <a:pPr algn="ctr"/>
            <a:r>
              <a:rPr lang="en-US" altLang="zh-CN" sz="2000" dirty="0" smtClean="0"/>
              <a:t>feature</a:t>
            </a:r>
            <a:endParaRPr lang="zh-CN" altLang="en-US" sz="2000" dirty="0"/>
          </a:p>
        </p:txBody>
      </p:sp>
      <p:sp>
        <p:nvSpPr>
          <p:cNvPr id="8" name="圆角矩形 7"/>
          <p:cNvSpPr/>
          <p:nvPr/>
        </p:nvSpPr>
        <p:spPr>
          <a:xfrm>
            <a:off x="7161559" y="2293382"/>
            <a:ext cx="1346782" cy="892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Classifier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1" y="2293382"/>
            <a:ext cx="1338549" cy="892366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 rot="5400000">
            <a:off x="4453714" y="483413"/>
            <a:ext cx="303246" cy="3324226"/>
          </a:xfrm>
          <a:prstGeom prst="leftBrace">
            <a:avLst>
              <a:gd name="adj1" fmla="val 79922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65" y="3703931"/>
            <a:ext cx="1856567" cy="18565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460" y="3703930"/>
            <a:ext cx="1875196" cy="185656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6288" y="3703931"/>
            <a:ext cx="2439179" cy="16312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 smtClean="0"/>
              <a:t>通过学习，提取</a:t>
            </a:r>
            <a:r>
              <a:rPr lang="zh-CN" altLang="en-US" sz="2000" dirty="0"/>
              <a:t>特征</a:t>
            </a:r>
            <a:r>
              <a:rPr lang="zh-CN" altLang="en-US" sz="2000" dirty="0" smtClean="0"/>
              <a:t>表示；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无需先验知识；</a:t>
            </a:r>
            <a:endParaRPr lang="en-US" altLang="zh-CN" sz="2000" dirty="0" smtClean="0"/>
          </a:p>
          <a:p>
            <a:pPr marL="342900" indent="-342900">
              <a:buAutoNum type="arabicPeriod"/>
            </a:pPr>
            <a:r>
              <a:rPr lang="zh-CN" altLang="en-US" sz="2000" dirty="0" smtClean="0"/>
              <a:t>充分发挥</a:t>
            </a:r>
            <a:r>
              <a:rPr lang="en-US" altLang="zh-CN" sz="2000" dirty="0" smtClean="0"/>
              <a:t>GPU</a:t>
            </a:r>
            <a:r>
              <a:rPr lang="zh-CN" altLang="en-US" sz="2000" dirty="0" smtClean="0"/>
              <a:t>的并行计算能力。</a:t>
            </a:r>
            <a:endParaRPr lang="en-US" altLang="zh-CN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631993" y="1483153"/>
            <a:ext cx="2147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Trainable Extractor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80105" y="1483153"/>
            <a:ext cx="2107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Trainable classifier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3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Image, matrix, tensor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41" y="1438656"/>
            <a:ext cx="4606117" cy="4590288"/>
          </a:xfrm>
        </p:spPr>
      </p:pic>
    </p:spTree>
    <p:extLst>
      <p:ext uri="{BB962C8B-B14F-4D97-AF65-F5344CB8AC3E}">
        <p14:creationId xmlns:p14="http://schemas.microsoft.com/office/powerpoint/2010/main" val="26366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Convolution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91831"/>
            <a:ext cx="7886700" cy="361892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2" y="2962557"/>
            <a:ext cx="3953692" cy="28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Deconvolution (Transposed Convolution)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Suppose you want to generate a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image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from 9 (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altLang="zh-CN" sz="2800" dirty="0" smtClean="0"/>
                  <a:t>) features.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 rotWithShape="0">
                <a:blip r:embed="rId2"/>
                <a:stretch>
                  <a:fillRect l="-1391" t="-2241" r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83699"/>
            <a:ext cx="5959429" cy="15739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19" y="3059883"/>
            <a:ext cx="5959428" cy="16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Winner-Take-All</a:t>
            </a:r>
            <a:r>
              <a:rPr lang="zh-CN" altLang="en-US" sz="3200" dirty="0"/>
              <a:t>自动编码器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5911" y="1581533"/>
            <a:ext cx="413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Winner-Take-All</a:t>
            </a:r>
            <a:r>
              <a:rPr lang="zh-CN" altLang="en-US" sz="2400" dirty="0" smtClean="0"/>
              <a:t>自动编码器 </a:t>
            </a:r>
            <a:r>
              <a:rPr lang="en-US" altLang="zh-CN" sz="2400" dirty="0" smtClean="0"/>
              <a:t>[1]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75911" y="2180785"/>
            <a:ext cx="2885556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不对称自动编码器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5911" y="2580895"/>
            <a:ext cx="2885556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编码器：层叠非线性卷积结构；</a:t>
            </a:r>
            <a:endParaRPr lang="en-US" altLang="zh-CN" sz="2000" dirty="0" smtClean="0"/>
          </a:p>
          <a:p>
            <a:r>
              <a:rPr lang="zh-CN" altLang="en-US" sz="2000" dirty="0" smtClean="0"/>
              <a:t>解码器：线性解卷积层。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801306" y="2180785"/>
            <a:ext cx="2885556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</a:rPr>
              <a:t>结构优点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01306" y="2596119"/>
            <a:ext cx="2885556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多层编码器非线性更强；</a:t>
            </a:r>
            <a:endParaRPr lang="en-US" altLang="zh-CN" sz="2000" dirty="0" smtClean="0"/>
          </a:p>
          <a:p>
            <a:r>
              <a:rPr lang="zh-CN" altLang="en-US" sz="2000" dirty="0" smtClean="0"/>
              <a:t>原始信号被表示为解卷积核的稀疏加性组合。</a:t>
            </a:r>
            <a:endParaRPr lang="zh-CN" altLang="en-US" sz="20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534954"/>
              </p:ext>
            </p:extLst>
          </p:nvPr>
        </p:nvGraphicFramePr>
        <p:xfrm>
          <a:off x="1392452" y="3908569"/>
          <a:ext cx="6199373" cy="250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4990951" imgH="2019374" progId="Visio.Drawing.11">
                  <p:embed/>
                </p:oleObj>
              </mc:Choice>
              <mc:Fallback>
                <p:oleObj name="Visio" r:id="rId3" imgW="4990951" imgH="201937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2452" y="3908569"/>
                        <a:ext cx="6199373" cy="2508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8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Winner-Take-All</a:t>
            </a:r>
            <a:r>
              <a:rPr lang="zh-CN" altLang="en-US" sz="3600" dirty="0" smtClean="0"/>
              <a:t>自动编码器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9476" y="2425700"/>
          <a:ext cx="5858615" cy="36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3" imgW="4981584" imgH="3067087" progId="Visio.Drawing.15">
                  <p:embed/>
                </p:oleObj>
              </mc:Choice>
              <mc:Fallback>
                <p:oleObj name="Visio" r:id="rId3" imgW="4981584" imgH="306708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76" y="2425700"/>
                        <a:ext cx="5858615" cy="360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5105400" y="2819400"/>
            <a:ext cx="101600" cy="10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54600" y="3831111"/>
            <a:ext cx="101600" cy="10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770512" y="5153176"/>
            <a:ext cx="101600" cy="10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068092" y="2432737"/>
            <a:ext cx="2860010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在特征图内，保留最大激活输出值，其他输出置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cxnSp>
        <p:nvCxnSpPr>
          <p:cNvPr id="11" name="直接箭头连接符 10"/>
          <p:cNvCxnSpPr>
            <a:stCxn id="10" idx="1"/>
            <a:endCxn id="7" idx="5"/>
          </p:cNvCxnSpPr>
          <p:nvPr/>
        </p:nvCxnSpPr>
        <p:spPr>
          <a:xfrm flipH="1" flipV="1">
            <a:off x="5192121" y="2906121"/>
            <a:ext cx="875971" cy="1267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068090" y="4413739"/>
            <a:ext cx="2860011" cy="83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优点：与非最大值抑制相似。</a:t>
            </a:r>
            <a:endParaRPr lang="en-US" altLang="zh-CN" sz="2400" dirty="0"/>
          </a:p>
        </p:txBody>
      </p:sp>
      <p:cxnSp>
        <p:nvCxnSpPr>
          <p:cNvPr id="13" name="直接箭头连接符 12"/>
          <p:cNvCxnSpPr>
            <a:stCxn id="10" idx="1"/>
          </p:cNvCxnSpPr>
          <p:nvPr/>
        </p:nvCxnSpPr>
        <p:spPr>
          <a:xfrm flipH="1">
            <a:off x="4872112" y="3032902"/>
            <a:ext cx="1195980" cy="2120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1"/>
            <a:endCxn id="8" idx="7"/>
          </p:cNvCxnSpPr>
          <p:nvPr/>
        </p:nvCxnSpPr>
        <p:spPr>
          <a:xfrm flipH="1">
            <a:off x="5141321" y="3032902"/>
            <a:ext cx="926771" cy="8130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1758" y="1515031"/>
            <a:ext cx="2030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- Spatial sparsity</a:t>
            </a:r>
          </a:p>
          <a:p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Lifetime sparsity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Winner-Take-All</a:t>
            </a:r>
            <a:r>
              <a:rPr lang="zh-CN" altLang="en-US" sz="3600" dirty="0" smtClean="0"/>
              <a:t>自动编码器</a:t>
            </a:r>
            <a:endParaRPr lang="zh-CN" altLang="en-US" sz="36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209476" y="2425700"/>
          <a:ext cx="5858615" cy="36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Visio" r:id="rId3" imgW="4981584" imgH="3067087" progId="Visio.Drawing.15">
                  <p:embed/>
                </p:oleObj>
              </mc:Choice>
              <mc:Fallback>
                <p:oleObj name="Visio" r:id="rId3" imgW="4981584" imgH="306708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76" y="2425700"/>
                        <a:ext cx="5858615" cy="360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/>
          <p:cNvSpPr/>
          <p:nvPr/>
        </p:nvSpPr>
        <p:spPr>
          <a:xfrm>
            <a:off x="5105400" y="2819400"/>
            <a:ext cx="101600" cy="10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54600" y="3831111"/>
            <a:ext cx="101600" cy="1016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54269" y="2994807"/>
            <a:ext cx="2814653" cy="10156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保留</a:t>
            </a:r>
            <a:r>
              <a:rPr lang="zh-CN" altLang="en-US" sz="2000" dirty="0"/>
              <a:t>批</a:t>
            </a:r>
            <a:r>
              <a:rPr lang="zh-CN" altLang="en-US" sz="2000" dirty="0" smtClean="0"/>
              <a:t>数据中最大前</a:t>
            </a:r>
            <a:r>
              <a:rPr lang="en-US" altLang="zh-CN" sz="2000" dirty="0" smtClean="0"/>
              <a:t>k%</a:t>
            </a:r>
            <a:r>
              <a:rPr lang="zh-CN" altLang="en-US" sz="2000" dirty="0" smtClean="0"/>
              <a:t>的神经元激活值，丢弃其他输出。</a:t>
            </a:r>
            <a:endParaRPr lang="zh-CN" altLang="en-US" sz="2000" dirty="0"/>
          </a:p>
        </p:txBody>
      </p:sp>
      <p:sp>
        <p:nvSpPr>
          <p:cNvPr id="10" name="右大括号 9"/>
          <p:cNvSpPr/>
          <p:nvPr/>
        </p:nvSpPr>
        <p:spPr>
          <a:xfrm>
            <a:off x="5625570" y="2425812"/>
            <a:ext cx="337322" cy="1803400"/>
          </a:xfrm>
          <a:prstGeom prst="rightBrace">
            <a:avLst>
              <a:gd name="adj1" fmla="val 104155"/>
              <a:gd name="adj2" fmla="val 59859"/>
            </a:avLst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54268" y="4413739"/>
            <a:ext cx="2814653" cy="4001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优点：使图像共享特征。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481758" y="1515031"/>
            <a:ext cx="2030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-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Spatial sparsity</a:t>
            </a:r>
          </a:p>
          <a:p>
            <a:r>
              <a:rPr lang="en-US" altLang="zh-CN" sz="2000" dirty="0" smtClean="0"/>
              <a:t>- Lifetime sparsity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320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Winner-Take-All</a:t>
            </a:r>
            <a:r>
              <a:rPr lang="zh-CN" altLang="en-US" sz="3200" dirty="0"/>
              <a:t>自动编码器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166177"/>
            <a:ext cx="81248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213</Words>
  <Application>Microsoft Office PowerPoint</Application>
  <PresentationFormat>全屏显示(4:3)</PresentationFormat>
  <Paragraphs>42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Cambria Math</vt:lpstr>
      <vt:lpstr>Office 主题</vt:lpstr>
      <vt:lpstr>Visio</vt:lpstr>
      <vt:lpstr>Convolution &amp;  Deconvolution</vt:lpstr>
      <vt:lpstr>Feature Learing</vt:lpstr>
      <vt:lpstr>Image, matrix, tensor</vt:lpstr>
      <vt:lpstr>Convolution</vt:lpstr>
      <vt:lpstr>Deconvolution (Transposed Convolution)</vt:lpstr>
      <vt:lpstr>Winner-Take-All自动编码器</vt:lpstr>
      <vt:lpstr>Winner-Take-All自动编码器</vt:lpstr>
      <vt:lpstr>Winner-Take-All自动编码器</vt:lpstr>
      <vt:lpstr>Winner-Take-All自动编码器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&amp; Deconvolution</dc:title>
  <dc:creator>lvl</dc:creator>
  <cp:lastModifiedBy>吕乐</cp:lastModifiedBy>
  <cp:revision>10</cp:revision>
  <dcterms:created xsi:type="dcterms:W3CDTF">2018-09-15T18:05:52Z</dcterms:created>
  <dcterms:modified xsi:type="dcterms:W3CDTF">2018-09-17T11:55:14Z</dcterms:modified>
</cp:coreProperties>
</file>