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dat" ContentType="text/plain"/>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4847165c5e3f41c6" Type="http://schemas.microsoft.com/office/2006/relationships/txt" Target="udata/data.dat"/><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60" r:id="rId2"/>
    <p:sldId id="261" r:id="rId3"/>
    <p:sldId id="258" r:id="rId4"/>
    <p:sldId id="262" r:id="rId5"/>
    <p:sldId id="299" r:id="rId6"/>
    <p:sldId id="263" r:id="rId7"/>
    <p:sldId id="264" r:id="rId8"/>
    <p:sldId id="265" r:id="rId9"/>
    <p:sldId id="267" r:id="rId10"/>
    <p:sldId id="266" r:id="rId11"/>
    <p:sldId id="268" r:id="rId12"/>
    <p:sldId id="274" r:id="rId13"/>
    <p:sldId id="273" r:id="rId14"/>
    <p:sldId id="279" r:id="rId15"/>
    <p:sldId id="272" r:id="rId16"/>
    <p:sldId id="271" r:id="rId17"/>
    <p:sldId id="270" r:id="rId18"/>
    <p:sldId id="269" r:id="rId19"/>
    <p:sldId id="275" r:id="rId20"/>
    <p:sldId id="276" r:id="rId21"/>
    <p:sldId id="277" r:id="rId22"/>
    <p:sldId id="278" r:id="rId23"/>
    <p:sldId id="280" r:id="rId24"/>
    <p:sldId id="281" r:id="rId25"/>
    <p:sldId id="282" r:id="rId26"/>
    <p:sldId id="283" r:id="rId27"/>
    <p:sldId id="284" r:id="rId28"/>
    <p:sldId id="285" r:id="rId29"/>
    <p:sldId id="286" r:id="rId30"/>
    <p:sldId id="290" r:id="rId31"/>
    <p:sldId id="291" r:id="rId32"/>
    <p:sldId id="292" r:id="rId33"/>
    <p:sldId id="293" r:id="rId34"/>
    <p:sldId id="294" r:id="rId35"/>
    <p:sldId id="295" r:id="rId36"/>
    <p:sldId id="298" r:id="rId37"/>
    <p:sldId id="300" r:id="rId38"/>
    <p:sldId id="301" r:id="rId39"/>
    <p:sldId id="302" r:id="rId40"/>
    <p:sldId id="259" r:id="rId41"/>
  </p:sldIdLst>
  <p:sldSz cx="11522075" cy="6480175"/>
  <p:notesSz cx="6858000" cy="9144000"/>
  <p:defaultTextStyle>
    <a:defPPr>
      <a:defRPr lang="zh-CN"/>
    </a:defPPr>
    <a:lvl1pPr marL="0" algn="l" defTabSz="1028065" rtl="0" eaLnBrk="1" latinLnBrk="0" hangingPunct="1">
      <a:defRPr sz="2000" kern="1200">
        <a:solidFill>
          <a:schemeClr val="tx1"/>
        </a:solidFill>
        <a:latin typeface="+mn-lt"/>
        <a:ea typeface="+mn-ea"/>
        <a:cs typeface="+mn-cs"/>
      </a:defRPr>
    </a:lvl1pPr>
    <a:lvl2pPr marL="514350" algn="l" defTabSz="1028065" rtl="0" eaLnBrk="1" latinLnBrk="0" hangingPunct="1">
      <a:defRPr sz="2000" kern="1200">
        <a:solidFill>
          <a:schemeClr val="tx1"/>
        </a:solidFill>
        <a:latin typeface="+mn-lt"/>
        <a:ea typeface="+mn-ea"/>
        <a:cs typeface="+mn-cs"/>
      </a:defRPr>
    </a:lvl2pPr>
    <a:lvl3pPr marL="1028700" algn="l" defTabSz="1028065" rtl="0" eaLnBrk="1" latinLnBrk="0" hangingPunct="1">
      <a:defRPr sz="2000" kern="1200">
        <a:solidFill>
          <a:schemeClr val="tx1"/>
        </a:solidFill>
        <a:latin typeface="+mn-lt"/>
        <a:ea typeface="+mn-ea"/>
        <a:cs typeface="+mn-cs"/>
      </a:defRPr>
    </a:lvl3pPr>
    <a:lvl4pPr marL="1543050" algn="l" defTabSz="1028065" rtl="0" eaLnBrk="1" latinLnBrk="0" hangingPunct="1">
      <a:defRPr sz="2000" kern="1200">
        <a:solidFill>
          <a:schemeClr val="tx1"/>
        </a:solidFill>
        <a:latin typeface="+mn-lt"/>
        <a:ea typeface="+mn-ea"/>
        <a:cs typeface="+mn-cs"/>
      </a:defRPr>
    </a:lvl4pPr>
    <a:lvl5pPr marL="2057400" algn="l" defTabSz="1028065" rtl="0" eaLnBrk="1" latinLnBrk="0" hangingPunct="1">
      <a:defRPr sz="2000" kern="1200">
        <a:solidFill>
          <a:schemeClr val="tx1"/>
        </a:solidFill>
        <a:latin typeface="+mn-lt"/>
        <a:ea typeface="+mn-ea"/>
        <a:cs typeface="+mn-cs"/>
      </a:defRPr>
    </a:lvl5pPr>
    <a:lvl6pPr marL="2571750" algn="l" defTabSz="1028065" rtl="0" eaLnBrk="1" latinLnBrk="0" hangingPunct="1">
      <a:defRPr sz="2000" kern="1200">
        <a:solidFill>
          <a:schemeClr val="tx1"/>
        </a:solidFill>
        <a:latin typeface="+mn-lt"/>
        <a:ea typeface="+mn-ea"/>
        <a:cs typeface="+mn-cs"/>
      </a:defRPr>
    </a:lvl6pPr>
    <a:lvl7pPr marL="3086100" algn="l" defTabSz="1028065" rtl="0" eaLnBrk="1" latinLnBrk="0" hangingPunct="1">
      <a:defRPr sz="2000" kern="1200">
        <a:solidFill>
          <a:schemeClr val="tx1"/>
        </a:solidFill>
        <a:latin typeface="+mn-lt"/>
        <a:ea typeface="+mn-ea"/>
        <a:cs typeface="+mn-cs"/>
      </a:defRPr>
    </a:lvl7pPr>
    <a:lvl8pPr marL="3600450" algn="l" defTabSz="1028065" rtl="0" eaLnBrk="1" latinLnBrk="0" hangingPunct="1">
      <a:defRPr sz="2000" kern="1200">
        <a:solidFill>
          <a:schemeClr val="tx1"/>
        </a:solidFill>
        <a:latin typeface="+mn-lt"/>
        <a:ea typeface="+mn-ea"/>
        <a:cs typeface="+mn-cs"/>
      </a:defRPr>
    </a:lvl8pPr>
    <a:lvl9pPr marL="4114165" algn="l" defTabSz="1028065"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0">
          <p15:clr>
            <a:srgbClr val="A4A3A4"/>
          </p15:clr>
        </p15:guide>
        <p15:guide id="2" pos="3628">
          <p15:clr>
            <a:srgbClr val="A4A3A4"/>
          </p15:clr>
        </p15:guide>
      </p15:sldGuideLst>
    </p:ext>
    <p:ext uri="{2D200454-40CA-4A62-9FC3-DE9A4176ACB9}">
      <p15:notesGuideLst xmlns:p15="http://schemas.microsoft.com/office/powerpoint/2012/main">
        <p15:guide id="1" orient="horz" pos="2879">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231A"/>
    <a:srgbClr val="E31D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91" autoAdjust="0"/>
    <p:restoredTop sz="83243" autoAdjust="0"/>
  </p:normalViewPr>
  <p:slideViewPr>
    <p:cSldViewPr>
      <p:cViewPr varScale="1">
        <p:scale>
          <a:sx n="65" d="100"/>
          <a:sy n="65" d="100"/>
        </p:scale>
        <p:origin x="948" y="72"/>
      </p:cViewPr>
      <p:guideLst>
        <p:guide orient="horz" pos="2040"/>
        <p:guide pos="3628"/>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3" d="100"/>
          <a:sy n="83" d="100"/>
        </p:scale>
        <p:origin x="3924" y="90"/>
      </p:cViewPr>
      <p:guideLst>
        <p:guide orient="horz" pos="2879"/>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B751A1-F057-4CD7-B3D0-663A5894C4B0}" type="datetimeFigureOut">
              <a:rPr lang="zh-CN" altLang="en-US" smtClean="0"/>
              <a:t>2018/10/10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9EC3829-85C2-4C78-A748-3A4999477BD2}" type="slidenum">
              <a:rPr lang="zh-CN" altLang="en-US" smtClean="0"/>
              <a:t>‹#›</a:t>
            </a:fld>
            <a:endParaRPr lang="zh-CN" altLang="en-US"/>
          </a:p>
        </p:txBody>
      </p:sp>
    </p:spTree>
    <p:extLst>
      <p:ext uri="{BB962C8B-B14F-4D97-AF65-F5344CB8AC3E}">
        <p14:creationId xmlns:p14="http://schemas.microsoft.com/office/powerpoint/2010/main" val="3150791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EC3829-85C2-4C78-A748-3A4999477BD2}" type="slidenum">
              <a:rPr lang="zh-CN" altLang="en-US" smtClean="0"/>
              <a:t>1</a:t>
            </a:fld>
            <a:endParaRPr lang="zh-CN" altLang="en-US"/>
          </a:p>
        </p:txBody>
      </p:sp>
    </p:spTree>
    <p:extLst>
      <p:ext uri="{BB962C8B-B14F-4D97-AF65-F5344CB8AC3E}">
        <p14:creationId xmlns:p14="http://schemas.microsoft.com/office/powerpoint/2010/main" val="36057418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EC3829-85C2-4C78-A748-3A4999477BD2}" type="slidenum">
              <a:rPr lang="zh-CN" altLang="en-US" smtClean="0"/>
              <a:t>10</a:t>
            </a:fld>
            <a:endParaRPr lang="zh-CN" altLang="en-US"/>
          </a:p>
        </p:txBody>
      </p:sp>
    </p:spTree>
    <p:extLst>
      <p:ext uri="{BB962C8B-B14F-4D97-AF65-F5344CB8AC3E}">
        <p14:creationId xmlns:p14="http://schemas.microsoft.com/office/powerpoint/2010/main" val="628197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在每一个</a:t>
            </a:r>
            <a:r>
              <a:rPr lang="en-US" altLang="zh-CN" dirty="0" smtClean="0"/>
              <a:t>time-step</a:t>
            </a:r>
            <a:r>
              <a:rPr lang="zh-CN" altLang="en-US" dirty="0" smtClean="0"/>
              <a:t>中都共同使用了相同的参数矩阵</a:t>
            </a:r>
          </a:p>
          <a:p>
            <a:endParaRPr lang="zh-CN" altLang="en-US" dirty="0"/>
          </a:p>
        </p:txBody>
      </p:sp>
      <p:sp>
        <p:nvSpPr>
          <p:cNvPr id="4" name="灯片编号占位符 3"/>
          <p:cNvSpPr>
            <a:spLocks noGrp="1"/>
          </p:cNvSpPr>
          <p:nvPr>
            <p:ph type="sldNum" sz="quarter" idx="10"/>
          </p:nvPr>
        </p:nvSpPr>
        <p:spPr/>
        <p:txBody>
          <a:bodyPr/>
          <a:lstStyle/>
          <a:p>
            <a:fld id="{E9EC3829-85C2-4C78-A748-3A4999477BD2}" type="slidenum">
              <a:rPr lang="zh-CN" altLang="en-US" smtClean="0"/>
              <a:t>11</a:t>
            </a:fld>
            <a:endParaRPr lang="zh-CN" altLang="en-US"/>
          </a:p>
        </p:txBody>
      </p:sp>
    </p:spTree>
    <p:extLst>
      <p:ext uri="{BB962C8B-B14F-4D97-AF65-F5344CB8AC3E}">
        <p14:creationId xmlns:p14="http://schemas.microsoft.com/office/powerpoint/2010/main" val="36485531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多对多</a:t>
            </a:r>
          </a:p>
          <a:p>
            <a:endParaRPr lang="zh-CN" altLang="en-US" dirty="0"/>
          </a:p>
        </p:txBody>
      </p:sp>
      <p:sp>
        <p:nvSpPr>
          <p:cNvPr id="4" name="灯片编号占位符 3"/>
          <p:cNvSpPr>
            <a:spLocks noGrp="1"/>
          </p:cNvSpPr>
          <p:nvPr>
            <p:ph type="sldNum" sz="quarter" idx="10"/>
          </p:nvPr>
        </p:nvSpPr>
        <p:spPr/>
        <p:txBody>
          <a:bodyPr/>
          <a:lstStyle/>
          <a:p>
            <a:fld id="{E9EC3829-85C2-4C78-A748-3A4999477BD2}" type="slidenum">
              <a:rPr lang="zh-CN" altLang="en-US" smtClean="0"/>
              <a:t>12</a:t>
            </a:fld>
            <a:endParaRPr lang="zh-CN" altLang="en-US"/>
          </a:p>
        </p:txBody>
      </p:sp>
    </p:spTree>
    <p:extLst>
      <p:ext uri="{BB962C8B-B14F-4D97-AF65-F5344CB8AC3E}">
        <p14:creationId xmlns:p14="http://schemas.microsoft.com/office/powerpoint/2010/main" val="29986506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多对多</a:t>
            </a:r>
          </a:p>
          <a:p>
            <a:endParaRPr lang="zh-CN" altLang="en-US" dirty="0"/>
          </a:p>
        </p:txBody>
      </p:sp>
      <p:sp>
        <p:nvSpPr>
          <p:cNvPr id="4" name="灯片编号占位符 3"/>
          <p:cNvSpPr>
            <a:spLocks noGrp="1"/>
          </p:cNvSpPr>
          <p:nvPr>
            <p:ph type="sldNum" sz="quarter" idx="10"/>
          </p:nvPr>
        </p:nvSpPr>
        <p:spPr/>
        <p:txBody>
          <a:bodyPr/>
          <a:lstStyle/>
          <a:p>
            <a:fld id="{E9EC3829-85C2-4C78-A748-3A4999477BD2}" type="slidenum">
              <a:rPr lang="zh-CN" altLang="en-US" smtClean="0"/>
              <a:t>13</a:t>
            </a:fld>
            <a:endParaRPr lang="zh-CN" altLang="en-US"/>
          </a:p>
        </p:txBody>
      </p:sp>
    </p:spTree>
    <p:extLst>
      <p:ext uri="{BB962C8B-B14F-4D97-AF65-F5344CB8AC3E}">
        <p14:creationId xmlns:p14="http://schemas.microsoft.com/office/powerpoint/2010/main" val="2386494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EC3829-85C2-4C78-A748-3A4999477BD2}" type="slidenum">
              <a:rPr lang="zh-CN" altLang="en-US" smtClean="0"/>
              <a:t>14</a:t>
            </a:fld>
            <a:endParaRPr lang="zh-CN" altLang="en-US"/>
          </a:p>
        </p:txBody>
      </p:sp>
    </p:spTree>
    <p:extLst>
      <p:ext uri="{BB962C8B-B14F-4D97-AF65-F5344CB8AC3E}">
        <p14:creationId xmlns:p14="http://schemas.microsoft.com/office/powerpoint/2010/main" val="1458777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多对一</a:t>
            </a:r>
          </a:p>
          <a:p>
            <a:endParaRPr lang="zh-CN" altLang="en-US" dirty="0"/>
          </a:p>
        </p:txBody>
      </p:sp>
      <p:sp>
        <p:nvSpPr>
          <p:cNvPr id="4" name="灯片编号占位符 3"/>
          <p:cNvSpPr>
            <a:spLocks noGrp="1"/>
          </p:cNvSpPr>
          <p:nvPr>
            <p:ph type="sldNum" sz="quarter" idx="10"/>
          </p:nvPr>
        </p:nvSpPr>
        <p:spPr/>
        <p:txBody>
          <a:bodyPr/>
          <a:lstStyle/>
          <a:p>
            <a:fld id="{E9EC3829-85C2-4C78-A748-3A4999477BD2}" type="slidenum">
              <a:rPr lang="zh-CN" altLang="en-US" smtClean="0"/>
              <a:t>15</a:t>
            </a:fld>
            <a:endParaRPr lang="zh-CN" altLang="en-US"/>
          </a:p>
        </p:txBody>
      </p:sp>
    </p:spTree>
    <p:extLst>
      <p:ext uri="{BB962C8B-B14F-4D97-AF65-F5344CB8AC3E}">
        <p14:creationId xmlns:p14="http://schemas.microsoft.com/office/powerpoint/2010/main" val="3842440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一对多</a:t>
            </a:r>
            <a:endParaRPr lang="zh-CN" altLang="en-US" dirty="0"/>
          </a:p>
        </p:txBody>
      </p:sp>
      <p:sp>
        <p:nvSpPr>
          <p:cNvPr id="4" name="灯片编号占位符 3"/>
          <p:cNvSpPr>
            <a:spLocks noGrp="1"/>
          </p:cNvSpPr>
          <p:nvPr>
            <p:ph type="sldNum" sz="quarter" idx="10"/>
          </p:nvPr>
        </p:nvSpPr>
        <p:spPr/>
        <p:txBody>
          <a:bodyPr/>
          <a:lstStyle/>
          <a:p>
            <a:fld id="{E9EC3829-85C2-4C78-A748-3A4999477BD2}" type="slidenum">
              <a:rPr lang="zh-CN" altLang="en-US" smtClean="0"/>
              <a:t>16</a:t>
            </a:fld>
            <a:endParaRPr lang="zh-CN" altLang="en-US"/>
          </a:p>
        </p:txBody>
      </p:sp>
    </p:spTree>
    <p:extLst>
      <p:ext uri="{BB962C8B-B14F-4D97-AF65-F5344CB8AC3E}">
        <p14:creationId xmlns:p14="http://schemas.microsoft.com/office/powerpoint/2010/main" val="23520559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EC3829-85C2-4C78-A748-3A4999477BD2}" type="slidenum">
              <a:rPr lang="zh-CN" altLang="en-US" smtClean="0"/>
              <a:t>17</a:t>
            </a:fld>
            <a:endParaRPr lang="zh-CN" altLang="en-US"/>
          </a:p>
        </p:txBody>
      </p:sp>
    </p:spTree>
    <p:extLst>
      <p:ext uri="{BB962C8B-B14F-4D97-AF65-F5344CB8AC3E}">
        <p14:creationId xmlns:p14="http://schemas.microsoft.com/office/powerpoint/2010/main" val="26931734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训练时，我们将训练集中正确的输出 </a:t>
            </a:r>
            <a:r>
              <a:rPr lang="en-US" altLang="zh-CN" sz="1200" b="0" i="0" kern="1200" dirty="0" smtClean="0">
                <a:solidFill>
                  <a:schemeClr val="tx1"/>
                </a:solidFill>
                <a:effectLst/>
                <a:latin typeface="+mn-lt"/>
                <a:ea typeface="+mn-ea"/>
                <a:cs typeface="+mn-cs"/>
              </a:rPr>
              <a:t>y(t)y(t) </a:t>
            </a:r>
            <a:r>
              <a:rPr lang="zh-CN" altLang="en-US" sz="1200" b="0" i="0" kern="1200" dirty="0" smtClean="0">
                <a:solidFill>
                  <a:schemeClr val="tx1"/>
                </a:solidFill>
                <a:effectLst/>
                <a:latin typeface="+mn-lt"/>
                <a:ea typeface="+mn-ea"/>
                <a:cs typeface="+mn-cs"/>
              </a:rPr>
              <a:t>反馈到 </a:t>
            </a:r>
            <a:r>
              <a:rPr lang="en-US" altLang="zh-CN" sz="1200" b="0" i="0" kern="1200" dirty="0" smtClean="0">
                <a:solidFill>
                  <a:schemeClr val="tx1"/>
                </a:solidFill>
                <a:effectLst/>
                <a:latin typeface="+mn-lt"/>
                <a:ea typeface="+mn-ea"/>
                <a:cs typeface="+mn-cs"/>
              </a:rPr>
              <a:t>h(t+1)h(t+1)</a:t>
            </a:r>
            <a:r>
              <a:rPr lang="en-US" altLang="zh-CN" dirty="0" smtClean="0"/>
              <a:t/>
            </a:r>
            <a:br>
              <a:rPr lang="en-US" altLang="zh-CN" dirty="0" smtClean="0"/>
            </a:br>
            <a:r>
              <a:rPr lang="zh-CN" altLang="en-US" dirty="0" smtClean="0"/>
              <a:t>测试时</a:t>
            </a:r>
            <a:r>
              <a:rPr lang="zh-CN" altLang="en-US" sz="1200" b="0" i="0" kern="1200" dirty="0" smtClean="0">
                <a:solidFill>
                  <a:schemeClr val="tx1"/>
                </a:solidFill>
                <a:effectLst/>
                <a:latin typeface="+mn-lt"/>
                <a:ea typeface="+mn-ea"/>
                <a:cs typeface="+mn-cs"/>
              </a:rPr>
              <a:t>用模型的输出 </a:t>
            </a:r>
            <a:r>
              <a:rPr lang="en-US" altLang="zh-CN" sz="1200" b="0" i="0" kern="1200" dirty="0" smtClean="0">
                <a:solidFill>
                  <a:schemeClr val="tx1"/>
                </a:solidFill>
                <a:effectLst/>
                <a:latin typeface="+mn-lt"/>
                <a:ea typeface="+mn-ea"/>
                <a:cs typeface="+mn-cs"/>
              </a:rPr>
              <a:t>o(t)o(t) </a:t>
            </a:r>
            <a:r>
              <a:rPr lang="zh-CN" altLang="en-US" sz="1200" b="0" i="0" kern="1200" dirty="0" smtClean="0">
                <a:solidFill>
                  <a:schemeClr val="tx1"/>
                </a:solidFill>
                <a:effectLst/>
                <a:latin typeface="+mn-lt"/>
                <a:ea typeface="+mn-ea"/>
                <a:cs typeface="+mn-cs"/>
              </a:rPr>
              <a:t>近似正确的输出 </a:t>
            </a:r>
            <a:r>
              <a:rPr lang="en-US" altLang="zh-CN" sz="1200" b="0" i="0" kern="1200" dirty="0" smtClean="0">
                <a:solidFill>
                  <a:schemeClr val="tx1"/>
                </a:solidFill>
                <a:effectLst/>
                <a:latin typeface="+mn-lt"/>
                <a:ea typeface="+mn-ea"/>
                <a:cs typeface="+mn-cs"/>
              </a:rPr>
              <a:t>y(t)y(t)</a:t>
            </a:r>
            <a:r>
              <a:rPr lang="zh-CN" altLang="en-US" sz="1200" b="0" i="0" kern="1200" dirty="0" smtClean="0">
                <a:solidFill>
                  <a:schemeClr val="tx1"/>
                </a:solidFill>
                <a:effectLst/>
                <a:latin typeface="+mn-lt"/>
                <a:ea typeface="+mn-ea"/>
                <a:cs typeface="+mn-cs"/>
              </a:rPr>
              <a:t>，并反馈回模型</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查下应用案例</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E9EC3829-85C2-4C78-A748-3A4999477BD2}" type="slidenum">
              <a:rPr lang="zh-CN" altLang="en-US" smtClean="0"/>
              <a:t>18</a:t>
            </a:fld>
            <a:endParaRPr lang="zh-CN" altLang="en-US"/>
          </a:p>
        </p:txBody>
      </p:sp>
    </p:spTree>
    <p:extLst>
      <p:ext uri="{BB962C8B-B14F-4D97-AF65-F5344CB8AC3E}">
        <p14:creationId xmlns:p14="http://schemas.microsoft.com/office/powerpoint/2010/main" val="15185564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这个是属于通过时间反向传播，还有一种是导师驱动过程（由输出反馈到模型而产生循环连接的模型）</a:t>
            </a:r>
            <a:endParaRPr lang="en-US" altLang="zh-CN" dirty="0" smtClean="0"/>
          </a:p>
          <a:p>
            <a:r>
              <a:rPr lang="en-US" altLang="zh-CN" dirty="0" smtClean="0"/>
              <a:t>Loss</a:t>
            </a:r>
            <a:r>
              <a:rPr lang="zh-CN" altLang="en-US" dirty="0" smtClean="0"/>
              <a:t>图中是用的最小二乘，如果是分类用交叉熵</a:t>
            </a:r>
            <a:endParaRPr lang="en-US" altLang="zh-CN" dirty="0" smtClean="0"/>
          </a:p>
          <a:p>
            <a:endParaRPr lang="en-US" altLang="zh-CN" dirty="0" smtClean="0"/>
          </a:p>
          <a:p>
            <a:r>
              <a:rPr lang="zh-CN" altLang="en-US" dirty="0" smtClean="0"/>
              <a:t>正向传播中：</a:t>
            </a:r>
            <a:endParaRPr lang="en-US" altLang="zh-CN" dirty="0" smtClean="0"/>
          </a:p>
          <a:p>
            <a:r>
              <a:rPr lang="zh-CN" altLang="en-US" dirty="0" smtClean="0"/>
              <a:t>是对每个隐藏节点和输出节点而言的，而不是隐藏层和输出层全部节点</a:t>
            </a:r>
            <a:endParaRPr lang="en-US" altLang="zh-CN" dirty="0" smtClean="0"/>
          </a:p>
          <a:p>
            <a:r>
              <a:rPr lang="en-US" altLang="zh-CN" dirty="0" smtClean="0"/>
              <a:t>N</a:t>
            </a:r>
            <a:r>
              <a:rPr lang="zh-CN" altLang="en-US" dirty="0" smtClean="0"/>
              <a:t>是输入节点数，</a:t>
            </a:r>
            <a:r>
              <a:rPr lang="en-US" altLang="zh-CN" dirty="0" smtClean="0"/>
              <a:t>M</a:t>
            </a:r>
            <a:r>
              <a:rPr lang="zh-CN" altLang="en-US" dirty="0" smtClean="0"/>
              <a:t>是隐藏层个数，</a:t>
            </a:r>
            <a:r>
              <a:rPr lang="en-US" altLang="zh-CN" dirty="0" err="1" smtClean="0"/>
              <a:t>Wjh</a:t>
            </a:r>
            <a:r>
              <a:rPr lang="zh-CN" altLang="en-US" dirty="0" smtClean="0"/>
              <a:t>是共享参数，</a:t>
            </a:r>
            <a:r>
              <a:rPr lang="en-US" altLang="zh-CN" dirty="0" smtClean="0"/>
              <a:t>t-1</a:t>
            </a:r>
            <a:r>
              <a:rPr lang="zh-CN" altLang="en-US" dirty="0" smtClean="0"/>
              <a:t>时刻到</a:t>
            </a:r>
            <a:r>
              <a:rPr lang="en-US" altLang="zh-CN" dirty="0" smtClean="0"/>
              <a:t>t</a:t>
            </a:r>
            <a:r>
              <a:rPr lang="zh-CN" altLang="en-US" dirty="0" smtClean="0"/>
              <a:t>时刻的权重，</a:t>
            </a:r>
            <a:r>
              <a:rPr lang="zh-CN" altLang="en-US" baseline="0" dirty="0" smtClean="0"/>
              <a:t>   </a:t>
            </a:r>
            <a:r>
              <a:rPr lang="en-US" altLang="zh-CN" baseline="0" dirty="0" err="1" smtClean="0"/>
              <a:t>Sh</a:t>
            </a:r>
            <a:r>
              <a:rPr lang="zh-CN" altLang="en-US" baseline="0" dirty="0" smtClean="0"/>
              <a:t>是前一个时刻各个隐藏层的状态，（</a:t>
            </a:r>
            <a:r>
              <a:rPr lang="en-US" altLang="zh-CN" baseline="0" dirty="0" err="1" smtClean="0"/>
              <a:t>Uji</a:t>
            </a:r>
            <a:r>
              <a:rPr lang="zh-CN" altLang="en-US" baseline="0" dirty="0" smtClean="0"/>
              <a:t>也是共享参数）</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E9EC3829-85C2-4C78-A748-3A4999477BD2}" type="slidenum">
              <a:rPr lang="zh-CN" altLang="en-US" smtClean="0"/>
              <a:t>19</a:t>
            </a:fld>
            <a:endParaRPr lang="zh-CN" altLang="en-US"/>
          </a:p>
        </p:txBody>
      </p:sp>
    </p:spTree>
    <p:extLst>
      <p:ext uri="{BB962C8B-B14F-4D97-AF65-F5344CB8AC3E}">
        <p14:creationId xmlns:p14="http://schemas.microsoft.com/office/powerpoint/2010/main" val="2403439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EC3829-85C2-4C78-A748-3A4999477BD2}" type="slidenum">
              <a:rPr lang="zh-CN" altLang="en-US" smtClean="0"/>
              <a:t>2</a:t>
            </a:fld>
            <a:endParaRPr lang="zh-CN" altLang="en-US"/>
          </a:p>
        </p:txBody>
      </p:sp>
    </p:spTree>
    <p:extLst>
      <p:ext uri="{BB962C8B-B14F-4D97-AF65-F5344CB8AC3E}">
        <p14:creationId xmlns:p14="http://schemas.microsoft.com/office/powerpoint/2010/main" val="35526215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Loss</a:t>
            </a:r>
            <a:r>
              <a:rPr lang="zh-CN" altLang="en-US" dirty="0" smtClean="0"/>
              <a:t>图中是用的最小二乘，如果是分类用交叉熵</a:t>
            </a:r>
            <a:endParaRPr lang="en-US" altLang="zh-CN" dirty="0" smtClean="0"/>
          </a:p>
          <a:p>
            <a:endParaRPr lang="en-US" altLang="zh-CN" dirty="0" smtClean="0"/>
          </a:p>
          <a:p>
            <a:r>
              <a:rPr lang="zh-CN" altLang="en-US" dirty="0" smtClean="0"/>
              <a:t>正向传播中：</a:t>
            </a:r>
            <a:endParaRPr lang="en-US" altLang="zh-CN" dirty="0" smtClean="0"/>
          </a:p>
          <a:p>
            <a:r>
              <a:rPr lang="zh-CN" altLang="en-US" dirty="0" smtClean="0"/>
              <a:t>是对每个隐藏节点和输出节点而言的，而不是隐藏层和输出层全部节点</a:t>
            </a:r>
            <a:endParaRPr lang="en-US" altLang="zh-CN" dirty="0" smtClean="0"/>
          </a:p>
          <a:p>
            <a:r>
              <a:rPr lang="en-US" altLang="zh-CN" dirty="0" smtClean="0"/>
              <a:t>N</a:t>
            </a:r>
            <a:r>
              <a:rPr lang="zh-CN" altLang="en-US" dirty="0" smtClean="0"/>
              <a:t>是输入节点数，</a:t>
            </a:r>
            <a:r>
              <a:rPr lang="en-US" altLang="zh-CN" dirty="0" smtClean="0"/>
              <a:t>M</a:t>
            </a:r>
            <a:r>
              <a:rPr lang="zh-CN" altLang="en-US" dirty="0" smtClean="0"/>
              <a:t>是隐藏层个数，</a:t>
            </a:r>
            <a:r>
              <a:rPr lang="en-US" altLang="zh-CN" dirty="0" err="1" smtClean="0"/>
              <a:t>Wjh</a:t>
            </a:r>
            <a:r>
              <a:rPr lang="zh-CN" altLang="en-US" dirty="0" smtClean="0"/>
              <a:t>是共享参数，</a:t>
            </a:r>
            <a:r>
              <a:rPr lang="en-US" altLang="zh-CN" dirty="0" smtClean="0"/>
              <a:t>t-1</a:t>
            </a:r>
            <a:r>
              <a:rPr lang="zh-CN" altLang="en-US" dirty="0" smtClean="0"/>
              <a:t>时刻到</a:t>
            </a:r>
            <a:r>
              <a:rPr lang="en-US" altLang="zh-CN" dirty="0" smtClean="0"/>
              <a:t>t</a:t>
            </a:r>
            <a:r>
              <a:rPr lang="zh-CN" altLang="en-US" dirty="0" smtClean="0"/>
              <a:t>时刻的权重，</a:t>
            </a:r>
            <a:r>
              <a:rPr lang="zh-CN" altLang="en-US" baseline="0" dirty="0" smtClean="0"/>
              <a:t>   </a:t>
            </a:r>
            <a:r>
              <a:rPr lang="en-US" altLang="zh-CN" baseline="0" dirty="0" err="1" smtClean="0"/>
              <a:t>Sh</a:t>
            </a:r>
            <a:r>
              <a:rPr lang="zh-CN" altLang="en-US" baseline="0" dirty="0" smtClean="0"/>
              <a:t>是前一个时刻各个隐藏层的状态，（</a:t>
            </a:r>
            <a:r>
              <a:rPr lang="en-US" altLang="zh-CN" baseline="0" dirty="0" err="1" smtClean="0"/>
              <a:t>Uji</a:t>
            </a:r>
            <a:r>
              <a:rPr lang="zh-CN" altLang="en-US" baseline="0" dirty="0" smtClean="0"/>
              <a:t>也是共享参数）</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E9EC3829-85C2-4C78-A748-3A4999477BD2}" type="slidenum">
              <a:rPr lang="zh-CN" altLang="en-US" smtClean="0"/>
              <a:t>20</a:t>
            </a:fld>
            <a:endParaRPr lang="zh-CN" altLang="en-US"/>
          </a:p>
        </p:txBody>
      </p:sp>
    </p:spTree>
    <p:extLst>
      <p:ext uri="{BB962C8B-B14F-4D97-AF65-F5344CB8AC3E}">
        <p14:creationId xmlns:p14="http://schemas.microsoft.com/office/powerpoint/2010/main" val="24589096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EC3829-85C2-4C78-A748-3A4999477BD2}" type="slidenum">
              <a:rPr lang="zh-CN" altLang="en-US" smtClean="0"/>
              <a:t>21</a:t>
            </a:fld>
            <a:endParaRPr lang="zh-CN" altLang="en-US"/>
          </a:p>
        </p:txBody>
      </p:sp>
    </p:spTree>
    <p:extLst>
      <p:ext uri="{BB962C8B-B14F-4D97-AF65-F5344CB8AC3E}">
        <p14:creationId xmlns:p14="http://schemas.microsoft.com/office/powerpoint/2010/main" val="13958079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在循环神经网络中</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由于神经元的状态信息是递归传递的</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为了在反向传播时获取历史状态信息</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我们将按照时间序列将</a:t>
            </a:r>
            <a:r>
              <a:rPr lang="en-US" altLang="zh-CN" sz="1200" b="0" i="0" kern="1200" dirty="0" smtClean="0">
                <a:solidFill>
                  <a:schemeClr val="tx1"/>
                </a:solidFill>
                <a:effectLst/>
                <a:latin typeface="+mn-lt"/>
                <a:ea typeface="+mn-ea"/>
                <a:cs typeface="+mn-cs"/>
              </a:rPr>
              <a:t>RNN</a:t>
            </a:r>
            <a:r>
              <a:rPr lang="zh-CN" altLang="en-US" sz="1200" b="0" i="0" kern="1200" dirty="0" smtClean="0">
                <a:solidFill>
                  <a:schemeClr val="tx1"/>
                </a:solidFill>
                <a:effectLst/>
                <a:latin typeface="+mn-lt"/>
                <a:ea typeface="+mn-ea"/>
                <a:cs typeface="+mn-cs"/>
              </a:rPr>
              <a:t>展开计算</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这个过程叫</a:t>
            </a:r>
            <a:r>
              <a:rPr lang="en-US" altLang="zh-CN" dirty="0" smtClean="0"/>
              <a:t>Unfolding</a:t>
            </a:r>
          </a:p>
          <a:p>
            <a:r>
              <a:rPr lang="en-US" altLang="zh-CN" dirty="0" smtClean="0"/>
              <a:t>M</a:t>
            </a:r>
            <a:r>
              <a:rPr lang="zh-CN" altLang="en-US" dirty="0" smtClean="0"/>
              <a:t>是隐藏层的个数，</a:t>
            </a:r>
            <a:r>
              <a:rPr lang="en-US" altLang="zh-CN" dirty="0" err="1" smtClean="0"/>
              <a:t>Slj</a:t>
            </a:r>
            <a:r>
              <a:rPr lang="en-US" altLang="zh-CN" dirty="0" smtClean="0"/>
              <a:t> </a:t>
            </a:r>
            <a:r>
              <a:rPr lang="zh-CN" altLang="en-US" dirty="0" smtClean="0"/>
              <a:t>是之后时刻某个节点</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E9EC3829-85C2-4C78-A748-3A4999477BD2}" type="slidenum">
              <a:rPr lang="zh-CN" altLang="en-US" smtClean="0"/>
              <a:t>22</a:t>
            </a:fld>
            <a:endParaRPr lang="zh-CN" altLang="en-US"/>
          </a:p>
        </p:txBody>
      </p:sp>
    </p:spTree>
    <p:extLst>
      <p:ext uri="{BB962C8B-B14F-4D97-AF65-F5344CB8AC3E}">
        <p14:creationId xmlns:p14="http://schemas.microsoft.com/office/powerpoint/2010/main" val="7382060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常见结构</a:t>
            </a:r>
          </a:p>
          <a:p>
            <a:endParaRPr lang="zh-CN" altLang="en-US" dirty="0"/>
          </a:p>
        </p:txBody>
      </p:sp>
      <p:sp>
        <p:nvSpPr>
          <p:cNvPr id="4" name="灯片编号占位符 3"/>
          <p:cNvSpPr>
            <a:spLocks noGrp="1"/>
          </p:cNvSpPr>
          <p:nvPr>
            <p:ph type="sldNum" sz="quarter" idx="10"/>
          </p:nvPr>
        </p:nvSpPr>
        <p:spPr/>
        <p:txBody>
          <a:bodyPr/>
          <a:lstStyle/>
          <a:p>
            <a:fld id="{E9EC3829-85C2-4C78-A748-3A4999477BD2}" type="slidenum">
              <a:rPr lang="zh-CN" altLang="en-US" smtClean="0"/>
              <a:t>23</a:t>
            </a:fld>
            <a:endParaRPr lang="zh-CN" altLang="en-US"/>
          </a:p>
        </p:txBody>
      </p:sp>
    </p:spTree>
    <p:extLst>
      <p:ext uri="{BB962C8B-B14F-4D97-AF65-F5344CB8AC3E}">
        <p14:creationId xmlns:p14="http://schemas.microsoft.com/office/powerpoint/2010/main" val="19448689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此</a:t>
            </a:r>
            <a:r>
              <a:rPr lang="en-US" altLang="zh-CN" sz="1200" b="0" i="0" kern="1200" dirty="0" smtClean="0">
                <a:solidFill>
                  <a:schemeClr val="tx1"/>
                </a:solidFill>
                <a:effectLst/>
                <a:latin typeface="+mn-lt"/>
                <a:ea typeface="+mn-ea"/>
                <a:cs typeface="+mn-cs"/>
              </a:rPr>
              <a:t>RNN </a:t>
            </a:r>
            <a:r>
              <a:rPr lang="zh-CN" altLang="en-US" sz="1200" b="0" i="0" kern="1200" dirty="0" smtClean="0">
                <a:solidFill>
                  <a:schemeClr val="tx1"/>
                </a:solidFill>
                <a:effectLst/>
                <a:latin typeface="+mn-lt"/>
                <a:ea typeface="+mn-ea"/>
                <a:cs typeface="+mn-cs"/>
              </a:rPr>
              <a:t>没有第一种</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表示的 </a:t>
            </a:r>
            <a:r>
              <a:rPr lang="en-US" altLang="zh-CN" sz="1200" b="0" i="0" kern="1200" dirty="0" smtClean="0">
                <a:solidFill>
                  <a:schemeClr val="tx1"/>
                </a:solidFill>
                <a:effectLst/>
                <a:latin typeface="+mn-lt"/>
                <a:ea typeface="+mn-ea"/>
                <a:cs typeface="+mn-cs"/>
              </a:rPr>
              <a:t>RNN </a:t>
            </a:r>
            <a:r>
              <a:rPr lang="zh-CN" altLang="en-US" sz="1200" b="0" i="0" kern="1200" dirty="0" smtClean="0">
                <a:solidFill>
                  <a:schemeClr val="tx1"/>
                </a:solidFill>
                <a:effectLst/>
                <a:latin typeface="+mn-lt"/>
                <a:ea typeface="+mn-ea"/>
                <a:cs typeface="+mn-cs"/>
              </a:rPr>
              <a:t>那样强大（只能表示更小的函数集合），图 </a:t>
            </a:r>
            <a:r>
              <a:rPr lang="en-US" altLang="zh-CN" sz="1200" b="0" i="0" kern="1200" dirty="0" smtClean="0">
                <a:solidFill>
                  <a:schemeClr val="tx1"/>
                </a:solidFill>
                <a:effectLst/>
                <a:latin typeface="+mn-lt"/>
                <a:ea typeface="+mn-ea"/>
                <a:cs typeface="+mn-cs"/>
              </a:rPr>
              <a:t>A </a:t>
            </a:r>
            <a:r>
              <a:rPr lang="zh-CN" altLang="en-US" sz="1200" b="0" i="0" kern="1200" dirty="0" smtClean="0">
                <a:solidFill>
                  <a:schemeClr val="tx1"/>
                </a:solidFill>
                <a:effectLst/>
                <a:latin typeface="+mn-lt"/>
                <a:ea typeface="+mn-ea"/>
                <a:cs typeface="+mn-cs"/>
              </a:rPr>
              <a:t>中的 </a:t>
            </a:r>
            <a:r>
              <a:rPr lang="en-US" altLang="zh-CN" sz="1200" b="0" i="0" kern="1200" dirty="0" smtClean="0">
                <a:solidFill>
                  <a:schemeClr val="tx1"/>
                </a:solidFill>
                <a:effectLst/>
                <a:latin typeface="+mn-lt"/>
                <a:ea typeface="+mn-ea"/>
                <a:cs typeface="+mn-cs"/>
              </a:rPr>
              <a:t>RNN </a:t>
            </a:r>
            <a:r>
              <a:rPr lang="zh-CN" altLang="en-US" sz="1200" b="0" i="0" kern="1200" dirty="0" smtClean="0">
                <a:solidFill>
                  <a:schemeClr val="tx1"/>
                </a:solidFill>
                <a:effectLst/>
                <a:latin typeface="+mn-lt"/>
                <a:ea typeface="+mn-ea"/>
                <a:cs typeface="+mn-cs"/>
              </a:rPr>
              <a:t>可以选择将其想要的关于过去的任何信息放入隐藏表示 </a:t>
            </a:r>
            <a:r>
              <a:rPr lang="en-US" altLang="zh-CN" sz="1200" b="0" i="0" kern="1200" dirty="0" smtClean="0">
                <a:solidFill>
                  <a:schemeClr val="tx1"/>
                </a:solidFill>
                <a:effectLst/>
                <a:latin typeface="+mn-lt"/>
                <a:ea typeface="+mn-ea"/>
                <a:cs typeface="+mn-cs"/>
              </a:rPr>
              <a:t>h</a:t>
            </a:r>
            <a:r>
              <a:rPr lang="zh-CN" altLang="en-US" sz="1200" b="0" i="0" kern="1200" dirty="0" smtClean="0">
                <a:solidFill>
                  <a:schemeClr val="tx1"/>
                </a:solidFill>
                <a:effectLst/>
                <a:latin typeface="+mn-lt"/>
                <a:ea typeface="+mn-ea"/>
                <a:cs typeface="+mn-cs"/>
              </a:rPr>
              <a:t>中并且将 </a:t>
            </a:r>
            <a:r>
              <a:rPr lang="en-US" altLang="zh-CN" sz="1200" b="0" i="0" kern="1200" dirty="0" smtClean="0">
                <a:solidFill>
                  <a:schemeClr val="tx1"/>
                </a:solidFill>
                <a:effectLst/>
                <a:latin typeface="+mn-lt"/>
                <a:ea typeface="+mn-ea"/>
                <a:cs typeface="+mn-cs"/>
              </a:rPr>
              <a:t>h</a:t>
            </a:r>
            <a:r>
              <a:rPr lang="zh-CN" altLang="en-US" sz="1200" b="0" i="0" kern="1200" dirty="0" smtClean="0">
                <a:solidFill>
                  <a:schemeClr val="tx1"/>
                </a:solidFill>
                <a:effectLst/>
                <a:latin typeface="+mn-lt"/>
                <a:ea typeface="+mn-ea"/>
                <a:cs typeface="+mn-cs"/>
              </a:rPr>
              <a:t>传播到未来。而该图中的 </a:t>
            </a:r>
            <a:r>
              <a:rPr lang="en-US" altLang="zh-CN" sz="1200" b="0" i="0" kern="1200" dirty="0" smtClean="0">
                <a:solidFill>
                  <a:schemeClr val="tx1"/>
                </a:solidFill>
                <a:effectLst/>
                <a:latin typeface="+mn-lt"/>
                <a:ea typeface="+mn-ea"/>
                <a:cs typeface="+mn-cs"/>
              </a:rPr>
              <a:t>RNN </a:t>
            </a:r>
            <a:r>
              <a:rPr lang="zh-CN" altLang="en-US" sz="1200" b="0" i="0" kern="1200" dirty="0" smtClean="0">
                <a:solidFill>
                  <a:schemeClr val="tx1"/>
                </a:solidFill>
                <a:effectLst/>
                <a:latin typeface="+mn-lt"/>
                <a:ea typeface="+mn-ea"/>
                <a:cs typeface="+mn-cs"/>
              </a:rPr>
              <a:t>被训练为将特定输出值放入 </a:t>
            </a:r>
            <a:r>
              <a:rPr lang="en-US" altLang="zh-CN" sz="1200" b="0" i="0" kern="1200" dirty="0" smtClean="0">
                <a:solidFill>
                  <a:schemeClr val="tx1"/>
                </a:solidFill>
                <a:effectLst/>
                <a:latin typeface="+mn-lt"/>
                <a:ea typeface="+mn-ea"/>
                <a:cs typeface="+mn-cs"/>
              </a:rPr>
              <a:t>o </a:t>
            </a:r>
            <a:r>
              <a:rPr lang="zh-CN" altLang="en-US" sz="1200" b="0" i="0" kern="1200" dirty="0" smtClean="0">
                <a:solidFill>
                  <a:schemeClr val="tx1"/>
                </a:solidFill>
                <a:effectLst/>
                <a:latin typeface="+mn-lt"/>
                <a:ea typeface="+mn-ea"/>
                <a:cs typeface="+mn-cs"/>
              </a:rPr>
              <a:t>中，</a:t>
            </a:r>
            <a:r>
              <a:rPr lang="en-US" altLang="zh-CN" sz="1200" b="0" i="0" kern="1200" dirty="0" smtClean="0">
                <a:solidFill>
                  <a:schemeClr val="tx1"/>
                </a:solidFill>
                <a:effectLst/>
                <a:latin typeface="+mn-lt"/>
                <a:ea typeface="+mn-ea"/>
                <a:cs typeface="+mn-cs"/>
              </a:rPr>
              <a:t>o </a:t>
            </a:r>
            <a:r>
              <a:rPr lang="zh-CN" altLang="en-US" sz="1200" b="0" i="0" kern="1200" dirty="0" smtClean="0">
                <a:solidFill>
                  <a:schemeClr val="tx1"/>
                </a:solidFill>
                <a:effectLst/>
                <a:latin typeface="+mn-lt"/>
                <a:ea typeface="+mn-ea"/>
                <a:cs typeface="+mn-cs"/>
              </a:rPr>
              <a:t>是允许传播到未来的唯一信息，</a:t>
            </a:r>
            <a:r>
              <a:rPr lang="en-US" altLang="zh-CN" sz="1200" b="0" i="0" kern="1200" dirty="0" smtClean="0">
                <a:solidFill>
                  <a:schemeClr val="tx1"/>
                </a:solidFill>
                <a:effectLst/>
                <a:latin typeface="+mn-lt"/>
                <a:ea typeface="+mn-ea"/>
                <a:cs typeface="+mn-cs"/>
              </a:rPr>
              <a:t>h </a:t>
            </a:r>
            <a:r>
              <a:rPr lang="zh-CN" altLang="en-US" sz="1200" b="0" i="0" kern="1200" dirty="0" smtClean="0">
                <a:solidFill>
                  <a:schemeClr val="tx1"/>
                </a:solidFill>
                <a:effectLst/>
                <a:latin typeface="+mn-lt"/>
                <a:ea typeface="+mn-ea"/>
                <a:cs typeface="+mn-cs"/>
              </a:rPr>
              <a:t>仅通过产生的预测间接地连接到当前</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但是它更容易训练，因为每个时间步可以与其他时间步分离训练，允许训练期间更多的并行化</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E9EC3829-85C2-4C78-A748-3A4999477BD2}" type="slidenum">
              <a:rPr lang="zh-CN" altLang="en-US" smtClean="0"/>
              <a:t>24</a:t>
            </a:fld>
            <a:endParaRPr lang="zh-CN" altLang="en-US"/>
          </a:p>
        </p:txBody>
      </p:sp>
    </p:spTree>
    <p:extLst>
      <p:ext uri="{BB962C8B-B14F-4D97-AF65-F5344CB8AC3E}">
        <p14:creationId xmlns:p14="http://schemas.microsoft.com/office/powerpoint/2010/main" val="29865048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单个输出，这样的网络可以用于概括序列并产生用于进一步处理的固定大小的表示</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一般不再用隐藏层输出做预测会这样做</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E9EC3829-85C2-4C78-A748-3A4999477BD2}" type="slidenum">
              <a:rPr lang="zh-CN" altLang="en-US" smtClean="0"/>
              <a:t>25</a:t>
            </a:fld>
            <a:endParaRPr lang="zh-CN" altLang="en-US"/>
          </a:p>
        </p:txBody>
      </p:sp>
    </p:spTree>
    <p:extLst>
      <p:ext uri="{BB962C8B-B14F-4D97-AF65-F5344CB8AC3E}">
        <p14:creationId xmlns:p14="http://schemas.microsoft.com/office/powerpoint/2010/main" val="23397034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这个动图是输出是多个输出的情况</a:t>
            </a:r>
          </a:p>
          <a:p>
            <a:endParaRPr lang="zh-CN" altLang="en-US" dirty="0"/>
          </a:p>
        </p:txBody>
      </p:sp>
      <p:sp>
        <p:nvSpPr>
          <p:cNvPr id="4" name="灯片编号占位符 3"/>
          <p:cNvSpPr>
            <a:spLocks noGrp="1"/>
          </p:cNvSpPr>
          <p:nvPr>
            <p:ph type="sldNum" sz="quarter" idx="10"/>
          </p:nvPr>
        </p:nvSpPr>
        <p:spPr/>
        <p:txBody>
          <a:bodyPr/>
          <a:lstStyle/>
          <a:p>
            <a:fld id="{E9EC3829-85C2-4C78-A748-3A4999477BD2}" type="slidenum">
              <a:rPr lang="zh-CN" altLang="en-US" smtClean="0"/>
              <a:t>26</a:t>
            </a:fld>
            <a:endParaRPr lang="zh-CN" altLang="en-US"/>
          </a:p>
        </p:txBody>
      </p:sp>
    </p:spTree>
    <p:extLst>
      <p:ext uri="{BB962C8B-B14F-4D97-AF65-F5344CB8AC3E}">
        <p14:creationId xmlns:p14="http://schemas.microsoft.com/office/powerpoint/2010/main" val="25426467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层间计算隐藏层方式当前层上一个时刻和前一层当前时刻的状态</a:t>
            </a:r>
          </a:p>
          <a:p>
            <a:endParaRPr lang="zh-CN" altLang="en-US" dirty="0"/>
          </a:p>
        </p:txBody>
      </p:sp>
      <p:sp>
        <p:nvSpPr>
          <p:cNvPr id="4" name="灯片编号占位符 3"/>
          <p:cNvSpPr>
            <a:spLocks noGrp="1"/>
          </p:cNvSpPr>
          <p:nvPr>
            <p:ph type="sldNum" sz="quarter" idx="10"/>
          </p:nvPr>
        </p:nvSpPr>
        <p:spPr/>
        <p:txBody>
          <a:bodyPr/>
          <a:lstStyle/>
          <a:p>
            <a:fld id="{E9EC3829-85C2-4C78-A748-3A4999477BD2}" type="slidenum">
              <a:rPr lang="zh-CN" altLang="en-US" smtClean="0"/>
              <a:t>27</a:t>
            </a:fld>
            <a:endParaRPr lang="zh-CN" altLang="en-US"/>
          </a:p>
        </p:txBody>
      </p:sp>
    </p:spTree>
    <p:extLst>
      <p:ext uri="{BB962C8B-B14F-4D97-AF65-F5344CB8AC3E}">
        <p14:creationId xmlns:p14="http://schemas.microsoft.com/office/powerpoint/2010/main" val="4629219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Ot</a:t>
            </a:r>
            <a:r>
              <a:rPr lang="zh-CN" altLang="en-US" dirty="0" smtClean="0"/>
              <a:t>是输出层，输出层是全连接层</a:t>
            </a:r>
            <a:endParaRPr lang="en-US" altLang="zh-CN" dirty="0" smtClean="0"/>
          </a:p>
          <a:p>
            <a:r>
              <a:rPr lang="en-US" altLang="zh-CN" dirty="0" smtClean="0"/>
              <a:t>St</a:t>
            </a:r>
            <a:r>
              <a:rPr lang="zh-CN" altLang="en-US" dirty="0" smtClean="0"/>
              <a:t>是隐藏层的计算公式，是循环层，与上一个状态和当前输入有关系</a:t>
            </a:r>
            <a:endParaRPr lang="en-US" altLang="zh-CN" dirty="0" smtClean="0"/>
          </a:p>
          <a:p>
            <a:endParaRPr lang="en-US" altLang="zh-CN" dirty="0" smtClean="0"/>
          </a:p>
          <a:p>
            <a:r>
              <a:rPr lang="zh-CN" altLang="en-US" dirty="0" smtClean="0"/>
              <a:t>双向</a:t>
            </a:r>
            <a:r>
              <a:rPr lang="en-US" altLang="zh-CN" dirty="0" err="1" smtClean="0"/>
              <a:t>rnn</a:t>
            </a:r>
            <a:r>
              <a:rPr lang="zh-CN" altLang="en-US" dirty="0" smtClean="0"/>
              <a:t>的正反向传播过程</a:t>
            </a:r>
          </a:p>
          <a:p>
            <a:endParaRPr lang="zh-CN" altLang="en-US" dirty="0"/>
          </a:p>
        </p:txBody>
      </p:sp>
      <p:sp>
        <p:nvSpPr>
          <p:cNvPr id="4" name="灯片编号占位符 3"/>
          <p:cNvSpPr>
            <a:spLocks noGrp="1"/>
          </p:cNvSpPr>
          <p:nvPr>
            <p:ph type="sldNum" sz="quarter" idx="10"/>
          </p:nvPr>
        </p:nvSpPr>
        <p:spPr/>
        <p:txBody>
          <a:bodyPr/>
          <a:lstStyle/>
          <a:p>
            <a:fld id="{E9EC3829-85C2-4C78-A748-3A4999477BD2}" type="slidenum">
              <a:rPr lang="zh-CN" altLang="en-US" smtClean="0"/>
              <a:t>28</a:t>
            </a:fld>
            <a:endParaRPr lang="zh-CN" altLang="en-US"/>
          </a:p>
        </p:txBody>
      </p:sp>
    </p:spTree>
    <p:extLst>
      <p:ext uri="{BB962C8B-B14F-4D97-AF65-F5344CB8AC3E}">
        <p14:creationId xmlns:p14="http://schemas.microsoft.com/office/powerpoint/2010/main" val="21593401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EC3829-85C2-4C78-A748-3A4999477BD2}" type="slidenum">
              <a:rPr lang="zh-CN" altLang="en-US" smtClean="0"/>
              <a:t>29</a:t>
            </a:fld>
            <a:endParaRPr lang="zh-CN" altLang="en-US"/>
          </a:p>
        </p:txBody>
      </p:sp>
    </p:spTree>
    <p:extLst>
      <p:ext uri="{BB962C8B-B14F-4D97-AF65-F5344CB8AC3E}">
        <p14:creationId xmlns:p14="http://schemas.microsoft.com/office/powerpoint/2010/main" val="42898919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CNN</a:t>
            </a:r>
            <a:r>
              <a:rPr lang="zh-CN" altLang="en-US" dirty="0" smtClean="0"/>
              <a:t>处理的的是网格化的数据，输入间无关，当要处理输入间有关系的数据时就得用</a:t>
            </a:r>
            <a:r>
              <a:rPr lang="en-US" altLang="zh-CN" dirty="0" smtClean="0"/>
              <a:t>RNN</a:t>
            </a:r>
            <a:r>
              <a:rPr lang="zh-CN" altLang="en-US" dirty="0" smtClean="0"/>
              <a:t>了</a:t>
            </a:r>
            <a:endParaRPr lang="en-US" altLang="zh-CN" dirty="0" smtClean="0"/>
          </a:p>
          <a:p>
            <a:r>
              <a:rPr lang="en-US" altLang="zh-CN" dirty="0" smtClean="0"/>
              <a:t>1-1</a:t>
            </a:r>
            <a:r>
              <a:rPr lang="zh-CN" altLang="en-US" dirty="0" smtClean="0"/>
              <a:t>：未体现序列特征；图像分类场景</a:t>
            </a:r>
            <a:endParaRPr lang="en-US" altLang="zh-CN" dirty="0" smtClean="0"/>
          </a:p>
          <a:p>
            <a:r>
              <a:rPr lang="en-US" altLang="zh-CN" dirty="0" smtClean="0"/>
              <a:t>1-many</a:t>
            </a:r>
            <a:r>
              <a:rPr lang="zh-CN" altLang="en-US" dirty="0" smtClean="0"/>
              <a:t>：看图说话场景，用一些列词表示图片</a:t>
            </a:r>
            <a:r>
              <a:rPr lang="en-US" altLang="zh-CN" dirty="0" smtClean="0"/>
              <a:t>-</a:t>
            </a:r>
            <a:r>
              <a:rPr lang="zh-CN" altLang="en-US" dirty="0" smtClean="0"/>
              <a:t>图片标注</a:t>
            </a:r>
            <a:endParaRPr lang="en-US" altLang="zh-CN" dirty="0" smtClean="0"/>
          </a:p>
          <a:p>
            <a:r>
              <a:rPr lang="en-US" altLang="zh-CN" dirty="0" smtClean="0"/>
              <a:t>many-1:</a:t>
            </a:r>
            <a:r>
              <a:rPr lang="zh-CN" altLang="en-US" dirty="0" smtClean="0"/>
              <a:t>情感分析</a:t>
            </a:r>
            <a:endParaRPr lang="en-US" altLang="zh-CN" dirty="0" smtClean="0"/>
          </a:p>
          <a:p>
            <a:r>
              <a:rPr lang="en-US" altLang="zh-CN" dirty="0" smtClean="0"/>
              <a:t>Many-many:</a:t>
            </a:r>
            <a:r>
              <a:rPr lang="zh-CN" altLang="en-US" dirty="0" smtClean="0"/>
              <a:t>一种文本转换为另外一种文本，可以用于翻译或者聊天对话</a:t>
            </a:r>
            <a:endParaRPr lang="en-US" altLang="zh-CN" dirty="0" smtClean="0"/>
          </a:p>
          <a:p>
            <a:r>
              <a:rPr lang="en-US" altLang="zh-CN" dirty="0" smtClean="0"/>
              <a:t>Many-many</a:t>
            </a:r>
            <a:r>
              <a:rPr lang="zh-CN" altLang="en-US" dirty="0" smtClean="0"/>
              <a:t>：经典</a:t>
            </a:r>
            <a:r>
              <a:rPr lang="en-US" altLang="zh-CN" dirty="0" smtClean="0"/>
              <a:t>RNN</a:t>
            </a:r>
            <a:r>
              <a:rPr lang="zh-CN" altLang="en-US" dirty="0" smtClean="0"/>
              <a:t>，输出和输出序列是等长的，字符预测，视频分类，分类不仅仅基于当下时间点，也和之前的时间视频信息相关</a:t>
            </a:r>
            <a:endParaRPr lang="en-US" altLang="zh-CN" dirty="0" smtClean="0"/>
          </a:p>
          <a:p>
            <a:endParaRPr lang="en-US" altLang="zh-CN" dirty="0" smtClean="0"/>
          </a:p>
          <a:p>
            <a:r>
              <a:rPr lang="en-US" altLang="zh-CN" dirty="0" smtClean="0"/>
              <a:t>RNN</a:t>
            </a:r>
            <a:r>
              <a:rPr lang="zh-CN" altLang="en-US" dirty="0" smtClean="0"/>
              <a:t>处理的是可变长的序列，广泛应用于语音识别、语言模型以及</a:t>
            </a:r>
            <a:r>
              <a:rPr lang="en-US" altLang="zh-CN" dirty="0" smtClean="0"/>
              <a:t>NLP</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E9EC3829-85C2-4C78-A748-3A4999477BD2}" type="slidenum">
              <a:rPr lang="zh-CN" altLang="en-US" smtClean="0"/>
              <a:t>3</a:t>
            </a:fld>
            <a:endParaRPr lang="zh-CN" altLang="en-US"/>
          </a:p>
        </p:txBody>
      </p:sp>
    </p:spTree>
    <p:extLst>
      <p:ext uri="{BB962C8B-B14F-4D97-AF65-F5344CB8AC3E}">
        <p14:creationId xmlns:p14="http://schemas.microsoft.com/office/powerpoint/2010/main" val="41998063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对角阵，特征值</a:t>
            </a:r>
            <a:r>
              <a:rPr lang="en-US" altLang="zh-CN" dirty="0" smtClean="0"/>
              <a:t>T</a:t>
            </a:r>
            <a:r>
              <a:rPr lang="zh-CN" altLang="en-US" dirty="0" smtClean="0"/>
              <a:t>次方，特征值</a:t>
            </a:r>
            <a:r>
              <a:rPr lang="en-US" altLang="zh-CN" dirty="0" smtClean="0"/>
              <a:t>&gt;1</a:t>
            </a:r>
            <a:r>
              <a:rPr lang="zh-CN" altLang="en-US" dirty="0" smtClean="0"/>
              <a:t>梯度爆炸，</a:t>
            </a:r>
            <a:r>
              <a:rPr lang="en-US" altLang="zh-CN" dirty="0" smtClean="0"/>
              <a:t>t&lt;1</a:t>
            </a:r>
            <a:r>
              <a:rPr lang="zh-CN" altLang="en-US" dirty="0" smtClean="0"/>
              <a:t>梯度消失</a:t>
            </a:r>
          </a:p>
          <a:p>
            <a:endParaRPr lang="zh-CN" altLang="en-US" dirty="0"/>
          </a:p>
        </p:txBody>
      </p:sp>
      <p:sp>
        <p:nvSpPr>
          <p:cNvPr id="4" name="灯片编号占位符 3"/>
          <p:cNvSpPr>
            <a:spLocks noGrp="1"/>
          </p:cNvSpPr>
          <p:nvPr>
            <p:ph type="sldNum" sz="quarter" idx="10"/>
          </p:nvPr>
        </p:nvSpPr>
        <p:spPr/>
        <p:txBody>
          <a:bodyPr/>
          <a:lstStyle/>
          <a:p>
            <a:fld id="{E9EC3829-85C2-4C78-A748-3A4999477BD2}" type="slidenum">
              <a:rPr lang="zh-CN" altLang="en-US" smtClean="0"/>
              <a:t>30</a:t>
            </a:fld>
            <a:endParaRPr lang="zh-CN" altLang="en-US"/>
          </a:p>
        </p:txBody>
      </p:sp>
    </p:spTree>
    <p:extLst>
      <p:ext uri="{BB962C8B-B14F-4D97-AF65-F5344CB8AC3E}">
        <p14:creationId xmlns:p14="http://schemas.microsoft.com/office/powerpoint/2010/main" val="23520563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计算</a:t>
            </a:r>
            <a:r>
              <a:rPr lang="en-US" altLang="zh-CN" dirty="0" smtClean="0"/>
              <a:t>h0</a:t>
            </a:r>
            <a:r>
              <a:rPr lang="zh-CN" altLang="en-US" dirty="0" smtClean="0"/>
              <a:t>的梯度的时候包含了许多的</a:t>
            </a:r>
            <a:r>
              <a:rPr lang="en-US" altLang="zh-CN" dirty="0" smtClean="0"/>
              <a:t>w</a:t>
            </a:r>
            <a:r>
              <a:rPr lang="zh-CN" altLang="en-US" dirty="0" smtClean="0"/>
              <a:t>相乘，如果</a:t>
            </a:r>
            <a:endParaRPr lang="en-US" altLang="zh-CN" dirty="0" smtClean="0"/>
          </a:p>
          <a:p>
            <a:r>
              <a:rPr lang="zh-CN" altLang="en-US" dirty="0" smtClean="0"/>
              <a:t>最大奇异值</a:t>
            </a:r>
            <a:r>
              <a:rPr lang="en-US" altLang="zh-CN" dirty="0" smtClean="0"/>
              <a:t>&gt;1</a:t>
            </a:r>
            <a:r>
              <a:rPr lang="zh-CN" altLang="en-US" dirty="0" smtClean="0"/>
              <a:t>梯度爆炸，可梯度修剪，设置阈值，减少梯度</a:t>
            </a:r>
            <a:endParaRPr lang="en-US" altLang="zh-CN" dirty="0" smtClean="0"/>
          </a:p>
          <a:p>
            <a:r>
              <a:rPr lang="zh-CN" altLang="en-US" dirty="0" smtClean="0"/>
              <a:t>最大奇异值</a:t>
            </a:r>
            <a:r>
              <a:rPr lang="en-US" altLang="zh-CN" dirty="0" smtClean="0"/>
              <a:t>&lt;1</a:t>
            </a:r>
            <a:r>
              <a:rPr lang="zh-CN" altLang="en-US" dirty="0" smtClean="0"/>
              <a:t>梯度弥散，修改</a:t>
            </a:r>
            <a:r>
              <a:rPr lang="en-US" altLang="zh-CN" dirty="0" smtClean="0"/>
              <a:t>RNN</a:t>
            </a:r>
            <a:r>
              <a:rPr lang="zh-CN" altLang="en-US" dirty="0" smtClean="0"/>
              <a:t>结构</a:t>
            </a:r>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E9EC3829-85C2-4C78-A748-3A4999477BD2}" type="slidenum">
              <a:rPr lang="zh-CN" altLang="en-US" smtClean="0"/>
              <a:t>31</a:t>
            </a:fld>
            <a:endParaRPr lang="zh-CN" altLang="en-US"/>
          </a:p>
        </p:txBody>
      </p:sp>
    </p:spTree>
    <p:extLst>
      <p:ext uri="{BB962C8B-B14F-4D97-AF65-F5344CB8AC3E}">
        <p14:creationId xmlns:p14="http://schemas.microsoft.com/office/powerpoint/2010/main" val="31690832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a:t>
            </a:r>
            <a:r>
              <a:rPr lang="zh-CN" altLang="en-US" dirty="0" smtClean="0"/>
              <a:t>保留多少，哪些信息需要更新</a:t>
            </a:r>
            <a:endParaRPr lang="en-US" altLang="zh-CN" dirty="0" smtClean="0"/>
          </a:p>
          <a:p>
            <a:r>
              <a:rPr lang="en-US" altLang="zh-CN" dirty="0" smtClean="0"/>
              <a:t>F:</a:t>
            </a:r>
            <a:r>
              <a:rPr lang="zh-CN" altLang="en-US" dirty="0" smtClean="0"/>
              <a:t>忘记多少之前状态</a:t>
            </a:r>
            <a:endParaRPr lang="en-US" altLang="zh-CN" dirty="0" smtClean="0"/>
          </a:p>
          <a:p>
            <a:r>
              <a:rPr lang="en-US" altLang="zh-CN" dirty="0" smtClean="0"/>
              <a:t>O</a:t>
            </a:r>
            <a:r>
              <a:rPr lang="zh-CN" altLang="en-US" dirty="0" smtClean="0"/>
              <a:t>：哪些</a:t>
            </a:r>
            <a:r>
              <a:rPr lang="en-US" altLang="zh-CN" dirty="0" smtClean="0"/>
              <a:t>state</a:t>
            </a:r>
            <a:r>
              <a:rPr lang="zh-CN" altLang="en-US" dirty="0" smtClean="0"/>
              <a:t>被输出</a:t>
            </a:r>
            <a:endParaRPr lang="en-US" altLang="zh-CN" dirty="0" smtClean="0"/>
          </a:p>
          <a:p>
            <a:r>
              <a:rPr lang="en-US" altLang="zh-CN" dirty="0" smtClean="0"/>
              <a:t>G:</a:t>
            </a:r>
            <a:r>
              <a:rPr lang="zh-CN" altLang="en-US" dirty="0" smtClean="0"/>
              <a:t>构造候选状态向量</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E9EC3829-85C2-4C78-A748-3A4999477BD2}" type="slidenum">
              <a:rPr lang="zh-CN" altLang="en-US" smtClean="0"/>
              <a:t>32</a:t>
            </a:fld>
            <a:endParaRPr lang="zh-CN" altLang="en-US"/>
          </a:p>
        </p:txBody>
      </p:sp>
    </p:spTree>
    <p:extLst>
      <p:ext uri="{BB962C8B-B14F-4D97-AF65-F5344CB8AC3E}">
        <p14:creationId xmlns:p14="http://schemas.microsoft.com/office/powerpoint/2010/main" val="34151439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EC3829-85C2-4C78-A748-3A4999477BD2}" type="slidenum">
              <a:rPr lang="zh-CN" altLang="en-US" smtClean="0"/>
              <a:t>33</a:t>
            </a:fld>
            <a:endParaRPr lang="zh-CN" altLang="en-US"/>
          </a:p>
        </p:txBody>
      </p:sp>
    </p:spTree>
    <p:extLst>
      <p:ext uri="{BB962C8B-B14F-4D97-AF65-F5344CB8AC3E}">
        <p14:creationId xmlns:p14="http://schemas.microsoft.com/office/powerpoint/2010/main" val="2469414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 </a:t>
            </a:r>
            <a:r>
              <a:rPr lang="zh-CN" altLang="en-US" dirty="0" smtClean="0"/>
              <a:t>反向传播</a:t>
            </a:r>
            <a:r>
              <a:rPr lang="en-US" altLang="zh-CN" dirty="0" err="1" smtClean="0"/>
              <a:t>ct</a:t>
            </a:r>
            <a:r>
              <a:rPr lang="zh-CN" altLang="en-US" dirty="0" smtClean="0"/>
              <a:t>到</a:t>
            </a:r>
            <a:r>
              <a:rPr lang="en-US" altLang="zh-CN" dirty="0" smtClean="0"/>
              <a:t>ct-1</a:t>
            </a:r>
            <a:r>
              <a:rPr lang="zh-CN" altLang="en-US" dirty="0" smtClean="0"/>
              <a:t>仅通过</a:t>
            </a:r>
            <a:r>
              <a:rPr lang="en-US" altLang="zh-CN" dirty="0" smtClean="0"/>
              <a:t>f</a:t>
            </a:r>
            <a:r>
              <a:rPr lang="zh-CN" altLang="en-US" dirty="0" smtClean="0"/>
              <a:t>的多次累乘</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E9EC3829-85C2-4C78-A748-3A4999477BD2}" type="slidenum">
              <a:rPr lang="zh-CN" altLang="en-US" smtClean="0"/>
              <a:t>34</a:t>
            </a:fld>
            <a:endParaRPr lang="zh-CN" altLang="en-US"/>
          </a:p>
        </p:txBody>
      </p:sp>
    </p:spTree>
    <p:extLst>
      <p:ext uri="{BB962C8B-B14F-4D97-AF65-F5344CB8AC3E}">
        <p14:creationId xmlns:p14="http://schemas.microsoft.com/office/powerpoint/2010/main" val="32817880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EC3829-85C2-4C78-A748-3A4999477BD2}" type="slidenum">
              <a:rPr lang="zh-CN" altLang="en-US" smtClean="0"/>
              <a:t>35</a:t>
            </a:fld>
            <a:endParaRPr lang="zh-CN" altLang="en-US"/>
          </a:p>
        </p:txBody>
      </p:sp>
    </p:spTree>
    <p:extLst>
      <p:ext uri="{BB962C8B-B14F-4D97-AF65-F5344CB8AC3E}">
        <p14:creationId xmlns:p14="http://schemas.microsoft.com/office/powerpoint/2010/main" val="15226840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 attention</a:t>
            </a:r>
            <a:r>
              <a:rPr lang="zh-CN" altLang="en-US" dirty="0" smtClean="0"/>
              <a:t>是一种度量机制，</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E9EC3829-85C2-4C78-A748-3A4999477BD2}" type="slidenum">
              <a:rPr lang="zh-CN" altLang="en-US" smtClean="0"/>
              <a:t>36</a:t>
            </a:fld>
            <a:endParaRPr lang="zh-CN" altLang="en-US"/>
          </a:p>
        </p:txBody>
      </p:sp>
    </p:spTree>
    <p:extLst>
      <p:ext uri="{BB962C8B-B14F-4D97-AF65-F5344CB8AC3E}">
        <p14:creationId xmlns:p14="http://schemas.microsoft.com/office/powerpoint/2010/main" val="28954610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 attention</a:t>
            </a:r>
            <a:r>
              <a:rPr lang="zh-CN" altLang="en-US" dirty="0" smtClean="0"/>
              <a:t>是一种度量机制，</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E9EC3829-85C2-4C78-A748-3A4999477BD2}" type="slidenum">
              <a:rPr lang="zh-CN" altLang="en-US" smtClean="0"/>
              <a:t>37</a:t>
            </a:fld>
            <a:endParaRPr lang="zh-CN" altLang="en-US"/>
          </a:p>
        </p:txBody>
      </p:sp>
    </p:spTree>
    <p:extLst>
      <p:ext uri="{BB962C8B-B14F-4D97-AF65-F5344CB8AC3E}">
        <p14:creationId xmlns:p14="http://schemas.microsoft.com/office/powerpoint/2010/main" val="28972058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 attention</a:t>
            </a:r>
            <a:r>
              <a:rPr lang="zh-CN" altLang="en-US" dirty="0" smtClean="0"/>
              <a:t>是一种度量机制，</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E9EC3829-85C2-4C78-A748-3A4999477BD2}" type="slidenum">
              <a:rPr lang="zh-CN" altLang="en-US" smtClean="0"/>
              <a:t>38</a:t>
            </a:fld>
            <a:endParaRPr lang="zh-CN" altLang="en-US"/>
          </a:p>
        </p:txBody>
      </p:sp>
    </p:spTree>
    <p:extLst>
      <p:ext uri="{BB962C8B-B14F-4D97-AF65-F5344CB8AC3E}">
        <p14:creationId xmlns:p14="http://schemas.microsoft.com/office/powerpoint/2010/main" val="4097080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 attention</a:t>
            </a:r>
            <a:r>
              <a:rPr lang="zh-CN" altLang="en-US" dirty="0" smtClean="0"/>
              <a:t>是一种度量机制，</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E9EC3829-85C2-4C78-A748-3A4999477BD2}" type="slidenum">
              <a:rPr lang="zh-CN" altLang="en-US" smtClean="0"/>
              <a:t>39</a:t>
            </a:fld>
            <a:endParaRPr lang="zh-CN" altLang="en-US"/>
          </a:p>
        </p:txBody>
      </p:sp>
    </p:spTree>
    <p:extLst>
      <p:ext uri="{BB962C8B-B14F-4D97-AF65-F5344CB8AC3E}">
        <p14:creationId xmlns:p14="http://schemas.microsoft.com/office/powerpoint/2010/main" val="23836555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EC3829-85C2-4C78-A748-3A4999477BD2}" type="slidenum">
              <a:rPr lang="zh-CN" altLang="en-US" smtClean="0"/>
              <a:t>4</a:t>
            </a:fld>
            <a:endParaRPr lang="zh-CN" altLang="en-US"/>
          </a:p>
        </p:txBody>
      </p:sp>
    </p:spTree>
    <p:extLst>
      <p:ext uri="{BB962C8B-B14F-4D97-AF65-F5344CB8AC3E}">
        <p14:creationId xmlns:p14="http://schemas.microsoft.com/office/powerpoint/2010/main" val="244070374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EC3829-85C2-4C78-A748-3A4999477BD2}" type="slidenum">
              <a:rPr lang="zh-CN" altLang="en-US" smtClean="0"/>
              <a:t>40</a:t>
            </a:fld>
            <a:endParaRPr lang="zh-CN" altLang="en-US"/>
          </a:p>
        </p:txBody>
      </p:sp>
    </p:spTree>
    <p:extLst>
      <p:ext uri="{BB962C8B-B14F-4D97-AF65-F5344CB8AC3E}">
        <p14:creationId xmlns:p14="http://schemas.microsoft.com/office/powerpoint/2010/main" val="40119429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EC3829-85C2-4C78-A748-3A4999477BD2}" type="slidenum">
              <a:rPr lang="zh-CN" altLang="en-US" smtClean="0"/>
              <a:t>5</a:t>
            </a:fld>
            <a:endParaRPr lang="zh-CN" altLang="en-US"/>
          </a:p>
        </p:txBody>
      </p:sp>
    </p:spTree>
    <p:extLst>
      <p:ext uri="{BB962C8B-B14F-4D97-AF65-F5344CB8AC3E}">
        <p14:creationId xmlns:p14="http://schemas.microsoft.com/office/powerpoint/2010/main" val="36690508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Rnn</a:t>
            </a:r>
            <a:r>
              <a:rPr lang="zh-CN" altLang="en-US" dirty="0" smtClean="0"/>
              <a:t>中一个简单实例：翻译</a:t>
            </a:r>
            <a:endParaRPr lang="en-US" altLang="zh-CN" dirty="0" smtClean="0"/>
          </a:p>
        </p:txBody>
      </p:sp>
      <p:sp>
        <p:nvSpPr>
          <p:cNvPr id="4" name="灯片编号占位符 3"/>
          <p:cNvSpPr>
            <a:spLocks noGrp="1"/>
          </p:cNvSpPr>
          <p:nvPr>
            <p:ph type="sldNum" sz="quarter" idx="10"/>
          </p:nvPr>
        </p:nvSpPr>
        <p:spPr/>
        <p:txBody>
          <a:bodyPr/>
          <a:lstStyle/>
          <a:p>
            <a:fld id="{E9EC3829-85C2-4C78-A748-3A4999477BD2}" type="slidenum">
              <a:rPr lang="zh-CN" altLang="en-US" smtClean="0"/>
              <a:t>6</a:t>
            </a:fld>
            <a:endParaRPr lang="zh-CN" altLang="en-US"/>
          </a:p>
        </p:txBody>
      </p:sp>
    </p:spTree>
    <p:extLst>
      <p:ext uri="{BB962C8B-B14F-4D97-AF65-F5344CB8AC3E}">
        <p14:creationId xmlns:p14="http://schemas.microsoft.com/office/powerpoint/2010/main" val="31820968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y</a:t>
            </a:r>
            <a:r>
              <a:rPr lang="zh-CN" altLang="en-US" dirty="0" smtClean="0"/>
              <a:t>是输出层，输出层是全连接层</a:t>
            </a:r>
            <a:endParaRPr lang="en-US" altLang="zh-CN" dirty="0" smtClean="0"/>
          </a:p>
          <a:p>
            <a:r>
              <a:rPr lang="en-US" altLang="zh-CN" dirty="0" smtClean="0"/>
              <a:t>h</a:t>
            </a:r>
            <a:r>
              <a:rPr lang="zh-CN" altLang="en-US" dirty="0" smtClean="0"/>
              <a:t>是隐藏层的计算公式，是循环层，与上一个状态和当前输入有关系</a:t>
            </a:r>
            <a:endParaRPr lang="en-US" altLang="zh-CN" dirty="0" smtClean="0"/>
          </a:p>
          <a:p>
            <a:endParaRPr lang="en-US" altLang="zh-CN" dirty="0" smtClean="0"/>
          </a:p>
          <a:p>
            <a:r>
              <a:rPr lang="zh-CN" altLang="en-US" sz="1200" kern="1200" dirty="0" smtClean="0">
                <a:solidFill>
                  <a:schemeClr val="tx1"/>
                </a:solidFill>
                <a:effectLst/>
                <a:latin typeface="+mn-lt"/>
                <a:ea typeface="+mn-ea"/>
                <a:cs typeface="+mn-cs"/>
              </a:rPr>
              <a:t>代码实现：</a:t>
            </a:r>
            <a:r>
              <a:rPr lang="en-US" altLang="zh-CN" sz="1200" kern="1200" dirty="0" smtClean="0">
                <a:solidFill>
                  <a:schemeClr val="tx1"/>
                </a:solidFill>
                <a:effectLst/>
                <a:latin typeface="+mn-lt"/>
                <a:ea typeface="+mn-ea"/>
                <a:cs typeface="+mn-cs"/>
              </a:rPr>
              <a:t>Act(</a:t>
            </a:r>
            <a:r>
              <a:rPr lang="en-US" altLang="zh-CN" sz="1200" kern="1200" dirty="0" err="1" smtClean="0">
                <a:solidFill>
                  <a:schemeClr val="tx1"/>
                </a:solidFill>
                <a:effectLst/>
                <a:latin typeface="+mn-lt"/>
                <a:ea typeface="+mn-ea"/>
                <a:cs typeface="+mn-cs"/>
              </a:rPr>
              <a:t>concat</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input,state</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w+b</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Rnn</a:t>
            </a:r>
            <a:r>
              <a:rPr lang="zh-CN" altLang="zh-CN" sz="1200" kern="1200" dirty="0" smtClean="0">
                <a:solidFill>
                  <a:schemeClr val="tx1"/>
                </a:solidFill>
                <a:effectLst/>
                <a:latin typeface="+mn-lt"/>
                <a:ea typeface="+mn-ea"/>
                <a:cs typeface="+mn-cs"/>
              </a:rPr>
              <a:t>输入（</a:t>
            </a:r>
            <a:r>
              <a:rPr lang="en-US" altLang="zh-CN" sz="1200" kern="1200" dirty="0" err="1" smtClean="0">
                <a:solidFill>
                  <a:schemeClr val="tx1"/>
                </a:solidFill>
                <a:effectLst/>
                <a:latin typeface="+mn-lt"/>
                <a:ea typeface="+mn-ea"/>
                <a:cs typeface="+mn-cs"/>
              </a:rPr>
              <a:t>batch,seqlen,vec_size</a:t>
            </a:r>
            <a:r>
              <a:rPr lang="zh-CN" altLang="zh-CN" sz="1200" kern="1200" dirty="0" smtClean="0">
                <a:solidFill>
                  <a:schemeClr val="tx1"/>
                </a:solidFill>
                <a:effectLst/>
                <a:latin typeface="+mn-lt"/>
                <a:ea typeface="+mn-ea"/>
                <a:cs typeface="+mn-cs"/>
              </a:rPr>
              <a:t>）</a:t>
            </a:r>
          </a:p>
          <a:p>
            <a:r>
              <a:rPr lang="zh-CN" altLang="zh-CN" sz="1200" kern="1200" dirty="0" smtClean="0">
                <a:solidFill>
                  <a:schemeClr val="tx1"/>
                </a:solidFill>
                <a:effectLst/>
                <a:latin typeface="+mn-lt"/>
                <a:ea typeface="+mn-ea"/>
                <a:cs typeface="+mn-cs"/>
              </a:rPr>
              <a:t>隐藏层（参数为（</a:t>
            </a:r>
            <a:r>
              <a:rPr lang="en-US" altLang="zh-CN" sz="1200" kern="1200" dirty="0" err="1" smtClean="0">
                <a:solidFill>
                  <a:schemeClr val="tx1"/>
                </a:solidFill>
                <a:effectLst/>
                <a:latin typeface="+mn-lt"/>
                <a:ea typeface="+mn-ea"/>
                <a:cs typeface="+mn-cs"/>
              </a:rPr>
              <a:t>input+hidden_size</a:t>
            </a:r>
            <a:r>
              <a:rPr lang="zh-CN"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hidden_size</a:t>
            </a:r>
            <a:r>
              <a:rPr lang="zh-CN" altLang="zh-CN" sz="1200" kern="1200" dirty="0" smtClean="0">
                <a:solidFill>
                  <a:schemeClr val="tx1"/>
                </a:solidFill>
                <a:effectLst/>
                <a:latin typeface="+mn-lt"/>
                <a:ea typeface="+mn-ea"/>
                <a:cs typeface="+mn-cs"/>
              </a:rPr>
              <a:t>））</a:t>
            </a:r>
          </a:p>
          <a:p>
            <a:r>
              <a:rPr lang="zh-CN" altLang="zh-CN" sz="1200" kern="1200" dirty="0" smtClean="0">
                <a:solidFill>
                  <a:schemeClr val="tx1"/>
                </a:solidFill>
                <a:effectLst/>
                <a:latin typeface="+mn-lt"/>
                <a:ea typeface="+mn-ea"/>
                <a:cs typeface="+mn-cs"/>
              </a:rPr>
              <a:t>操作（</a:t>
            </a:r>
            <a:r>
              <a:rPr lang="en-US" altLang="zh-CN" sz="1200" kern="1200" dirty="0" err="1" smtClean="0">
                <a:solidFill>
                  <a:schemeClr val="tx1"/>
                </a:solidFill>
                <a:effectLst/>
                <a:latin typeface="+mn-lt"/>
                <a:ea typeface="+mn-ea"/>
                <a:cs typeface="+mn-cs"/>
              </a:rPr>
              <a:t>concat</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vec_size+hidden_size</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隐藏层参数）</a:t>
            </a:r>
          </a:p>
          <a:p>
            <a:r>
              <a:rPr lang="zh-CN" altLang="zh-CN" sz="1200" kern="1200" dirty="0" smtClean="0">
                <a:solidFill>
                  <a:schemeClr val="tx1"/>
                </a:solidFill>
                <a:effectLst/>
                <a:latin typeface="+mn-lt"/>
                <a:ea typeface="+mn-ea"/>
                <a:cs typeface="+mn-cs"/>
              </a:rPr>
              <a:t>输出（</a:t>
            </a:r>
            <a:r>
              <a:rPr lang="en-US" altLang="zh-CN" sz="1200" kern="1200" dirty="0" err="1" smtClean="0">
                <a:solidFill>
                  <a:schemeClr val="tx1"/>
                </a:solidFill>
                <a:effectLst/>
                <a:latin typeface="+mn-lt"/>
                <a:ea typeface="+mn-ea"/>
                <a:cs typeface="+mn-cs"/>
              </a:rPr>
              <a:t>seqlen</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hidden_size</a:t>
            </a:r>
            <a:r>
              <a:rPr lang="zh-CN" altLang="zh-CN" sz="1200" kern="1200" dirty="0" smtClean="0">
                <a:solidFill>
                  <a:schemeClr val="tx1"/>
                </a:solidFill>
                <a:effectLst/>
                <a:latin typeface="+mn-lt"/>
                <a:ea typeface="+mn-ea"/>
                <a:cs typeface="+mn-cs"/>
              </a:rPr>
              <a:t>），每个</a:t>
            </a:r>
            <a:r>
              <a:rPr lang="en-US" altLang="zh-CN" sz="1200" kern="1200" dirty="0" smtClean="0">
                <a:solidFill>
                  <a:schemeClr val="tx1"/>
                </a:solidFill>
                <a:effectLst/>
                <a:latin typeface="+mn-lt"/>
                <a:ea typeface="+mn-ea"/>
                <a:cs typeface="+mn-cs"/>
              </a:rPr>
              <a:t>step</a:t>
            </a:r>
            <a:r>
              <a:rPr lang="zh-CN" altLang="zh-CN" sz="1200" kern="1200" dirty="0" smtClean="0">
                <a:solidFill>
                  <a:schemeClr val="tx1"/>
                </a:solidFill>
                <a:effectLst/>
                <a:latin typeface="+mn-lt"/>
                <a:ea typeface="+mn-ea"/>
                <a:cs typeface="+mn-cs"/>
              </a:rPr>
              <a:t>的输出为</a:t>
            </a:r>
            <a:r>
              <a:rPr lang="en-US" altLang="zh-CN" sz="1200" kern="1200" dirty="0" err="1" smtClean="0">
                <a:solidFill>
                  <a:schemeClr val="tx1"/>
                </a:solidFill>
                <a:effectLst/>
                <a:latin typeface="+mn-lt"/>
                <a:ea typeface="+mn-ea"/>
                <a:cs typeface="+mn-cs"/>
              </a:rPr>
              <a:t>hidden_size</a:t>
            </a:r>
            <a:r>
              <a:rPr lang="zh-CN" altLang="en-US" sz="1200" kern="1200" dirty="0" smtClean="0">
                <a:solidFill>
                  <a:schemeClr val="tx1"/>
                </a:solidFill>
                <a:effectLst/>
                <a:latin typeface="+mn-lt"/>
                <a:ea typeface="+mn-ea"/>
                <a:cs typeface="+mn-cs"/>
              </a:rPr>
              <a:t>，输出为（</a:t>
            </a:r>
            <a:r>
              <a:rPr lang="en-US" altLang="zh-CN" sz="1200" kern="1200" dirty="0" smtClean="0">
                <a:solidFill>
                  <a:schemeClr val="tx1"/>
                </a:solidFill>
                <a:effectLst/>
                <a:latin typeface="+mn-lt"/>
                <a:ea typeface="+mn-ea"/>
                <a:cs typeface="+mn-cs"/>
              </a:rPr>
              <a:t>batch</a:t>
            </a:r>
            <a:r>
              <a:rPr lang="zh-CN" altLang="en-US"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seqlen,hidden_size</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输入和上一个状态做</a:t>
            </a:r>
            <a:r>
              <a:rPr lang="en-US" altLang="zh-CN" sz="1200" kern="1200" dirty="0" smtClean="0">
                <a:solidFill>
                  <a:schemeClr val="tx1"/>
                </a:solidFill>
                <a:effectLst/>
                <a:latin typeface="+mn-lt"/>
                <a:ea typeface="+mn-ea"/>
                <a:cs typeface="+mn-cs"/>
              </a:rPr>
              <a:t>act(</a:t>
            </a:r>
            <a:r>
              <a:rPr lang="en-US" altLang="zh-CN" sz="1200" kern="1200" dirty="0" err="1" smtClean="0">
                <a:solidFill>
                  <a:schemeClr val="tx1"/>
                </a:solidFill>
                <a:effectLst/>
                <a:latin typeface="+mn-lt"/>
                <a:ea typeface="+mn-ea"/>
                <a:cs typeface="+mn-cs"/>
              </a:rPr>
              <a:t>concat</a:t>
            </a:r>
            <a:r>
              <a:rPr lang="zh-CN" altLang="en-US"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w+b</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endParaRPr lang="en-US" altLang="zh-CN" dirty="0" smtClean="0"/>
          </a:p>
          <a:p>
            <a:endParaRPr lang="en-US" altLang="zh-CN" dirty="0" smtClean="0"/>
          </a:p>
          <a:p>
            <a:r>
              <a:rPr lang="zh-CN" altLang="en-US" sz="1200" b="0" i="0" kern="1200" dirty="0" smtClean="0">
                <a:solidFill>
                  <a:schemeClr val="tx1"/>
                </a:solidFill>
                <a:effectLst/>
                <a:latin typeface="+mn-lt"/>
                <a:ea typeface="+mn-ea"/>
                <a:cs typeface="+mn-cs"/>
              </a:rPr>
              <a:t> 在</a:t>
            </a:r>
            <a:r>
              <a:rPr lang="en-US" altLang="zh-CN" sz="1200" b="0" i="0" kern="1200" dirty="0" smtClean="0">
                <a:solidFill>
                  <a:schemeClr val="tx1"/>
                </a:solidFill>
                <a:effectLst/>
                <a:latin typeface="+mn-lt"/>
                <a:ea typeface="+mn-ea"/>
                <a:cs typeface="+mn-cs"/>
              </a:rPr>
              <a:t>CNN</a:t>
            </a:r>
            <a:r>
              <a:rPr lang="zh-CN" altLang="en-US" sz="1200" b="0" i="0" kern="1200" dirty="0" smtClean="0">
                <a:solidFill>
                  <a:schemeClr val="tx1"/>
                </a:solidFill>
                <a:effectLst/>
                <a:latin typeface="+mn-lt"/>
                <a:ea typeface="+mn-ea"/>
                <a:cs typeface="+mn-cs"/>
              </a:rPr>
              <a:t>中我们认为图像在局部区域是具有相关性的</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基于这样的假设我们进行参数共享</a:t>
            </a:r>
            <a:r>
              <a:rPr lang="en-US" altLang="zh-CN" sz="1200" b="0" i="0" kern="1200" dirty="0" smtClean="0">
                <a:solidFill>
                  <a:schemeClr val="tx1"/>
                </a:solidFill>
                <a:effectLst/>
                <a:latin typeface="+mn-lt"/>
                <a:ea typeface="+mn-ea"/>
                <a:cs typeface="+mn-cs"/>
              </a:rPr>
              <a:t>, </a:t>
            </a:r>
          </a:p>
          <a:p>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RNN</a:t>
            </a:r>
            <a:r>
              <a:rPr lang="zh-CN" altLang="en-US" sz="1200" b="0" i="0" kern="1200" dirty="0" smtClean="0">
                <a:solidFill>
                  <a:schemeClr val="tx1"/>
                </a:solidFill>
                <a:effectLst/>
                <a:latin typeface="+mn-lt"/>
                <a:ea typeface="+mn-ea"/>
                <a:cs typeface="+mn-cs"/>
              </a:rPr>
              <a:t>中</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我们假设在一个序列中相同的信息会在不同的位置出现</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这是</a:t>
            </a:r>
            <a:r>
              <a:rPr lang="en-US" altLang="zh-CN" sz="1200" b="0" i="0" kern="1200" dirty="0" smtClean="0">
                <a:solidFill>
                  <a:schemeClr val="tx1"/>
                </a:solidFill>
                <a:effectLst/>
                <a:latin typeface="+mn-lt"/>
                <a:ea typeface="+mn-ea"/>
                <a:cs typeface="+mn-cs"/>
              </a:rPr>
              <a:t>RNN</a:t>
            </a:r>
            <a:r>
              <a:rPr lang="zh-CN" altLang="en-US" sz="1200" b="0" i="0" kern="1200" dirty="0" smtClean="0">
                <a:solidFill>
                  <a:schemeClr val="tx1"/>
                </a:solidFill>
                <a:effectLst/>
                <a:latin typeface="+mn-lt"/>
                <a:ea typeface="+mn-ea"/>
                <a:cs typeface="+mn-cs"/>
              </a:rPr>
              <a:t>中参数共享的条件</a:t>
            </a:r>
            <a:endParaRPr lang="en-US" altLang="zh-CN" dirty="0" smtClean="0"/>
          </a:p>
          <a:p>
            <a:r>
              <a:rPr lang="zh-CN" altLang="en-US" dirty="0" smtClean="0"/>
              <a:t>循环与参数共享：</a:t>
            </a:r>
            <a:r>
              <a:rPr lang="zh-CN" altLang="en-US" sz="1200" b="0" i="0" kern="1200" dirty="0" smtClean="0">
                <a:solidFill>
                  <a:schemeClr val="tx1"/>
                </a:solidFill>
                <a:effectLst/>
                <a:latin typeface="+mn-lt"/>
                <a:ea typeface="+mn-ea"/>
                <a:cs typeface="+mn-cs"/>
              </a:rPr>
              <a:t>参数共享的作用</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是，在不同时间点，均能识别出特定的输入，有利于样本泛化，</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是参数变少，更有利于训练；和</a:t>
            </a:r>
            <a:r>
              <a:rPr lang="en-US" altLang="zh-CN" sz="1200" b="0" i="0" kern="1200" dirty="0" smtClean="0">
                <a:solidFill>
                  <a:schemeClr val="tx1"/>
                </a:solidFill>
                <a:effectLst/>
                <a:latin typeface="+mn-lt"/>
                <a:ea typeface="+mn-ea"/>
                <a:cs typeface="+mn-cs"/>
              </a:rPr>
              <a:t>CNN</a:t>
            </a:r>
            <a:r>
              <a:rPr lang="zh-CN" altLang="en-US" sz="1200" b="0" i="0" kern="1200" dirty="0" smtClean="0">
                <a:solidFill>
                  <a:schemeClr val="tx1"/>
                </a:solidFill>
                <a:effectLst/>
                <a:latin typeface="+mn-lt"/>
                <a:ea typeface="+mn-ea"/>
                <a:cs typeface="+mn-cs"/>
              </a:rPr>
              <a:t>相似，共享参数的卷积核能够识别出特定的特征</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E9EC3829-85C2-4C78-A748-3A4999477BD2}" type="slidenum">
              <a:rPr lang="zh-CN" altLang="en-US" smtClean="0"/>
              <a:t>7</a:t>
            </a:fld>
            <a:endParaRPr lang="zh-CN" altLang="en-US"/>
          </a:p>
        </p:txBody>
      </p:sp>
    </p:spTree>
    <p:extLst>
      <p:ext uri="{BB962C8B-B14F-4D97-AF65-F5344CB8AC3E}">
        <p14:creationId xmlns:p14="http://schemas.microsoft.com/office/powerpoint/2010/main" val="35629010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EC3829-85C2-4C78-A748-3A4999477BD2}" type="slidenum">
              <a:rPr lang="zh-CN" altLang="en-US" smtClean="0"/>
              <a:t>8</a:t>
            </a:fld>
            <a:endParaRPr lang="zh-CN" altLang="en-US"/>
          </a:p>
        </p:txBody>
      </p:sp>
    </p:spTree>
    <p:extLst>
      <p:ext uri="{BB962C8B-B14F-4D97-AF65-F5344CB8AC3E}">
        <p14:creationId xmlns:p14="http://schemas.microsoft.com/office/powerpoint/2010/main" val="37274141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EC3829-85C2-4C78-A748-3A4999477BD2}" type="slidenum">
              <a:rPr lang="zh-CN" altLang="en-US" smtClean="0"/>
              <a:t>9</a:t>
            </a:fld>
            <a:endParaRPr lang="zh-CN" altLang="en-US"/>
          </a:p>
        </p:txBody>
      </p:sp>
    </p:spTree>
    <p:extLst>
      <p:ext uri="{BB962C8B-B14F-4D97-AF65-F5344CB8AC3E}">
        <p14:creationId xmlns:p14="http://schemas.microsoft.com/office/powerpoint/2010/main" val="41046533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6" y="63"/>
            <a:ext cx="11521555" cy="6480112"/>
          </a:xfrm>
          <a:prstGeom prst="rect">
            <a:avLst/>
          </a:prstGeom>
        </p:spPr>
      </p:pic>
      <p:sp>
        <p:nvSpPr>
          <p:cNvPr id="4" name="文本占位符 3"/>
          <p:cNvSpPr>
            <a:spLocks noGrp="1"/>
          </p:cNvSpPr>
          <p:nvPr>
            <p:ph type="body" sz="quarter" idx="10" hasCustomPrompt="1"/>
          </p:nvPr>
        </p:nvSpPr>
        <p:spPr>
          <a:xfrm>
            <a:off x="864493" y="989120"/>
            <a:ext cx="7993062" cy="720080"/>
          </a:xfrm>
          <a:prstGeom prst="rect">
            <a:avLst/>
          </a:prstGeom>
        </p:spPr>
        <p:txBody>
          <a:bodyPr/>
          <a:lstStyle>
            <a:lvl1pPr marL="0" indent="0">
              <a:buFontTx/>
              <a:buNone/>
              <a:defRPr sz="4000" b="1">
                <a:solidFill>
                  <a:schemeClr val="bg1"/>
                </a:solidFill>
                <a:latin typeface="Microsoft YaHei" charset="-122"/>
                <a:ea typeface="Microsoft YaHei" charset="-122"/>
                <a:cs typeface="Microsoft YaHei"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zh-CN" altLang="en-US" dirty="0" smtClean="0"/>
              <a:t>单击此处添加标题</a:t>
            </a:r>
            <a:endParaRPr kumimoji="1" lang="zh-CN" altLang="en-US" dirty="0"/>
          </a:p>
        </p:txBody>
      </p:sp>
      <p:sp>
        <p:nvSpPr>
          <p:cNvPr id="6" name="文本占位符 5"/>
          <p:cNvSpPr>
            <a:spLocks noGrp="1"/>
          </p:cNvSpPr>
          <p:nvPr>
            <p:ph type="body" sz="quarter" idx="11" hasCustomPrompt="1"/>
          </p:nvPr>
        </p:nvSpPr>
        <p:spPr>
          <a:xfrm>
            <a:off x="864493" y="1727919"/>
            <a:ext cx="7343775" cy="503758"/>
          </a:xfrm>
          <a:prstGeom prst="rect">
            <a:avLst/>
          </a:prstGeom>
        </p:spPr>
        <p:txBody>
          <a:bodyPr/>
          <a:lstStyle>
            <a:lvl1pPr marL="0" indent="0">
              <a:buFontTx/>
              <a:buNone/>
              <a:defRPr sz="2800" baseline="0">
                <a:solidFill>
                  <a:schemeClr val="bg1"/>
                </a:solidFill>
                <a:latin typeface="Microsoft YaHei" charset="-122"/>
                <a:ea typeface="Microsoft YaHei" charset="-122"/>
                <a:cs typeface="Microsoft YaHei"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zh-CN" altLang="en-US" dirty="0" smtClean="0"/>
              <a:t>单击此处编辑文字</a:t>
            </a:r>
            <a:endParaRPr kumimoji="1" lang="zh-CN" altLang="en-US" dirty="0"/>
          </a:p>
        </p:txBody>
      </p:sp>
      <p:sp>
        <p:nvSpPr>
          <p:cNvPr id="8" name="文本占位符 7"/>
          <p:cNvSpPr>
            <a:spLocks noGrp="1"/>
          </p:cNvSpPr>
          <p:nvPr>
            <p:ph type="body" sz="quarter" idx="12" hasCustomPrompt="1"/>
          </p:nvPr>
        </p:nvSpPr>
        <p:spPr>
          <a:xfrm>
            <a:off x="864493" y="2827356"/>
            <a:ext cx="3167062" cy="288354"/>
          </a:xfrm>
          <a:prstGeom prst="rect">
            <a:avLst/>
          </a:prstGeom>
        </p:spPr>
        <p:txBody>
          <a:bodyPr/>
          <a:lstStyle>
            <a:lvl1pPr marL="0" indent="0">
              <a:buFontTx/>
              <a:buNone/>
              <a:defRPr sz="1600">
                <a:solidFill>
                  <a:schemeClr val="bg1"/>
                </a:solidFill>
                <a:latin typeface="Microsoft YaHei" charset="-122"/>
                <a:ea typeface="Microsoft YaHei" charset="-122"/>
                <a:cs typeface="Microsoft YaHei"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zh-CN" altLang="en-US" dirty="0" smtClean="0"/>
              <a:t>年／月／日</a:t>
            </a:r>
            <a:endParaRPr kumimoji="1" lang="zh-CN" altLang="en-US" dirty="0"/>
          </a:p>
        </p:txBody>
      </p:sp>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5811" y="5473724"/>
            <a:ext cx="1609888" cy="493133"/>
          </a:xfrm>
          <a:prstGeom prst="rect">
            <a:avLst/>
          </a:prstGeom>
        </p:spPr>
      </p:pic>
    </p:spTree>
    <p:extLst>
      <p:ext uri="{BB962C8B-B14F-4D97-AF65-F5344CB8AC3E}">
        <p14:creationId xmlns:p14="http://schemas.microsoft.com/office/powerpoint/2010/main" val="2696297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15" name="图片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7" y="63"/>
            <a:ext cx="11521758" cy="6480226"/>
          </a:xfrm>
          <a:prstGeom prst="rect">
            <a:avLst/>
          </a:prstGeom>
        </p:spPr>
      </p:pic>
      <p:sp>
        <p:nvSpPr>
          <p:cNvPr id="7" name="文本占位符 6"/>
          <p:cNvSpPr>
            <a:spLocks noGrp="1"/>
          </p:cNvSpPr>
          <p:nvPr>
            <p:ph type="body" sz="quarter" idx="10" hasCustomPrompt="1"/>
          </p:nvPr>
        </p:nvSpPr>
        <p:spPr>
          <a:xfrm>
            <a:off x="648469" y="503783"/>
            <a:ext cx="1152128" cy="647724"/>
          </a:xfrm>
          <a:prstGeom prst="rect">
            <a:avLst/>
          </a:prstGeom>
        </p:spPr>
        <p:txBody>
          <a:bodyPr/>
          <a:lstStyle>
            <a:lvl1pPr marL="0" indent="0">
              <a:buFontTx/>
              <a:buNone/>
              <a:defRPr b="1">
                <a:solidFill>
                  <a:srgbClr val="E2231A"/>
                </a:solidFill>
                <a:latin typeface="Microsoft YaHei" charset="-122"/>
                <a:ea typeface="Microsoft YaHei" charset="-122"/>
                <a:cs typeface="Microsoft YaHei"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zh-CN" altLang="en-US" dirty="0" smtClean="0"/>
              <a:t>目录</a:t>
            </a:r>
            <a:endParaRPr kumimoji="1" lang="zh-CN" altLang="en-US" dirty="0"/>
          </a:p>
        </p:txBody>
      </p:sp>
      <p:sp>
        <p:nvSpPr>
          <p:cNvPr id="14" name="文本占位符 13"/>
          <p:cNvSpPr>
            <a:spLocks noGrp="1"/>
          </p:cNvSpPr>
          <p:nvPr>
            <p:ph type="body" sz="quarter" idx="11" hasCustomPrompt="1"/>
          </p:nvPr>
        </p:nvSpPr>
        <p:spPr>
          <a:xfrm>
            <a:off x="2838044" y="1439887"/>
            <a:ext cx="550702" cy="431502"/>
          </a:xfrm>
          <a:prstGeom prst="rect">
            <a:avLst/>
          </a:prstGeom>
        </p:spPr>
        <p:txBody>
          <a:bodyPr/>
          <a:lstStyle>
            <a:lvl1pPr marL="0" indent="0">
              <a:buFontTx/>
              <a:buNone/>
              <a:defRPr sz="2000">
                <a:solidFill>
                  <a:srgbClr val="E2231A"/>
                </a:solidFill>
                <a:latin typeface="Microsoft YaHei" charset="-122"/>
                <a:ea typeface="Microsoft YaHei" charset="-122"/>
                <a:cs typeface="Microsoft YaHei"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en-US" altLang="zh-CN" dirty="0" smtClean="0"/>
              <a:t>1</a:t>
            </a:r>
            <a:endParaRPr kumimoji="1" lang="zh-CN" altLang="en-US" dirty="0"/>
          </a:p>
        </p:txBody>
      </p:sp>
      <p:sp>
        <p:nvSpPr>
          <p:cNvPr id="16" name="文本占位符 15"/>
          <p:cNvSpPr>
            <a:spLocks noGrp="1"/>
          </p:cNvSpPr>
          <p:nvPr>
            <p:ph type="body" sz="quarter" idx="12" hasCustomPrompt="1"/>
          </p:nvPr>
        </p:nvSpPr>
        <p:spPr>
          <a:xfrm>
            <a:off x="3389415" y="1439887"/>
            <a:ext cx="3883789" cy="431502"/>
          </a:xfrm>
          <a:prstGeom prst="rect">
            <a:avLst/>
          </a:prstGeom>
        </p:spPr>
        <p:txBody>
          <a:bodyPr/>
          <a:lstStyle>
            <a:lvl1pPr marL="0" indent="0">
              <a:buFontTx/>
              <a:buNone/>
              <a:defRPr sz="2000">
                <a:solidFill>
                  <a:schemeClr val="tx1">
                    <a:lumMod val="50000"/>
                    <a:lumOff val="50000"/>
                  </a:schemeClr>
                </a:solidFill>
                <a:latin typeface="Microsoft YaHei" charset="-122"/>
                <a:ea typeface="Microsoft YaHei" charset="-122"/>
                <a:cs typeface="Microsoft YaHei"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zh-CN" altLang="en-US" dirty="0" smtClean="0"/>
              <a:t>单击此处添加标题</a:t>
            </a:r>
            <a:endParaRPr kumimoji="1" lang="zh-CN" altLang="en-US" dirty="0"/>
          </a:p>
        </p:txBody>
      </p:sp>
      <p:sp>
        <p:nvSpPr>
          <p:cNvPr id="20" name="文本占位符 19"/>
          <p:cNvSpPr>
            <a:spLocks noGrp="1"/>
          </p:cNvSpPr>
          <p:nvPr>
            <p:ph type="body" sz="quarter" idx="13" hasCustomPrompt="1"/>
          </p:nvPr>
        </p:nvSpPr>
        <p:spPr>
          <a:xfrm>
            <a:off x="2838044" y="1975555"/>
            <a:ext cx="550702" cy="400436"/>
          </a:xfrm>
          <a:prstGeom prst="rect">
            <a:avLst/>
          </a:prstGeom>
        </p:spPr>
        <p:txBody>
          <a:bodyPr/>
          <a:lstStyle>
            <a:lvl1pPr marL="0" indent="0">
              <a:buFontTx/>
              <a:buNone/>
              <a:defRPr sz="2000">
                <a:solidFill>
                  <a:srgbClr val="E2231A"/>
                </a:solidFill>
                <a:latin typeface="Microsoft YaHei" charset="-122"/>
                <a:ea typeface="Microsoft YaHei" charset="-122"/>
                <a:cs typeface="Microsoft YaHei"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en-US" altLang="zh-CN" dirty="0" smtClean="0"/>
              <a:t>2</a:t>
            </a:r>
            <a:endParaRPr kumimoji="1" lang="zh-CN" altLang="en-US" dirty="0"/>
          </a:p>
        </p:txBody>
      </p:sp>
      <p:sp>
        <p:nvSpPr>
          <p:cNvPr id="23" name="文本占位符 22"/>
          <p:cNvSpPr>
            <a:spLocks noGrp="1"/>
          </p:cNvSpPr>
          <p:nvPr>
            <p:ph type="body" sz="quarter" idx="14" hasCustomPrompt="1"/>
          </p:nvPr>
        </p:nvSpPr>
        <p:spPr>
          <a:xfrm>
            <a:off x="3388746" y="1975555"/>
            <a:ext cx="3884458" cy="400436"/>
          </a:xfrm>
          <a:prstGeom prst="rect">
            <a:avLst/>
          </a:prstGeom>
        </p:spPr>
        <p:txBody>
          <a:bodyPr/>
          <a:lstStyle>
            <a:lvl1pPr marL="385445" marR="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sz="2000">
                <a:solidFill>
                  <a:schemeClr val="tx1">
                    <a:lumMod val="50000"/>
                    <a:lumOff val="50000"/>
                  </a:schemeClr>
                </a:solidFill>
                <a:latin typeface="Microsoft YaHei" charset="-122"/>
                <a:ea typeface="Microsoft YaHei" charset="-122"/>
                <a:cs typeface="Microsoft YaHei"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zh-CN" altLang="en-US" dirty="0" smtClean="0"/>
              <a:t>单击此处添加标题</a:t>
            </a:r>
            <a:endParaRPr kumimoji="1" lang="zh-CN" altLang="en-US" dirty="0"/>
          </a:p>
        </p:txBody>
      </p:sp>
      <p:sp>
        <p:nvSpPr>
          <p:cNvPr id="27" name="文本占位符 26"/>
          <p:cNvSpPr>
            <a:spLocks noGrp="1"/>
          </p:cNvSpPr>
          <p:nvPr>
            <p:ph type="body" sz="quarter" idx="15" hasCustomPrompt="1"/>
          </p:nvPr>
        </p:nvSpPr>
        <p:spPr>
          <a:xfrm>
            <a:off x="2838044" y="2511225"/>
            <a:ext cx="550702" cy="409215"/>
          </a:xfrm>
          <a:prstGeom prst="rect">
            <a:avLst/>
          </a:prstGeom>
        </p:spPr>
        <p:txBody>
          <a:bodyPr/>
          <a:lstStyle>
            <a:lvl1pPr marL="0" indent="0">
              <a:buFontTx/>
              <a:buNone/>
              <a:defRPr sz="2000">
                <a:solidFill>
                  <a:srgbClr val="E2231A"/>
                </a:solidFill>
                <a:latin typeface="Microsoft YaHei" charset="-122"/>
                <a:ea typeface="Microsoft YaHei" charset="-122"/>
                <a:cs typeface="Microsoft YaHei"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en-US" altLang="zh-CN" dirty="0" smtClean="0"/>
              <a:t>3</a:t>
            </a:r>
            <a:endParaRPr kumimoji="1" lang="zh-CN" altLang="en-US" dirty="0"/>
          </a:p>
        </p:txBody>
      </p:sp>
      <p:sp>
        <p:nvSpPr>
          <p:cNvPr id="31" name="文本占位符 30"/>
          <p:cNvSpPr>
            <a:spLocks noGrp="1"/>
          </p:cNvSpPr>
          <p:nvPr>
            <p:ph type="body" sz="quarter" idx="16" hasCustomPrompt="1"/>
          </p:nvPr>
        </p:nvSpPr>
        <p:spPr>
          <a:xfrm>
            <a:off x="2838044" y="3046894"/>
            <a:ext cx="550702" cy="409217"/>
          </a:xfrm>
          <a:prstGeom prst="rect">
            <a:avLst/>
          </a:prstGeom>
        </p:spPr>
        <p:txBody>
          <a:bodyPr/>
          <a:lstStyle>
            <a:lvl1pPr marL="0" indent="0">
              <a:buFontTx/>
              <a:buNone/>
              <a:defRPr sz="2000">
                <a:solidFill>
                  <a:srgbClr val="E2231A"/>
                </a:solidFill>
                <a:latin typeface="Microsoft YaHei" charset="-122"/>
                <a:ea typeface="Microsoft YaHei" charset="-122"/>
                <a:cs typeface="Microsoft YaHei"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en-US" altLang="zh-CN" dirty="0" smtClean="0"/>
              <a:t>4</a:t>
            </a:r>
            <a:endParaRPr kumimoji="1" lang="zh-CN" altLang="en-US" dirty="0"/>
          </a:p>
        </p:txBody>
      </p:sp>
      <p:sp>
        <p:nvSpPr>
          <p:cNvPr id="34" name="文本占位符 33"/>
          <p:cNvSpPr>
            <a:spLocks noGrp="1"/>
          </p:cNvSpPr>
          <p:nvPr>
            <p:ph type="body" sz="quarter" idx="17" hasCustomPrompt="1"/>
          </p:nvPr>
        </p:nvSpPr>
        <p:spPr>
          <a:xfrm>
            <a:off x="2841891" y="3582565"/>
            <a:ext cx="546855" cy="360362"/>
          </a:xfrm>
          <a:prstGeom prst="rect">
            <a:avLst/>
          </a:prstGeom>
        </p:spPr>
        <p:txBody>
          <a:bodyPr/>
          <a:lstStyle>
            <a:lvl1pPr marL="0" indent="0">
              <a:buFontTx/>
              <a:buNone/>
              <a:defRPr sz="2000">
                <a:solidFill>
                  <a:srgbClr val="E2231A"/>
                </a:solidFill>
                <a:latin typeface="Microsoft YaHei" charset="-122"/>
                <a:ea typeface="Microsoft YaHei" charset="-122"/>
                <a:cs typeface="Microsoft YaHei"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en-US" altLang="zh-CN" dirty="0" smtClean="0"/>
              <a:t>5</a:t>
            </a:r>
            <a:endParaRPr kumimoji="1" lang="zh-CN" altLang="en-US" dirty="0"/>
          </a:p>
        </p:txBody>
      </p:sp>
      <p:sp>
        <p:nvSpPr>
          <p:cNvPr id="38" name="文本占位符 26"/>
          <p:cNvSpPr>
            <a:spLocks noGrp="1"/>
          </p:cNvSpPr>
          <p:nvPr>
            <p:ph type="body" sz="quarter" idx="18" hasCustomPrompt="1"/>
          </p:nvPr>
        </p:nvSpPr>
        <p:spPr>
          <a:xfrm>
            <a:off x="3391093" y="2511225"/>
            <a:ext cx="3882111" cy="409215"/>
          </a:xfrm>
          <a:prstGeom prst="rect">
            <a:avLst/>
          </a:prstGeom>
        </p:spPr>
        <p:txBody>
          <a:bodyPr/>
          <a:lstStyle>
            <a:lvl1pPr marL="385445" marR="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sz="2000">
                <a:solidFill>
                  <a:schemeClr val="tx1">
                    <a:lumMod val="50000"/>
                    <a:lumOff val="50000"/>
                  </a:schemeClr>
                </a:solidFill>
                <a:latin typeface="Microsoft YaHei" charset="-122"/>
                <a:ea typeface="Microsoft YaHei" charset="-122"/>
                <a:cs typeface="Microsoft YaHei"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zh-CN" altLang="en-US" dirty="0" smtClean="0"/>
              <a:t>单击此处添加标题</a:t>
            </a:r>
            <a:endParaRPr kumimoji="1" lang="zh-CN" altLang="en-US" dirty="0"/>
          </a:p>
        </p:txBody>
      </p:sp>
      <p:sp>
        <p:nvSpPr>
          <p:cNvPr id="40" name="文本占位符 30"/>
          <p:cNvSpPr>
            <a:spLocks noGrp="1"/>
          </p:cNvSpPr>
          <p:nvPr>
            <p:ph type="body" sz="quarter" idx="19" hasCustomPrompt="1"/>
          </p:nvPr>
        </p:nvSpPr>
        <p:spPr>
          <a:xfrm>
            <a:off x="3391094" y="3046894"/>
            <a:ext cx="3882110" cy="409217"/>
          </a:xfrm>
          <a:prstGeom prst="rect">
            <a:avLst/>
          </a:prstGeom>
        </p:spPr>
        <p:txBody>
          <a:bodyPr/>
          <a:lstStyle>
            <a:lvl1pPr marL="385445" marR="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sz="2000">
                <a:solidFill>
                  <a:schemeClr val="tx1">
                    <a:lumMod val="50000"/>
                    <a:lumOff val="50000"/>
                  </a:schemeClr>
                </a:solidFill>
                <a:latin typeface="Microsoft YaHei" charset="-122"/>
                <a:ea typeface="Microsoft YaHei" charset="-122"/>
                <a:cs typeface="Microsoft YaHei"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zh-CN" altLang="en-US" dirty="0" smtClean="0"/>
              <a:t>单击此处添加标题</a:t>
            </a:r>
            <a:endParaRPr kumimoji="1" lang="zh-CN" altLang="en-US" dirty="0"/>
          </a:p>
        </p:txBody>
      </p:sp>
      <p:sp>
        <p:nvSpPr>
          <p:cNvPr id="41" name="文本占位符 33"/>
          <p:cNvSpPr>
            <a:spLocks noGrp="1"/>
          </p:cNvSpPr>
          <p:nvPr>
            <p:ph type="body" sz="quarter" idx="20" hasCustomPrompt="1"/>
          </p:nvPr>
        </p:nvSpPr>
        <p:spPr>
          <a:xfrm>
            <a:off x="3388746" y="3582565"/>
            <a:ext cx="3884458" cy="360362"/>
          </a:xfrm>
          <a:prstGeom prst="rect">
            <a:avLst/>
          </a:prstGeom>
        </p:spPr>
        <p:txBody>
          <a:bodyPr/>
          <a:lstStyle>
            <a:lvl1pPr marL="385445" marR="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sz="2000">
                <a:solidFill>
                  <a:schemeClr val="tx1">
                    <a:lumMod val="50000"/>
                    <a:lumOff val="50000"/>
                  </a:schemeClr>
                </a:solidFill>
                <a:latin typeface="Microsoft YaHei" charset="-122"/>
                <a:ea typeface="Microsoft YaHei" charset="-122"/>
                <a:cs typeface="Microsoft YaHei"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zh-CN" altLang="en-US" dirty="0" smtClean="0"/>
              <a:t>单击此处添加标题</a:t>
            </a:r>
            <a:endParaRPr kumimoji="1" lang="zh-CN" altLang="en-US" dirty="0"/>
          </a:p>
        </p:txBody>
      </p:sp>
      <p:pic>
        <p:nvPicPr>
          <p:cNvPr id="42" name="图片 4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74571" y="5776178"/>
            <a:ext cx="1297013" cy="396996"/>
          </a:xfrm>
          <a:prstGeom prst="rect">
            <a:avLst/>
          </a:prstGeom>
        </p:spPr>
      </p:pic>
    </p:spTree>
    <p:extLst>
      <p:ext uri="{BB962C8B-B14F-4D97-AF65-F5344CB8AC3E}">
        <p14:creationId xmlns:p14="http://schemas.microsoft.com/office/powerpoint/2010/main" val="151229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4" name="文本占位符 3"/>
          <p:cNvSpPr>
            <a:spLocks noGrp="1"/>
          </p:cNvSpPr>
          <p:nvPr>
            <p:ph type="body" sz="quarter" idx="10" hasCustomPrompt="1"/>
          </p:nvPr>
        </p:nvSpPr>
        <p:spPr>
          <a:xfrm>
            <a:off x="504453" y="503783"/>
            <a:ext cx="6120680" cy="647700"/>
          </a:xfrm>
          <a:prstGeom prst="rect">
            <a:avLst/>
          </a:prstGeom>
        </p:spPr>
        <p:txBody>
          <a:bodyPr/>
          <a:lstStyle>
            <a:lvl1pPr marL="0" indent="0">
              <a:buFontTx/>
              <a:buNone/>
              <a:defRPr sz="3200" b="1">
                <a:solidFill>
                  <a:srgbClr val="E2231A"/>
                </a:solidFill>
                <a:latin typeface="Microsoft YaHei" charset="-122"/>
                <a:ea typeface="Microsoft YaHei" charset="-122"/>
                <a:cs typeface="Microsoft YaHei"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zh-CN" altLang="en-US" dirty="0" smtClean="0"/>
              <a:t>单击此处添加标题</a:t>
            </a:r>
            <a:endParaRPr kumimoji="1" lang="zh-CN" altLang="en-US" dirty="0"/>
          </a:p>
        </p:txBody>
      </p:sp>
      <p:sp>
        <p:nvSpPr>
          <p:cNvPr id="6" name="文本占位符 5"/>
          <p:cNvSpPr>
            <a:spLocks noGrp="1"/>
          </p:cNvSpPr>
          <p:nvPr>
            <p:ph type="body" sz="quarter" idx="11" hasCustomPrompt="1"/>
          </p:nvPr>
        </p:nvSpPr>
        <p:spPr>
          <a:xfrm>
            <a:off x="504453" y="5874186"/>
            <a:ext cx="864096" cy="246221"/>
          </a:xfrm>
          <a:prstGeom prst="rect">
            <a:avLst/>
          </a:prstGeom>
        </p:spPr>
        <p:txBody>
          <a:bodyPr/>
          <a:lstStyle>
            <a:lvl1pPr marL="0" indent="0">
              <a:buFontTx/>
              <a:buNone/>
              <a:defRPr sz="1000">
                <a:solidFill>
                  <a:srgbClr val="E2231A"/>
                </a:solidFill>
                <a:latin typeface="Microsoft YaHei" charset="-122"/>
                <a:ea typeface="Microsoft YaHei" charset="-122"/>
                <a:cs typeface="Microsoft YaHei"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en-US" altLang="zh-CN" dirty="0" smtClean="0"/>
              <a:t>Page_001</a:t>
            </a:r>
            <a:endParaRPr kumimoji="1" lang="zh-CN" altLang="en-US" dirty="0"/>
          </a:p>
        </p:txBody>
      </p:sp>
      <p:pic>
        <p:nvPicPr>
          <p:cNvPr id="22" name="图片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49469" y="5688359"/>
            <a:ext cx="1297013" cy="396996"/>
          </a:xfrm>
          <a:prstGeom prst="rect">
            <a:avLst/>
          </a:prstGeom>
        </p:spPr>
      </p:pic>
    </p:spTree>
    <p:extLst>
      <p:ext uri="{BB962C8B-B14F-4D97-AF65-F5344CB8AC3E}">
        <p14:creationId xmlns:p14="http://schemas.microsoft.com/office/powerpoint/2010/main" val="88617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6" y="63"/>
            <a:ext cx="11521555" cy="6480112"/>
          </a:xfrm>
          <a:prstGeom prst="rect">
            <a:avLst/>
          </a:prstGeom>
        </p:spPr>
      </p:pic>
      <p:sp>
        <p:nvSpPr>
          <p:cNvPr id="3" name="文本占位符 2"/>
          <p:cNvSpPr>
            <a:spLocks noGrp="1"/>
          </p:cNvSpPr>
          <p:nvPr>
            <p:ph type="body" sz="quarter" idx="13" hasCustomPrompt="1"/>
          </p:nvPr>
        </p:nvSpPr>
        <p:spPr>
          <a:xfrm>
            <a:off x="864493" y="1079847"/>
            <a:ext cx="5329238" cy="806643"/>
          </a:xfrm>
          <a:prstGeom prst="rect">
            <a:avLst/>
          </a:prstGeom>
        </p:spPr>
        <p:txBody>
          <a:bodyPr anchor="ctr"/>
          <a:lstStyle>
            <a:lvl1pPr marL="0" indent="0">
              <a:buFontTx/>
              <a:buNone/>
              <a:defRPr sz="4000">
                <a:solidFill>
                  <a:schemeClr val="bg1"/>
                </a:solidFill>
                <a:latin typeface="Microsoft YaHei" charset="-122"/>
                <a:ea typeface="Microsoft YaHei" charset="-122"/>
                <a:cs typeface="Microsoft YaHei"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zh-CN" altLang="en-US" dirty="0" smtClean="0"/>
              <a:t>感谢您的时间。</a:t>
            </a:r>
            <a:endParaRPr kumimoji="1" lang="zh-CN" altLang="en-US" dirty="0"/>
          </a:p>
        </p:txBody>
      </p:sp>
      <p:sp>
        <p:nvSpPr>
          <p:cNvPr id="12" name="文本占位符 2"/>
          <p:cNvSpPr>
            <a:spLocks noGrp="1"/>
          </p:cNvSpPr>
          <p:nvPr>
            <p:ph type="body" sz="quarter" idx="14" hasCustomPrompt="1"/>
          </p:nvPr>
        </p:nvSpPr>
        <p:spPr>
          <a:xfrm>
            <a:off x="864493" y="1877580"/>
            <a:ext cx="5329238" cy="570420"/>
          </a:xfrm>
          <a:prstGeom prst="rect">
            <a:avLst/>
          </a:prstGeom>
        </p:spPr>
        <p:txBody>
          <a:bodyPr anchor="ctr"/>
          <a:lstStyle>
            <a:lvl1pPr marL="0" marR="0" indent="0" algn="l" defTabSz="1028065" rtl="0" eaLnBrk="1" fontAlgn="auto" latinLnBrk="0" hangingPunct="1">
              <a:lnSpc>
                <a:spcPct val="100000"/>
              </a:lnSpc>
              <a:spcBef>
                <a:spcPct val="20000"/>
              </a:spcBef>
              <a:spcAft>
                <a:spcPts val="0"/>
              </a:spcAft>
              <a:buClrTx/>
              <a:buSzTx/>
              <a:buFontTx/>
              <a:buNone/>
              <a:tabLst/>
              <a:defRPr sz="2800">
                <a:solidFill>
                  <a:schemeClr val="bg1"/>
                </a:solidFill>
                <a:latin typeface="Microsoft YaHei" charset="-122"/>
                <a:ea typeface="Microsoft YaHei" charset="-122"/>
                <a:cs typeface="Microsoft YaHei"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altLang="zh-CN" sz="2800" dirty="0" smtClean="0">
                <a:solidFill>
                  <a:schemeClr val="bg1"/>
                </a:solidFill>
                <a:latin typeface="微软雅黑" panose="020B0503020204020204" pitchFamily="34" charset="-122"/>
                <a:ea typeface="微软雅黑" panose="020B0503020204020204" pitchFamily="34" charset="-122"/>
              </a:rPr>
              <a:t>THANKS</a:t>
            </a:r>
            <a:r>
              <a:rPr kumimoji="1" lang="en-US" altLang="zh-CN" dirty="0" smtClean="0"/>
              <a:t>.</a:t>
            </a:r>
            <a:endParaRPr kumimoji="1" lang="zh-CN" altLang="en-US" dirty="0"/>
          </a:p>
        </p:txBody>
      </p:sp>
      <p:pic>
        <p:nvPicPr>
          <p:cNvPr id="8" name="图片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075184" y="5544343"/>
            <a:ext cx="1609888" cy="493133"/>
          </a:xfrm>
          <a:prstGeom prst="rect">
            <a:avLst/>
          </a:prstGeom>
        </p:spPr>
      </p:pic>
    </p:spTree>
    <p:extLst>
      <p:ext uri="{BB962C8B-B14F-4D97-AF65-F5344CB8AC3E}">
        <p14:creationId xmlns:p14="http://schemas.microsoft.com/office/powerpoint/2010/main" val="18485906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Lst>
  <p:hf hdr="0" ftr="0" dt="0"/>
  <p:txStyles>
    <p:titleStyle>
      <a:lvl1pPr algn="ctr" defTabSz="1028065" rtl="0" eaLnBrk="1" latinLnBrk="0" hangingPunct="1">
        <a:spcBef>
          <a:spcPct val="0"/>
        </a:spcBef>
        <a:buNone/>
        <a:defRPr sz="4900" kern="1200">
          <a:solidFill>
            <a:schemeClr val="tx1"/>
          </a:solidFill>
          <a:latin typeface="+mj-lt"/>
          <a:ea typeface="+mj-ea"/>
          <a:cs typeface="+mj-cs"/>
        </a:defRPr>
      </a:lvl1pPr>
    </p:titleStyle>
    <p:bodyStyle>
      <a:lvl1pPr marL="385445" indent="-385445" algn="l" defTabSz="1028065"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1pPr>
      <a:lvl2pPr marL="835660" indent="-321310" algn="l" defTabSz="1028065"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85875" indent="-257175" algn="l" defTabSz="10280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3pPr>
      <a:lvl4pPr marL="180022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31457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82892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34327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856990"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371340"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zh-CN"/>
      </a:defPPr>
      <a:lvl1pPr marL="0" algn="l" defTabSz="1028065" rtl="0" eaLnBrk="1" latinLnBrk="0" hangingPunct="1">
        <a:defRPr sz="2000" kern="1200">
          <a:solidFill>
            <a:schemeClr val="tx1"/>
          </a:solidFill>
          <a:latin typeface="+mn-lt"/>
          <a:ea typeface="+mn-ea"/>
          <a:cs typeface="+mn-cs"/>
        </a:defRPr>
      </a:lvl1pPr>
      <a:lvl2pPr marL="514350" algn="l" defTabSz="1028065" rtl="0" eaLnBrk="1" latinLnBrk="0" hangingPunct="1">
        <a:defRPr sz="2000" kern="1200">
          <a:solidFill>
            <a:schemeClr val="tx1"/>
          </a:solidFill>
          <a:latin typeface="+mn-lt"/>
          <a:ea typeface="+mn-ea"/>
          <a:cs typeface="+mn-cs"/>
        </a:defRPr>
      </a:lvl2pPr>
      <a:lvl3pPr marL="1028700" algn="l" defTabSz="1028065" rtl="0" eaLnBrk="1" latinLnBrk="0" hangingPunct="1">
        <a:defRPr sz="2000" kern="1200">
          <a:solidFill>
            <a:schemeClr val="tx1"/>
          </a:solidFill>
          <a:latin typeface="+mn-lt"/>
          <a:ea typeface="+mn-ea"/>
          <a:cs typeface="+mn-cs"/>
        </a:defRPr>
      </a:lvl3pPr>
      <a:lvl4pPr marL="1543050" algn="l" defTabSz="1028065" rtl="0" eaLnBrk="1" latinLnBrk="0" hangingPunct="1">
        <a:defRPr sz="2000" kern="1200">
          <a:solidFill>
            <a:schemeClr val="tx1"/>
          </a:solidFill>
          <a:latin typeface="+mn-lt"/>
          <a:ea typeface="+mn-ea"/>
          <a:cs typeface="+mn-cs"/>
        </a:defRPr>
      </a:lvl4pPr>
      <a:lvl5pPr marL="2057400" algn="l" defTabSz="1028065" rtl="0" eaLnBrk="1" latinLnBrk="0" hangingPunct="1">
        <a:defRPr sz="2000" kern="1200">
          <a:solidFill>
            <a:schemeClr val="tx1"/>
          </a:solidFill>
          <a:latin typeface="+mn-lt"/>
          <a:ea typeface="+mn-ea"/>
          <a:cs typeface="+mn-cs"/>
        </a:defRPr>
      </a:lvl5pPr>
      <a:lvl6pPr marL="2571750" algn="l" defTabSz="1028065" rtl="0" eaLnBrk="1" latinLnBrk="0" hangingPunct="1">
        <a:defRPr sz="2000" kern="1200">
          <a:solidFill>
            <a:schemeClr val="tx1"/>
          </a:solidFill>
          <a:latin typeface="+mn-lt"/>
          <a:ea typeface="+mn-ea"/>
          <a:cs typeface="+mn-cs"/>
        </a:defRPr>
      </a:lvl6pPr>
      <a:lvl7pPr marL="3086100" algn="l" defTabSz="1028065" rtl="0" eaLnBrk="1" latinLnBrk="0" hangingPunct="1">
        <a:defRPr sz="2000" kern="1200">
          <a:solidFill>
            <a:schemeClr val="tx1"/>
          </a:solidFill>
          <a:latin typeface="+mn-lt"/>
          <a:ea typeface="+mn-ea"/>
          <a:cs typeface="+mn-cs"/>
        </a:defRPr>
      </a:lvl7pPr>
      <a:lvl8pPr marL="3600450" algn="l" defTabSz="1028065" rtl="0" eaLnBrk="1" latinLnBrk="0" hangingPunct="1">
        <a:defRPr sz="2000" kern="1200">
          <a:solidFill>
            <a:schemeClr val="tx1"/>
          </a:solidFill>
          <a:latin typeface="+mn-lt"/>
          <a:ea typeface="+mn-ea"/>
          <a:cs typeface="+mn-cs"/>
        </a:defRPr>
      </a:lvl8pPr>
      <a:lvl9pPr marL="4114165" algn="l" defTabSz="1028065"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48.png"/></Relationships>
</file>

<file path=ppt/slides/_rels/slide3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48.png"/></Relationships>
</file>

<file path=ppt/slides/_rels/slide3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51.png"/></Relationships>
</file>

<file path=ppt/slides/_rels/slide35.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0.png"/><Relationship Id="rId7" Type="http://schemas.openxmlformats.org/officeDocument/2006/relationships/image" Target="../media/image55.png"/><Relationship Id="rId2" Type="http://schemas.openxmlformats.org/officeDocument/2006/relationships/notesSlide" Target="../notesSlides/notesSlide35.xml"/><Relationship Id="rId1" Type="http://schemas.openxmlformats.org/officeDocument/2006/relationships/slideLayout" Target="../slideLayouts/slideLayout3.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3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080517" y="1583903"/>
            <a:ext cx="9289032" cy="1080120"/>
          </a:xfrm>
        </p:spPr>
        <p:txBody>
          <a:bodyPr/>
          <a:lstStyle/>
          <a:p>
            <a:pPr algn="ctr"/>
            <a:r>
              <a:rPr lang="en-US" altLang="zh-CN" dirty="0" smtClean="0"/>
              <a:t>Chapter10:</a:t>
            </a:r>
            <a:r>
              <a:rPr lang="zh-CN" altLang="en-US" dirty="0" smtClean="0"/>
              <a:t>序列建模：循环和递归网络</a:t>
            </a:r>
            <a:endParaRPr lang="en-US" altLang="zh-CN" dirty="0" smtClean="0"/>
          </a:p>
          <a:p>
            <a:endParaRPr lang="en-US" altLang="zh-CN" dirty="0"/>
          </a:p>
          <a:p>
            <a:pPr algn="ctr"/>
            <a:r>
              <a:rPr lang="zh-CN" altLang="en-US" sz="1800" dirty="0" smtClean="0"/>
              <a:t>刘晓莲</a:t>
            </a:r>
            <a:endParaRPr lang="en-US" altLang="zh-CN" sz="1800" dirty="0" smtClean="0"/>
          </a:p>
        </p:txBody>
      </p:sp>
    </p:spTree>
    <p:extLst>
      <p:ext uri="{BB962C8B-B14F-4D97-AF65-F5344CB8AC3E}">
        <p14:creationId xmlns:p14="http://schemas.microsoft.com/office/powerpoint/2010/main" val="21244578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latin typeface="微软雅黑" panose="020B0503020204020204" pitchFamily="34" charset="-122"/>
                <a:ea typeface="微软雅黑" panose="020B0503020204020204" pitchFamily="34" charset="-122"/>
              </a:rPr>
              <a:t>RNN</a:t>
            </a:r>
            <a:r>
              <a:rPr lang="zh-CN" altLang="en-US" dirty="0">
                <a:latin typeface="微软雅黑" panose="020B0503020204020204" pitchFamily="34" charset="-122"/>
                <a:ea typeface="微软雅黑" panose="020B0503020204020204" pitchFamily="34" charset="-122"/>
              </a:rPr>
              <a:t>正向传播</a:t>
            </a:r>
          </a:p>
          <a:p>
            <a:endParaRPr lang="zh-CN" altLang="en-US" dirty="0">
              <a:latin typeface="微软雅黑" panose="020B0503020204020204" pitchFamily="34" charset="-122"/>
              <a:ea typeface="微软雅黑" panose="020B0503020204020204" pitchFamily="34" charset="-122"/>
            </a:endParaRPr>
          </a:p>
          <a:p>
            <a:endParaRPr kumimoji="1" lang="zh-CN" altLang="en-US" dirty="0"/>
          </a:p>
        </p:txBody>
      </p:sp>
      <p:pic>
        <p:nvPicPr>
          <p:cNvPr id="3" name="图片 2"/>
          <p:cNvPicPr>
            <a:picLocks noChangeAspect="1"/>
          </p:cNvPicPr>
          <p:nvPr/>
        </p:nvPicPr>
        <p:blipFill>
          <a:blip r:embed="rId3"/>
          <a:stretch>
            <a:fillRect/>
          </a:stretch>
        </p:blipFill>
        <p:spPr>
          <a:xfrm>
            <a:off x="191673" y="2303983"/>
            <a:ext cx="7163371" cy="2285025"/>
          </a:xfrm>
          <a:prstGeom prst="rect">
            <a:avLst/>
          </a:prstGeom>
        </p:spPr>
      </p:pic>
    </p:spTree>
    <p:extLst>
      <p:ext uri="{BB962C8B-B14F-4D97-AF65-F5344CB8AC3E}">
        <p14:creationId xmlns:p14="http://schemas.microsoft.com/office/powerpoint/2010/main" val="7292826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latin typeface="微软雅黑" panose="020B0503020204020204" pitchFamily="34" charset="-122"/>
                <a:ea typeface="微软雅黑" panose="020B0503020204020204" pitchFamily="34" charset="-122"/>
              </a:rPr>
              <a:t>RNN</a:t>
            </a:r>
            <a:r>
              <a:rPr lang="zh-CN" altLang="en-US" dirty="0">
                <a:latin typeface="微软雅黑" panose="020B0503020204020204" pitchFamily="34" charset="-122"/>
                <a:ea typeface="微软雅黑" panose="020B0503020204020204" pitchFamily="34" charset="-122"/>
              </a:rPr>
              <a:t>正向传播</a:t>
            </a:r>
          </a:p>
          <a:p>
            <a:endParaRPr lang="zh-CN" altLang="en-US" dirty="0">
              <a:latin typeface="微软雅黑" panose="020B0503020204020204" pitchFamily="34" charset="-122"/>
              <a:ea typeface="微软雅黑" panose="020B0503020204020204" pitchFamily="34" charset="-122"/>
            </a:endParaRPr>
          </a:p>
          <a:p>
            <a:endParaRPr kumimoji="1" lang="zh-CN" altLang="en-US" dirty="0"/>
          </a:p>
        </p:txBody>
      </p:sp>
      <p:pic>
        <p:nvPicPr>
          <p:cNvPr id="3" name="图片 2"/>
          <p:cNvPicPr>
            <a:picLocks noChangeAspect="1"/>
          </p:cNvPicPr>
          <p:nvPr/>
        </p:nvPicPr>
        <p:blipFill>
          <a:blip r:embed="rId3"/>
          <a:stretch>
            <a:fillRect/>
          </a:stretch>
        </p:blipFill>
        <p:spPr>
          <a:xfrm>
            <a:off x="169909" y="2303983"/>
            <a:ext cx="7552381" cy="2638095"/>
          </a:xfrm>
          <a:prstGeom prst="rect">
            <a:avLst/>
          </a:prstGeom>
        </p:spPr>
      </p:pic>
    </p:spTree>
    <p:extLst>
      <p:ext uri="{BB962C8B-B14F-4D97-AF65-F5344CB8AC3E}">
        <p14:creationId xmlns:p14="http://schemas.microsoft.com/office/powerpoint/2010/main" val="13920568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latin typeface="微软雅黑" panose="020B0503020204020204" pitchFamily="34" charset="-122"/>
                <a:ea typeface="微软雅黑" panose="020B0503020204020204" pitchFamily="34" charset="-122"/>
              </a:rPr>
              <a:t>RNN</a:t>
            </a:r>
            <a:r>
              <a:rPr lang="zh-CN" altLang="en-US" dirty="0">
                <a:latin typeface="微软雅黑" panose="020B0503020204020204" pitchFamily="34" charset="-122"/>
                <a:ea typeface="微软雅黑" panose="020B0503020204020204" pitchFamily="34" charset="-122"/>
              </a:rPr>
              <a:t>几种结构</a:t>
            </a:r>
            <a:r>
              <a:rPr lang="en-US" altLang="zh-CN" dirty="0">
                <a:latin typeface="微软雅黑" panose="020B0503020204020204" pitchFamily="34" charset="-122"/>
                <a:ea typeface="微软雅黑" panose="020B0503020204020204" pitchFamily="34" charset="-122"/>
              </a:rPr>
              <a:t>-many to many</a:t>
            </a:r>
            <a:endParaRPr lang="zh-CN" altLang="en-US" dirty="0">
              <a:latin typeface="微软雅黑" panose="020B0503020204020204" pitchFamily="34" charset="-122"/>
              <a:ea typeface="微软雅黑" panose="020B0503020204020204" pitchFamily="34" charset="-122"/>
            </a:endParaRPr>
          </a:p>
          <a:p>
            <a:endParaRPr kumimoji="1" lang="zh-CN" altLang="en-US" dirty="0"/>
          </a:p>
        </p:txBody>
      </p:sp>
      <p:pic>
        <p:nvPicPr>
          <p:cNvPr id="3" name="图片 2"/>
          <p:cNvPicPr>
            <a:picLocks noChangeAspect="1"/>
          </p:cNvPicPr>
          <p:nvPr/>
        </p:nvPicPr>
        <p:blipFill>
          <a:blip r:embed="rId3"/>
          <a:stretch>
            <a:fillRect/>
          </a:stretch>
        </p:blipFill>
        <p:spPr>
          <a:xfrm>
            <a:off x="1368549" y="1727919"/>
            <a:ext cx="8031952" cy="3893089"/>
          </a:xfrm>
          <a:prstGeom prst="rect">
            <a:avLst/>
          </a:prstGeom>
        </p:spPr>
      </p:pic>
    </p:spTree>
    <p:extLst>
      <p:ext uri="{BB962C8B-B14F-4D97-AF65-F5344CB8AC3E}">
        <p14:creationId xmlns:p14="http://schemas.microsoft.com/office/powerpoint/2010/main" val="26610144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latin typeface="微软雅黑" panose="020B0503020204020204" pitchFamily="34" charset="-122"/>
                <a:ea typeface="微软雅黑" panose="020B0503020204020204" pitchFamily="34" charset="-122"/>
              </a:rPr>
              <a:t>RNN</a:t>
            </a:r>
            <a:r>
              <a:rPr lang="zh-CN" altLang="en-US" dirty="0">
                <a:latin typeface="微软雅黑" panose="020B0503020204020204" pitchFamily="34" charset="-122"/>
                <a:ea typeface="微软雅黑" panose="020B0503020204020204" pitchFamily="34" charset="-122"/>
              </a:rPr>
              <a:t>几种结构</a:t>
            </a:r>
            <a:r>
              <a:rPr lang="en-US" altLang="zh-CN" dirty="0">
                <a:latin typeface="微软雅黑" panose="020B0503020204020204" pitchFamily="34" charset="-122"/>
                <a:ea typeface="微软雅黑" panose="020B0503020204020204" pitchFamily="34" charset="-122"/>
              </a:rPr>
              <a:t>-many to many</a:t>
            </a:r>
            <a:endParaRPr lang="zh-CN" altLang="en-US"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endParaRPr kumimoji="1" lang="zh-CN" altLang="en-US" dirty="0"/>
          </a:p>
        </p:txBody>
      </p:sp>
      <p:pic>
        <p:nvPicPr>
          <p:cNvPr id="3" name="图片 2"/>
          <p:cNvPicPr>
            <a:picLocks noChangeAspect="1"/>
          </p:cNvPicPr>
          <p:nvPr/>
        </p:nvPicPr>
        <p:blipFill>
          <a:blip r:embed="rId3"/>
          <a:stretch>
            <a:fillRect/>
          </a:stretch>
        </p:blipFill>
        <p:spPr>
          <a:xfrm>
            <a:off x="1080517" y="1758094"/>
            <a:ext cx="9289032" cy="4019392"/>
          </a:xfrm>
          <a:prstGeom prst="rect">
            <a:avLst/>
          </a:prstGeom>
        </p:spPr>
      </p:pic>
    </p:spTree>
    <p:extLst>
      <p:ext uri="{BB962C8B-B14F-4D97-AF65-F5344CB8AC3E}">
        <p14:creationId xmlns:p14="http://schemas.microsoft.com/office/powerpoint/2010/main" val="32496444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latin typeface="微软雅黑" panose="020B0503020204020204" pitchFamily="34" charset="-122"/>
                <a:ea typeface="微软雅黑" panose="020B0503020204020204" pitchFamily="34" charset="-122"/>
              </a:rPr>
              <a:t>RNN</a:t>
            </a:r>
            <a:r>
              <a:rPr lang="zh-CN" altLang="en-US" dirty="0">
                <a:latin typeface="微软雅黑" panose="020B0503020204020204" pitchFamily="34" charset="-122"/>
                <a:ea typeface="微软雅黑" panose="020B0503020204020204" pitchFamily="34" charset="-122"/>
              </a:rPr>
              <a:t>几种结构</a:t>
            </a:r>
            <a:r>
              <a:rPr lang="en-US" altLang="zh-CN" dirty="0">
                <a:latin typeface="微软雅黑" panose="020B0503020204020204" pitchFamily="34" charset="-122"/>
                <a:ea typeface="微软雅黑" panose="020B0503020204020204" pitchFamily="34" charset="-122"/>
              </a:rPr>
              <a:t>-many to many</a:t>
            </a:r>
            <a:endParaRPr lang="zh-CN" altLang="en-US"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endParaRPr kumimoji="1"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4573" y="1181613"/>
            <a:ext cx="7632848" cy="4650762"/>
          </a:xfrm>
          <a:prstGeom prst="rect">
            <a:avLst/>
          </a:prstGeom>
        </p:spPr>
      </p:pic>
    </p:spTree>
    <p:extLst>
      <p:ext uri="{BB962C8B-B14F-4D97-AF65-F5344CB8AC3E}">
        <p14:creationId xmlns:p14="http://schemas.microsoft.com/office/powerpoint/2010/main" val="1193935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latin typeface="微软雅黑" panose="020B0503020204020204" pitchFamily="34" charset="-122"/>
                <a:ea typeface="微软雅黑" panose="020B0503020204020204" pitchFamily="34" charset="-122"/>
              </a:rPr>
              <a:t>RNN</a:t>
            </a:r>
            <a:r>
              <a:rPr lang="zh-CN" altLang="en-US" dirty="0">
                <a:latin typeface="微软雅黑" panose="020B0503020204020204" pitchFamily="34" charset="-122"/>
                <a:ea typeface="微软雅黑" panose="020B0503020204020204" pitchFamily="34" charset="-122"/>
              </a:rPr>
              <a:t>几种结构</a:t>
            </a:r>
            <a:r>
              <a:rPr lang="en-US" altLang="zh-CN" dirty="0">
                <a:latin typeface="微软雅黑" panose="020B0503020204020204" pitchFamily="34" charset="-122"/>
                <a:ea typeface="微软雅黑" panose="020B0503020204020204" pitchFamily="34" charset="-122"/>
              </a:rPr>
              <a:t>-many to one</a:t>
            </a:r>
            <a:endParaRPr lang="zh-CN" altLang="en-US"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endParaRPr kumimoji="1" lang="zh-CN" altLang="en-US" dirty="0"/>
          </a:p>
        </p:txBody>
      </p:sp>
      <p:pic>
        <p:nvPicPr>
          <p:cNvPr id="3" name="图片 2"/>
          <p:cNvPicPr>
            <a:picLocks noChangeAspect="1"/>
          </p:cNvPicPr>
          <p:nvPr/>
        </p:nvPicPr>
        <p:blipFill>
          <a:blip r:embed="rId3"/>
          <a:stretch>
            <a:fillRect/>
          </a:stretch>
        </p:blipFill>
        <p:spPr>
          <a:xfrm>
            <a:off x="1584573" y="1367879"/>
            <a:ext cx="7761905" cy="3571429"/>
          </a:xfrm>
          <a:prstGeom prst="rect">
            <a:avLst/>
          </a:prstGeom>
        </p:spPr>
      </p:pic>
    </p:spTree>
    <p:extLst>
      <p:ext uri="{BB962C8B-B14F-4D97-AF65-F5344CB8AC3E}">
        <p14:creationId xmlns:p14="http://schemas.microsoft.com/office/powerpoint/2010/main" val="40979759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latin typeface="微软雅黑" panose="020B0503020204020204" pitchFamily="34" charset="-122"/>
                <a:ea typeface="微软雅黑" panose="020B0503020204020204" pitchFamily="34" charset="-122"/>
              </a:rPr>
              <a:t>RNN</a:t>
            </a:r>
            <a:r>
              <a:rPr lang="zh-CN" altLang="en-US" dirty="0">
                <a:latin typeface="微软雅黑" panose="020B0503020204020204" pitchFamily="34" charset="-122"/>
                <a:ea typeface="微软雅黑" panose="020B0503020204020204" pitchFamily="34" charset="-122"/>
              </a:rPr>
              <a:t>几种结构</a:t>
            </a:r>
            <a:r>
              <a:rPr lang="en-US" altLang="zh-CN" dirty="0">
                <a:latin typeface="微软雅黑" panose="020B0503020204020204" pitchFamily="34" charset="-122"/>
                <a:ea typeface="微软雅黑" panose="020B0503020204020204" pitchFamily="34" charset="-122"/>
              </a:rPr>
              <a:t>-one to many</a:t>
            </a:r>
            <a:endParaRPr lang="zh-CN" altLang="en-US"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endParaRPr kumimoji="1" lang="zh-CN" altLang="en-US" dirty="0"/>
          </a:p>
        </p:txBody>
      </p:sp>
      <p:pic>
        <p:nvPicPr>
          <p:cNvPr id="3" name="图片 2"/>
          <p:cNvPicPr>
            <a:picLocks noChangeAspect="1"/>
          </p:cNvPicPr>
          <p:nvPr/>
        </p:nvPicPr>
        <p:blipFill>
          <a:blip r:embed="rId3"/>
          <a:stretch>
            <a:fillRect/>
          </a:stretch>
        </p:blipFill>
        <p:spPr>
          <a:xfrm>
            <a:off x="1656581" y="1354372"/>
            <a:ext cx="7838095" cy="3771429"/>
          </a:xfrm>
          <a:prstGeom prst="rect">
            <a:avLst/>
          </a:prstGeom>
        </p:spPr>
      </p:pic>
    </p:spTree>
    <p:extLst>
      <p:ext uri="{BB962C8B-B14F-4D97-AF65-F5344CB8AC3E}">
        <p14:creationId xmlns:p14="http://schemas.microsoft.com/office/powerpoint/2010/main" val="31045233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latin typeface="微软雅黑" panose="020B0503020204020204" pitchFamily="34" charset="-122"/>
                <a:ea typeface="微软雅黑" panose="020B0503020204020204" pitchFamily="34" charset="-122"/>
              </a:rPr>
              <a:t>RNN</a:t>
            </a:r>
            <a:r>
              <a:rPr lang="zh-CN" altLang="en-US" dirty="0">
                <a:latin typeface="微软雅黑" panose="020B0503020204020204" pitchFamily="34" charset="-122"/>
                <a:ea typeface="微软雅黑" panose="020B0503020204020204" pitchFamily="34" charset="-122"/>
              </a:rPr>
              <a:t>反向传播</a:t>
            </a:r>
          </a:p>
          <a:p>
            <a:endParaRPr lang="zh-CN" altLang="en-US" dirty="0">
              <a:latin typeface="微软雅黑" panose="020B0503020204020204" pitchFamily="34" charset="-122"/>
              <a:ea typeface="微软雅黑" panose="020B0503020204020204" pitchFamily="34" charset="-122"/>
            </a:endParaRPr>
          </a:p>
          <a:p>
            <a:endParaRPr kumimoji="1" lang="zh-CN" altLang="en-US" dirty="0"/>
          </a:p>
        </p:txBody>
      </p:sp>
      <p:pic>
        <p:nvPicPr>
          <p:cNvPr id="3" name="图片 2"/>
          <p:cNvPicPr>
            <a:picLocks noChangeAspect="1"/>
          </p:cNvPicPr>
          <p:nvPr/>
        </p:nvPicPr>
        <p:blipFill>
          <a:blip r:embed="rId3"/>
          <a:stretch>
            <a:fillRect/>
          </a:stretch>
        </p:blipFill>
        <p:spPr>
          <a:xfrm>
            <a:off x="3240758" y="1151483"/>
            <a:ext cx="4516720" cy="5122622"/>
          </a:xfrm>
          <a:prstGeom prst="rect">
            <a:avLst/>
          </a:prstGeom>
        </p:spPr>
      </p:pic>
    </p:spTree>
    <p:extLst>
      <p:ext uri="{BB962C8B-B14F-4D97-AF65-F5344CB8AC3E}">
        <p14:creationId xmlns:p14="http://schemas.microsoft.com/office/powerpoint/2010/main" val="3977965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latin typeface="微软雅黑" panose="020B0503020204020204" pitchFamily="34" charset="-122"/>
                <a:ea typeface="微软雅黑" panose="020B0503020204020204" pitchFamily="34" charset="-122"/>
              </a:rPr>
              <a:t>RNN</a:t>
            </a:r>
            <a:r>
              <a:rPr lang="zh-CN" altLang="en-US" dirty="0">
                <a:latin typeface="微软雅黑" panose="020B0503020204020204" pitchFamily="34" charset="-122"/>
                <a:ea typeface="微软雅黑" panose="020B0503020204020204" pitchFamily="34" charset="-122"/>
              </a:rPr>
              <a:t>反向过程</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导师驱动</a:t>
            </a:r>
          </a:p>
          <a:p>
            <a:endParaRPr lang="zh-CN" altLang="en-US" dirty="0">
              <a:latin typeface="微软雅黑" panose="020B0503020204020204" pitchFamily="34" charset="-122"/>
              <a:ea typeface="微软雅黑" panose="020B0503020204020204" pitchFamily="34" charset="-122"/>
            </a:endParaRPr>
          </a:p>
          <a:p>
            <a:endParaRPr kumimoji="1" lang="zh-CN" altLang="en-US" dirty="0"/>
          </a:p>
        </p:txBody>
      </p:sp>
      <p:pic>
        <p:nvPicPr>
          <p:cNvPr id="3" name="图片 2"/>
          <p:cNvPicPr>
            <a:picLocks noChangeAspect="1"/>
          </p:cNvPicPr>
          <p:nvPr/>
        </p:nvPicPr>
        <p:blipFill>
          <a:blip r:embed="rId3"/>
          <a:stretch>
            <a:fillRect/>
          </a:stretch>
        </p:blipFill>
        <p:spPr>
          <a:xfrm>
            <a:off x="2880717" y="1151483"/>
            <a:ext cx="5352050" cy="4944090"/>
          </a:xfrm>
          <a:prstGeom prst="rect">
            <a:avLst/>
          </a:prstGeom>
        </p:spPr>
      </p:pic>
    </p:spTree>
    <p:extLst>
      <p:ext uri="{BB962C8B-B14F-4D97-AF65-F5344CB8AC3E}">
        <p14:creationId xmlns:p14="http://schemas.microsoft.com/office/powerpoint/2010/main" val="16135648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latin typeface="微软雅黑" panose="020B0503020204020204" pitchFamily="34" charset="-122"/>
                <a:ea typeface="微软雅黑" panose="020B0503020204020204" pitchFamily="34" charset="-122"/>
              </a:rPr>
              <a:t>RNN</a:t>
            </a:r>
            <a:r>
              <a:rPr lang="zh-CN" altLang="en-US" dirty="0">
                <a:latin typeface="微软雅黑" panose="020B0503020204020204" pitchFamily="34" charset="-122"/>
                <a:ea typeface="微软雅黑" panose="020B0503020204020204" pitchFamily="34" charset="-122"/>
              </a:rPr>
              <a:t>反向过程</a:t>
            </a:r>
          </a:p>
          <a:p>
            <a:endParaRPr lang="zh-CN" altLang="en-US" dirty="0">
              <a:latin typeface="微软雅黑" panose="020B0503020204020204" pitchFamily="34" charset="-122"/>
              <a:ea typeface="微软雅黑" panose="020B0503020204020204" pitchFamily="34" charset="-122"/>
            </a:endParaRPr>
          </a:p>
          <a:p>
            <a:endParaRPr kumimoji="1" lang="zh-CN" altLang="en-US" dirty="0"/>
          </a:p>
        </p:txBody>
      </p:sp>
      <p:pic>
        <p:nvPicPr>
          <p:cNvPr id="3" name="图片 2"/>
          <p:cNvPicPr>
            <a:picLocks noChangeAspect="1"/>
          </p:cNvPicPr>
          <p:nvPr/>
        </p:nvPicPr>
        <p:blipFill>
          <a:blip r:embed="rId3"/>
          <a:stretch>
            <a:fillRect/>
          </a:stretch>
        </p:blipFill>
        <p:spPr>
          <a:xfrm>
            <a:off x="7672309" y="2087959"/>
            <a:ext cx="3563099" cy="879354"/>
          </a:xfrm>
          <a:prstGeom prst="rect">
            <a:avLst/>
          </a:prstGeom>
        </p:spPr>
      </p:pic>
      <p:pic>
        <p:nvPicPr>
          <p:cNvPr id="4" name="图片 3"/>
          <p:cNvPicPr>
            <a:picLocks noChangeAspect="1"/>
          </p:cNvPicPr>
          <p:nvPr/>
        </p:nvPicPr>
        <p:blipFill>
          <a:blip r:embed="rId4"/>
          <a:stretch>
            <a:fillRect/>
          </a:stretch>
        </p:blipFill>
        <p:spPr>
          <a:xfrm>
            <a:off x="7718973" y="2901896"/>
            <a:ext cx="3491502" cy="1487857"/>
          </a:xfrm>
          <a:prstGeom prst="rect">
            <a:avLst/>
          </a:prstGeom>
        </p:spPr>
      </p:pic>
      <p:pic>
        <p:nvPicPr>
          <p:cNvPr id="5" name="图片 4"/>
          <p:cNvPicPr>
            <a:picLocks noChangeAspect="1"/>
          </p:cNvPicPr>
          <p:nvPr/>
        </p:nvPicPr>
        <p:blipFill>
          <a:blip r:embed="rId5"/>
          <a:stretch>
            <a:fillRect/>
          </a:stretch>
        </p:blipFill>
        <p:spPr>
          <a:xfrm>
            <a:off x="397" y="1143981"/>
            <a:ext cx="7671912" cy="4904418"/>
          </a:xfrm>
          <a:prstGeom prst="rect">
            <a:avLst/>
          </a:prstGeom>
        </p:spPr>
      </p:pic>
    </p:spTree>
    <p:extLst>
      <p:ext uri="{BB962C8B-B14F-4D97-AF65-F5344CB8AC3E}">
        <p14:creationId xmlns:p14="http://schemas.microsoft.com/office/powerpoint/2010/main" val="2113827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dirty="0"/>
          </a:p>
        </p:txBody>
      </p:sp>
      <p:sp>
        <p:nvSpPr>
          <p:cNvPr id="3" name="文本占位符 2"/>
          <p:cNvSpPr>
            <a:spLocks noGrp="1"/>
          </p:cNvSpPr>
          <p:nvPr>
            <p:ph type="body" sz="quarter" idx="11"/>
          </p:nvPr>
        </p:nvSpPr>
        <p:spPr/>
        <p:txBody>
          <a:bodyPr/>
          <a:lstStyle/>
          <a:p>
            <a:endParaRPr lang="zh-CN" altLang="en-US" dirty="0"/>
          </a:p>
        </p:txBody>
      </p:sp>
      <p:sp>
        <p:nvSpPr>
          <p:cNvPr id="4" name="文本占位符 3"/>
          <p:cNvSpPr>
            <a:spLocks noGrp="1"/>
          </p:cNvSpPr>
          <p:nvPr>
            <p:ph type="body" sz="quarter" idx="12"/>
          </p:nvPr>
        </p:nvSpPr>
        <p:spPr/>
        <p:txBody>
          <a:bodyPr/>
          <a:lstStyle/>
          <a:p>
            <a:r>
              <a:rPr lang="en-US" altLang="zh-CN" dirty="0" smtClean="0"/>
              <a:t>RNN</a:t>
            </a:r>
            <a:r>
              <a:rPr lang="zh-CN" altLang="en-US" dirty="0" smtClean="0"/>
              <a:t>几种结构</a:t>
            </a:r>
            <a:endParaRPr lang="zh-CN" altLang="en-US" dirty="0"/>
          </a:p>
        </p:txBody>
      </p:sp>
      <p:sp>
        <p:nvSpPr>
          <p:cNvPr id="5" name="文本占位符 4"/>
          <p:cNvSpPr>
            <a:spLocks noGrp="1"/>
          </p:cNvSpPr>
          <p:nvPr>
            <p:ph type="body" sz="quarter" idx="13"/>
          </p:nvPr>
        </p:nvSpPr>
        <p:spPr/>
        <p:txBody>
          <a:bodyPr/>
          <a:lstStyle/>
          <a:p>
            <a:endParaRPr lang="zh-CN" altLang="en-US" dirty="0"/>
          </a:p>
        </p:txBody>
      </p:sp>
      <p:sp>
        <p:nvSpPr>
          <p:cNvPr id="6" name="文本占位符 5"/>
          <p:cNvSpPr>
            <a:spLocks noGrp="1"/>
          </p:cNvSpPr>
          <p:nvPr>
            <p:ph type="body" sz="quarter" idx="14"/>
          </p:nvPr>
        </p:nvSpPr>
        <p:spPr/>
        <p:txBody>
          <a:bodyPr/>
          <a:lstStyle/>
          <a:p>
            <a:r>
              <a:rPr lang="en-US" altLang="zh-CN" dirty="0" smtClean="0"/>
              <a:t>RNN</a:t>
            </a:r>
            <a:r>
              <a:rPr lang="zh-CN" altLang="en-US" dirty="0"/>
              <a:t>正</a:t>
            </a:r>
            <a:r>
              <a:rPr lang="zh-CN" altLang="en-US" dirty="0" smtClean="0"/>
              <a:t>反向传播</a:t>
            </a:r>
            <a:endParaRPr lang="zh-CN" altLang="en-US" dirty="0"/>
          </a:p>
        </p:txBody>
      </p:sp>
      <p:sp>
        <p:nvSpPr>
          <p:cNvPr id="7" name="文本占位符 6"/>
          <p:cNvSpPr>
            <a:spLocks noGrp="1"/>
          </p:cNvSpPr>
          <p:nvPr>
            <p:ph type="body" sz="quarter" idx="15"/>
          </p:nvPr>
        </p:nvSpPr>
        <p:spPr/>
        <p:txBody>
          <a:bodyPr/>
          <a:lstStyle/>
          <a:p>
            <a:endParaRPr lang="zh-CN" altLang="en-US" dirty="0"/>
          </a:p>
        </p:txBody>
      </p:sp>
      <p:sp>
        <p:nvSpPr>
          <p:cNvPr id="8" name="文本占位符 7"/>
          <p:cNvSpPr>
            <a:spLocks noGrp="1"/>
          </p:cNvSpPr>
          <p:nvPr>
            <p:ph type="body" sz="quarter" idx="16"/>
          </p:nvPr>
        </p:nvSpPr>
        <p:spPr/>
        <p:txBody>
          <a:bodyPr/>
          <a:lstStyle/>
          <a:p>
            <a:endParaRPr lang="zh-CN" altLang="en-US" dirty="0"/>
          </a:p>
        </p:txBody>
      </p:sp>
      <p:sp>
        <p:nvSpPr>
          <p:cNvPr id="10" name="文本占位符 9"/>
          <p:cNvSpPr>
            <a:spLocks noGrp="1"/>
          </p:cNvSpPr>
          <p:nvPr>
            <p:ph type="body" sz="quarter" idx="18"/>
          </p:nvPr>
        </p:nvSpPr>
        <p:spPr/>
        <p:txBody>
          <a:bodyPr/>
          <a:lstStyle/>
          <a:p>
            <a:r>
              <a:rPr lang="en-US" altLang="zh-CN" dirty="0"/>
              <a:t>RNN</a:t>
            </a:r>
            <a:r>
              <a:rPr lang="zh-CN" altLang="en-US" dirty="0"/>
              <a:t>三种设计模型</a:t>
            </a:r>
          </a:p>
          <a:p>
            <a:endParaRPr lang="zh-CN" altLang="en-US" dirty="0"/>
          </a:p>
        </p:txBody>
      </p:sp>
      <p:sp>
        <p:nvSpPr>
          <p:cNvPr id="13" name="文本占位符 11"/>
          <p:cNvSpPr txBox="1">
            <a:spLocks/>
          </p:cNvSpPr>
          <p:nvPr/>
        </p:nvSpPr>
        <p:spPr>
          <a:xfrm>
            <a:off x="3384773" y="4103861"/>
            <a:ext cx="3884458" cy="360362"/>
          </a:xfrm>
          <a:prstGeom prst="rect">
            <a:avLst/>
          </a:prstGeom>
        </p:spPr>
        <p:txBody>
          <a:bodyPr/>
          <a:lstStyle>
            <a:lvl1pPr marL="385445" marR="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sz="2000" kern="1200">
                <a:solidFill>
                  <a:schemeClr val="tx1">
                    <a:lumMod val="50000"/>
                    <a:lumOff val="50000"/>
                  </a:schemeClr>
                </a:solidFill>
                <a:latin typeface="Microsoft YaHei" charset="-122"/>
                <a:ea typeface="Microsoft YaHei" charset="-122"/>
                <a:cs typeface="Microsoft YaHei" charset="-122"/>
              </a:defRPr>
            </a:lvl1pPr>
            <a:lvl2pPr marL="835660" indent="-321310" algn="l" defTabSz="1028065"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85875" indent="-257175" algn="l" defTabSz="10280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3pPr>
            <a:lvl4pPr marL="180022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31457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82892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34327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856990"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371340"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endParaRPr lang="zh-CN" altLang="en-US" dirty="0"/>
          </a:p>
        </p:txBody>
      </p:sp>
      <p:sp>
        <p:nvSpPr>
          <p:cNvPr id="15" name="文本占位符 8"/>
          <p:cNvSpPr txBox="1">
            <a:spLocks/>
          </p:cNvSpPr>
          <p:nvPr/>
        </p:nvSpPr>
        <p:spPr>
          <a:xfrm>
            <a:off x="2837918" y="4062617"/>
            <a:ext cx="546855" cy="360362"/>
          </a:xfrm>
          <a:prstGeom prst="rect">
            <a:avLst/>
          </a:prstGeom>
        </p:spPr>
        <p:txBody>
          <a:bodyPr/>
          <a:lstStyle>
            <a:lvl1pPr marL="0" indent="0" algn="l" defTabSz="1028065" rtl="0" eaLnBrk="1" latinLnBrk="0" hangingPunct="1">
              <a:spcBef>
                <a:spcPct val="20000"/>
              </a:spcBef>
              <a:buFontTx/>
              <a:buNone/>
              <a:defRPr sz="2000" kern="1200">
                <a:solidFill>
                  <a:srgbClr val="E2231A"/>
                </a:solidFill>
                <a:latin typeface="Microsoft YaHei" charset="-122"/>
                <a:ea typeface="Microsoft YaHei" charset="-122"/>
                <a:cs typeface="Microsoft YaHei" charset="-122"/>
              </a:defRPr>
            </a:lvl1pPr>
            <a:lvl2pPr marL="835660" indent="-321310" algn="l" defTabSz="1028065"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85875" indent="-257175" algn="l" defTabSz="10280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3pPr>
            <a:lvl4pPr marL="180022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31457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82892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34327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856990"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371340"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endParaRPr lang="zh-CN" altLang="en-US" dirty="0"/>
          </a:p>
        </p:txBody>
      </p:sp>
      <p:sp>
        <p:nvSpPr>
          <p:cNvPr id="14" name="文本占位符 13"/>
          <p:cNvSpPr>
            <a:spLocks noGrp="1"/>
          </p:cNvSpPr>
          <p:nvPr>
            <p:ph type="body" sz="quarter" idx="19"/>
          </p:nvPr>
        </p:nvSpPr>
        <p:spPr/>
        <p:txBody>
          <a:bodyPr/>
          <a:lstStyle/>
          <a:p>
            <a:r>
              <a:rPr lang="zh-CN" altLang="en-US" dirty="0"/>
              <a:t>其他</a:t>
            </a:r>
          </a:p>
          <a:p>
            <a:endParaRPr lang="zh-CN" altLang="en-US" dirty="0"/>
          </a:p>
        </p:txBody>
      </p:sp>
    </p:spTree>
    <p:extLst>
      <p:ext uri="{BB962C8B-B14F-4D97-AF65-F5344CB8AC3E}">
        <p14:creationId xmlns:p14="http://schemas.microsoft.com/office/powerpoint/2010/main" val="10854824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latin typeface="微软雅黑" panose="020B0503020204020204" pitchFamily="34" charset="-122"/>
                <a:ea typeface="微软雅黑" panose="020B0503020204020204" pitchFamily="34" charset="-122"/>
              </a:rPr>
              <a:t>RNN</a:t>
            </a:r>
            <a:r>
              <a:rPr lang="zh-CN" altLang="en-US" dirty="0">
                <a:latin typeface="微软雅黑" panose="020B0503020204020204" pitchFamily="34" charset="-122"/>
                <a:ea typeface="微软雅黑" panose="020B0503020204020204" pitchFamily="34" charset="-122"/>
              </a:rPr>
              <a:t>反向过程</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输出层</a:t>
            </a:r>
          </a:p>
          <a:p>
            <a:endParaRPr lang="zh-CN" altLang="en-US" dirty="0">
              <a:latin typeface="微软雅黑" panose="020B0503020204020204" pitchFamily="34" charset="-122"/>
              <a:ea typeface="微软雅黑" panose="020B0503020204020204" pitchFamily="34" charset="-122"/>
            </a:endParaRPr>
          </a:p>
          <a:p>
            <a:endParaRPr kumimoji="1" lang="zh-CN" altLang="en-US" dirty="0"/>
          </a:p>
        </p:txBody>
      </p:sp>
      <p:pic>
        <p:nvPicPr>
          <p:cNvPr id="3" name="图片 2"/>
          <p:cNvPicPr>
            <a:picLocks noChangeAspect="1"/>
          </p:cNvPicPr>
          <p:nvPr/>
        </p:nvPicPr>
        <p:blipFill>
          <a:blip r:embed="rId3"/>
          <a:stretch>
            <a:fillRect/>
          </a:stretch>
        </p:blipFill>
        <p:spPr>
          <a:xfrm>
            <a:off x="360437" y="1173554"/>
            <a:ext cx="7221348" cy="4616386"/>
          </a:xfrm>
          <a:prstGeom prst="rect">
            <a:avLst/>
          </a:prstGeom>
        </p:spPr>
      </p:pic>
      <p:pic>
        <p:nvPicPr>
          <p:cNvPr id="4" name="图片 3"/>
          <p:cNvPicPr>
            <a:picLocks noChangeAspect="1"/>
          </p:cNvPicPr>
          <p:nvPr/>
        </p:nvPicPr>
        <p:blipFill>
          <a:blip r:embed="rId4"/>
          <a:stretch>
            <a:fillRect/>
          </a:stretch>
        </p:blipFill>
        <p:spPr>
          <a:xfrm>
            <a:off x="8065293" y="3312095"/>
            <a:ext cx="2952328" cy="834690"/>
          </a:xfrm>
          <a:prstGeom prst="rect">
            <a:avLst/>
          </a:prstGeom>
        </p:spPr>
      </p:pic>
      <p:pic>
        <p:nvPicPr>
          <p:cNvPr id="5" name="图片 4"/>
          <p:cNvPicPr>
            <a:picLocks noChangeAspect="1"/>
          </p:cNvPicPr>
          <p:nvPr/>
        </p:nvPicPr>
        <p:blipFill>
          <a:blip r:embed="rId5"/>
          <a:stretch>
            <a:fillRect/>
          </a:stretch>
        </p:blipFill>
        <p:spPr>
          <a:xfrm>
            <a:off x="1334681" y="5789940"/>
            <a:ext cx="5318371" cy="686242"/>
          </a:xfrm>
          <a:prstGeom prst="rect">
            <a:avLst/>
          </a:prstGeom>
        </p:spPr>
      </p:pic>
    </p:spTree>
    <p:extLst>
      <p:ext uri="{BB962C8B-B14F-4D97-AF65-F5344CB8AC3E}">
        <p14:creationId xmlns:p14="http://schemas.microsoft.com/office/powerpoint/2010/main" val="36040017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latin typeface="微软雅黑" panose="020B0503020204020204" pitchFamily="34" charset="-122"/>
                <a:ea typeface="微软雅黑" panose="020B0503020204020204" pitchFamily="34" charset="-122"/>
              </a:rPr>
              <a:t>RNN</a:t>
            </a:r>
            <a:r>
              <a:rPr lang="zh-CN" altLang="en-US" dirty="0">
                <a:latin typeface="微软雅黑" panose="020B0503020204020204" pitchFamily="34" charset="-122"/>
                <a:ea typeface="微软雅黑" panose="020B0503020204020204" pitchFamily="34" charset="-122"/>
              </a:rPr>
              <a:t>反向过程</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隐藏层最后一层</a:t>
            </a:r>
          </a:p>
          <a:p>
            <a:endParaRPr lang="zh-CN" altLang="en-US" dirty="0">
              <a:latin typeface="微软雅黑" panose="020B0503020204020204" pitchFamily="34" charset="-122"/>
              <a:ea typeface="微软雅黑" panose="020B0503020204020204" pitchFamily="34" charset="-122"/>
            </a:endParaRPr>
          </a:p>
          <a:p>
            <a:endParaRPr kumimoji="1" lang="zh-CN" altLang="en-US" dirty="0"/>
          </a:p>
        </p:txBody>
      </p:sp>
      <p:pic>
        <p:nvPicPr>
          <p:cNvPr id="3" name="图片 2"/>
          <p:cNvPicPr>
            <a:picLocks noChangeAspect="1"/>
          </p:cNvPicPr>
          <p:nvPr/>
        </p:nvPicPr>
        <p:blipFill>
          <a:blip r:embed="rId3"/>
          <a:stretch>
            <a:fillRect/>
          </a:stretch>
        </p:blipFill>
        <p:spPr>
          <a:xfrm>
            <a:off x="1080517" y="1151483"/>
            <a:ext cx="7300274" cy="4584928"/>
          </a:xfrm>
          <a:prstGeom prst="rect">
            <a:avLst/>
          </a:prstGeom>
        </p:spPr>
      </p:pic>
      <p:pic>
        <p:nvPicPr>
          <p:cNvPr id="4" name="图片 3"/>
          <p:cNvPicPr>
            <a:picLocks noChangeAspect="1"/>
          </p:cNvPicPr>
          <p:nvPr/>
        </p:nvPicPr>
        <p:blipFill>
          <a:blip r:embed="rId4"/>
          <a:stretch>
            <a:fillRect/>
          </a:stretch>
        </p:blipFill>
        <p:spPr>
          <a:xfrm>
            <a:off x="2376661" y="5775313"/>
            <a:ext cx="5385495" cy="720786"/>
          </a:xfrm>
          <a:prstGeom prst="rect">
            <a:avLst/>
          </a:prstGeom>
        </p:spPr>
      </p:pic>
    </p:spTree>
    <p:extLst>
      <p:ext uri="{BB962C8B-B14F-4D97-AF65-F5344CB8AC3E}">
        <p14:creationId xmlns:p14="http://schemas.microsoft.com/office/powerpoint/2010/main" val="24034390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latin typeface="微软雅黑" panose="020B0503020204020204" pitchFamily="34" charset="-122"/>
                <a:ea typeface="微软雅黑" panose="020B0503020204020204" pitchFamily="34" charset="-122"/>
              </a:rPr>
              <a:t>RNN</a:t>
            </a:r>
            <a:r>
              <a:rPr lang="zh-CN" altLang="en-US" dirty="0">
                <a:latin typeface="微软雅黑" panose="020B0503020204020204" pitchFamily="34" charset="-122"/>
                <a:ea typeface="微软雅黑" panose="020B0503020204020204" pitchFamily="34" charset="-122"/>
              </a:rPr>
              <a:t>反向过程</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隐藏层节点</a:t>
            </a:r>
          </a:p>
          <a:p>
            <a:endParaRPr kumimoji="1" lang="zh-CN" altLang="en-US" dirty="0"/>
          </a:p>
        </p:txBody>
      </p:sp>
      <p:pic>
        <p:nvPicPr>
          <p:cNvPr id="3" name="图片 2"/>
          <p:cNvPicPr>
            <a:picLocks noChangeAspect="1"/>
          </p:cNvPicPr>
          <p:nvPr/>
        </p:nvPicPr>
        <p:blipFill>
          <a:blip r:embed="rId3"/>
          <a:stretch>
            <a:fillRect/>
          </a:stretch>
        </p:blipFill>
        <p:spPr>
          <a:xfrm>
            <a:off x="216421" y="1151483"/>
            <a:ext cx="7361315" cy="4752528"/>
          </a:xfrm>
          <a:prstGeom prst="rect">
            <a:avLst/>
          </a:prstGeom>
        </p:spPr>
      </p:pic>
      <p:pic>
        <p:nvPicPr>
          <p:cNvPr id="4" name="图片 3"/>
          <p:cNvPicPr>
            <a:picLocks noChangeAspect="1"/>
          </p:cNvPicPr>
          <p:nvPr/>
        </p:nvPicPr>
        <p:blipFill>
          <a:blip r:embed="rId4"/>
          <a:stretch>
            <a:fillRect/>
          </a:stretch>
        </p:blipFill>
        <p:spPr>
          <a:xfrm>
            <a:off x="7129189" y="2015951"/>
            <a:ext cx="4127723" cy="1833158"/>
          </a:xfrm>
          <a:prstGeom prst="rect">
            <a:avLst/>
          </a:prstGeom>
        </p:spPr>
      </p:pic>
    </p:spTree>
    <p:extLst>
      <p:ext uri="{BB962C8B-B14F-4D97-AF65-F5344CB8AC3E}">
        <p14:creationId xmlns:p14="http://schemas.microsoft.com/office/powerpoint/2010/main" val="36879630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latin typeface="微软雅黑" panose="020B0503020204020204" pitchFamily="34" charset="-122"/>
                <a:ea typeface="微软雅黑" panose="020B0503020204020204" pitchFamily="34" charset="-122"/>
              </a:rPr>
              <a:t>RNN</a:t>
            </a:r>
            <a:r>
              <a:rPr lang="zh-CN" altLang="en-US" dirty="0">
                <a:latin typeface="微软雅黑" panose="020B0503020204020204" pitchFamily="34" charset="-122"/>
                <a:ea typeface="微软雅黑" panose="020B0503020204020204" pitchFamily="34" charset="-122"/>
              </a:rPr>
              <a:t>三种结构</a:t>
            </a: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endParaRPr kumimoji="1" lang="zh-CN" altLang="en-US" dirty="0"/>
          </a:p>
        </p:txBody>
      </p:sp>
      <p:pic>
        <p:nvPicPr>
          <p:cNvPr id="3" name="图片 2"/>
          <p:cNvPicPr>
            <a:picLocks noChangeAspect="1"/>
          </p:cNvPicPr>
          <p:nvPr/>
        </p:nvPicPr>
        <p:blipFill>
          <a:blip r:embed="rId3"/>
          <a:stretch>
            <a:fillRect/>
          </a:stretch>
        </p:blipFill>
        <p:spPr>
          <a:xfrm>
            <a:off x="1800597" y="1161567"/>
            <a:ext cx="7228571" cy="4819048"/>
          </a:xfrm>
          <a:prstGeom prst="rect">
            <a:avLst/>
          </a:prstGeom>
        </p:spPr>
      </p:pic>
    </p:spTree>
    <p:extLst>
      <p:ext uri="{BB962C8B-B14F-4D97-AF65-F5344CB8AC3E}">
        <p14:creationId xmlns:p14="http://schemas.microsoft.com/office/powerpoint/2010/main" val="9626232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latin typeface="微软雅黑" panose="020B0503020204020204" pitchFamily="34" charset="-122"/>
                <a:ea typeface="微软雅黑" panose="020B0503020204020204" pitchFamily="34" charset="-122"/>
              </a:rPr>
              <a:t>RNN</a:t>
            </a:r>
            <a:r>
              <a:rPr lang="zh-CN" altLang="en-US" dirty="0">
                <a:latin typeface="微软雅黑" panose="020B0503020204020204" pitchFamily="34" charset="-122"/>
                <a:ea typeface="微软雅黑" panose="020B0503020204020204" pitchFamily="34" charset="-122"/>
              </a:rPr>
              <a:t>三种结构</a:t>
            </a:r>
            <a:r>
              <a:rPr lang="en-US" altLang="zh-CN" dirty="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endParaRPr kumimoji="1" lang="zh-CN" altLang="en-US" dirty="0"/>
          </a:p>
        </p:txBody>
      </p:sp>
      <p:pic>
        <p:nvPicPr>
          <p:cNvPr id="3" name="图片 2"/>
          <p:cNvPicPr>
            <a:picLocks noChangeAspect="1"/>
          </p:cNvPicPr>
          <p:nvPr/>
        </p:nvPicPr>
        <p:blipFill>
          <a:blip r:embed="rId3"/>
          <a:stretch>
            <a:fillRect/>
          </a:stretch>
        </p:blipFill>
        <p:spPr>
          <a:xfrm>
            <a:off x="2232645" y="1079847"/>
            <a:ext cx="6809524" cy="4790476"/>
          </a:xfrm>
          <a:prstGeom prst="rect">
            <a:avLst/>
          </a:prstGeom>
        </p:spPr>
      </p:pic>
    </p:spTree>
    <p:extLst>
      <p:ext uri="{BB962C8B-B14F-4D97-AF65-F5344CB8AC3E}">
        <p14:creationId xmlns:p14="http://schemas.microsoft.com/office/powerpoint/2010/main" val="3346581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latin typeface="微软雅黑" panose="020B0503020204020204" pitchFamily="34" charset="-122"/>
                <a:ea typeface="微软雅黑" panose="020B0503020204020204" pitchFamily="34" charset="-122"/>
              </a:rPr>
              <a:t>RNN</a:t>
            </a:r>
            <a:r>
              <a:rPr lang="zh-CN" altLang="en-US" dirty="0">
                <a:latin typeface="微软雅黑" panose="020B0503020204020204" pitchFamily="34" charset="-122"/>
                <a:ea typeface="微软雅黑" panose="020B0503020204020204" pitchFamily="34" charset="-122"/>
              </a:rPr>
              <a:t>三种结构</a:t>
            </a:r>
            <a:r>
              <a:rPr lang="en-US" altLang="zh-CN" dirty="0">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endParaRPr kumimoji="1" lang="zh-CN" altLang="en-US" dirty="0"/>
          </a:p>
        </p:txBody>
      </p:sp>
      <p:pic>
        <p:nvPicPr>
          <p:cNvPr id="3" name="图片 2"/>
          <p:cNvPicPr>
            <a:picLocks noChangeAspect="1"/>
          </p:cNvPicPr>
          <p:nvPr/>
        </p:nvPicPr>
        <p:blipFill>
          <a:blip r:embed="rId3"/>
          <a:stretch>
            <a:fillRect/>
          </a:stretch>
        </p:blipFill>
        <p:spPr>
          <a:xfrm>
            <a:off x="2376661" y="1511895"/>
            <a:ext cx="5710051" cy="4211669"/>
          </a:xfrm>
          <a:prstGeom prst="rect">
            <a:avLst/>
          </a:prstGeom>
        </p:spPr>
      </p:pic>
    </p:spTree>
    <p:extLst>
      <p:ext uri="{BB962C8B-B14F-4D97-AF65-F5344CB8AC3E}">
        <p14:creationId xmlns:p14="http://schemas.microsoft.com/office/powerpoint/2010/main" val="23443576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latin typeface="微软雅黑" panose="020B0503020204020204" pitchFamily="34" charset="-122"/>
                <a:ea typeface="微软雅黑" panose="020B0503020204020204" pitchFamily="34" charset="-122"/>
              </a:rPr>
              <a:t>RNN</a:t>
            </a:r>
            <a:r>
              <a:rPr lang="zh-CN" altLang="en-US" dirty="0">
                <a:latin typeface="微软雅黑" panose="020B0503020204020204" pitchFamily="34" charset="-122"/>
                <a:ea typeface="微软雅黑" panose="020B0503020204020204" pitchFamily="34" charset="-122"/>
              </a:rPr>
              <a:t>正反向过程</a:t>
            </a:r>
          </a:p>
          <a:p>
            <a:endParaRPr lang="zh-CN" altLang="en-US" dirty="0">
              <a:latin typeface="微软雅黑" panose="020B0503020204020204" pitchFamily="34" charset="-122"/>
              <a:ea typeface="微软雅黑" panose="020B0503020204020204" pitchFamily="34" charset="-122"/>
            </a:endParaRPr>
          </a:p>
          <a:p>
            <a:endParaRPr kumimoji="1" lang="zh-CN" altLang="en-US"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3371" y="1223863"/>
            <a:ext cx="7992403" cy="4495727"/>
          </a:xfrm>
          <a:prstGeom prst="rect">
            <a:avLst/>
          </a:prstGeom>
        </p:spPr>
      </p:pic>
    </p:spTree>
    <p:extLst>
      <p:ext uri="{BB962C8B-B14F-4D97-AF65-F5344CB8AC3E}">
        <p14:creationId xmlns:p14="http://schemas.microsoft.com/office/powerpoint/2010/main" val="16026766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latin typeface="微软雅黑" panose="020B0503020204020204" pitchFamily="34" charset="-122"/>
                <a:ea typeface="微软雅黑" panose="020B0503020204020204" pitchFamily="34" charset="-122"/>
              </a:rPr>
              <a:t>其他</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多层</a:t>
            </a:r>
            <a:r>
              <a:rPr lang="en-US" altLang="zh-CN" dirty="0">
                <a:latin typeface="微软雅黑" panose="020B0503020204020204" pitchFamily="34" charset="-122"/>
                <a:ea typeface="微软雅黑" panose="020B0503020204020204" pitchFamily="34" charset="-122"/>
              </a:rPr>
              <a:t>RNN</a:t>
            </a:r>
            <a:endParaRPr lang="zh-CN" altLang="en-US" dirty="0">
              <a:latin typeface="微软雅黑" panose="020B0503020204020204" pitchFamily="34" charset="-122"/>
              <a:ea typeface="微软雅黑" panose="020B0503020204020204" pitchFamily="34" charset="-122"/>
            </a:endParaRPr>
          </a:p>
          <a:p>
            <a:endParaRPr kumimoji="1" lang="zh-CN" altLang="en-US" dirty="0"/>
          </a:p>
        </p:txBody>
      </p:sp>
      <p:pic>
        <p:nvPicPr>
          <p:cNvPr id="3" name="图片 2"/>
          <p:cNvPicPr>
            <a:picLocks noChangeAspect="1"/>
          </p:cNvPicPr>
          <p:nvPr/>
        </p:nvPicPr>
        <p:blipFill>
          <a:blip r:embed="rId3"/>
          <a:stretch>
            <a:fillRect/>
          </a:stretch>
        </p:blipFill>
        <p:spPr>
          <a:xfrm>
            <a:off x="1296541" y="1079847"/>
            <a:ext cx="4459392" cy="5128840"/>
          </a:xfrm>
          <a:prstGeom prst="rect">
            <a:avLst/>
          </a:prstGeom>
        </p:spPr>
      </p:pic>
      <p:pic>
        <p:nvPicPr>
          <p:cNvPr id="4" name="图片 3"/>
          <p:cNvPicPr>
            <a:picLocks noChangeAspect="1"/>
          </p:cNvPicPr>
          <p:nvPr/>
        </p:nvPicPr>
        <p:blipFill>
          <a:blip r:embed="rId4"/>
          <a:stretch>
            <a:fillRect/>
          </a:stretch>
        </p:blipFill>
        <p:spPr>
          <a:xfrm>
            <a:off x="6121077" y="2159967"/>
            <a:ext cx="3226097" cy="1580917"/>
          </a:xfrm>
          <a:prstGeom prst="rect">
            <a:avLst/>
          </a:prstGeom>
        </p:spPr>
      </p:pic>
    </p:spTree>
    <p:extLst>
      <p:ext uri="{BB962C8B-B14F-4D97-AF65-F5344CB8AC3E}">
        <p14:creationId xmlns:p14="http://schemas.microsoft.com/office/powerpoint/2010/main" val="21275378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latin typeface="微软雅黑" panose="020B0503020204020204" pitchFamily="34" charset="-122"/>
                <a:ea typeface="微软雅黑" panose="020B0503020204020204" pitchFamily="34" charset="-122"/>
              </a:rPr>
              <a:t>其他</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双向</a:t>
            </a:r>
            <a:r>
              <a:rPr lang="en-US" altLang="zh-CN" dirty="0">
                <a:latin typeface="微软雅黑" panose="020B0503020204020204" pitchFamily="34" charset="-122"/>
                <a:ea typeface="微软雅黑" panose="020B0503020204020204" pitchFamily="34" charset="-122"/>
              </a:rPr>
              <a:t>RNN</a:t>
            </a:r>
            <a:endParaRPr lang="zh-CN" altLang="en-US"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endParaRPr kumimoji="1" lang="zh-CN" altLang="en-US"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6621" y="1367879"/>
            <a:ext cx="7457061" cy="2607684"/>
          </a:xfrm>
          <a:prstGeom prst="rect">
            <a:avLst/>
          </a:prstGeom>
        </p:spPr>
      </p:pic>
      <p:pic>
        <p:nvPicPr>
          <p:cNvPr id="4" name="图片 3"/>
          <p:cNvPicPr>
            <a:picLocks noChangeAspect="1"/>
          </p:cNvPicPr>
          <p:nvPr/>
        </p:nvPicPr>
        <p:blipFill>
          <a:blip r:embed="rId4"/>
          <a:stretch>
            <a:fillRect/>
          </a:stretch>
        </p:blipFill>
        <p:spPr>
          <a:xfrm>
            <a:off x="3672805" y="4511557"/>
            <a:ext cx="4400000" cy="1575545"/>
          </a:xfrm>
          <a:prstGeom prst="rect">
            <a:avLst/>
          </a:prstGeom>
        </p:spPr>
      </p:pic>
    </p:spTree>
    <p:extLst>
      <p:ext uri="{BB962C8B-B14F-4D97-AF65-F5344CB8AC3E}">
        <p14:creationId xmlns:p14="http://schemas.microsoft.com/office/powerpoint/2010/main" val="16542180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latin typeface="微软雅黑" panose="020B0503020204020204" pitchFamily="34" charset="-122"/>
                <a:ea typeface="微软雅黑" panose="020B0503020204020204" pitchFamily="34" charset="-122"/>
              </a:rPr>
              <a:t>其他</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梯度消失</a:t>
            </a:r>
          </a:p>
          <a:p>
            <a:endParaRPr kumimoji="1" lang="zh-CN" altLang="en-US" dirty="0"/>
          </a:p>
        </p:txBody>
      </p:sp>
      <p:pic>
        <p:nvPicPr>
          <p:cNvPr id="3" name="图片 2"/>
          <p:cNvPicPr>
            <a:picLocks noChangeAspect="1"/>
          </p:cNvPicPr>
          <p:nvPr/>
        </p:nvPicPr>
        <p:blipFill>
          <a:blip r:embed="rId3"/>
          <a:stretch>
            <a:fillRect/>
          </a:stretch>
        </p:blipFill>
        <p:spPr>
          <a:xfrm>
            <a:off x="1499132" y="1863896"/>
            <a:ext cx="8523809" cy="2752381"/>
          </a:xfrm>
          <a:prstGeom prst="rect">
            <a:avLst/>
          </a:prstGeom>
        </p:spPr>
      </p:pic>
    </p:spTree>
    <p:extLst>
      <p:ext uri="{BB962C8B-B14F-4D97-AF65-F5344CB8AC3E}">
        <p14:creationId xmlns:p14="http://schemas.microsoft.com/office/powerpoint/2010/main" val="21437866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latin typeface="微软雅黑" panose="020B0503020204020204" pitchFamily="34" charset="-122"/>
                <a:ea typeface="微软雅黑" panose="020B0503020204020204" pitchFamily="34" charset="-122"/>
              </a:rPr>
              <a:t>RNN</a:t>
            </a:r>
            <a:r>
              <a:rPr lang="zh-CN" altLang="en-US" dirty="0">
                <a:latin typeface="微软雅黑" panose="020B0503020204020204" pitchFamily="34" charset="-122"/>
                <a:ea typeface="微软雅黑" panose="020B0503020204020204" pitchFamily="34" charset="-122"/>
              </a:rPr>
              <a:t>结构</a:t>
            </a:r>
          </a:p>
          <a:p>
            <a:endParaRPr kumimoji="1" lang="zh-CN" altLang="en-US"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8509" y="2015951"/>
            <a:ext cx="8886448" cy="2814042"/>
          </a:xfrm>
          <a:prstGeom prst="rect">
            <a:avLst/>
          </a:prstGeom>
        </p:spPr>
      </p:pic>
    </p:spTree>
    <p:extLst>
      <p:ext uri="{BB962C8B-B14F-4D97-AF65-F5344CB8AC3E}">
        <p14:creationId xmlns:p14="http://schemas.microsoft.com/office/powerpoint/2010/main" val="3848968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latin typeface="微软雅黑" panose="020B0503020204020204" pitchFamily="34" charset="-122"/>
                <a:ea typeface="微软雅黑" panose="020B0503020204020204" pitchFamily="34" charset="-122"/>
              </a:rPr>
              <a:t>其他</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梯度消失</a:t>
            </a:r>
          </a:p>
          <a:p>
            <a:endParaRPr kumimoji="1" lang="zh-CN" altLang="en-US" dirty="0"/>
          </a:p>
        </p:txBody>
      </p:sp>
      <p:pic>
        <p:nvPicPr>
          <p:cNvPr id="4" name="图片 3"/>
          <p:cNvPicPr>
            <a:picLocks noChangeAspect="1"/>
          </p:cNvPicPr>
          <p:nvPr/>
        </p:nvPicPr>
        <p:blipFill>
          <a:blip r:embed="rId3"/>
          <a:stretch>
            <a:fillRect/>
          </a:stretch>
        </p:blipFill>
        <p:spPr>
          <a:xfrm>
            <a:off x="1299592" y="1019265"/>
            <a:ext cx="8790476" cy="3085714"/>
          </a:xfrm>
          <a:prstGeom prst="rect">
            <a:avLst/>
          </a:prstGeom>
        </p:spPr>
      </p:pic>
      <p:pic>
        <p:nvPicPr>
          <p:cNvPr id="5" name="图片 4"/>
          <p:cNvPicPr>
            <a:picLocks noChangeAspect="1"/>
          </p:cNvPicPr>
          <p:nvPr/>
        </p:nvPicPr>
        <p:blipFill>
          <a:blip r:embed="rId4"/>
          <a:stretch>
            <a:fillRect/>
          </a:stretch>
        </p:blipFill>
        <p:spPr>
          <a:xfrm>
            <a:off x="1368549" y="4516392"/>
            <a:ext cx="1728192" cy="493769"/>
          </a:xfrm>
          <a:prstGeom prst="rect">
            <a:avLst/>
          </a:prstGeom>
        </p:spPr>
      </p:pic>
      <p:pic>
        <p:nvPicPr>
          <p:cNvPr id="6" name="图片 5"/>
          <p:cNvPicPr>
            <a:picLocks noChangeAspect="1"/>
          </p:cNvPicPr>
          <p:nvPr/>
        </p:nvPicPr>
        <p:blipFill>
          <a:blip r:embed="rId5"/>
          <a:stretch>
            <a:fillRect/>
          </a:stretch>
        </p:blipFill>
        <p:spPr>
          <a:xfrm>
            <a:off x="3660881" y="4557539"/>
            <a:ext cx="1770023" cy="463578"/>
          </a:xfrm>
          <a:prstGeom prst="rect">
            <a:avLst/>
          </a:prstGeom>
        </p:spPr>
      </p:pic>
      <p:pic>
        <p:nvPicPr>
          <p:cNvPr id="7" name="图片 6"/>
          <p:cNvPicPr>
            <a:picLocks noChangeAspect="1"/>
          </p:cNvPicPr>
          <p:nvPr/>
        </p:nvPicPr>
        <p:blipFill>
          <a:blip r:embed="rId6"/>
          <a:stretch>
            <a:fillRect/>
          </a:stretch>
        </p:blipFill>
        <p:spPr>
          <a:xfrm>
            <a:off x="1601675" y="5745860"/>
            <a:ext cx="1096973" cy="446555"/>
          </a:xfrm>
          <a:prstGeom prst="rect">
            <a:avLst/>
          </a:prstGeom>
        </p:spPr>
      </p:pic>
      <p:sp>
        <p:nvSpPr>
          <p:cNvPr id="8" name="右箭头 7"/>
          <p:cNvSpPr/>
          <p:nvPr/>
        </p:nvSpPr>
        <p:spPr>
          <a:xfrm>
            <a:off x="3096741" y="4680247"/>
            <a:ext cx="564140" cy="1858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68549" y="5400327"/>
            <a:ext cx="2464136" cy="400110"/>
          </a:xfrm>
          <a:prstGeom prst="rect">
            <a:avLst/>
          </a:prstGeom>
          <a:noFill/>
        </p:spPr>
        <p:txBody>
          <a:bodyPr wrap="none" rtlCol="0">
            <a:spAutoFit/>
          </a:bodyPr>
          <a:lstStyle/>
          <a:p>
            <a:r>
              <a:rPr lang="en-US" altLang="zh-CN" dirty="0" smtClean="0"/>
              <a:t>W</a:t>
            </a:r>
            <a:r>
              <a:rPr lang="zh-CN" altLang="en-US" dirty="0" smtClean="0"/>
              <a:t>能被如下因式分解</a:t>
            </a:r>
            <a:endParaRPr lang="zh-CN" altLang="en-US" dirty="0"/>
          </a:p>
        </p:txBody>
      </p:sp>
      <p:pic>
        <p:nvPicPr>
          <p:cNvPr id="10" name="图片 9"/>
          <p:cNvPicPr>
            <a:picLocks noChangeAspect="1"/>
          </p:cNvPicPr>
          <p:nvPr/>
        </p:nvPicPr>
        <p:blipFill>
          <a:blip r:embed="rId7"/>
          <a:stretch>
            <a:fillRect/>
          </a:stretch>
        </p:blipFill>
        <p:spPr>
          <a:xfrm>
            <a:off x="3642561" y="5770382"/>
            <a:ext cx="1514286" cy="438095"/>
          </a:xfrm>
          <a:prstGeom prst="rect">
            <a:avLst/>
          </a:prstGeom>
        </p:spPr>
      </p:pic>
      <p:sp>
        <p:nvSpPr>
          <p:cNvPr id="11" name="右箭头 10"/>
          <p:cNvSpPr/>
          <p:nvPr/>
        </p:nvSpPr>
        <p:spPr>
          <a:xfrm>
            <a:off x="2931954" y="5870496"/>
            <a:ext cx="564140" cy="1858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52646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latin typeface="微软雅黑" panose="020B0503020204020204" pitchFamily="34" charset="-122"/>
                <a:ea typeface="微软雅黑" panose="020B0503020204020204" pitchFamily="34" charset="-122"/>
              </a:rPr>
              <a:t>其他</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梯度消失</a:t>
            </a:r>
          </a:p>
          <a:p>
            <a:endParaRPr kumimoji="1" lang="zh-CN" altLang="en-US" dirty="0"/>
          </a:p>
        </p:txBody>
      </p:sp>
      <p:pic>
        <p:nvPicPr>
          <p:cNvPr id="3" name="图片 2"/>
          <p:cNvPicPr>
            <a:picLocks noChangeAspect="1"/>
          </p:cNvPicPr>
          <p:nvPr/>
        </p:nvPicPr>
        <p:blipFill>
          <a:blip r:embed="rId3"/>
          <a:stretch>
            <a:fillRect/>
          </a:stretch>
        </p:blipFill>
        <p:spPr>
          <a:xfrm>
            <a:off x="144413" y="1799927"/>
            <a:ext cx="10945613" cy="2491975"/>
          </a:xfrm>
          <a:prstGeom prst="rect">
            <a:avLst/>
          </a:prstGeom>
        </p:spPr>
      </p:pic>
    </p:spTree>
    <p:extLst>
      <p:ext uri="{BB962C8B-B14F-4D97-AF65-F5344CB8AC3E}">
        <p14:creationId xmlns:p14="http://schemas.microsoft.com/office/powerpoint/2010/main" val="3097530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latin typeface="微软雅黑" panose="020B0503020204020204" pitchFamily="34" charset="-122"/>
                <a:ea typeface="微软雅黑" panose="020B0503020204020204" pitchFamily="34" charset="-122"/>
              </a:rPr>
              <a:t>其他</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梯度消失</a:t>
            </a:r>
          </a:p>
          <a:p>
            <a:endParaRPr kumimoji="1" lang="zh-CN" altLang="en-US" dirty="0"/>
          </a:p>
        </p:txBody>
      </p:sp>
      <p:pic>
        <p:nvPicPr>
          <p:cNvPr id="3" name="图片 2"/>
          <p:cNvPicPr>
            <a:picLocks noChangeAspect="1"/>
          </p:cNvPicPr>
          <p:nvPr/>
        </p:nvPicPr>
        <p:blipFill>
          <a:blip r:embed="rId3"/>
          <a:stretch>
            <a:fillRect/>
          </a:stretch>
        </p:blipFill>
        <p:spPr>
          <a:xfrm>
            <a:off x="1584573" y="2133061"/>
            <a:ext cx="3200000" cy="2495238"/>
          </a:xfrm>
          <a:prstGeom prst="rect">
            <a:avLst/>
          </a:prstGeom>
        </p:spPr>
      </p:pic>
      <p:pic>
        <p:nvPicPr>
          <p:cNvPr id="4" name="图片 3"/>
          <p:cNvPicPr>
            <a:picLocks noChangeAspect="1"/>
          </p:cNvPicPr>
          <p:nvPr/>
        </p:nvPicPr>
        <p:blipFill>
          <a:blip r:embed="rId4"/>
          <a:stretch>
            <a:fillRect/>
          </a:stretch>
        </p:blipFill>
        <p:spPr>
          <a:xfrm>
            <a:off x="6769149" y="1682834"/>
            <a:ext cx="3914286" cy="2971429"/>
          </a:xfrm>
          <a:prstGeom prst="rect">
            <a:avLst/>
          </a:prstGeom>
        </p:spPr>
      </p:pic>
    </p:spTree>
    <p:extLst>
      <p:ext uri="{BB962C8B-B14F-4D97-AF65-F5344CB8AC3E}">
        <p14:creationId xmlns:p14="http://schemas.microsoft.com/office/powerpoint/2010/main" val="28944294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latin typeface="微软雅黑" panose="020B0503020204020204" pitchFamily="34" charset="-122"/>
                <a:ea typeface="微软雅黑" panose="020B0503020204020204" pitchFamily="34" charset="-122"/>
              </a:rPr>
              <a:t>其他</a:t>
            </a:r>
            <a:r>
              <a:rPr lang="en-US" altLang="zh-CN" dirty="0" smtClean="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lstm</a:t>
            </a:r>
            <a:endParaRPr lang="zh-CN" altLang="en-US" dirty="0">
              <a:latin typeface="微软雅黑" panose="020B0503020204020204" pitchFamily="34" charset="-122"/>
              <a:ea typeface="微软雅黑" panose="020B0503020204020204" pitchFamily="34" charset="-122"/>
            </a:endParaRPr>
          </a:p>
          <a:p>
            <a:endParaRPr kumimoji="1" lang="zh-CN" altLang="en-US" dirty="0"/>
          </a:p>
        </p:txBody>
      </p:sp>
      <p:pic>
        <p:nvPicPr>
          <p:cNvPr id="3" name="图片 2"/>
          <p:cNvPicPr>
            <a:picLocks noChangeAspect="1"/>
          </p:cNvPicPr>
          <p:nvPr/>
        </p:nvPicPr>
        <p:blipFill>
          <a:blip r:embed="rId3"/>
          <a:stretch>
            <a:fillRect/>
          </a:stretch>
        </p:blipFill>
        <p:spPr>
          <a:xfrm>
            <a:off x="850283" y="1511895"/>
            <a:ext cx="5857143" cy="3609524"/>
          </a:xfrm>
          <a:prstGeom prst="rect">
            <a:avLst/>
          </a:prstGeom>
        </p:spPr>
      </p:pic>
      <p:pic>
        <p:nvPicPr>
          <p:cNvPr id="4" name="图片 3"/>
          <p:cNvPicPr>
            <a:picLocks noChangeAspect="1"/>
          </p:cNvPicPr>
          <p:nvPr/>
        </p:nvPicPr>
        <p:blipFill>
          <a:blip r:embed="rId4"/>
          <a:stretch>
            <a:fillRect/>
          </a:stretch>
        </p:blipFill>
        <p:spPr>
          <a:xfrm>
            <a:off x="7057181" y="1830942"/>
            <a:ext cx="3914286" cy="2971429"/>
          </a:xfrm>
          <a:prstGeom prst="rect">
            <a:avLst/>
          </a:prstGeom>
        </p:spPr>
      </p:pic>
    </p:spTree>
    <p:extLst>
      <p:ext uri="{BB962C8B-B14F-4D97-AF65-F5344CB8AC3E}">
        <p14:creationId xmlns:p14="http://schemas.microsoft.com/office/powerpoint/2010/main" val="42045091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latin typeface="微软雅黑" panose="020B0503020204020204" pitchFamily="34" charset="-122"/>
                <a:ea typeface="微软雅黑" panose="020B0503020204020204" pitchFamily="34" charset="-122"/>
              </a:rPr>
              <a:t>其他</a:t>
            </a:r>
            <a:r>
              <a:rPr lang="en-US" altLang="zh-CN" dirty="0" smtClean="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lstm</a:t>
            </a:r>
            <a:endParaRPr lang="zh-CN" altLang="en-US" dirty="0">
              <a:latin typeface="微软雅黑" panose="020B0503020204020204" pitchFamily="34" charset="-122"/>
              <a:ea typeface="微软雅黑" panose="020B0503020204020204" pitchFamily="34" charset="-122"/>
            </a:endParaRPr>
          </a:p>
          <a:p>
            <a:endParaRPr kumimoji="1" lang="zh-CN" altLang="en-US" dirty="0"/>
          </a:p>
        </p:txBody>
      </p:sp>
      <p:pic>
        <p:nvPicPr>
          <p:cNvPr id="3" name="图片 2"/>
          <p:cNvPicPr>
            <a:picLocks noChangeAspect="1"/>
          </p:cNvPicPr>
          <p:nvPr/>
        </p:nvPicPr>
        <p:blipFill>
          <a:blip r:embed="rId3"/>
          <a:stretch>
            <a:fillRect/>
          </a:stretch>
        </p:blipFill>
        <p:spPr>
          <a:xfrm>
            <a:off x="3024733" y="1151855"/>
            <a:ext cx="4291381" cy="2749610"/>
          </a:xfrm>
          <a:prstGeom prst="rect">
            <a:avLst/>
          </a:prstGeom>
        </p:spPr>
      </p:pic>
      <p:pic>
        <p:nvPicPr>
          <p:cNvPr id="4" name="图片 3"/>
          <p:cNvPicPr>
            <a:picLocks noChangeAspect="1"/>
          </p:cNvPicPr>
          <p:nvPr/>
        </p:nvPicPr>
        <p:blipFill>
          <a:blip r:embed="rId4"/>
          <a:stretch>
            <a:fillRect/>
          </a:stretch>
        </p:blipFill>
        <p:spPr>
          <a:xfrm>
            <a:off x="1368549" y="3901465"/>
            <a:ext cx="9047619" cy="1923810"/>
          </a:xfrm>
          <a:prstGeom prst="rect">
            <a:avLst/>
          </a:prstGeom>
        </p:spPr>
      </p:pic>
    </p:spTree>
    <p:extLst>
      <p:ext uri="{BB962C8B-B14F-4D97-AF65-F5344CB8AC3E}">
        <p14:creationId xmlns:p14="http://schemas.microsoft.com/office/powerpoint/2010/main" val="8700730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latin typeface="微软雅黑" panose="020B0503020204020204" pitchFamily="34" charset="-122"/>
                <a:ea typeface="微软雅黑" panose="020B0503020204020204" pitchFamily="34" charset="-122"/>
              </a:rPr>
              <a:t>其他</a:t>
            </a:r>
            <a:r>
              <a:rPr lang="en-US" altLang="zh-CN" dirty="0" smtClean="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lstm</a:t>
            </a:r>
            <a:endParaRPr lang="zh-CN" altLang="en-US" dirty="0">
              <a:latin typeface="微软雅黑" panose="020B0503020204020204" pitchFamily="34" charset="-122"/>
              <a:ea typeface="微软雅黑" panose="020B0503020204020204" pitchFamily="34" charset="-122"/>
            </a:endParaRPr>
          </a:p>
          <a:p>
            <a:endParaRPr kumimoji="1" lang="zh-CN" altLang="en-US" dirty="0"/>
          </a:p>
        </p:txBody>
      </p:sp>
      <p:pic>
        <p:nvPicPr>
          <p:cNvPr id="3" name="图片 2"/>
          <p:cNvPicPr>
            <a:picLocks noChangeAspect="1"/>
          </p:cNvPicPr>
          <p:nvPr/>
        </p:nvPicPr>
        <p:blipFill>
          <a:blip r:embed="rId3"/>
          <a:stretch>
            <a:fillRect/>
          </a:stretch>
        </p:blipFill>
        <p:spPr>
          <a:xfrm>
            <a:off x="288429" y="1488328"/>
            <a:ext cx="4291381" cy="2749610"/>
          </a:xfrm>
          <a:prstGeom prst="rect">
            <a:avLst/>
          </a:prstGeom>
        </p:spPr>
      </p:pic>
      <p:sp>
        <p:nvSpPr>
          <p:cNvPr id="4" name="文本框 3"/>
          <p:cNvSpPr txBox="1"/>
          <p:nvPr/>
        </p:nvSpPr>
        <p:spPr>
          <a:xfrm>
            <a:off x="7542331" y="631830"/>
            <a:ext cx="2323162" cy="400110"/>
          </a:xfrm>
          <a:prstGeom prst="rect">
            <a:avLst/>
          </a:prstGeom>
          <a:noFill/>
        </p:spPr>
        <p:txBody>
          <a:bodyPr wrap="square" rtlCol="0">
            <a:spAutoFit/>
          </a:bodyPr>
          <a:lstStyle/>
          <a:p>
            <a:r>
              <a:rPr lang="en-US" altLang="zh-CN" dirty="0" smtClean="0"/>
              <a:t>RNN:</a:t>
            </a:r>
            <a:endParaRPr lang="zh-CN" altLang="en-US" dirty="0"/>
          </a:p>
        </p:txBody>
      </p:sp>
      <p:pic>
        <p:nvPicPr>
          <p:cNvPr id="5" name="图片 4"/>
          <p:cNvPicPr>
            <a:picLocks noChangeAspect="1"/>
          </p:cNvPicPr>
          <p:nvPr/>
        </p:nvPicPr>
        <p:blipFill>
          <a:blip r:embed="rId4"/>
          <a:stretch>
            <a:fillRect/>
          </a:stretch>
        </p:blipFill>
        <p:spPr>
          <a:xfrm>
            <a:off x="7510141" y="1323818"/>
            <a:ext cx="2676190" cy="695238"/>
          </a:xfrm>
          <a:prstGeom prst="rect">
            <a:avLst/>
          </a:prstGeom>
        </p:spPr>
      </p:pic>
      <p:sp>
        <p:nvSpPr>
          <p:cNvPr id="6" name="文本框 5"/>
          <p:cNvSpPr txBox="1"/>
          <p:nvPr/>
        </p:nvSpPr>
        <p:spPr>
          <a:xfrm>
            <a:off x="847462" y="4896271"/>
            <a:ext cx="2323162" cy="400110"/>
          </a:xfrm>
          <a:prstGeom prst="rect">
            <a:avLst/>
          </a:prstGeom>
          <a:noFill/>
        </p:spPr>
        <p:txBody>
          <a:bodyPr wrap="square" rtlCol="0">
            <a:spAutoFit/>
          </a:bodyPr>
          <a:lstStyle/>
          <a:p>
            <a:r>
              <a:rPr lang="en-US" altLang="zh-CN" dirty="0" err="1" smtClean="0"/>
              <a:t>lstm</a:t>
            </a:r>
            <a:r>
              <a:rPr lang="en-US" altLang="zh-CN" dirty="0" smtClean="0"/>
              <a:t>:</a:t>
            </a:r>
            <a:endParaRPr lang="zh-CN" altLang="en-US" dirty="0"/>
          </a:p>
        </p:txBody>
      </p:sp>
      <p:pic>
        <p:nvPicPr>
          <p:cNvPr id="7" name="图片 6"/>
          <p:cNvPicPr>
            <a:picLocks noChangeAspect="1"/>
          </p:cNvPicPr>
          <p:nvPr/>
        </p:nvPicPr>
        <p:blipFill>
          <a:blip r:embed="rId5"/>
          <a:stretch>
            <a:fillRect/>
          </a:stretch>
        </p:blipFill>
        <p:spPr>
          <a:xfrm>
            <a:off x="847462" y="5472335"/>
            <a:ext cx="3561905" cy="704762"/>
          </a:xfrm>
          <a:prstGeom prst="rect">
            <a:avLst/>
          </a:prstGeom>
        </p:spPr>
      </p:pic>
      <p:pic>
        <p:nvPicPr>
          <p:cNvPr id="8" name="图片 7"/>
          <p:cNvPicPr>
            <a:picLocks noChangeAspect="1"/>
          </p:cNvPicPr>
          <p:nvPr/>
        </p:nvPicPr>
        <p:blipFill>
          <a:blip r:embed="rId6"/>
          <a:stretch>
            <a:fillRect/>
          </a:stretch>
        </p:blipFill>
        <p:spPr>
          <a:xfrm>
            <a:off x="4896941" y="2553609"/>
            <a:ext cx="6380952" cy="619048"/>
          </a:xfrm>
          <a:prstGeom prst="rect">
            <a:avLst/>
          </a:prstGeom>
        </p:spPr>
      </p:pic>
      <p:pic>
        <p:nvPicPr>
          <p:cNvPr id="9" name="图片 8"/>
          <p:cNvPicPr>
            <a:picLocks noChangeAspect="1"/>
          </p:cNvPicPr>
          <p:nvPr/>
        </p:nvPicPr>
        <p:blipFill>
          <a:blip r:embed="rId7"/>
          <a:stretch>
            <a:fillRect/>
          </a:stretch>
        </p:blipFill>
        <p:spPr>
          <a:xfrm>
            <a:off x="4972150" y="5472335"/>
            <a:ext cx="5228571" cy="609524"/>
          </a:xfrm>
          <a:prstGeom prst="rect">
            <a:avLst/>
          </a:prstGeom>
        </p:spPr>
      </p:pic>
      <p:pic>
        <p:nvPicPr>
          <p:cNvPr id="10" name="图片 9"/>
          <p:cNvPicPr>
            <a:picLocks noChangeAspect="1"/>
          </p:cNvPicPr>
          <p:nvPr/>
        </p:nvPicPr>
        <p:blipFill>
          <a:blip r:embed="rId8"/>
          <a:stretch>
            <a:fillRect/>
          </a:stretch>
        </p:blipFill>
        <p:spPr>
          <a:xfrm>
            <a:off x="4915782" y="4736684"/>
            <a:ext cx="1600000" cy="447619"/>
          </a:xfrm>
          <a:prstGeom prst="rect">
            <a:avLst/>
          </a:prstGeom>
        </p:spPr>
      </p:pic>
      <p:sp>
        <p:nvSpPr>
          <p:cNvPr id="11" name="文本框 10"/>
          <p:cNvSpPr txBox="1"/>
          <p:nvPr/>
        </p:nvSpPr>
        <p:spPr>
          <a:xfrm>
            <a:off x="6851753" y="4784193"/>
            <a:ext cx="3911751" cy="707886"/>
          </a:xfrm>
          <a:prstGeom prst="rect">
            <a:avLst/>
          </a:prstGeom>
          <a:noFill/>
        </p:spPr>
        <p:txBody>
          <a:bodyPr wrap="square" rtlCol="0">
            <a:spAutoFit/>
          </a:bodyPr>
          <a:lstStyle/>
          <a:p>
            <a:r>
              <a:rPr lang="zh-CN" altLang="en-US" dirty="0"/>
              <a:t>函数</a:t>
            </a:r>
            <a:r>
              <a:rPr lang="zh-CN" altLang="en-US" dirty="0" smtClean="0"/>
              <a:t>值几乎不是</a:t>
            </a:r>
            <a:r>
              <a:rPr lang="en-US" altLang="zh-CN" dirty="0" smtClean="0"/>
              <a:t>0</a:t>
            </a:r>
            <a:r>
              <a:rPr lang="zh-CN" altLang="en-US" dirty="0" smtClean="0"/>
              <a:t>就是</a:t>
            </a:r>
            <a:r>
              <a:rPr lang="en-US" altLang="zh-CN" dirty="0" smtClean="0"/>
              <a:t>1</a:t>
            </a:r>
            <a:r>
              <a:rPr lang="zh-CN" altLang="en-US" dirty="0" smtClean="0"/>
              <a:t>，所以对每个隐藏节点求参数就变成</a:t>
            </a:r>
            <a:endParaRPr lang="zh-CN" altLang="en-US" dirty="0"/>
          </a:p>
        </p:txBody>
      </p:sp>
    </p:spTree>
    <p:extLst>
      <p:ext uri="{BB962C8B-B14F-4D97-AF65-F5344CB8AC3E}">
        <p14:creationId xmlns:p14="http://schemas.microsoft.com/office/powerpoint/2010/main" val="33592871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04453" y="503783"/>
            <a:ext cx="8280920" cy="647700"/>
          </a:xfrm>
        </p:spPr>
        <p:txBody>
          <a:bodyPr/>
          <a:lstStyle/>
          <a:p>
            <a:r>
              <a:rPr lang="zh-CN" altLang="en-US" dirty="0">
                <a:latin typeface="微软雅黑" panose="020B0503020204020204" pitchFamily="34" charset="-122"/>
                <a:ea typeface="微软雅黑" panose="020B0503020204020204" pitchFamily="34" charset="-122"/>
              </a:rPr>
              <a:t>其他</a:t>
            </a:r>
            <a:r>
              <a:rPr lang="en-US" altLang="zh-CN" dirty="0" smtClean="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attention based seq2seq</a:t>
            </a:r>
            <a:endParaRPr kumimoji="1" lang="zh-CN" altLang="en-US" dirty="0"/>
          </a:p>
        </p:txBody>
      </p:sp>
      <p:pic>
        <p:nvPicPr>
          <p:cNvPr id="4" name="图片 3"/>
          <p:cNvPicPr>
            <a:picLocks noChangeAspect="1"/>
          </p:cNvPicPr>
          <p:nvPr/>
        </p:nvPicPr>
        <p:blipFill>
          <a:blip r:embed="rId3"/>
          <a:stretch>
            <a:fillRect/>
          </a:stretch>
        </p:blipFill>
        <p:spPr>
          <a:xfrm>
            <a:off x="1296541" y="2231975"/>
            <a:ext cx="3660114" cy="3056384"/>
          </a:xfrm>
          <a:prstGeom prst="rect">
            <a:avLst/>
          </a:prstGeom>
        </p:spPr>
      </p:pic>
    </p:spTree>
    <p:extLst>
      <p:ext uri="{BB962C8B-B14F-4D97-AF65-F5344CB8AC3E}">
        <p14:creationId xmlns:p14="http://schemas.microsoft.com/office/powerpoint/2010/main" val="23385409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04453" y="503783"/>
            <a:ext cx="8280920" cy="647700"/>
          </a:xfrm>
        </p:spPr>
        <p:txBody>
          <a:bodyPr/>
          <a:lstStyle/>
          <a:p>
            <a:r>
              <a:rPr lang="zh-CN" altLang="en-US" dirty="0">
                <a:latin typeface="微软雅黑" panose="020B0503020204020204" pitchFamily="34" charset="-122"/>
                <a:ea typeface="微软雅黑" panose="020B0503020204020204" pitchFamily="34" charset="-122"/>
              </a:rPr>
              <a:t>其他</a:t>
            </a:r>
            <a:r>
              <a:rPr lang="en-US" altLang="zh-CN" dirty="0" smtClean="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attention based seq2seq</a:t>
            </a:r>
            <a:endParaRPr kumimoji="1" lang="zh-CN" altLang="en-US" dirty="0"/>
          </a:p>
        </p:txBody>
      </p:sp>
      <p:pic>
        <p:nvPicPr>
          <p:cNvPr id="3" name="图片 2"/>
          <p:cNvPicPr>
            <a:picLocks noChangeAspect="1"/>
          </p:cNvPicPr>
          <p:nvPr/>
        </p:nvPicPr>
        <p:blipFill>
          <a:blip r:embed="rId3"/>
          <a:stretch>
            <a:fillRect/>
          </a:stretch>
        </p:blipFill>
        <p:spPr>
          <a:xfrm>
            <a:off x="2376661" y="1727919"/>
            <a:ext cx="6120680" cy="3647097"/>
          </a:xfrm>
          <a:prstGeom prst="rect">
            <a:avLst/>
          </a:prstGeom>
        </p:spPr>
      </p:pic>
    </p:spTree>
    <p:extLst>
      <p:ext uri="{BB962C8B-B14F-4D97-AF65-F5344CB8AC3E}">
        <p14:creationId xmlns:p14="http://schemas.microsoft.com/office/powerpoint/2010/main" val="9807200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04453" y="503783"/>
            <a:ext cx="8280920" cy="647700"/>
          </a:xfrm>
        </p:spPr>
        <p:txBody>
          <a:bodyPr/>
          <a:lstStyle/>
          <a:p>
            <a:r>
              <a:rPr lang="zh-CN" altLang="en-US" dirty="0">
                <a:latin typeface="微软雅黑" panose="020B0503020204020204" pitchFamily="34" charset="-122"/>
                <a:ea typeface="微软雅黑" panose="020B0503020204020204" pitchFamily="34" charset="-122"/>
              </a:rPr>
              <a:t>其他</a:t>
            </a:r>
            <a:r>
              <a:rPr lang="en-US" altLang="zh-CN" dirty="0" smtClean="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attention based seq2seq</a:t>
            </a:r>
            <a:endParaRPr kumimoji="1" lang="zh-CN" altLang="en-US" dirty="0"/>
          </a:p>
        </p:txBody>
      </p:sp>
      <p:pic>
        <p:nvPicPr>
          <p:cNvPr id="4" name="图片 3"/>
          <p:cNvPicPr>
            <a:picLocks noChangeAspect="1"/>
          </p:cNvPicPr>
          <p:nvPr/>
        </p:nvPicPr>
        <p:blipFill>
          <a:blip r:embed="rId3"/>
          <a:stretch>
            <a:fillRect/>
          </a:stretch>
        </p:blipFill>
        <p:spPr>
          <a:xfrm>
            <a:off x="2664693" y="1367879"/>
            <a:ext cx="5328592" cy="4388253"/>
          </a:xfrm>
          <a:prstGeom prst="rect">
            <a:avLst/>
          </a:prstGeom>
        </p:spPr>
      </p:pic>
    </p:spTree>
    <p:extLst>
      <p:ext uri="{BB962C8B-B14F-4D97-AF65-F5344CB8AC3E}">
        <p14:creationId xmlns:p14="http://schemas.microsoft.com/office/powerpoint/2010/main" val="121734974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04453" y="503783"/>
            <a:ext cx="8280920" cy="647700"/>
          </a:xfrm>
        </p:spPr>
        <p:txBody>
          <a:bodyPr/>
          <a:lstStyle/>
          <a:p>
            <a:r>
              <a:rPr lang="zh-CN" altLang="en-US" dirty="0">
                <a:latin typeface="微软雅黑" panose="020B0503020204020204" pitchFamily="34" charset="-122"/>
                <a:ea typeface="微软雅黑" panose="020B0503020204020204" pitchFamily="34" charset="-122"/>
              </a:rPr>
              <a:t>其他</a:t>
            </a:r>
            <a:r>
              <a:rPr lang="en-US" altLang="zh-CN" dirty="0" smtClean="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attention based seq2seq</a:t>
            </a:r>
            <a:endParaRPr kumimoji="1" lang="zh-CN" altLang="en-US" dirty="0"/>
          </a:p>
        </p:txBody>
      </p:sp>
      <p:pic>
        <p:nvPicPr>
          <p:cNvPr id="3" name="图片 2"/>
          <p:cNvPicPr>
            <a:picLocks noChangeAspect="1"/>
          </p:cNvPicPr>
          <p:nvPr/>
        </p:nvPicPr>
        <p:blipFill>
          <a:blip r:embed="rId3"/>
          <a:stretch>
            <a:fillRect/>
          </a:stretch>
        </p:blipFill>
        <p:spPr>
          <a:xfrm>
            <a:off x="2736701" y="1729283"/>
            <a:ext cx="5400600" cy="3523670"/>
          </a:xfrm>
          <a:prstGeom prst="rect">
            <a:avLst/>
          </a:prstGeom>
        </p:spPr>
      </p:pic>
    </p:spTree>
    <p:extLst>
      <p:ext uri="{BB962C8B-B14F-4D97-AF65-F5344CB8AC3E}">
        <p14:creationId xmlns:p14="http://schemas.microsoft.com/office/powerpoint/2010/main" val="7161202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latin typeface="微软雅黑" panose="020B0503020204020204" pitchFamily="34" charset="-122"/>
                <a:ea typeface="微软雅黑" panose="020B0503020204020204" pitchFamily="34" charset="-122"/>
              </a:rPr>
              <a:t>RNN demo</a:t>
            </a:r>
            <a:endParaRPr kumimoji="1"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2845" y="1137200"/>
            <a:ext cx="2592288" cy="4629086"/>
          </a:xfrm>
          <a:prstGeom prst="rect">
            <a:avLst/>
          </a:prstGeom>
        </p:spPr>
      </p:pic>
    </p:spTree>
    <p:extLst>
      <p:ext uri="{BB962C8B-B14F-4D97-AF65-F5344CB8AC3E}">
        <p14:creationId xmlns:p14="http://schemas.microsoft.com/office/powerpoint/2010/main" val="339245575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endParaRPr kumimoji="1" lang="zh-CN" altLang="en-US" dirty="0"/>
          </a:p>
        </p:txBody>
      </p:sp>
      <p:sp>
        <p:nvSpPr>
          <p:cNvPr id="3" name="文本占位符 2"/>
          <p:cNvSpPr>
            <a:spLocks noGrp="1"/>
          </p:cNvSpPr>
          <p:nvPr>
            <p:ph type="body" sz="quarter" idx="14"/>
          </p:nvPr>
        </p:nvSpPr>
        <p:spPr/>
        <p:txBody>
          <a:bodyPr/>
          <a:lstStyle/>
          <a:p>
            <a:endParaRPr kumimoji="1" lang="zh-CN" altLang="en-US" dirty="0"/>
          </a:p>
        </p:txBody>
      </p:sp>
    </p:spTree>
    <p:extLst>
      <p:ext uri="{BB962C8B-B14F-4D97-AF65-F5344CB8AC3E}">
        <p14:creationId xmlns:p14="http://schemas.microsoft.com/office/powerpoint/2010/main" val="1152222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latin typeface="微软雅黑" panose="020B0503020204020204" pitchFamily="34" charset="-122"/>
                <a:ea typeface="微软雅黑" panose="020B0503020204020204" pitchFamily="34" charset="-122"/>
              </a:rPr>
              <a:t>RNN demo</a:t>
            </a: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8869" y="1732721"/>
            <a:ext cx="3672408" cy="3549994"/>
          </a:xfrm>
          <a:prstGeom prst="rect">
            <a:avLst/>
          </a:prstGeom>
        </p:spPr>
      </p:pic>
    </p:spTree>
    <p:extLst>
      <p:ext uri="{BB962C8B-B14F-4D97-AF65-F5344CB8AC3E}">
        <p14:creationId xmlns:p14="http://schemas.microsoft.com/office/powerpoint/2010/main" val="35913279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latin typeface="微软雅黑" panose="020B0503020204020204" pitchFamily="34" charset="-122"/>
                <a:ea typeface="微软雅黑" panose="020B0503020204020204" pitchFamily="34" charset="-122"/>
              </a:rPr>
              <a:t>RNN</a:t>
            </a:r>
            <a:endParaRPr lang="zh-CN" altLang="en-US" dirty="0">
              <a:latin typeface="微软雅黑" panose="020B0503020204020204" pitchFamily="34" charset="-122"/>
              <a:ea typeface="微软雅黑" panose="020B0503020204020204" pitchFamily="34" charset="-122"/>
            </a:endParaRPr>
          </a:p>
          <a:p>
            <a:endParaRPr kumimoji="1" lang="zh-CN" altLang="en-US"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4573" y="1439887"/>
            <a:ext cx="8640311" cy="4104456"/>
          </a:xfrm>
          <a:prstGeom prst="rect">
            <a:avLst/>
          </a:prstGeom>
        </p:spPr>
      </p:pic>
    </p:spTree>
    <p:extLst>
      <p:ext uri="{BB962C8B-B14F-4D97-AF65-F5344CB8AC3E}">
        <p14:creationId xmlns:p14="http://schemas.microsoft.com/office/powerpoint/2010/main" val="38392555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latin typeface="微软雅黑" panose="020B0503020204020204" pitchFamily="34" charset="-122"/>
                <a:ea typeface="微软雅黑" panose="020B0503020204020204" pitchFamily="34" charset="-122"/>
              </a:rPr>
              <a:t>RNN</a:t>
            </a:r>
            <a:r>
              <a:rPr lang="zh-CN" altLang="en-US" dirty="0">
                <a:latin typeface="微软雅黑" panose="020B0503020204020204" pitchFamily="34" charset="-122"/>
                <a:ea typeface="微软雅黑" panose="020B0503020204020204" pitchFamily="34" charset="-122"/>
              </a:rPr>
              <a:t>正向传播</a:t>
            </a:r>
          </a:p>
          <a:p>
            <a:endParaRPr lang="zh-CN" altLang="en-US" dirty="0">
              <a:latin typeface="微软雅黑" panose="020B0503020204020204" pitchFamily="34" charset="-122"/>
              <a:ea typeface="微软雅黑" panose="020B0503020204020204" pitchFamily="34" charset="-122"/>
            </a:endParaRPr>
          </a:p>
          <a:p>
            <a:endParaRPr kumimoji="1" lang="zh-CN" altLang="en-US" dirty="0"/>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8989" y="1838335"/>
            <a:ext cx="5786943" cy="3201952"/>
          </a:xfrm>
          <a:prstGeom prst="rect">
            <a:avLst/>
          </a:prstGeom>
        </p:spPr>
      </p:pic>
      <p:pic>
        <p:nvPicPr>
          <p:cNvPr id="4" name="图片 3"/>
          <p:cNvPicPr>
            <a:picLocks noChangeAspect="1"/>
          </p:cNvPicPr>
          <p:nvPr/>
        </p:nvPicPr>
        <p:blipFill>
          <a:blip r:embed="rId4"/>
          <a:stretch>
            <a:fillRect/>
          </a:stretch>
        </p:blipFill>
        <p:spPr>
          <a:xfrm>
            <a:off x="1080517" y="1871935"/>
            <a:ext cx="1800200" cy="3185694"/>
          </a:xfrm>
          <a:prstGeom prst="rect">
            <a:avLst/>
          </a:prstGeom>
        </p:spPr>
      </p:pic>
      <p:pic>
        <p:nvPicPr>
          <p:cNvPr id="5" name="图片 4"/>
          <p:cNvPicPr>
            <a:picLocks noChangeAspect="1"/>
          </p:cNvPicPr>
          <p:nvPr/>
        </p:nvPicPr>
        <p:blipFill>
          <a:blip r:embed="rId5"/>
          <a:stretch>
            <a:fillRect/>
          </a:stretch>
        </p:blipFill>
        <p:spPr>
          <a:xfrm>
            <a:off x="2880717" y="2994374"/>
            <a:ext cx="2520280" cy="1315328"/>
          </a:xfrm>
          <a:prstGeom prst="rect">
            <a:avLst/>
          </a:prstGeom>
        </p:spPr>
      </p:pic>
    </p:spTree>
    <p:extLst>
      <p:ext uri="{BB962C8B-B14F-4D97-AF65-F5344CB8AC3E}">
        <p14:creationId xmlns:p14="http://schemas.microsoft.com/office/powerpoint/2010/main" val="17796957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latin typeface="微软雅黑" panose="020B0503020204020204" pitchFamily="34" charset="-122"/>
                <a:ea typeface="微软雅黑" panose="020B0503020204020204" pitchFamily="34" charset="-122"/>
              </a:rPr>
              <a:t>RNN</a:t>
            </a:r>
            <a:r>
              <a:rPr lang="zh-CN" altLang="en-US" dirty="0">
                <a:latin typeface="微软雅黑" panose="020B0503020204020204" pitchFamily="34" charset="-122"/>
                <a:ea typeface="微软雅黑" panose="020B0503020204020204" pitchFamily="34" charset="-122"/>
              </a:rPr>
              <a:t>正向传播</a:t>
            </a:r>
          </a:p>
          <a:p>
            <a:endParaRPr lang="zh-CN" altLang="en-US" dirty="0">
              <a:latin typeface="微软雅黑" panose="020B0503020204020204" pitchFamily="34" charset="-122"/>
              <a:ea typeface="微软雅黑" panose="020B0503020204020204" pitchFamily="34" charset="-122"/>
            </a:endParaRPr>
          </a:p>
          <a:p>
            <a:endParaRPr kumimoji="1" lang="zh-CN" altLang="en-US" dirty="0"/>
          </a:p>
        </p:txBody>
      </p:sp>
      <p:pic>
        <p:nvPicPr>
          <p:cNvPr id="3" name="图片 2"/>
          <p:cNvPicPr>
            <a:picLocks noChangeAspect="1"/>
          </p:cNvPicPr>
          <p:nvPr/>
        </p:nvPicPr>
        <p:blipFill>
          <a:blip r:embed="rId3"/>
          <a:stretch>
            <a:fillRect/>
          </a:stretch>
        </p:blipFill>
        <p:spPr>
          <a:xfrm>
            <a:off x="169909" y="2087959"/>
            <a:ext cx="2367899" cy="2163769"/>
          </a:xfrm>
          <a:prstGeom prst="rect">
            <a:avLst/>
          </a:prstGeom>
        </p:spPr>
      </p:pic>
    </p:spTree>
    <p:extLst>
      <p:ext uri="{BB962C8B-B14F-4D97-AF65-F5344CB8AC3E}">
        <p14:creationId xmlns:p14="http://schemas.microsoft.com/office/powerpoint/2010/main" val="30634666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latin typeface="微软雅黑" panose="020B0503020204020204" pitchFamily="34" charset="-122"/>
                <a:ea typeface="微软雅黑" panose="020B0503020204020204" pitchFamily="34" charset="-122"/>
              </a:rPr>
              <a:t>RNN</a:t>
            </a:r>
            <a:r>
              <a:rPr lang="zh-CN" altLang="en-US" dirty="0">
                <a:latin typeface="微软雅黑" panose="020B0503020204020204" pitchFamily="34" charset="-122"/>
                <a:ea typeface="微软雅黑" panose="020B0503020204020204" pitchFamily="34" charset="-122"/>
              </a:rPr>
              <a:t>正向传播</a:t>
            </a:r>
          </a:p>
          <a:p>
            <a:endParaRPr lang="zh-CN" altLang="en-US" dirty="0">
              <a:latin typeface="微软雅黑" panose="020B0503020204020204" pitchFamily="34" charset="-122"/>
              <a:ea typeface="微软雅黑" panose="020B0503020204020204" pitchFamily="34" charset="-122"/>
            </a:endParaRPr>
          </a:p>
          <a:p>
            <a:endParaRPr kumimoji="1" lang="zh-CN" altLang="en-US" dirty="0"/>
          </a:p>
        </p:txBody>
      </p:sp>
      <p:pic>
        <p:nvPicPr>
          <p:cNvPr id="4" name="图片 3"/>
          <p:cNvPicPr>
            <a:picLocks noChangeAspect="1"/>
          </p:cNvPicPr>
          <p:nvPr/>
        </p:nvPicPr>
        <p:blipFill>
          <a:blip r:embed="rId3"/>
          <a:stretch>
            <a:fillRect/>
          </a:stretch>
        </p:blipFill>
        <p:spPr>
          <a:xfrm>
            <a:off x="191673" y="2120576"/>
            <a:ext cx="4005540" cy="2131152"/>
          </a:xfrm>
          <a:prstGeom prst="rect">
            <a:avLst/>
          </a:prstGeom>
        </p:spPr>
      </p:pic>
    </p:spTree>
    <p:extLst>
      <p:ext uri="{BB962C8B-B14F-4D97-AF65-F5344CB8AC3E}">
        <p14:creationId xmlns:p14="http://schemas.microsoft.com/office/powerpoint/2010/main" val="20154083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2773</TotalTime>
  <Words>977</Words>
  <Application>Microsoft Office PowerPoint</Application>
  <PresentationFormat>自定义</PresentationFormat>
  <Paragraphs>160</Paragraphs>
  <Slides>40</Slides>
  <Notes>40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40</vt:i4>
      </vt:variant>
    </vt:vector>
  </HeadingPairs>
  <TitlesOfParts>
    <vt:vector size="46" baseType="lpstr">
      <vt:lpstr>宋体</vt:lpstr>
      <vt:lpstr>Microsoft YaHei</vt:lpstr>
      <vt:lpstr>Microsoft YaHei</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PC</dc:creator>
  <cp:lastModifiedBy>liuxiaolian</cp:lastModifiedBy>
  <cp:revision>154</cp:revision>
  <dcterms:created xsi:type="dcterms:W3CDTF">2017-08-23T13:00:00Z</dcterms:created>
  <dcterms:modified xsi:type="dcterms:W3CDTF">2018-10-10T12:00:48Z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