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b3fd3736efe425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4" r:id="rId6"/>
    <p:sldId id="260" r:id="rId7"/>
    <p:sldId id="261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9B03-126C-4B4A-B3A2-461E46DEA5D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BA61EA7-104E-45B7-ABA1-45AD1CD24DF1}">
      <dgm:prSet phldrT="[文本]"/>
      <dgm:spPr/>
      <dgm:t>
        <a:bodyPr/>
        <a:lstStyle/>
        <a:p>
          <a:r>
            <a:rPr lang="en-US" altLang="zh-CN" dirty="0" smtClean="0"/>
            <a:t>Raw Data</a:t>
          </a:r>
          <a:endParaRPr lang="zh-CN" altLang="en-US" dirty="0"/>
        </a:p>
      </dgm:t>
    </dgm:pt>
    <dgm:pt modelId="{945C8E62-E4EF-41C7-BED9-07B8F3BD71D8}" type="parTrans" cxnId="{7CC6235C-A673-4854-A6B4-59F216E0029A}">
      <dgm:prSet/>
      <dgm:spPr/>
      <dgm:t>
        <a:bodyPr/>
        <a:lstStyle/>
        <a:p>
          <a:endParaRPr lang="zh-CN" altLang="en-US"/>
        </a:p>
      </dgm:t>
    </dgm:pt>
    <dgm:pt modelId="{86ADF061-1707-4C39-9806-0C2BBC296F95}" type="sibTrans" cxnId="{7CC6235C-A673-4854-A6B4-59F216E0029A}">
      <dgm:prSet/>
      <dgm:spPr/>
      <dgm:t>
        <a:bodyPr/>
        <a:lstStyle/>
        <a:p>
          <a:endParaRPr lang="zh-CN" altLang="en-US"/>
        </a:p>
      </dgm:t>
    </dgm:pt>
    <dgm:pt modelId="{72ECFB2C-1F63-4E33-9FF5-0CA12A93CEFE}">
      <dgm:prSet phldrT="[文本]"/>
      <dgm:spPr/>
      <dgm:t>
        <a:bodyPr/>
        <a:lstStyle/>
        <a:p>
          <a:r>
            <a:rPr lang="en-US" altLang="zh-CN" dirty="0" smtClean="0"/>
            <a:t>Learning Algorithm</a:t>
          </a:r>
          <a:endParaRPr lang="zh-CN" altLang="en-US" dirty="0"/>
        </a:p>
      </dgm:t>
    </dgm:pt>
    <dgm:pt modelId="{75D18548-07AC-4608-9BF7-415811255F01}" type="parTrans" cxnId="{2B6ABE3C-2BD2-4C64-9ADF-46B33EB70895}">
      <dgm:prSet/>
      <dgm:spPr/>
      <dgm:t>
        <a:bodyPr/>
        <a:lstStyle/>
        <a:p>
          <a:endParaRPr lang="zh-CN" altLang="en-US"/>
        </a:p>
      </dgm:t>
    </dgm:pt>
    <dgm:pt modelId="{A464C12D-648A-48B2-9638-61FE97DFC75E}" type="sibTrans" cxnId="{2B6ABE3C-2BD2-4C64-9ADF-46B33EB70895}">
      <dgm:prSet/>
      <dgm:spPr/>
      <dgm:t>
        <a:bodyPr/>
        <a:lstStyle/>
        <a:p>
          <a:endParaRPr lang="zh-CN" altLang="en-US"/>
        </a:p>
      </dgm:t>
    </dgm:pt>
    <dgm:pt modelId="{9799D36C-A422-427C-8CCF-E0779DBC3043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79144AD2-F188-4B63-8BD5-4DF500F6EE2C}" type="parTrans" cxnId="{FF937E3E-DDEF-44A4-894F-EDBE0CAD9C06}">
      <dgm:prSet/>
      <dgm:spPr/>
      <dgm:t>
        <a:bodyPr/>
        <a:lstStyle/>
        <a:p>
          <a:endParaRPr lang="zh-CN" altLang="en-US"/>
        </a:p>
      </dgm:t>
    </dgm:pt>
    <dgm:pt modelId="{B2C5CCDE-1F19-4054-AF43-CC1A54D56A3F}" type="sibTrans" cxnId="{FF937E3E-DDEF-44A4-894F-EDBE0CAD9C06}">
      <dgm:prSet/>
      <dgm:spPr/>
      <dgm:t>
        <a:bodyPr/>
        <a:lstStyle/>
        <a:p>
          <a:endParaRPr lang="zh-CN" altLang="en-US"/>
        </a:p>
      </dgm:t>
    </dgm:pt>
    <dgm:pt modelId="{4977170D-BACE-4AF8-9913-36ABB23E3BB5}">
      <dgm:prSet/>
      <dgm:spPr/>
      <dgm:t>
        <a:bodyPr/>
        <a:lstStyle/>
        <a:p>
          <a:r>
            <a:rPr lang="en-US" altLang="zh-CN" dirty="0" smtClean="0"/>
            <a:t>Structured Data</a:t>
          </a:r>
          <a:endParaRPr lang="zh-CN" altLang="en-US" dirty="0"/>
        </a:p>
      </dgm:t>
    </dgm:pt>
    <dgm:pt modelId="{5C51A22B-EC19-44ED-8458-435B87097A3D}" type="parTrans" cxnId="{A47F57CA-5189-4025-8E51-379EC9CF4DAC}">
      <dgm:prSet/>
      <dgm:spPr/>
      <dgm:t>
        <a:bodyPr/>
        <a:lstStyle/>
        <a:p>
          <a:endParaRPr lang="zh-CN" altLang="en-US"/>
        </a:p>
      </dgm:t>
    </dgm:pt>
    <dgm:pt modelId="{4EF2B7A8-9954-44F0-AF81-6217235D9BFA}" type="sibTrans" cxnId="{A47F57CA-5189-4025-8E51-379EC9CF4DAC}">
      <dgm:prSet/>
      <dgm:spPr/>
      <dgm:t>
        <a:bodyPr/>
        <a:lstStyle/>
        <a:p>
          <a:endParaRPr lang="zh-CN" altLang="en-US"/>
        </a:p>
      </dgm:t>
    </dgm:pt>
    <dgm:pt modelId="{00E1FFA3-D47D-43BC-9191-70E13AD4639E}" type="pres">
      <dgm:prSet presAssocID="{CFCA9B03-126C-4B4A-B3A2-461E46DEA5DC}" presName="CompostProcess" presStyleCnt="0">
        <dgm:presLayoutVars>
          <dgm:dir/>
          <dgm:resizeHandles val="exact"/>
        </dgm:presLayoutVars>
      </dgm:prSet>
      <dgm:spPr/>
    </dgm:pt>
    <dgm:pt modelId="{EDBAF523-2EBE-4EFE-957B-A1A67BE4FF35}" type="pres">
      <dgm:prSet presAssocID="{CFCA9B03-126C-4B4A-B3A2-461E46DEA5DC}" presName="arrow" presStyleLbl="bgShp" presStyleIdx="0" presStyleCnt="1"/>
      <dgm:spPr/>
    </dgm:pt>
    <dgm:pt modelId="{442ACC64-C5AF-4F3D-99D3-817CD6AC5589}" type="pres">
      <dgm:prSet presAssocID="{CFCA9B03-126C-4B4A-B3A2-461E46DEA5DC}" presName="linearProcess" presStyleCnt="0"/>
      <dgm:spPr/>
    </dgm:pt>
    <dgm:pt modelId="{03B6B3EB-3ECF-4110-B36E-2FBD90A6822D}" type="pres">
      <dgm:prSet presAssocID="{3BA61EA7-104E-45B7-ABA1-45AD1CD24DF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2E244-5D34-489B-83D9-FED90E452CB1}" type="pres">
      <dgm:prSet presAssocID="{86ADF061-1707-4C39-9806-0C2BBC296F95}" presName="sibTrans" presStyleCnt="0"/>
      <dgm:spPr/>
    </dgm:pt>
    <dgm:pt modelId="{4CA893CF-481F-4533-9F82-6FFFBF3637ED}" type="pres">
      <dgm:prSet presAssocID="{4977170D-BACE-4AF8-9913-36ABB23E3BB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A48208-06FB-44AA-A7CD-A904F1D61C27}" type="pres">
      <dgm:prSet presAssocID="{4EF2B7A8-9954-44F0-AF81-6217235D9BFA}" presName="sibTrans" presStyleCnt="0"/>
      <dgm:spPr/>
    </dgm:pt>
    <dgm:pt modelId="{91AEBC74-1E1E-4333-9865-4A952E3C0CF4}" type="pres">
      <dgm:prSet presAssocID="{72ECFB2C-1F63-4E33-9FF5-0CA12A93CEF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39574-4AC5-4C40-BB2C-3AE2D4F601B0}" type="pres">
      <dgm:prSet presAssocID="{A464C12D-648A-48B2-9638-61FE97DFC75E}" presName="sibTrans" presStyleCnt="0"/>
      <dgm:spPr/>
    </dgm:pt>
    <dgm:pt modelId="{F1D94E51-992B-4D9C-83E1-0F358DD22CB2}" type="pres">
      <dgm:prSet presAssocID="{9799D36C-A422-427C-8CCF-E0779DBC304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4249DD-9160-474E-A17F-9002454BC34D}" type="presOf" srcId="{9799D36C-A422-427C-8CCF-E0779DBC3043}" destId="{F1D94E51-992B-4D9C-83E1-0F358DD22CB2}" srcOrd="0" destOrd="0" presId="urn:microsoft.com/office/officeart/2005/8/layout/hProcess9"/>
    <dgm:cxn modelId="{6849B17F-D3FA-476B-A0E5-03B1A32F26D2}" type="presOf" srcId="{72ECFB2C-1F63-4E33-9FF5-0CA12A93CEFE}" destId="{91AEBC74-1E1E-4333-9865-4A952E3C0CF4}" srcOrd="0" destOrd="0" presId="urn:microsoft.com/office/officeart/2005/8/layout/hProcess9"/>
    <dgm:cxn modelId="{2B6ABE3C-2BD2-4C64-9ADF-46B33EB70895}" srcId="{CFCA9B03-126C-4B4A-B3A2-461E46DEA5DC}" destId="{72ECFB2C-1F63-4E33-9FF5-0CA12A93CEFE}" srcOrd="2" destOrd="0" parTransId="{75D18548-07AC-4608-9BF7-415811255F01}" sibTransId="{A464C12D-648A-48B2-9638-61FE97DFC75E}"/>
    <dgm:cxn modelId="{45C1B97D-4166-48CC-B4AD-1748DEF288F8}" type="presOf" srcId="{CFCA9B03-126C-4B4A-B3A2-461E46DEA5DC}" destId="{00E1FFA3-D47D-43BC-9191-70E13AD4639E}" srcOrd="0" destOrd="0" presId="urn:microsoft.com/office/officeart/2005/8/layout/hProcess9"/>
    <dgm:cxn modelId="{2016B2F4-F44C-42EA-9F97-61919DC4158A}" type="presOf" srcId="{4977170D-BACE-4AF8-9913-36ABB23E3BB5}" destId="{4CA893CF-481F-4533-9F82-6FFFBF3637ED}" srcOrd="0" destOrd="0" presId="urn:microsoft.com/office/officeart/2005/8/layout/hProcess9"/>
    <dgm:cxn modelId="{FF937E3E-DDEF-44A4-894F-EDBE0CAD9C06}" srcId="{CFCA9B03-126C-4B4A-B3A2-461E46DEA5DC}" destId="{9799D36C-A422-427C-8CCF-E0779DBC3043}" srcOrd="3" destOrd="0" parTransId="{79144AD2-F188-4B63-8BD5-4DF500F6EE2C}" sibTransId="{B2C5CCDE-1F19-4054-AF43-CC1A54D56A3F}"/>
    <dgm:cxn modelId="{7CC6235C-A673-4854-A6B4-59F216E0029A}" srcId="{CFCA9B03-126C-4B4A-B3A2-461E46DEA5DC}" destId="{3BA61EA7-104E-45B7-ABA1-45AD1CD24DF1}" srcOrd="0" destOrd="0" parTransId="{945C8E62-E4EF-41C7-BED9-07B8F3BD71D8}" sibTransId="{86ADF061-1707-4C39-9806-0C2BBC296F95}"/>
    <dgm:cxn modelId="{85024A51-116F-4520-8A51-0D891F289D22}" type="presOf" srcId="{3BA61EA7-104E-45B7-ABA1-45AD1CD24DF1}" destId="{03B6B3EB-3ECF-4110-B36E-2FBD90A6822D}" srcOrd="0" destOrd="0" presId="urn:microsoft.com/office/officeart/2005/8/layout/hProcess9"/>
    <dgm:cxn modelId="{A47F57CA-5189-4025-8E51-379EC9CF4DAC}" srcId="{CFCA9B03-126C-4B4A-B3A2-461E46DEA5DC}" destId="{4977170D-BACE-4AF8-9913-36ABB23E3BB5}" srcOrd="1" destOrd="0" parTransId="{5C51A22B-EC19-44ED-8458-435B87097A3D}" sibTransId="{4EF2B7A8-9954-44F0-AF81-6217235D9BFA}"/>
    <dgm:cxn modelId="{4A8388F3-7031-4C56-9148-99F0688EAF9E}" type="presParOf" srcId="{00E1FFA3-D47D-43BC-9191-70E13AD4639E}" destId="{EDBAF523-2EBE-4EFE-957B-A1A67BE4FF35}" srcOrd="0" destOrd="0" presId="urn:microsoft.com/office/officeart/2005/8/layout/hProcess9"/>
    <dgm:cxn modelId="{DBA78038-31B1-415A-9058-D79740E04399}" type="presParOf" srcId="{00E1FFA3-D47D-43BC-9191-70E13AD4639E}" destId="{442ACC64-C5AF-4F3D-99D3-817CD6AC5589}" srcOrd="1" destOrd="0" presId="urn:microsoft.com/office/officeart/2005/8/layout/hProcess9"/>
    <dgm:cxn modelId="{B8E15A54-8161-47FF-8981-039D98FD722C}" type="presParOf" srcId="{442ACC64-C5AF-4F3D-99D3-817CD6AC5589}" destId="{03B6B3EB-3ECF-4110-B36E-2FBD90A6822D}" srcOrd="0" destOrd="0" presId="urn:microsoft.com/office/officeart/2005/8/layout/hProcess9"/>
    <dgm:cxn modelId="{68FE440F-3EB8-4B6E-87AC-EF508FB5A296}" type="presParOf" srcId="{442ACC64-C5AF-4F3D-99D3-817CD6AC5589}" destId="{5D02E244-5D34-489B-83D9-FED90E452CB1}" srcOrd="1" destOrd="0" presId="urn:microsoft.com/office/officeart/2005/8/layout/hProcess9"/>
    <dgm:cxn modelId="{8A6469B1-7AAB-4088-8A59-439B0E624033}" type="presParOf" srcId="{442ACC64-C5AF-4F3D-99D3-817CD6AC5589}" destId="{4CA893CF-481F-4533-9F82-6FFFBF3637ED}" srcOrd="2" destOrd="0" presId="urn:microsoft.com/office/officeart/2005/8/layout/hProcess9"/>
    <dgm:cxn modelId="{8824D516-2F67-44A7-AC2E-59848E1B7976}" type="presParOf" srcId="{442ACC64-C5AF-4F3D-99D3-817CD6AC5589}" destId="{CFA48208-06FB-44AA-A7CD-A904F1D61C27}" srcOrd="3" destOrd="0" presId="urn:microsoft.com/office/officeart/2005/8/layout/hProcess9"/>
    <dgm:cxn modelId="{BD623F5A-9A1E-4441-9669-E6718C86E43D}" type="presParOf" srcId="{442ACC64-C5AF-4F3D-99D3-817CD6AC5589}" destId="{91AEBC74-1E1E-4333-9865-4A952E3C0CF4}" srcOrd="4" destOrd="0" presId="urn:microsoft.com/office/officeart/2005/8/layout/hProcess9"/>
    <dgm:cxn modelId="{8D980EAF-7443-4155-8A97-F25BCCBC15B2}" type="presParOf" srcId="{442ACC64-C5AF-4F3D-99D3-817CD6AC5589}" destId="{9D739574-4AC5-4C40-BB2C-3AE2D4F601B0}" srcOrd="5" destOrd="0" presId="urn:microsoft.com/office/officeart/2005/8/layout/hProcess9"/>
    <dgm:cxn modelId="{F04A8C7F-2C7B-4A36-95BB-732855256CEA}" type="presParOf" srcId="{442ACC64-C5AF-4F3D-99D3-817CD6AC5589}" destId="{F1D94E51-992B-4D9C-83E1-0F358DD22CB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523-2EBE-4EFE-957B-A1A67BE4FF3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6B3EB-3ECF-4110-B36E-2FBD90A6822D}">
      <dsp:nvSpPr>
        <dsp:cNvPr id="0" name=""/>
        <dsp:cNvSpPr/>
      </dsp:nvSpPr>
      <dsp:spPr>
        <a:xfrm>
          <a:off x="6141" y="1305401"/>
          <a:ext cx="24875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Raw Data</a:t>
          </a:r>
          <a:endParaRPr lang="zh-CN" altLang="en-US" sz="3700" kern="1200" dirty="0"/>
        </a:p>
      </dsp:txBody>
      <dsp:txXfrm>
        <a:off x="91107" y="1390367"/>
        <a:ext cx="2317648" cy="1570603"/>
      </dsp:txXfrm>
    </dsp:sp>
    <dsp:sp modelId="{4CA893CF-481F-4533-9F82-6FFFBF3637ED}">
      <dsp:nvSpPr>
        <dsp:cNvPr id="0" name=""/>
        <dsp:cNvSpPr/>
      </dsp:nvSpPr>
      <dsp:spPr>
        <a:xfrm>
          <a:off x="2678053" y="1305401"/>
          <a:ext cx="24875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Structured Data</a:t>
          </a:r>
          <a:endParaRPr lang="zh-CN" altLang="en-US" sz="3700" kern="1200" dirty="0"/>
        </a:p>
      </dsp:txBody>
      <dsp:txXfrm>
        <a:off x="2763019" y="1390367"/>
        <a:ext cx="2317648" cy="1570603"/>
      </dsp:txXfrm>
    </dsp:sp>
    <dsp:sp modelId="{91AEBC74-1E1E-4333-9865-4A952E3C0CF4}">
      <dsp:nvSpPr>
        <dsp:cNvPr id="0" name=""/>
        <dsp:cNvSpPr/>
      </dsp:nvSpPr>
      <dsp:spPr>
        <a:xfrm>
          <a:off x="5349965" y="1305401"/>
          <a:ext cx="24875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Learning Algorithm</a:t>
          </a:r>
          <a:endParaRPr lang="zh-CN" altLang="en-US" sz="3700" kern="1200" dirty="0"/>
        </a:p>
      </dsp:txBody>
      <dsp:txXfrm>
        <a:off x="5434931" y="1390367"/>
        <a:ext cx="2317648" cy="1570603"/>
      </dsp:txXfrm>
    </dsp:sp>
    <dsp:sp modelId="{F1D94E51-992B-4D9C-83E1-0F358DD22CB2}">
      <dsp:nvSpPr>
        <dsp:cNvPr id="0" name=""/>
        <dsp:cNvSpPr/>
      </dsp:nvSpPr>
      <dsp:spPr>
        <a:xfrm>
          <a:off x="8021877" y="1305401"/>
          <a:ext cx="24875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Model</a:t>
          </a:r>
          <a:endParaRPr lang="zh-CN" altLang="en-US" sz="3700" kern="1200" dirty="0"/>
        </a:p>
      </dsp:txBody>
      <dsp:txXfrm>
        <a:off x="8106843" y="1390367"/>
        <a:ext cx="23176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40EEF-F3DB-4370-A1C8-25B0EBB547AD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0EE4-3907-4066-BAEA-9909E7254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谱图卷积不再依赖于整个图，</a:t>
            </a: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而只是依赖于距离中心节点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K</a:t>
            </a:r>
            <a:r>
              <a:rPr kumimoji="0" lang="zh-CN" altLang="zh-CN" sz="120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步之内的节点（即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K</a:t>
            </a:r>
            <a:r>
              <a:rPr kumimoji="0" lang="zh-CN" altLang="zh-CN" sz="120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阶邻居）</a:t>
            </a:r>
            <a:r>
              <a:rPr kumimoji="0" lang="zh-CN" altLang="zh-CN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1200" i="0" u="none" strike="noStrike" cap="none" normalizeH="0" baseline="0" dirty="0" smtClean="0">
              <a:ln>
                <a:noFill/>
              </a:ln>
              <a:solidFill>
                <a:srgbClr val="1A1A1A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0EE4-3907-4066-BAEA-9909E72549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1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7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5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2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9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1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3236-1889-4E80-A349-A4C6A5BC20D2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2BA7-DBB3-450B-B28B-E346C36B2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0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Network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 </a:t>
            </a:r>
            <a:r>
              <a:rPr lang="en-US" altLang="zh-CN" dirty="0" err="1" smtClean="0"/>
              <a:t>Lyu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5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Convolutional Networks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Neighborhood Aggregation (key idea): generate node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based on local neighborhoods.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1" y="2808348"/>
            <a:ext cx="5452263" cy="3166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0" y="5978113"/>
            <a:ext cx="4202648" cy="6697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592" y="2808348"/>
            <a:ext cx="2226714" cy="5685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902" y="3376872"/>
            <a:ext cx="2597906" cy="10521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70262" y="3054657"/>
            <a:ext cx="254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 </a:t>
            </a:r>
            <a:endParaRPr lang="en-US" altLang="zh-CN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(Filter): 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496" y="4094304"/>
            <a:ext cx="2876504" cy="334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092" y="5130102"/>
            <a:ext cx="5938635" cy="12152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496" y="3645251"/>
            <a:ext cx="2502866" cy="2835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0955" y="4329703"/>
            <a:ext cx="2833455" cy="920873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8781701" y="3204728"/>
            <a:ext cx="497454" cy="1187090"/>
          </a:xfrm>
          <a:prstGeom prst="leftBrace">
            <a:avLst>
              <a:gd name="adj1" fmla="val 8333"/>
              <a:gd name="adj2" fmla="val 583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prediction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Notations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 smtClean="0"/>
                  <a:t>an undirected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is the set of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 is the set of observed links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is the adjacency matrix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otherwise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the 1-hop neighbors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the shortest path distance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 smtClean="0"/>
                  <a:t> is a sequence of nodes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prediction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Definition 1. (Enclosing subgraph) For a graph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given two nodes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, the h-hop enclosing subgraph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subgraph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/>
                  <a:t> induced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by the set of nodes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Definition 2. 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-decaying heuristic) A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–decaying heuristic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has the following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28800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is a decaying factor between 0 and 1,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is a positive </a:t>
                </a:r>
                <a:r>
                  <a:rPr lang="en-US" altLang="zh-CN" dirty="0" smtClean="0"/>
                  <a:t>constant or </a:t>
                </a:r>
                <a:r>
                  <a:rPr lang="en-US" altLang="zh-CN" dirty="0"/>
                  <a:t>a positive function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that is upper bounded by a constant,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 nonnegative function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under the given network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75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00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prediction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Theorem 1. Any h-order heuristic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 be accurately calculated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Theorem 2. Given a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-decaying heuristic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satisfies:</a:t>
                </a:r>
              </a:p>
              <a:p>
                <a:pPr lvl="1"/>
                <a:r>
                  <a:rPr lang="en-US" altLang="zh-CN" dirty="0"/>
                  <a:t>(property 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:r>
                  <a:rPr lang="en-US" altLang="zh-CN" dirty="0"/>
                  <a:t>and</a:t>
                </a:r>
              </a:p>
              <a:p>
                <a:pPr lvl="1"/>
                <a:r>
                  <a:rPr lang="en-US" altLang="zh-CN" dirty="0"/>
                  <a:t>(property 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calculable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288000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can </a:t>
                </a:r>
                <a:r>
                  <a:rPr lang="en-US" altLang="zh-CN" dirty="0"/>
                  <a:t>be approximated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the approximation error decreases at least exponentially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6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57" y="1371340"/>
            <a:ext cx="10342685" cy="52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0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7" y="1825625"/>
            <a:ext cx="11297825" cy="39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63653" cy="435133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adjacency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𝑡h𝑒𝑟𝑒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𝑒𝑑𝑔𝑒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degree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Laplacian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63653" cy="4351338"/>
              </a:xfrm>
              <a:blipFill rotWithShape="0">
                <a:blip r:embed="rId2"/>
                <a:stretch>
                  <a:fillRect l="-920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6452896" y="1764623"/>
            <a:ext cx="4992263" cy="3336843"/>
            <a:chOff x="6452896" y="1764623"/>
            <a:chExt cx="4992263" cy="3336843"/>
          </a:xfrm>
        </p:grpSpPr>
        <p:sp>
          <p:nvSpPr>
            <p:cNvPr id="4" name="椭圆 3"/>
            <p:cNvSpPr/>
            <p:nvPr/>
          </p:nvSpPr>
          <p:spPr>
            <a:xfrm>
              <a:off x="8758989" y="1764623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0555704" y="2146459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153192" y="2146459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52896" y="3113748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06024" y="3591836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01113" y="2948480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063323" y="3285449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324013" y="4580013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27900" y="4719630"/>
              <a:ext cx="381836" cy="3818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6" idx="5"/>
              <a:endCxn id="8" idx="1"/>
            </p:cNvCxnSpPr>
            <p:nvPr/>
          </p:nvCxnSpPr>
          <p:spPr>
            <a:xfrm>
              <a:off x="7479109" y="2472376"/>
              <a:ext cx="682834" cy="1175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8" idx="0"/>
            </p:cNvCxnSpPr>
            <p:nvPr/>
          </p:nvCxnSpPr>
          <p:spPr>
            <a:xfrm flipH="1">
              <a:off x="8296942" y="2146459"/>
              <a:ext cx="652965" cy="1445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7" idx="7"/>
            </p:cNvCxnSpPr>
            <p:nvPr/>
          </p:nvCxnSpPr>
          <p:spPr>
            <a:xfrm flipH="1">
              <a:off x="6778813" y="2146459"/>
              <a:ext cx="2171094" cy="1023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4"/>
              <a:endCxn id="7" idx="7"/>
            </p:cNvCxnSpPr>
            <p:nvPr/>
          </p:nvCxnSpPr>
          <p:spPr>
            <a:xfrm flipH="1">
              <a:off x="6778813" y="2528295"/>
              <a:ext cx="565297" cy="6413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8" idx="2"/>
              <a:endCxn id="7" idx="6"/>
            </p:cNvCxnSpPr>
            <p:nvPr/>
          </p:nvCxnSpPr>
          <p:spPr>
            <a:xfrm flipH="1" flipV="1">
              <a:off x="6834732" y="3304666"/>
              <a:ext cx="1271292" cy="4780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1"/>
              <a:endCxn id="7" idx="4"/>
            </p:cNvCxnSpPr>
            <p:nvPr/>
          </p:nvCxnSpPr>
          <p:spPr>
            <a:xfrm flipH="1" flipV="1">
              <a:off x="6643814" y="3495584"/>
              <a:ext cx="736118" cy="11403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7"/>
              <a:endCxn id="8" idx="3"/>
            </p:cNvCxnSpPr>
            <p:nvPr/>
          </p:nvCxnSpPr>
          <p:spPr>
            <a:xfrm flipV="1">
              <a:off x="7649930" y="3917753"/>
              <a:ext cx="512013" cy="7181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9" idx="3"/>
              <a:endCxn id="8" idx="7"/>
            </p:cNvCxnSpPr>
            <p:nvPr/>
          </p:nvCxnSpPr>
          <p:spPr>
            <a:xfrm flipH="1">
              <a:off x="8431941" y="3274397"/>
              <a:ext cx="1225091" cy="3733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9" idx="5"/>
              <a:endCxn id="10" idx="2"/>
            </p:cNvCxnSpPr>
            <p:nvPr/>
          </p:nvCxnSpPr>
          <p:spPr>
            <a:xfrm>
              <a:off x="9927030" y="3274397"/>
              <a:ext cx="1136293" cy="2019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9" idx="4"/>
              <a:endCxn id="12" idx="0"/>
            </p:cNvCxnSpPr>
            <p:nvPr/>
          </p:nvCxnSpPr>
          <p:spPr>
            <a:xfrm>
              <a:off x="9792031" y="3330316"/>
              <a:ext cx="426787" cy="1389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5" idx="5"/>
              <a:endCxn id="10" idx="0"/>
            </p:cNvCxnSpPr>
            <p:nvPr/>
          </p:nvCxnSpPr>
          <p:spPr>
            <a:xfrm>
              <a:off x="10881621" y="2472376"/>
              <a:ext cx="372620" cy="813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5" idx="3"/>
              <a:endCxn id="9" idx="7"/>
            </p:cNvCxnSpPr>
            <p:nvPr/>
          </p:nvCxnSpPr>
          <p:spPr>
            <a:xfrm flipH="1">
              <a:off x="9927030" y="2472376"/>
              <a:ext cx="684593" cy="532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2" idx="7"/>
              <a:endCxn id="10" idx="4"/>
            </p:cNvCxnSpPr>
            <p:nvPr/>
          </p:nvCxnSpPr>
          <p:spPr>
            <a:xfrm flipV="1">
              <a:off x="10353817" y="3667285"/>
              <a:ext cx="900424" cy="11082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1" idx="6"/>
              <a:endCxn id="12" idx="2"/>
            </p:cNvCxnSpPr>
            <p:nvPr/>
          </p:nvCxnSpPr>
          <p:spPr>
            <a:xfrm>
              <a:off x="7705849" y="4770931"/>
              <a:ext cx="2322051" cy="1396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7249444" y="4507912"/>
                <a:ext cx="516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44" y="4507912"/>
                <a:ext cx="5162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960671" y="4639801"/>
                <a:ext cx="51616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671" y="4639801"/>
                <a:ext cx="516167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8538159" y="4840739"/>
                <a:ext cx="67582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159" y="4840739"/>
                <a:ext cx="675826" cy="491417"/>
              </a:xfrm>
              <a:prstGeom prst="rect">
                <a:avLst/>
              </a:prstGeom>
              <a:blipFill rotWithShape="0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Local adjacency</a:t>
            </a:r>
          </a:p>
          <a:p>
            <a:pPr lvl="1"/>
            <a:r>
              <a:rPr lang="en-US" altLang="zh-CN" dirty="0" err="1" smtClean="0"/>
              <a:t>DeepWalk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Node2Vec</a:t>
            </a:r>
          </a:p>
          <a:p>
            <a:pPr lvl="1"/>
            <a:r>
              <a:rPr lang="en-US" altLang="zh-CN" dirty="0" smtClean="0"/>
              <a:t>GCN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Structural similarity</a:t>
            </a:r>
          </a:p>
          <a:p>
            <a:pPr lvl="1"/>
            <a:r>
              <a:rPr lang="en-US" altLang="zh-CN" dirty="0" smtClean="0"/>
              <a:t>Struc2Vec</a:t>
            </a:r>
          </a:p>
          <a:p>
            <a:pPr lvl="1"/>
            <a:r>
              <a:rPr lang="en-US" altLang="zh-CN" dirty="0" err="1" smtClean="0"/>
              <a:t>GraphWave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 bwMode="auto">
          <a:xfrm>
            <a:off x="3566325" y="4939072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410401" y="4408472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254478" y="4730964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818498" y="4618728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130345" y="4432297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053996" y="4973354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925183" y="3688392"/>
            <a:ext cx="155923" cy="161593"/>
          </a:xfrm>
          <a:prstGeom prst="ellipse">
            <a:avLst/>
          </a:prstGeom>
          <a:solidFill>
            <a:schemeClr val="accent2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04593" y="3881602"/>
            <a:ext cx="155923" cy="161593"/>
          </a:xfrm>
          <a:prstGeom prst="ellipse">
            <a:avLst/>
          </a:prstGeom>
          <a:solidFill>
            <a:schemeClr val="accent2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925183" y="4097097"/>
            <a:ext cx="155923" cy="161593"/>
          </a:xfrm>
          <a:prstGeom prst="ellipse">
            <a:avLst/>
          </a:prstGeom>
          <a:solidFill>
            <a:schemeClr val="accent2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 bwMode="auto">
          <a:xfrm>
            <a:off x="3543490" y="4546401"/>
            <a:ext cx="297842" cy="95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9" idx="6"/>
            <a:endCxn id="10" idx="3"/>
          </p:cNvCxnSpPr>
          <p:nvPr/>
        </p:nvCxnSpPr>
        <p:spPr bwMode="auto">
          <a:xfrm flipV="1">
            <a:off x="3410401" y="4756656"/>
            <a:ext cx="430931" cy="55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7" idx="6"/>
            <a:endCxn id="12" idx="2"/>
          </p:cNvCxnSpPr>
          <p:nvPr/>
        </p:nvCxnSpPr>
        <p:spPr bwMode="auto">
          <a:xfrm>
            <a:off x="3722248" y="5019868"/>
            <a:ext cx="331747" cy="34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10" idx="5"/>
            <a:endCxn id="12" idx="0"/>
          </p:cNvCxnSpPr>
          <p:nvPr/>
        </p:nvCxnSpPr>
        <p:spPr bwMode="auto">
          <a:xfrm>
            <a:off x="3951588" y="4756656"/>
            <a:ext cx="180370" cy="2166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0" idx="7"/>
            <a:endCxn id="11" idx="3"/>
          </p:cNvCxnSpPr>
          <p:nvPr/>
        </p:nvCxnSpPr>
        <p:spPr bwMode="auto">
          <a:xfrm flipV="1">
            <a:off x="3951588" y="4570226"/>
            <a:ext cx="201592" cy="72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endCxn id="14" idx="2"/>
          </p:cNvCxnSpPr>
          <p:nvPr/>
        </p:nvCxnSpPr>
        <p:spPr bwMode="auto">
          <a:xfrm>
            <a:off x="3056716" y="3797035"/>
            <a:ext cx="347877" cy="165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13" idx="4"/>
          </p:cNvCxnSpPr>
          <p:nvPr/>
        </p:nvCxnSpPr>
        <p:spPr bwMode="auto">
          <a:xfrm flipH="1">
            <a:off x="2957532" y="3849985"/>
            <a:ext cx="45613" cy="271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9" idx="0"/>
            <a:endCxn id="8" idx="3"/>
          </p:cNvCxnSpPr>
          <p:nvPr/>
        </p:nvCxnSpPr>
        <p:spPr bwMode="auto">
          <a:xfrm flipV="1">
            <a:off x="3332440" y="4546401"/>
            <a:ext cx="100796" cy="184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>
            <a:stCxn id="7" idx="7"/>
          </p:cNvCxnSpPr>
          <p:nvPr/>
        </p:nvCxnSpPr>
        <p:spPr bwMode="auto">
          <a:xfrm flipV="1">
            <a:off x="3699414" y="4751035"/>
            <a:ext cx="188708" cy="211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endCxn id="15" idx="6"/>
          </p:cNvCxnSpPr>
          <p:nvPr/>
        </p:nvCxnSpPr>
        <p:spPr bwMode="auto">
          <a:xfrm flipH="1">
            <a:off x="3081107" y="4022437"/>
            <a:ext cx="330164" cy="15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 bwMode="auto">
          <a:xfrm>
            <a:off x="2192364" y="4480480"/>
            <a:ext cx="155923" cy="161593"/>
          </a:xfrm>
          <a:prstGeom prst="ellipse">
            <a:avLst/>
          </a:prstGeom>
          <a:solidFill>
            <a:schemeClr val="tx1">
              <a:lumMod val="50000"/>
              <a:lumOff val="50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671774" y="4673690"/>
            <a:ext cx="155923" cy="161593"/>
          </a:xfrm>
          <a:prstGeom prst="ellipse">
            <a:avLst/>
          </a:prstGeom>
          <a:solidFill>
            <a:schemeClr val="tx1">
              <a:lumMod val="50000"/>
              <a:lumOff val="50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92364" y="4889185"/>
            <a:ext cx="155923" cy="161593"/>
          </a:xfrm>
          <a:prstGeom prst="ellipse">
            <a:avLst/>
          </a:prstGeom>
          <a:solidFill>
            <a:schemeClr val="tx1">
              <a:lumMod val="50000"/>
              <a:lumOff val="50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26" idx="6"/>
            <a:endCxn id="27" idx="2"/>
          </p:cNvCxnSpPr>
          <p:nvPr/>
        </p:nvCxnSpPr>
        <p:spPr bwMode="auto">
          <a:xfrm>
            <a:off x="2348287" y="4561277"/>
            <a:ext cx="323487" cy="193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6" idx="4"/>
          </p:cNvCxnSpPr>
          <p:nvPr/>
        </p:nvCxnSpPr>
        <p:spPr bwMode="auto">
          <a:xfrm flipH="1">
            <a:off x="2224713" y="4642073"/>
            <a:ext cx="45613" cy="271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endCxn id="28" idx="6"/>
          </p:cNvCxnSpPr>
          <p:nvPr/>
        </p:nvCxnSpPr>
        <p:spPr bwMode="auto">
          <a:xfrm flipH="1">
            <a:off x="2348288" y="4814525"/>
            <a:ext cx="330164" cy="15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椭圆 31"/>
          <p:cNvSpPr/>
          <p:nvPr/>
        </p:nvSpPr>
        <p:spPr bwMode="auto">
          <a:xfrm>
            <a:off x="1793293" y="5272568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272703" y="5465778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793293" y="5681273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35" name="直接连接符 34"/>
          <p:cNvCxnSpPr>
            <a:endCxn id="33" idx="2"/>
          </p:cNvCxnSpPr>
          <p:nvPr/>
        </p:nvCxnSpPr>
        <p:spPr bwMode="auto">
          <a:xfrm>
            <a:off x="1924826" y="5381211"/>
            <a:ext cx="347877" cy="165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32" idx="4"/>
          </p:cNvCxnSpPr>
          <p:nvPr/>
        </p:nvCxnSpPr>
        <p:spPr bwMode="auto">
          <a:xfrm flipH="1">
            <a:off x="1825642" y="5434161"/>
            <a:ext cx="45613" cy="271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>
            <a:stCxn id="44" idx="1"/>
            <a:endCxn id="34" idx="5"/>
          </p:cNvCxnSpPr>
          <p:nvPr/>
        </p:nvCxnSpPr>
        <p:spPr bwMode="auto">
          <a:xfrm flipH="1" flipV="1">
            <a:off x="1926382" y="5819201"/>
            <a:ext cx="368350" cy="127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37"/>
          <p:cNvSpPr/>
          <p:nvPr/>
        </p:nvSpPr>
        <p:spPr bwMode="auto">
          <a:xfrm>
            <a:off x="2853175" y="5396604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332585" y="5589814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2853175" y="5805309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>
            <a:endCxn id="39" idx="2"/>
          </p:cNvCxnSpPr>
          <p:nvPr/>
        </p:nvCxnSpPr>
        <p:spPr bwMode="auto">
          <a:xfrm>
            <a:off x="2984708" y="5505247"/>
            <a:ext cx="347877" cy="165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stCxn id="38" idx="4"/>
          </p:cNvCxnSpPr>
          <p:nvPr/>
        </p:nvCxnSpPr>
        <p:spPr bwMode="auto">
          <a:xfrm flipH="1">
            <a:off x="2885524" y="5558197"/>
            <a:ext cx="45613" cy="271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>
            <a:endCxn id="40" idx="6"/>
          </p:cNvCxnSpPr>
          <p:nvPr/>
        </p:nvCxnSpPr>
        <p:spPr bwMode="auto">
          <a:xfrm flipH="1">
            <a:off x="3009099" y="5730649"/>
            <a:ext cx="330164" cy="15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/>
          <p:cNvSpPr/>
          <p:nvPr/>
        </p:nvSpPr>
        <p:spPr bwMode="auto">
          <a:xfrm>
            <a:off x="2271898" y="5922686"/>
            <a:ext cx="155923" cy="161593"/>
          </a:xfrm>
          <a:prstGeom prst="ellipse">
            <a:avLst/>
          </a:prstGeom>
          <a:solidFill>
            <a:schemeClr val="accent1">
              <a:lumMod val="75000"/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stCxn id="44" idx="0"/>
            <a:endCxn id="33" idx="4"/>
          </p:cNvCxnSpPr>
          <p:nvPr/>
        </p:nvCxnSpPr>
        <p:spPr bwMode="auto">
          <a:xfrm flipV="1">
            <a:off x="2349860" y="5627371"/>
            <a:ext cx="805" cy="2953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44" idx="6"/>
            <a:endCxn id="40" idx="3"/>
          </p:cNvCxnSpPr>
          <p:nvPr/>
        </p:nvCxnSpPr>
        <p:spPr bwMode="auto">
          <a:xfrm flipV="1">
            <a:off x="2427821" y="5943237"/>
            <a:ext cx="448188" cy="6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椭圆 46"/>
          <p:cNvSpPr/>
          <p:nvPr/>
        </p:nvSpPr>
        <p:spPr bwMode="auto">
          <a:xfrm>
            <a:off x="2103871" y="3770446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583281" y="3963656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9" name="直接连接符 48"/>
          <p:cNvCxnSpPr>
            <a:endCxn id="48" idx="2"/>
          </p:cNvCxnSpPr>
          <p:nvPr/>
        </p:nvCxnSpPr>
        <p:spPr bwMode="auto">
          <a:xfrm>
            <a:off x="2235404" y="3879089"/>
            <a:ext cx="347877" cy="165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椭圆 49"/>
          <p:cNvSpPr/>
          <p:nvPr/>
        </p:nvSpPr>
        <p:spPr bwMode="auto">
          <a:xfrm>
            <a:off x="1642920" y="3776560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1648226" y="4296579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1184252" y="4451526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470609" y="4693634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204057" y="5117698"/>
            <a:ext cx="155923" cy="161593"/>
          </a:xfrm>
          <a:prstGeom prst="ellipse">
            <a:avLst/>
          </a:prstGeom>
          <a:solidFill>
            <a:srgbClr val="92D050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55" name="直接连接符 54"/>
          <p:cNvCxnSpPr>
            <a:stCxn id="50" idx="7"/>
            <a:endCxn id="47" idx="2"/>
          </p:cNvCxnSpPr>
          <p:nvPr/>
        </p:nvCxnSpPr>
        <p:spPr bwMode="auto">
          <a:xfrm>
            <a:off x="1776009" y="3800225"/>
            <a:ext cx="327862" cy="51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>
            <a:stCxn id="51" idx="7"/>
            <a:endCxn id="50" idx="3"/>
          </p:cNvCxnSpPr>
          <p:nvPr/>
        </p:nvCxnSpPr>
        <p:spPr bwMode="auto">
          <a:xfrm flipH="1" flipV="1">
            <a:off x="1665754" y="3914488"/>
            <a:ext cx="115561" cy="4057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>
            <a:stCxn id="52" idx="6"/>
            <a:endCxn id="51" idx="3"/>
          </p:cNvCxnSpPr>
          <p:nvPr/>
        </p:nvCxnSpPr>
        <p:spPr bwMode="auto">
          <a:xfrm flipV="1">
            <a:off x="1340175" y="4434507"/>
            <a:ext cx="330885" cy="978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>
            <a:stCxn id="53" idx="0"/>
            <a:endCxn id="52" idx="4"/>
          </p:cNvCxnSpPr>
          <p:nvPr/>
        </p:nvCxnSpPr>
        <p:spPr bwMode="auto">
          <a:xfrm flipH="1" flipV="1">
            <a:off x="1262214" y="4613119"/>
            <a:ext cx="286357" cy="80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>
            <a:stCxn id="53" idx="4"/>
            <a:endCxn id="54" idx="7"/>
          </p:cNvCxnSpPr>
          <p:nvPr/>
        </p:nvCxnSpPr>
        <p:spPr bwMode="auto">
          <a:xfrm flipH="1">
            <a:off x="1337146" y="4855227"/>
            <a:ext cx="211425" cy="2861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stCxn id="38" idx="2"/>
            <a:endCxn id="33" idx="6"/>
          </p:cNvCxnSpPr>
          <p:nvPr/>
        </p:nvCxnSpPr>
        <p:spPr bwMode="auto">
          <a:xfrm flipH="1">
            <a:off x="2428626" y="5477401"/>
            <a:ext cx="424549" cy="691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椭圆 60"/>
          <p:cNvSpPr/>
          <p:nvPr/>
        </p:nvSpPr>
        <p:spPr bwMode="auto">
          <a:xfrm>
            <a:off x="6360472" y="4979228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6728987" y="4696772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6809278" y="4197651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074791" y="5088525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63" idx="4"/>
            <a:endCxn id="62" idx="0"/>
          </p:cNvCxnSpPr>
          <p:nvPr/>
        </p:nvCxnSpPr>
        <p:spPr bwMode="auto">
          <a:xfrm flipH="1">
            <a:off x="6806949" y="4359244"/>
            <a:ext cx="80291" cy="337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73" idx="5"/>
            <a:endCxn id="62" idx="2"/>
          </p:cNvCxnSpPr>
          <p:nvPr/>
        </p:nvCxnSpPr>
        <p:spPr bwMode="auto">
          <a:xfrm>
            <a:off x="6415600" y="4595543"/>
            <a:ext cx="313387" cy="18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>
            <a:stCxn id="62" idx="4"/>
            <a:endCxn id="64" idx="1"/>
          </p:cNvCxnSpPr>
          <p:nvPr/>
        </p:nvCxnSpPr>
        <p:spPr bwMode="auto">
          <a:xfrm>
            <a:off x="6806949" y="4858365"/>
            <a:ext cx="290676" cy="253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>
            <a:stCxn id="64" idx="0"/>
            <a:endCxn id="72" idx="4"/>
          </p:cNvCxnSpPr>
          <p:nvPr/>
        </p:nvCxnSpPr>
        <p:spPr bwMode="auto">
          <a:xfrm flipV="1">
            <a:off x="7152753" y="4700005"/>
            <a:ext cx="45617" cy="388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72" idx="2"/>
            <a:endCxn id="62" idx="6"/>
          </p:cNvCxnSpPr>
          <p:nvPr/>
        </p:nvCxnSpPr>
        <p:spPr bwMode="auto">
          <a:xfrm flipH="1">
            <a:off x="6884910" y="4619209"/>
            <a:ext cx="235498" cy="158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>
            <a:stCxn id="73" idx="7"/>
            <a:endCxn id="63" idx="3"/>
          </p:cNvCxnSpPr>
          <p:nvPr/>
        </p:nvCxnSpPr>
        <p:spPr bwMode="auto">
          <a:xfrm flipV="1">
            <a:off x="6415600" y="4335579"/>
            <a:ext cx="416512" cy="145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1" idx="7"/>
            <a:endCxn id="62" idx="3"/>
          </p:cNvCxnSpPr>
          <p:nvPr/>
        </p:nvCxnSpPr>
        <p:spPr bwMode="auto">
          <a:xfrm flipV="1">
            <a:off x="6493561" y="4834700"/>
            <a:ext cx="258260" cy="168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椭圆 71"/>
          <p:cNvSpPr/>
          <p:nvPr/>
        </p:nvSpPr>
        <p:spPr bwMode="auto">
          <a:xfrm>
            <a:off x="7120408" y="4538412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6282511" y="4457615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74" name="直接连接符 73"/>
          <p:cNvCxnSpPr>
            <a:stCxn id="61" idx="0"/>
            <a:endCxn id="73" idx="4"/>
          </p:cNvCxnSpPr>
          <p:nvPr/>
        </p:nvCxnSpPr>
        <p:spPr bwMode="auto">
          <a:xfrm flipH="1" flipV="1">
            <a:off x="6360473" y="4619208"/>
            <a:ext cx="77961" cy="36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椭圆 74"/>
          <p:cNvSpPr/>
          <p:nvPr/>
        </p:nvSpPr>
        <p:spPr bwMode="auto">
          <a:xfrm>
            <a:off x="9456816" y="4986456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9825331" y="4704000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9905622" y="4204879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10171135" y="5095753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79" name="直接连接符 78"/>
          <p:cNvCxnSpPr>
            <a:stCxn id="77" idx="4"/>
            <a:endCxn id="86" idx="1"/>
          </p:cNvCxnSpPr>
          <p:nvPr/>
        </p:nvCxnSpPr>
        <p:spPr bwMode="auto">
          <a:xfrm>
            <a:off x="9983584" y="4366472"/>
            <a:ext cx="307761" cy="202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连接符 79"/>
          <p:cNvCxnSpPr>
            <a:stCxn id="87" idx="5"/>
            <a:endCxn id="76" idx="2"/>
          </p:cNvCxnSpPr>
          <p:nvPr/>
        </p:nvCxnSpPr>
        <p:spPr bwMode="auto">
          <a:xfrm>
            <a:off x="9511944" y="4602771"/>
            <a:ext cx="313387" cy="18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80"/>
          <p:cNvCxnSpPr>
            <a:stCxn id="76" idx="4"/>
            <a:endCxn id="78" idx="1"/>
          </p:cNvCxnSpPr>
          <p:nvPr/>
        </p:nvCxnSpPr>
        <p:spPr bwMode="auto">
          <a:xfrm>
            <a:off x="9903293" y="4865593"/>
            <a:ext cx="290676" cy="253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>
            <a:stCxn id="78" idx="0"/>
            <a:endCxn id="86" idx="4"/>
          </p:cNvCxnSpPr>
          <p:nvPr/>
        </p:nvCxnSpPr>
        <p:spPr bwMode="auto">
          <a:xfrm flipV="1">
            <a:off x="10249097" y="4707232"/>
            <a:ext cx="97376" cy="3885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>
            <a:stCxn id="86" idx="2"/>
            <a:endCxn id="76" idx="6"/>
          </p:cNvCxnSpPr>
          <p:nvPr/>
        </p:nvCxnSpPr>
        <p:spPr bwMode="auto">
          <a:xfrm flipH="1">
            <a:off x="9981254" y="4626436"/>
            <a:ext cx="287257" cy="158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>
            <a:stCxn id="87" idx="7"/>
            <a:endCxn id="77" idx="3"/>
          </p:cNvCxnSpPr>
          <p:nvPr/>
        </p:nvCxnSpPr>
        <p:spPr bwMode="auto">
          <a:xfrm flipV="1">
            <a:off x="9511944" y="4342807"/>
            <a:ext cx="416512" cy="145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>
            <a:stCxn id="75" idx="7"/>
            <a:endCxn id="76" idx="3"/>
          </p:cNvCxnSpPr>
          <p:nvPr/>
        </p:nvCxnSpPr>
        <p:spPr bwMode="auto">
          <a:xfrm flipV="1">
            <a:off x="9589905" y="4841928"/>
            <a:ext cx="258260" cy="1681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椭圆 85"/>
          <p:cNvSpPr/>
          <p:nvPr/>
        </p:nvSpPr>
        <p:spPr bwMode="auto">
          <a:xfrm>
            <a:off x="10268511" y="4545639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9378855" y="4464843"/>
            <a:ext cx="155923" cy="161593"/>
          </a:xfrm>
          <a:prstGeom prst="ellipse">
            <a:avLst/>
          </a:prstGeom>
          <a:solidFill>
            <a:srgbClr val="E31D1A">
              <a:alpha val="7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88" name="直接连接符 87"/>
          <p:cNvCxnSpPr>
            <a:stCxn id="75" idx="0"/>
            <a:endCxn id="87" idx="4"/>
          </p:cNvCxnSpPr>
          <p:nvPr/>
        </p:nvCxnSpPr>
        <p:spPr bwMode="auto">
          <a:xfrm flipH="1" flipV="1">
            <a:off x="9456817" y="4626436"/>
            <a:ext cx="77961" cy="36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圆角矩形 88"/>
          <p:cNvSpPr/>
          <p:nvPr/>
        </p:nvSpPr>
        <p:spPr bwMode="auto">
          <a:xfrm>
            <a:off x="7852395" y="4463470"/>
            <a:ext cx="1060774" cy="546651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network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72" idx="6"/>
          </p:cNvCxnSpPr>
          <p:nvPr/>
        </p:nvCxnSpPr>
        <p:spPr bwMode="auto">
          <a:xfrm flipV="1">
            <a:off x="7276331" y="4569304"/>
            <a:ext cx="573734" cy="49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72" idx="6"/>
            <a:endCxn id="89" idx="1"/>
          </p:cNvCxnSpPr>
          <p:nvPr/>
        </p:nvCxnSpPr>
        <p:spPr bwMode="auto">
          <a:xfrm>
            <a:off x="7276331" y="4619209"/>
            <a:ext cx="576064" cy="117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4" idx="7"/>
          </p:cNvCxnSpPr>
          <p:nvPr/>
        </p:nvCxnSpPr>
        <p:spPr bwMode="auto">
          <a:xfrm flipV="1">
            <a:off x="7207880" y="4865593"/>
            <a:ext cx="642185" cy="246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endCxn id="75" idx="2"/>
          </p:cNvCxnSpPr>
          <p:nvPr/>
        </p:nvCxnSpPr>
        <p:spPr bwMode="auto">
          <a:xfrm>
            <a:off x="8911262" y="4913582"/>
            <a:ext cx="545554" cy="153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>
            <a:endCxn id="87" idx="2"/>
          </p:cNvCxnSpPr>
          <p:nvPr/>
        </p:nvCxnSpPr>
        <p:spPr bwMode="auto">
          <a:xfrm flipV="1">
            <a:off x="8913169" y="4545640"/>
            <a:ext cx="465686" cy="49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4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Node classification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Link prediction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07368" y="3840872"/>
            <a:ext cx="288758" cy="2887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13747" y="4586829"/>
            <a:ext cx="288758" cy="2887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06664" y="5412370"/>
            <a:ext cx="288758" cy="2887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97541" y="3226716"/>
            <a:ext cx="288758" cy="2887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>
            <a:off x="3053838" y="4087342"/>
            <a:ext cx="702197" cy="54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58" idx="7"/>
          </p:cNvCxnSpPr>
          <p:nvPr/>
        </p:nvCxnSpPr>
        <p:spPr>
          <a:xfrm flipH="1">
            <a:off x="2423133" y="4087342"/>
            <a:ext cx="426523" cy="5355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58" idx="6"/>
          </p:cNvCxnSpPr>
          <p:nvPr/>
        </p:nvCxnSpPr>
        <p:spPr>
          <a:xfrm flipH="1" flipV="1">
            <a:off x="2465421" y="4724994"/>
            <a:ext cx="1248326" cy="6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9" idx="1"/>
            <a:endCxn id="58" idx="5"/>
          </p:cNvCxnSpPr>
          <p:nvPr/>
        </p:nvCxnSpPr>
        <p:spPr>
          <a:xfrm flipH="1" flipV="1">
            <a:off x="2423133" y="4827085"/>
            <a:ext cx="398003" cy="660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58" idx="4"/>
          </p:cNvCxnSpPr>
          <p:nvPr/>
        </p:nvCxnSpPr>
        <p:spPr>
          <a:xfrm flipV="1">
            <a:off x="1653134" y="4869373"/>
            <a:ext cx="667908" cy="585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8" idx="0"/>
            <a:endCxn id="56" idx="4"/>
          </p:cNvCxnSpPr>
          <p:nvPr/>
        </p:nvCxnSpPr>
        <p:spPr>
          <a:xfrm flipV="1">
            <a:off x="2321042" y="3280684"/>
            <a:ext cx="24402" cy="1299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1"/>
            <a:endCxn id="56" idx="5"/>
          </p:cNvCxnSpPr>
          <p:nvPr/>
        </p:nvCxnSpPr>
        <p:spPr>
          <a:xfrm flipH="1" flipV="1">
            <a:off x="2447535" y="3238396"/>
            <a:ext cx="402121" cy="644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7"/>
            <a:endCxn id="57" idx="4"/>
          </p:cNvCxnSpPr>
          <p:nvPr/>
        </p:nvCxnSpPr>
        <p:spPr>
          <a:xfrm flipV="1">
            <a:off x="3053838" y="3149010"/>
            <a:ext cx="113386" cy="734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0"/>
            <a:endCxn id="57" idx="5"/>
          </p:cNvCxnSpPr>
          <p:nvPr/>
        </p:nvCxnSpPr>
        <p:spPr>
          <a:xfrm flipH="1" flipV="1">
            <a:off x="3269315" y="3106722"/>
            <a:ext cx="588811" cy="1480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2" idx="1"/>
            <a:endCxn id="57" idx="6"/>
          </p:cNvCxnSpPr>
          <p:nvPr/>
        </p:nvCxnSpPr>
        <p:spPr>
          <a:xfrm flipH="1" flipV="1">
            <a:off x="3311603" y="3004631"/>
            <a:ext cx="1128226" cy="2643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60" idx="2"/>
            <a:endCxn id="8" idx="7"/>
          </p:cNvCxnSpPr>
          <p:nvPr/>
        </p:nvCxnSpPr>
        <p:spPr>
          <a:xfrm flipH="1">
            <a:off x="3960217" y="4323631"/>
            <a:ext cx="707850" cy="3054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906099" y="2507876"/>
            <a:ext cx="3082417" cy="2976017"/>
            <a:chOff x="1906099" y="2507876"/>
            <a:chExt cx="3082417" cy="2976017"/>
          </a:xfrm>
        </p:grpSpPr>
        <p:sp>
          <p:nvSpPr>
            <p:cNvPr id="51" name="文本框 50"/>
            <p:cNvSpPr txBox="1"/>
            <p:nvPr/>
          </p:nvSpPr>
          <p:spPr>
            <a:xfrm>
              <a:off x="2222587" y="264883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?</a:t>
              </a:r>
              <a:endParaRPr lang="zh-CN" altLang="en-US" sz="20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133371" y="2507876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?</a:t>
              </a:r>
              <a:endParaRPr lang="zh-CN" altLang="en-US" sz="20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685228" y="380123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?</a:t>
              </a:r>
              <a:endParaRPr lang="zh-CN" altLang="en-US" sz="20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807368" y="5083783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?</a:t>
              </a:r>
              <a:endParaRPr lang="zh-CN" altLang="en-US" sz="20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06099" y="447536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?</a:t>
              </a:r>
              <a:endParaRPr lang="zh-CN" altLang="en-US" sz="2000" b="1" dirty="0"/>
            </a:p>
          </p:txBody>
        </p:sp>
      </p:grpSp>
      <p:sp>
        <p:nvSpPr>
          <p:cNvPr id="56" name="椭圆 55"/>
          <p:cNvSpPr/>
          <p:nvPr/>
        </p:nvSpPr>
        <p:spPr>
          <a:xfrm>
            <a:off x="2201065" y="2991926"/>
            <a:ext cx="288758" cy="2887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022845" y="2860252"/>
            <a:ext cx="288758" cy="2887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176663" y="4580615"/>
            <a:ext cx="288758" cy="2887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78848" y="5445040"/>
            <a:ext cx="288758" cy="2887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68067" y="4179252"/>
            <a:ext cx="288758" cy="2887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72990" y="2876957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313824" y="2913754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213625" y="4132575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8863591" y="3913698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8059154" y="4908218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86331" y="4056313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338173" y="3211622"/>
            <a:ext cx="318730" cy="31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0" idx="0"/>
            <a:endCxn id="14" idx="4"/>
          </p:cNvCxnSpPr>
          <p:nvPr/>
        </p:nvCxnSpPr>
        <p:spPr>
          <a:xfrm flipV="1">
            <a:off x="7372990" y="3195687"/>
            <a:ext cx="159365" cy="936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1"/>
            <a:endCxn id="14" idx="5"/>
          </p:cNvCxnSpPr>
          <p:nvPr/>
        </p:nvCxnSpPr>
        <p:spPr>
          <a:xfrm flipH="1" flipV="1">
            <a:off x="7645043" y="3149010"/>
            <a:ext cx="1265225" cy="811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7"/>
            <a:endCxn id="38" idx="3"/>
          </p:cNvCxnSpPr>
          <p:nvPr/>
        </p:nvCxnSpPr>
        <p:spPr>
          <a:xfrm flipV="1">
            <a:off x="7485678" y="3185807"/>
            <a:ext cx="874823" cy="99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0"/>
            <a:endCxn id="38" idx="4"/>
          </p:cNvCxnSpPr>
          <p:nvPr/>
        </p:nvCxnSpPr>
        <p:spPr>
          <a:xfrm flipH="1" flipV="1">
            <a:off x="8473189" y="3232484"/>
            <a:ext cx="549767" cy="681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1" idx="7"/>
            <a:endCxn id="46" idx="3"/>
          </p:cNvCxnSpPr>
          <p:nvPr/>
        </p:nvCxnSpPr>
        <p:spPr>
          <a:xfrm flipV="1">
            <a:off x="9135644" y="3483675"/>
            <a:ext cx="249206" cy="476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0" idx="2"/>
            <a:endCxn id="44" idx="6"/>
          </p:cNvCxnSpPr>
          <p:nvPr/>
        </p:nvCxnSpPr>
        <p:spPr>
          <a:xfrm flipH="1" flipV="1">
            <a:off x="6505061" y="4215678"/>
            <a:ext cx="708564" cy="762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0" idx="5"/>
            <a:endCxn id="43" idx="1"/>
          </p:cNvCxnSpPr>
          <p:nvPr/>
        </p:nvCxnSpPr>
        <p:spPr>
          <a:xfrm>
            <a:off x="7485678" y="4404628"/>
            <a:ext cx="620153" cy="55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1" idx="3"/>
            <a:endCxn id="43" idx="7"/>
          </p:cNvCxnSpPr>
          <p:nvPr/>
        </p:nvCxnSpPr>
        <p:spPr>
          <a:xfrm flipH="1">
            <a:off x="8331207" y="4185751"/>
            <a:ext cx="579061" cy="769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40" idx="6"/>
            <a:endCxn id="41" idx="2"/>
          </p:cNvCxnSpPr>
          <p:nvPr/>
        </p:nvCxnSpPr>
        <p:spPr>
          <a:xfrm flipV="1">
            <a:off x="7532355" y="4073063"/>
            <a:ext cx="1331236" cy="2188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2179019" y="2862211"/>
            <a:ext cx="2777806" cy="2871587"/>
            <a:chOff x="2179019" y="2862211"/>
            <a:chExt cx="2777806" cy="2871587"/>
          </a:xfrm>
        </p:grpSpPr>
        <p:sp>
          <p:nvSpPr>
            <p:cNvPr id="13" name="椭圆 12"/>
            <p:cNvSpPr/>
            <p:nvPr/>
          </p:nvSpPr>
          <p:spPr>
            <a:xfrm>
              <a:off x="4668067" y="4186610"/>
              <a:ext cx="288758" cy="28875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022845" y="2862211"/>
              <a:ext cx="288758" cy="28875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01201" y="2990481"/>
              <a:ext cx="288758" cy="28875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79019" y="4580615"/>
              <a:ext cx="288758" cy="28875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8848" y="5445040"/>
              <a:ext cx="288758" cy="28875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9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乘号 9"/>
          <p:cNvSpPr/>
          <p:nvPr/>
        </p:nvSpPr>
        <p:spPr>
          <a:xfrm>
            <a:off x="404714" y="4562596"/>
            <a:ext cx="3497941" cy="1938928"/>
          </a:xfrm>
          <a:prstGeom prst="mathMultiply">
            <a:avLst>
              <a:gd name="adj1" fmla="val 731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 Lifecycle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897970"/>
              </p:ext>
            </p:extLst>
          </p:nvPr>
        </p:nvGraphicFramePr>
        <p:xfrm>
          <a:off x="838200" y="116789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5722" y="4919072"/>
            <a:ext cx="240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Feature</a:t>
            </a:r>
          </a:p>
          <a:p>
            <a:pPr algn="ctr"/>
            <a:r>
              <a:rPr lang="en-US" altLang="zh-CN" sz="3600" dirty="0" smtClean="0"/>
              <a:t>Engineering</a:t>
            </a:r>
            <a:endParaRPr lang="zh-CN" altLang="en-US" sz="3600" dirty="0"/>
          </a:p>
        </p:txBody>
      </p:sp>
      <p:cxnSp>
        <p:nvCxnSpPr>
          <p:cNvPr id="7" name="曲线连接符 6"/>
          <p:cNvCxnSpPr>
            <a:endCxn id="5" idx="0"/>
          </p:cNvCxnSpPr>
          <p:nvPr/>
        </p:nvCxnSpPr>
        <p:spPr>
          <a:xfrm rot="5400000">
            <a:off x="1794033" y="4559421"/>
            <a:ext cx="712952" cy="6351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02655" y="4913218"/>
            <a:ext cx="3601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Automatically</a:t>
            </a:r>
          </a:p>
          <a:p>
            <a:pPr algn="ctr"/>
            <a:r>
              <a:rPr lang="en-US" altLang="zh-CN" sz="3600" dirty="0" smtClean="0"/>
              <a:t>Learn the features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38215" y="4810051"/>
            <a:ext cx="296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Downstream</a:t>
            </a:r>
          </a:p>
          <a:p>
            <a:pPr algn="ctr"/>
            <a:r>
              <a:rPr lang="en-US" altLang="zh-CN" sz="3600" dirty="0" smtClean="0"/>
              <a:t>prediction task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96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Learning in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Efficient task-independent feature learning for machine learning in networks!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02728" y="3144253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74165" y="2855495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04142" y="3721769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49375" y="4660608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62923" y="4751639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79553" y="5617913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75081" y="5734384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75579" y="3433011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175579" y="5040397"/>
            <a:ext cx="577516" cy="5775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4" idx="4"/>
            <a:endCxn id="7" idx="0"/>
          </p:cNvCxnSpPr>
          <p:nvPr/>
        </p:nvCxnSpPr>
        <p:spPr>
          <a:xfrm>
            <a:off x="2091486" y="3721769"/>
            <a:ext cx="246647" cy="938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6"/>
            <a:endCxn id="6" idx="1"/>
          </p:cNvCxnSpPr>
          <p:nvPr/>
        </p:nvCxnSpPr>
        <p:spPr>
          <a:xfrm>
            <a:off x="2380244" y="3433011"/>
            <a:ext cx="808473" cy="3733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7" idx="7"/>
          </p:cNvCxnSpPr>
          <p:nvPr/>
        </p:nvCxnSpPr>
        <p:spPr>
          <a:xfrm flipH="1">
            <a:off x="2542316" y="4214710"/>
            <a:ext cx="646401" cy="53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10" idx="7"/>
          </p:cNvCxnSpPr>
          <p:nvPr/>
        </p:nvCxnSpPr>
        <p:spPr>
          <a:xfrm flipH="1">
            <a:off x="1668022" y="5153549"/>
            <a:ext cx="465928" cy="665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5"/>
            <a:endCxn id="9" idx="1"/>
          </p:cNvCxnSpPr>
          <p:nvPr/>
        </p:nvCxnSpPr>
        <p:spPr>
          <a:xfrm>
            <a:off x="2542316" y="5153549"/>
            <a:ext cx="421812" cy="548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6"/>
            <a:endCxn id="8" idx="2"/>
          </p:cNvCxnSpPr>
          <p:nvPr/>
        </p:nvCxnSpPr>
        <p:spPr>
          <a:xfrm>
            <a:off x="2626891" y="4949366"/>
            <a:ext cx="1536032" cy="910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1"/>
            <a:endCxn id="6" idx="5"/>
          </p:cNvCxnSpPr>
          <p:nvPr/>
        </p:nvCxnSpPr>
        <p:spPr>
          <a:xfrm flipH="1" flipV="1">
            <a:off x="3597083" y="4214710"/>
            <a:ext cx="650415" cy="62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5" idx="3"/>
            <a:endCxn id="6" idx="7"/>
          </p:cNvCxnSpPr>
          <p:nvPr/>
        </p:nvCxnSpPr>
        <p:spPr>
          <a:xfrm flipH="1">
            <a:off x="3597083" y="3348436"/>
            <a:ext cx="361657" cy="457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4"/>
            <a:endCxn id="8" idx="0"/>
          </p:cNvCxnSpPr>
          <p:nvPr/>
        </p:nvCxnSpPr>
        <p:spPr>
          <a:xfrm>
            <a:off x="4162923" y="3433011"/>
            <a:ext cx="288758" cy="1318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5"/>
            <a:endCxn id="11" idx="1"/>
          </p:cNvCxnSpPr>
          <p:nvPr/>
        </p:nvCxnSpPr>
        <p:spPr>
          <a:xfrm>
            <a:off x="4367106" y="3348436"/>
            <a:ext cx="893048" cy="169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6"/>
            <a:endCxn id="12" idx="2"/>
          </p:cNvCxnSpPr>
          <p:nvPr/>
        </p:nvCxnSpPr>
        <p:spPr>
          <a:xfrm>
            <a:off x="4740439" y="5040397"/>
            <a:ext cx="435140" cy="288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312509" y="3501544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509" y="3501544"/>
                <a:ext cx="29764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5049199" y="2831028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4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999744" y="3716987"/>
            <a:ext cx="14117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024160" y="3946359"/>
                <a:ext cx="136287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60" y="3946359"/>
                <a:ext cx="1362874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143" t="-1613" r="-1339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7603956" y="3524484"/>
            <a:ext cx="593558" cy="3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45576" y="3524484"/>
            <a:ext cx="593558" cy="3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31703" y="3524484"/>
            <a:ext cx="593558" cy="3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459449" y="3524484"/>
            <a:ext cx="593558" cy="3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317830" y="3524484"/>
            <a:ext cx="593558" cy="37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 rot="16200000">
            <a:off x="9083866" y="2498534"/>
            <a:ext cx="489231" cy="3449051"/>
          </a:xfrm>
          <a:prstGeom prst="leftBrace">
            <a:avLst>
              <a:gd name="adj1" fmla="val 3456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9109639" y="4649341"/>
                <a:ext cx="43768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639" y="4649341"/>
                <a:ext cx="437684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5278" t="-3279" r="-555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7798350" y="5118627"/>
            <a:ext cx="3060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Feature representation</a:t>
            </a:r>
          </a:p>
          <a:p>
            <a:pPr algn="ctr"/>
            <a:r>
              <a:rPr lang="en-US" altLang="zh-CN" sz="2400" dirty="0" smtClean="0"/>
              <a:t>embedding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4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representations learning is </a:t>
            </a:r>
            <a:r>
              <a:rPr lang="en-US" altLang="zh-CN" dirty="0" smtClean="0"/>
              <a:t>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/>
          <a:lstStyle/>
          <a:p>
            <a:r>
              <a:rPr lang="en-US" altLang="zh-CN" dirty="0" smtClean="0"/>
              <a:t>Images are fixed size</a:t>
            </a:r>
          </a:p>
          <a:p>
            <a:pPr lvl="1"/>
            <a:r>
              <a:rPr lang="en-US" altLang="zh-CN" dirty="0" smtClean="0"/>
              <a:t>CNN</a:t>
            </a:r>
          </a:p>
          <a:p>
            <a:r>
              <a:rPr lang="en-US" altLang="zh-CN" dirty="0" smtClean="0"/>
              <a:t>Text is linear</a:t>
            </a:r>
          </a:p>
          <a:p>
            <a:pPr lvl="1"/>
            <a:r>
              <a:rPr lang="en-US" altLang="zh-CN" dirty="0" smtClean="0"/>
              <a:t>word2vec</a:t>
            </a:r>
          </a:p>
          <a:p>
            <a:r>
              <a:rPr lang="en-US" altLang="zh-CN" dirty="0" smtClean="0"/>
              <a:t>Graphs are neither of these</a:t>
            </a:r>
          </a:p>
          <a:p>
            <a:pPr lvl="1"/>
            <a:r>
              <a:rPr lang="en-US" altLang="zh-CN" dirty="0" smtClean="0"/>
              <a:t>Node numbering is arbitrary (node isomorphism problem)</a:t>
            </a:r>
          </a:p>
          <a:p>
            <a:pPr lvl="1"/>
            <a:r>
              <a:rPr lang="en-US" altLang="zh-CN" dirty="0" smtClean="0"/>
              <a:t>Much more complicated structure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91" y="1690688"/>
            <a:ext cx="3242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“Linearizing” the graph</a:t>
            </a:r>
          </a:p>
          <a:p>
            <a:pPr lvl="1"/>
            <a:r>
              <a:rPr lang="en-US" altLang="zh-CN" dirty="0" smtClean="0"/>
              <a:t>Create a “sentence” for each node by random walks</a:t>
            </a:r>
          </a:p>
          <a:p>
            <a:r>
              <a:rPr lang="en-US" altLang="zh-CN" dirty="0" smtClean="0"/>
              <a:t>Graph convolution networks</a:t>
            </a:r>
          </a:p>
          <a:p>
            <a:pPr lvl="1"/>
            <a:r>
              <a:rPr lang="en-US" altLang="zh-CN" dirty="0" smtClean="0"/>
              <a:t>Propagate information between the nodes of the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3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291</Words>
  <Application>Microsoft Office PowerPoint</Application>
  <PresentationFormat>宽屏</PresentationFormat>
  <Paragraphs>96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Network Embedding</vt:lpstr>
      <vt:lpstr>Outline</vt:lpstr>
      <vt:lpstr>Graph</vt:lpstr>
      <vt:lpstr>Basis</vt:lpstr>
      <vt:lpstr>Application</vt:lpstr>
      <vt:lpstr>Machine Learning Lifecycle</vt:lpstr>
      <vt:lpstr>Feature Learning in Graphs</vt:lpstr>
      <vt:lpstr>Graph representations learning is hard</vt:lpstr>
      <vt:lpstr>Two ideas</vt:lpstr>
      <vt:lpstr>Graph Convolutional Networks</vt:lpstr>
      <vt:lpstr>Link prediction</vt:lpstr>
      <vt:lpstr>Link prediction</vt:lpstr>
      <vt:lpstr>Link prediction</vt:lpstr>
      <vt:lpstr>PageRank</vt:lpstr>
      <vt:lpstr>PageRank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Embedding</dc:title>
  <dc:creator>lvl</dc:creator>
  <cp:lastModifiedBy>吕乐</cp:lastModifiedBy>
  <cp:revision>25</cp:revision>
  <dcterms:created xsi:type="dcterms:W3CDTF">2018-10-21T13:12:56Z</dcterms:created>
  <dcterms:modified xsi:type="dcterms:W3CDTF">2018-10-24T03:12:50Z</dcterms:modified>
</cp:coreProperties>
</file>