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4847165c5e3f41c6"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3" r:id="rId4"/>
    <p:sldId id="313" r:id="rId5"/>
    <p:sldId id="288" r:id="rId6"/>
    <p:sldId id="333" r:id="rId7"/>
    <p:sldId id="314" r:id="rId8"/>
    <p:sldId id="315" r:id="rId9"/>
    <p:sldId id="316" r:id="rId10"/>
    <p:sldId id="317" r:id="rId11"/>
    <p:sldId id="318" r:id="rId12"/>
    <p:sldId id="319" r:id="rId13"/>
    <p:sldId id="320" r:id="rId14"/>
    <p:sldId id="321" r:id="rId15"/>
    <p:sldId id="323" r:id="rId16"/>
    <p:sldId id="324" r:id="rId17"/>
    <p:sldId id="326" r:id="rId18"/>
    <p:sldId id="332" r:id="rId19"/>
    <p:sldId id="325" r:id="rId20"/>
    <p:sldId id="328" r:id="rId21"/>
    <p:sldId id="329" r:id="rId22"/>
    <p:sldId id="327" r:id="rId23"/>
    <p:sldId id="331" r:id="rId24"/>
    <p:sldId id="330" r:id="rId25"/>
    <p:sldId id="259" r:id="rId26"/>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628">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DAE1E9"/>
    <a:srgbClr val="E2231A"/>
    <a:srgbClr val="E31D1A"/>
    <a:srgbClr val="E28ABC"/>
    <a:srgbClr val="F793B2"/>
    <a:srgbClr val="3CC9D0"/>
    <a:srgbClr val="A5D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4"/>
    <p:restoredTop sz="75905" autoAdjust="0"/>
  </p:normalViewPr>
  <p:slideViewPr>
    <p:cSldViewPr>
      <p:cViewPr varScale="1">
        <p:scale>
          <a:sx n="93" d="100"/>
          <a:sy n="93" d="100"/>
        </p:scale>
        <p:origin x="918" y="84"/>
      </p:cViewPr>
      <p:guideLst>
        <p:guide orient="horz" pos="2040"/>
        <p:guide pos="362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92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3150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优化了能干吗</a:t>
            </a:r>
          </a:p>
        </p:txBody>
      </p:sp>
      <p:sp>
        <p:nvSpPr>
          <p:cNvPr id="4" name="灯片编号占位符 3"/>
          <p:cNvSpPr>
            <a:spLocks noGrp="1"/>
          </p:cNvSpPr>
          <p:nvPr>
            <p:ph type="sldNum" sz="quarter" idx="5"/>
          </p:nvPr>
        </p:nvSpPr>
        <p:spPr/>
        <p:txBody>
          <a:bodyPr/>
          <a:lstStyle/>
          <a:p>
            <a:fld id="{E9EC3829-85C2-4C78-A748-3A4999477BD2}" type="slidenum">
              <a:rPr lang="zh-CN" altLang="en-US" smtClean="0"/>
              <a:t>2</a:t>
            </a:fld>
            <a:endParaRPr lang="zh-CN" altLang="en-US"/>
          </a:p>
        </p:txBody>
      </p:sp>
    </p:spTree>
    <p:extLst>
      <p:ext uri="{BB962C8B-B14F-4D97-AF65-F5344CB8AC3E}">
        <p14:creationId xmlns:p14="http://schemas.microsoft.com/office/powerpoint/2010/main" val="175080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前馈网络和循环网络中</a:t>
            </a:r>
            <a:r>
              <a:rPr lang="en-US" altLang="zh-CN" dirty="0"/>
              <a:t>,</a:t>
            </a:r>
            <a:r>
              <a:rPr lang="zh-CN" altLang="en-US" dirty="0"/>
              <a:t>参数共享</a:t>
            </a:r>
            <a:r>
              <a:rPr lang="en-US" altLang="zh-CN" dirty="0"/>
              <a:t>,</a:t>
            </a:r>
            <a:r>
              <a:rPr lang="zh-CN" altLang="en-US" dirty="0"/>
              <a:t>在计算图比较深的时候</a:t>
            </a:r>
            <a:r>
              <a:rPr lang="en-US" altLang="zh-CN" dirty="0"/>
              <a:t>,</a:t>
            </a:r>
            <a:r>
              <a:rPr lang="zh-CN" altLang="en-US" dirty="0"/>
              <a:t>如果参数矩阵的特征值小于</a:t>
            </a:r>
            <a:r>
              <a:rPr lang="en-US" altLang="zh-CN" dirty="0"/>
              <a:t>1,</a:t>
            </a:r>
            <a:r>
              <a:rPr lang="zh-CN" altLang="en-US" dirty="0"/>
              <a:t>那么就会产生靠近输入层测梯度趋于</a:t>
            </a:r>
            <a:r>
              <a:rPr lang="en-US" altLang="zh-CN" dirty="0"/>
              <a:t>0,</a:t>
            </a:r>
            <a:r>
              <a:rPr lang="zh-CN" altLang="en-US" dirty="0"/>
              <a:t>丧失了学习先前信息的能力</a:t>
            </a:r>
          </a:p>
        </p:txBody>
      </p:sp>
      <p:sp>
        <p:nvSpPr>
          <p:cNvPr id="4" name="灯片编号占位符 3"/>
          <p:cNvSpPr>
            <a:spLocks noGrp="1"/>
          </p:cNvSpPr>
          <p:nvPr>
            <p:ph type="sldNum" sz="quarter" idx="5"/>
          </p:nvPr>
        </p:nvSpPr>
        <p:spPr/>
        <p:txBody>
          <a:bodyPr/>
          <a:lstStyle/>
          <a:p>
            <a:fld id="{E9EC3829-85C2-4C78-A748-3A4999477BD2}" type="slidenum">
              <a:rPr lang="zh-CN" altLang="en-US" smtClean="0"/>
              <a:t>11</a:t>
            </a:fld>
            <a:endParaRPr lang="zh-CN" altLang="en-US"/>
          </a:p>
        </p:txBody>
      </p:sp>
    </p:spTree>
    <p:extLst>
      <p:ext uri="{BB962C8B-B14F-4D97-AF65-F5344CB8AC3E}">
        <p14:creationId xmlns:p14="http://schemas.microsoft.com/office/powerpoint/2010/main" val="29490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选择小</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进行初步训练，让模型跳出局部极值，之后用大的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让模型收敛，这样一般能达到比较好的效果</a:t>
            </a:r>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12</a:t>
            </a:fld>
            <a:endParaRPr lang="zh-CN" altLang="en-US"/>
          </a:p>
        </p:txBody>
      </p:sp>
    </p:spTree>
    <p:extLst>
      <p:ext uri="{BB962C8B-B14F-4D97-AF65-F5344CB8AC3E}">
        <p14:creationId xmlns:p14="http://schemas.microsoft.com/office/powerpoint/2010/main" val="3359479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即使没有马鞍点</a:t>
            </a:r>
            <a:r>
              <a:rPr lang="en-US" altLang="zh-CN" dirty="0"/>
              <a:t>,</a:t>
            </a:r>
            <a:r>
              <a:rPr lang="zh-CN" altLang="en-US" dirty="0"/>
              <a:t>及时没有那么多的局部最小值</a:t>
            </a:r>
            <a:r>
              <a:rPr lang="en-US" altLang="zh-CN" dirty="0"/>
              <a:t>,</a:t>
            </a:r>
            <a:r>
              <a:rPr lang="zh-CN" altLang="en-US" dirty="0"/>
              <a:t>即使不是那么深层次的网络</a:t>
            </a:r>
            <a:r>
              <a:rPr lang="en-US" altLang="zh-CN" dirty="0"/>
              <a:t>,</a:t>
            </a:r>
            <a:r>
              <a:rPr lang="zh-CN" altLang="en-US" dirty="0"/>
              <a:t>即使不存在梯度消失和梯度爆炸问题</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13</a:t>
            </a:fld>
            <a:endParaRPr lang="zh-CN" altLang="en-US"/>
          </a:p>
        </p:txBody>
      </p:sp>
    </p:spTree>
    <p:extLst>
      <p:ext uri="{BB962C8B-B14F-4D97-AF65-F5344CB8AC3E}">
        <p14:creationId xmlns:p14="http://schemas.microsoft.com/office/powerpoint/2010/main" val="317739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17</a:t>
            </a:fld>
            <a:endParaRPr lang="zh-CN" altLang="en-US"/>
          </a:p>
        </p:txBody>
      </p:sp>
    </p:spTree>
    <p:extLst>
      <p:ext uri="{BB962C8B-B14F-4D97-AF65-F5344CB8AC3E}">
        <p14:creationId xmlns:p14="http://schemas.microsoft.com/office/powerpoint/2010/main" val="2583597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C3829-85C2-4C78-A748-3A4999477BD2}" type="slidenum">
              <a:rPr lang="zh-CN" altLang="en-US" smtClean="0"/>
              <a:t>20</a:t>
            </a:fld>
            <a:endParaRPr lang="zh-CN" altLang="en-US"/>
          </a:p>
        </p:txBody>
      </p:sp>
    </p:spTree>
    <p:extLst>
      <p:ext uri="{BB962C8B-B14F-4D97-AF65-F5344CB8AC3E}">
        <p14:creationId xmlns:p14="http://schemas.microsoft.com/office/powerpoint/2010/main" val="331440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3</a:t>
            </a:fld>
            <a:endParaRPr lang="zh-CN" altLang="en-US"/>
          </a:p>
        </p:txBody>
      </p:sp>
    </p:spTree>
    <p:extLst>
      <p:ext uri="{BB962C8B-B14F-4D97-AF65-F5344CB8AC3E}">
        <p14:creationId xmlns:p14="http://schemas.microsoft.com/office/powerpoint/2010/main" val="235284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那涉及更深层次的网络设计</a:t>
            </a:r>
            <a:r>
              <a:rPr lang="en-US" altLang="zh-CN" dirty="0"/>
              <a:t>,</a:t>
            </a:r>
            <a:r>
              <a:rPr lang="zh-CN" altLang="en-US" dirty="0"/>
              <a:t>算法设计</a:t>
            </a:r>
            <a:r>
              <a:rPr lang="en-US" altLang="zh-CN" dirty="0"/>
              <a:t>,</a:t>
            </a:r>
            <a:r>
              <a:rPr lang="zh-CN" altLang="en-US" dirty="0"/>
              <a:t>网络训练就需要采用优化技术</a:t>
            </a:r>
          </a:p>
        </p:txBody>
      </p:sp>
      <p:sp>
        <p:nvSpPr>
          <p:cNvPr id="4" name="灯片编号占位符 3"/>
          <p:cNvSpPr>
            <a:spLocks noGrp="1"/>
          </p:cNvSpPr>
          <p:nvPr>
            <p:ph type="sldNum" sz="quarter" idx="5"/>
          </p:nvPr>
        </p:nvSpPr>
        <p:spPr/>
        <p:txBody>
          <a:bodyPr/>
          <a:lstStyle/>
          <a:p>
            <a:fld id="{E9EC3829-85C2-4C78-A748-3A4999477BD2}" type="slidenum">
              <a:rPr lang="zh-CN" altLang="en-US" smtClean="0"/>
              <a:t>4</a:t>
            </a:fld>
            <a:endParaRPr lang="zh-CN" altLang="en-US"/>
          </a:p>
        </p:txBody>
      </p:sp>
    </p:spTree>
    <p:extLst>
      <p:ext uri="{BB962C8B-B14F-4D97-AF65-F5344CB8AC3E}">
        <p14:creationId xmlns:p14="http://schemas.microsoft.com/office/powerpoint/2010/main" val="259126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https://blog.csdn.net/qq_18888869/article/details/82979590</a:t>
            </a:r>
          </a:p>
          <a:p>
            <a:r>
              <a:rPr lang="zh-CN" altLang="en-US" dirty="0"/>
              <a:t>病态产生的条件</a:t>
            </a:r>
            <a:r>
              <a:rPr lang="en-US" altLang="zh-CN" dirty="0"/>
              <a:t>:</a:t>
            </a:r>
          </a:p>
          <a:p>
            <a:r>
              <a:rPr lang="zh-CN" altLang="en-US" dirty="0"/>
              <a:t>条件数</a:t>
            </a:r>
            <a:endParaRPr lang="en-US" altLang="zh-CN"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5</a:t>
            </a:fld>
            <a:endParaRPr lang="zh-CN" altLang="en-US"/>
          </a:p>
        </p:txBody>
      </p:sp>
    </p:spTree>
    <p:extLst>
      <p:ext uri="{BB962C8B-B14F-4D97-AF65-F5344CB8AC3E}">
        <p14:creationId xmlns:p14="http://schemas.microsoft.com/office/powerpoint/2010/main" val="210842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https://blog.csdn.net/qq_18888869/article/details/82979590</a:t>
            </a:r>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6</a:t>
            </a:fld>
            <a:endParaRPr lang="zh-CN" altLang="en-US"/>
          </a:p>
        </p:txBody>
      </p:sp>
    </p:spTree>
    <p:extLst>
      <p:ext uri="{BB962C8B-B14F-4D97-AF65-F5344CB8AC3E}">
        <p14:creationId xmlns:p14="http://schemas.microsoft.com/office/powerpoint/2010/main" val="85857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https://blog.csdn.net/qq_18888869/article/details/82979590</a:t>
            </a:r>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7</a:t>
            </a:fld>
            <a:endParaRPr lang="zh-CN" altLang="en-US"/>
          </a:p>
        </p:txBody>
      </p:sp>
    </p:spTree>
    <p:extLst>
      <p:ext uri="{BB962C8B-B14F-4D97-AF65-F5344CB8AC3E}">
        <p14:creationId xmlns:p14="http://schemas.microsoft.com/office/powerpoint/2010/main" val="100351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多个极小值问题是简单来讲就是多层神经网络多个神经元产生相同的输出时</a:t>
            </a:r>
            <a:r>
              <a:rPr lang="en-US" altLang="zh-CN" dirty="0"/>
              <a:t>,</a:t>
            </a:r>
            <a:r>
              <a:rPr lang="zh-CN" altLang="en-US" dirty="0"/>
              <a:t>会有多个隐藏单元的排列组合</a:t>
            </a:r>
            <a:r>
              <a:rPr lang="en-US" altLang="zh-CN" dirty="0"/>
              <a:t>,</a:t>
            </a:r>
            <a:r>
              <a:rPr lang="zh-CN" altLang="en-US" dirty="0"/>
              <a:t>在极值的时候也是</a:t>
            </a:r>
            <a:endParaRPr lang="en-US" altLang="zh-CN" dirty="0"/>
          </a:p>
          <a:p>
            <a:r>
              <a:rPr lang="zh-CN" altLang="en-US" sz="1200" b="0" i="0" kern="1200" dirty="0">
                <a:solidFill>
                  <a:schemeClr val="tx1"/>
                </a:solidFill>
                <a:effectLst/>
                <a:latin typeface="+mn-lt"/>
                <a:ea typeface="+mn-ea"/>
                <a:cs typeface="+mn-cs"/>
              </a:rPr>
              <a:t>怕的是取值比全局极小大很多的局部极小</a:t>
            </a:r>
            <a:endParaRPr lang="en-US" altLang="zh-CN" dirty="0"/>
          </a:p>
          <a:p>
            <a:r>
              <a:rPr lang="zh-CN" altLang="en-US" sz="1200" b="0" i="0" kern="1200" dirty="0">
                <a:solidFill>
                  <a:schemeClr val="tx1"/>
                </a:solidFill>
                <a:effectLst/>
                <a:latin typeface="+mn-lt"/>
                <a:ea typeface="+mn-ea"/>
                <a:cs typeface="+mn-cs"/>
              </a:rPr>
              <a:t>对于实际的神经网络，不清楚是否存在许多比全局极小大许多的局部极小；</a:t>
            </a:r>
            <a:endParaRPr lang="en-US" altLang="zh-CN" sz="1200" b="0" i="0" kern="1200" dirty="0">
              <a:solidFill>
                <a:schemeClr val="tx1"/>
              </a:solidFill>
              <a:effectLst/>
              <a:latin typeface="+mn-lt"/>
              <a:ea typeface="+mn-ea"/>
              <a:cs typeface="+mn-cs"/>
            </a:endParaRPr>
          </a:p>
          <a:p>
            <a:r>
              <a:rPr lang="zh-CN" altLang="en-US" dirty="0"/>
              <a:t>随机初始化参数</a:t>
            </a:r>
            <a:r>
              <a:rPr lang="en-US" altLang="zh-CN" dirty="0"/>
              <a:t>,</a:t>
            </a:r>
            <a:r>
              <a:rPr lang="zh-CN" altLang="en-US" dirty="0"/>
              <a:t>随机梯度下降</a:t>
            </a:r>
            <a:r>
              <a:rPr lang="en-US" altLang="zh-CN" dirty="0"/>
              <a:t>,</a:t>
            </a:r>
            <a:r>
              <a:rPr lang="zh-CN" altLang="en-US" dirty="0"/>
              <a:t>模拟退火</a:t>
            </a:r>
          </a:p>
        </p:txBody>
      </p:sp>
      <p:sp>
        <p:nvSpPr>
          <p:cNvPr id="4" name="灯片编号占位符 3"/>
          <p:cNvSpPr>
            <a:spLocks noGrp="1"/>
          </p:cNvSpPr>
          <p:nvPr>
            <p:ph type="sldNum" sz="quarter" idx="5"/>
          </p:nvPr>
        </p:nvSpPr>
        <p:spPr/>
        <p:txBody>
          <a:bodyPr/>
          <a:lstStyle/>
          <a:p>
            <a:fld id="{E9EC3829-85C2-4C78-A748-3A4999477BD2}" type="slidenum">
              <a:rPr lang="zh-CN" altLang="en-US" smtClean="0"/>
              <a:t>8</a:t>
            </a:fld>
            <a:endParaRPr lang="zh-CN" altLang="en-US"/>
          </a:p>
        </p:txBody>
      </p:sp>
    </p:spTree>
    <p:extLst>
      <p:ext uri="{BB962C8B-B14F-4D97-AF65-F5344CB8AC3E}">
        <p14:creationId xmlns:p14="http://schemas.microsoft.com/office/powerpoint/2010/main" val="412641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马鞍点</a:t>
            </a:r>
            <a:r>
              <a:rPr lang="en-US" altLang="zh-CN" dirty="0"/>
              <a:t>:</a:t>
            </a:r>
            <a:r>
              <a:rPr lang="zh-CN" altLang="en-US" dirty="0"/>
              <a:t>可以通过</a:t>
            </a:r>
            <a:r>
              <a:rPr lang="en-US" altLang="zh-CN" dirty="0"/>
              <a:t>Hessian</a:t>
            </a:r>
            <a:r>
              <a:rPr lang="zh-CN" altLang="en-US" dirty="0"/>
              <a:t>矩阵来判断</a:t>
            </a:r>
            <a:r>
              <a:rPr lang="en-US" altLang="zh-CN" dirty="0"/>
              <a:t>,</a:t>
            </a:r>
            <a:r>
              <a:rPr lang="zh-CN" altLang="en-US" dirty="0"/>
              <a:t>也说明了为什么牛顿法采用二阶收敛</a:t>
            </a:r>
            <a:r>
              <a:rPr lang="en-US" altLang="zh-CN" dirty="0"/>
              <a:t>,</a:t>
            </a:r>
            <a:r>
              <a:rPr lang="zh-CN" altLang="en-US" dirty="0"/>
              <a:t>但是依然无法取代梯度下降</a:t>
            </a:r>
            <a:endParaRPr lang="en-US" altLang="zh-CN" dirty="0"/>
          </a:p>
          <a:p>
            <a:r>
              <a:rPr lang="zh-CN" altLang="en-US" dirty="0"/>
              <a:t>在平坦区域，虽然导数不为</a:t>
            </a:r>
            <a:r>
              <a:rPr lang="en-US" altLang="zh-CN" dirty="0"/>
              <a:t>0</a:t>
            </a:r>
            <a:r>
              <a:rPr lang="zh-CN" altLang="en-US" dirty="0"/>
              <a:t>但是却不大。虽然是在不断下降但是路程却非常长。对于优化算法来说，它需要走很多很多步才有可能走过这一片平坦区域。甚至在这段地形的二阶导数过于特殊的情况下，一阶优化算法走无穷多步也走不出去（设想一下，如果终点在一米外，但是你第一次走</a:t>
            </a:r>
            <a:r>
              <a:rPr lang="en-US" altLang="zh-CN" dirty="0"/>
              <a:t>0.5</a:t>
            </a:r>
            <a:r>
              <a:rPr lang="zh-CN" altLang="en-US" dirty="0"/>
              <a:t>米，后续每一步都是前一步的一半长度，那么你永远也走不到面前的一米终点处）。</a:t>
            </a:r>
          </a:p>
          <a:p>
            <a:r>
              <a:rPr lang="zh-CN" altLang="en-US" dirty="0"/>
              <a:t>所以相比于栽到最优点和鞍点上，优化算法更有可能载到这种类似平坦区的地形中（如果这个平坦区又是“高原地带”，即</a:t>
            </a:r>
            <a:r>
              <a:rPr lang="en-US" altLang="zh-CN" dirty="0"/>
              <a:t>loss</a:t>
            </a:r>
            <a:r>
              <a:rPr lang="zh-CN" altLang="en-US" dirty="0"/>
              <a:t>值很高的地带，那么恭喜你悲剧了）。更糟糕的是，由于高维地形难以可视化，还有很多更复杂的未知地形会导致假收敛，</a:t>
            </a:r>
            <a:r>
              <a:rPr lang="zh-CN" altLang="en-US" b="1" dirty="0"/>
              <a:t>一旦陷入到这些危险地形中，几乎是无解的。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9</a:t>
            </a:fld>
            <a:endParaRPr lang="zh-CN" altLang="en-US"/>
          </a:p>
        </p:txBody>
      </p:sp>
    </p:spTree>
    <p:extLst>
      <p:ext uri="{BB962C8B-B14F-4D97-AF65-F5344CB8AC3E}">
        <p14:creationId xmlns:p14="http://schemas.microsoft.com/office/powerpoint/2010/main" val="25202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C3829-85C2-4C78-A748-3A4999477BD2}" type="slidenum">
              <a:rPr lang="zh-CN" altLang="en-US" smtClean="0"/>
              <a:t>10</a:t>
            </a:fld>
            <a:endParaRPr lang="zh-CN" altLang="en-US"/>
          </a:p>
        </p:txBody>
      </p:sp>
    </p:spTree>
    <p:extLst>
      <p:ext uri="{BB962C8B-B14F-4D97-AF65-F5344CB8AC3E}">
        <p14:creationId xmlns:p14="http://schemas.microsoft.com/office/powerpoint/2010/main" val="3269488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单击此处编辑文字</a:t>
            </a:r>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年／月／日</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extLst>
      <p:ext uri="{BB962C8B-B14F-4D97-AF65-F5344CB8AC3E}">
        <p14:creationId xmlns:p14="http://schemas.microsoft.com/office/powerpoint/2010/main" val="2696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 y="63"/>
            <a:ext cx="11521758" cy="6480226"/>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目录</a:t>
            </a:r>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sz="2000">
                <a:solidFill>
                  <a:schemeClr val="tx1">
                    <a:lumMod val="50000"/>
                    <a:lumOff val="50000"/>
                  </a:schemeClr>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74571" y="5776178"/>
            <a:ext cx="1297013" cy="396996"/>
          </a:xfrm>
          <a:prstGeom prst="rect">
            <a:avLst/>
          </a:prstGeom>
        </p:spPr>
      </p:pic>
    </p:spTree>
    <p:extLst>
      <p:ext uri="{BB962C8B-B14F-4D97-AF65-F5344CB8AC3E}">
        <p14:creationId xmlns:p14="http://schemas.microsoft.com/office/powerpoint/2010/main" val="1512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单击此处添加标题</a:t>
            </a:r>
          </a:p>
        </p:txBody>
      </p:sp>
      <p:sp>
        <p:nvSpPr>
          <p:cNvPr id="6" name="文本占位符 5"/>
          <p:cNvSpPr>
            <a:spLocks noGrp="1"/>
          </p:cNvSpPr>
          <p:nvPr>
            <p:ph type="body" sz="quarter" idx="11" hasCustomPrompt="1"/>
          </p:nvPr>
        </p:nvSpPr>
        <p:spPr>
          <a:xfrm>
            <a:off x="504453" y="5874186"/>
            <a:ext cx="864096" cy="246221"/>
          </a:xfrm>
          <a:prstGeom prst="rect">
            <a:avLst/>
          </a:prstGeom>
        </p:spPr>
        <p:txBody>
          <a:bodyPr/>
          <a:lstStyle>
            <a:lvl1pPr marL="0" indent="0">
              <a:buFontTx/>
              <a:buNone/>
              <a:defRPr sz="1000">
                <a:solidFill>
                  <a:srgbClr val="E2231A"/>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zh-CN" dirty="0"/>
              <a:t>Page_001</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extLst>
      <p:ext uri="{BB962C8B-B14F-4D97-AF65-F5344CB8AC3E}">
        <p14:creationId xmlns:p14="http://schemas.microsoft.com/office/powerpoint/2010/main" val="8861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6" y="63"/>
            <a:ext cx="11521555" cy="6480112"/>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zh-CN" altLang="en-US" dirty="0"/>
              <a:t>感谢您的时间。</a:t>
            </a:r>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tabLst/>
              <a:defRPr sz="2800">
                <a:solidFill>
                  <a:schemeClr val="bg1"/>
                </a:solidFill>
                <a:latin typeface="Microsoft YaHei" charset="-122"/>
                <a:ea typeface="Microsoft YaHei" charset="-122"/>
                <a:cs typeface="Microsoft YaHei"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2800" dirty="0">
                <a:solidFill>
                  <a:schemeClr val="bg1"/>
                </a:solidFill>
                <a:latin typeface="微软雅黑" panose="020B0503020204020204" pitchFamily="34" charset="-122"/>
                <a:ea typeface="微软雅黑" panose="020B0503020204020204" pitchFamily="34" charset="-122"/>
              </a:rPr>
              <a:t>THANKS</a:t>
            </a:r>
            <a:r>
              <a:rPr kumimoji="1" lang="en-US" altLang="zh-CN" dirty="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75184" y="5544343"/>
            <a:ext cx="1609888" cy="493133"/>
          </a:xfrm>
          <a:prstGeom prst="rect">
            <a:avLst/>
          </a:prstGeom>
        </p:spPr>
      </p:pic>
    </p:spTree>
    <p:extLst>
      <p:ext uri="{BB962C8B-B14F-4D97-AF65-F5344CB8AC3E}">
        <p14:creationId xmlns:p14="http://schemas.microsoft.com/office/powerpoint/2010/main" val="1848590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hf hdr="0" ft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35.png"/><Relationship Id="rId3" Type="http://schemas.openxmlformats.org/officeDocument/2006/relationships/image" Target="../media/image31.png"/><Relationship Id="rId12" Type="http://schemas.openxmlformats.org/officeDocument/2006/relationships/image" Target="../media/image3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10.png"/><Relationship Id="rId5" Type="http://schemas.openxmlformats.org/officeDocument/2006/relationships/image" Target="../media/image33.png"/><Relationship Id="rId15" Type="http://schemas.openxmlformats.org/officeDocument/2006/relationships/image" Target="../media/image37.png"/><Relationship Id="rId10" Type="http://schemas.openxmlformats.org/officeDocument/2006/relationships/image" Target="../media/image30.png"/><Relationship Id="rId4" Type="http://schemas.openxmlformats.org/officeDocument/2006/relationships/image" Target="../media/image32.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40.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30.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深度模型中的优化</a:t>
            </a:r>
          </a:p>
        </p:txBody>
      </p:sp>
      <p:sp>
        <p:nvSpPr>
          <p:cNvPr id="3" name="文本占位符 2"/>
          <p:cNvSpPr>
            <a:spLocks noGrp="1"/>
          </p:cNvSpPr>
          <p:nvPr>
            <p:ph type="body" sz="quarter" idx="11"/>
          </p:nvPr>
        </p:nvSpPr>
        <p:spPr/>
        <p:txBody>
          <a:bodyPr/>
          <a:lstStyle/>
          <a:p>
            <a:endParaRPr kumimoji="1" lang="zh-CN" altLang="en-US" dirty="0"/>
          </a:p>
        </p:txBody>
      </p:sp>
      <p:sp>
        <p:nvSpPr>
          <p:cNvPr id="4" name="文本占位符 3"/>
          <p:cNvSpPr>
            <a:spLocks noGrp="1"/>
          </p:cNvSpPr>
          <p:nvPr>
            <p:ph type="body" sz="quarter" idx="12"/>
          </p:nvPr>
        </p:nvSpPr>
        <p:spPr/>
        <p:txBody>
          <a:bodyPr/>
          <a:lstStyle/>
          <a:p>
            <a:r>
              <a:rPr kumimoji="1" lang="en-US" altLang="zh-CN" dirty="0"/>
              <a:t>2018/11/07</a:t>
            </a:r>
          </a:p>
          <a:p>
            <a:endParaRPr kumimoji="1" lang="zh-CN" altLang="en-US" dirty="0"/>
          </a:p>
        </p:txBody>
      </p:sp>
    </p:spTree>
    <p:extLst>
      <p:ext uri="{BB962C8B-B14F-4D97-AF65-F5344CB8AC3E}">
        <p14:creationId xmlns:p14="http://schemas.microsoft.com/office/powerpoint/2010/main" val="86898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2318263"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4.</a:t>
            </a:r>
            <a:r>
              <a:rPr lang="zh-CN" altLang="en-US" b="1" dirty="0">
                <a:solidFill>
                  <a:schemeClr val="tx1">
                    <a:lumMod val="50000"/>
                    <a:lumOff val="50000"/>
                  </a:schemeClr>
                </a:solidFill>
                <a:latin typeface="微软雅黑" pitchFamily="34" charset="-122"/>
                <a:ea typeface="微软雅黑" pitchFamily="34" charset="-122"/>
              </a:rPr>
              <a:t>悬崖</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梯度爆炸</a:t>
            </a:r>
          </a:p>
        </p:txBody>
      </p:sp>
      <p:sp>
        <p:nvSpPr>
          <p:cNvPr id="6" name="文本框 5">
            <a:extLst>
              <a:ext uri="{FF2B5EF4-FFF2-40B4-BE49-F238E27FC236}">
                <a16:creationId xmlns:a16="http://schemas.microsoft.com/office/drawing/2014/main" xmlns="" id="{0D811C46-0C5E-4304-AEEE-4D04F4568BFC}"/>
              </a:ext>
            </a:extLst>
          </p:cNvPr>
          <p:cNvSpPr txBox="1"/>
          <p:nvPr/>
        </p:nvSpPr>
        <p:spPr>
          <a:xfrm>
            <a:off x="792485" y="4682492"/>
            <a:ext cx="7560840" cy="1015663"/>
          </a:xfrm>
          <a:prstGeom prst="rect">
            <a:avLst/>
          </a:prstGeom>
          <a:noFill/>
        </p:spPr>
        <p:txBody>
          <a:bodyPr wrap="square" rtlCol="0">
            <a:spAutoFit/>
          </a:bodyPr>
          <a:lstStyle/>
          <a:p>
            <a:r>
              <a:rPr lang="en-US" altLang="zh-CN" dirty="0"/>
              <a:t>1.</a:t>
            </a:r>
            <a:r>
              <a:rPr lang="zh-CN" altLang="en-US" dirty="0"/>
              <a:t>深度神经网络</a:t>
            </a:r>
            <a:r>
              <a:rPr lang="zh-CN" altLang="en-US" dirty="0" smtClean="0"/>
              <a:t>中多个参数相乘计算梯度更新参数值</a:t>
            </a:r>
            <a:endParaRPr lang="en-US" altLang="zh-CN" dirty="0" smtClean="0"/>
          </a:p>
          <a:p>
            <a:r>
              <a:rPr lang="en-US" altLang="zh-CN" dirty="0" smtClean="0"/>
              <a:t>2</a:t>
            </a:r>
            <a:r>
              <a:rPr lang="en-US" altLang="zh-CN" dirty="0"/>
              <a:t>.</a:t>
            </a:r>
            <a:r>
              <a:rPr lang="zh-CN" altLang="en-US" dirty="0"/>
              <a:t>尖锐的梯度变化会极大程度的改变参数的值</a:t>
            </a:r>
            <a:endParaRPr lang="en-US" altLang="zh-CN" dirty="0"/>
          </a:p>
          <a:p>
            <a:r>
              <a:rPr lang="en-US" altLang="zh-CN" dirty="0"/>
              <a:t>3.</a:t>
            </a:r>
            <a:r>
              <a:rPr lang="zh-CN" altLang="en-US" dirty="0"/>
              <a:t>网络训练</a:t>
            </a:r>
            <a:r>
              <a:rPr lang="zh-CN" altLang="en-US" dirty="0" smtClean="0"/>
              <a:t>需要</a:t>
            </a:r>
            <a:r>
              <a:rPr lang="zh-CN" altLang="en-US" dirty="0"/>
              <a:t>跳</a:t>
            </a:r>
            <a:r>
              <a:rPr lang="zh-CN" altLang="en-US" dirty="0" smtClean="0"/>
              <a:t>过悬崖结构</a:t>
            </a:r>
            <a:r>
              <a:rPr lang="en-US" altLang="zh-CN" dirty="0" smtClean="0"/>
              <a:t>,</a:t>
            </a:r>
            <a:r>
              <a:rPr lang="zh-CN" altLang="en-US" dirty="0" smtClean="0"/>
              <a:t>如梯度截断</a:t>
            </a:r>
            <a:endParaRPr lang="en-US" altLang="zh-CN" dirty="0"/>
          </a:p>
        </p:txBody>
      </p:sp>
      <p:pic>
        <p:nvPicPr>
          <p:cNvPr id="4" name="图片 3">
            <a:extLst>
              <a:ext uri="{FF2B5EF4-FFF2-40B4-BE49-F238E27FC236}">
                <a16:creationId xmlns:a16="http://schemas.microsoft.com/office/drawing/2014/main" xmlns="" id="{39218C97-80B2-49A8-B418-2C4E9B1607E6}"/>
              </a:ext>
            </a:extLst>
          </p:cNvPr>
          <p:cNvPicPr>
            <a:picLocks noChangeAspect="1"/>
          </p:cNvPicPr>
          <p:nvPr/>
        </p:nvPicPr>
        <p:blipFill>
          <a:blip r:embed="rId3"/>
          <a:stretch>
            <a:fillRect/>
          </a:stretch>
        </p:blipFill>
        <p:spPr>
          <a:xfrm>
            <a:off x="936501" y="2015704"/>
            <a:ext cx="4552950" cy="2162175"/>
          </a:xfrm>
          <a:prstGeom prst="rect">
            <a:avLst/>
          </a:prstGeom>
        </p:spPr>
      </p:pic>
    </p:spTree>
    <p:extLst>
      <p:ext uri="{BB962C8B-B14F-4D97-AF65-F5344CB8AC3E}">
        <p14:creationId xmlns:p14="http://schemas.microsoft.com/office/powerpoint/2010/main" val="1111880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2520280" cy="40011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5.</a:t>
            </a:r>
            <a:r>
              <a:rPr lang="zh-CN" altLang="en-US" b="1" dirty="0">
                <a:solidFill>
                  <a:schemeClr val="tx1">
                    <a:lumMod val="50000"/>
                    <a:lumOff val="50000"/>
                  </a:schemeClr>
                </a:solidFill>
                <a:latin typeface="微软雅黑" pitchFamily="34" charset="-122"/>
                <a:ea typeface="微软雅黑" pitchFamily="34" charset="-122"/>
              </a:rPr>
              <a:t>长期依赖</a:t>
            </a:r>
          </a:p>
        </p:txBody>
      </p:sp>
      <p:pic>
        <p:nvPicPr>
          <p:cNvPr id="4" name="图片 3"/>
          <p:cNvPicPr>
            <a:picLocks noChangeAspect="1"/>
          </p:cNvPicPr>
          <p:nvPr/>
        </p:nvPicPr>
        <p:blipFill>
          <a:blip r:embed="rId3"/>
          <a:stretch>
            <a:fillRect/>
          </a:stretch>
        </p:blipFill>
        <p:spPr>
          <a:xfrm>
            <a:off x="1152525" y="2215923"/>
            <a:ext cx="5721197" cy="2244305"/>
          </a:xfrm>
          <a:prstGeom prst="rect">
            <a:avLst/>
          </a:prstGeom>
        </p:spPr>
      </p:pic>
      <p:sp>
        <p:nvSpPr>
          <p:cNvPr id="6" name="文本框 5"/>
          <p:cNvSpPr txBox="1"/>
          <p:nvPr/>
        </p:nvSpPr>
        <p:spPr>
          <a:xfrm>
            <a:off x="1008509" y="1623978"/>
            <a:ext cx="6404317" cy="400110"/>
          </a:xfrm>
          <a:prstGeom prst="rect">
            <a:avLst/>
          </a:prstGeom>
          <a:noFill/>
        </p:spPr>
        <p:txBody>
          <a:bodyPr wrap="none" rtlCol="0">
            <a:spAutoFit/>
          </a:bodyPr>
          <a:lstStyle/>
          <a:p>
            <a:r>
              <a:rPr lang="zh-CN" altLang="en-US" dirty="0" smtClean="0"/>
              <a:t>变深的网络结构使得模型丧失了学习到先前信息的能力</a:t>
            </a:r>
            <a:endParaRPr lang="zh-CN" altLang="en-US" dirty="0"/>
          </a:p>
        </p:txBody>
      </p:sp>
      <mc:AlternateContent xmlns:mc="http://schemas.openxmlformats.org/markup-compatibility/2006">
        <mc:Choice xmlns:a14="http://schemas.microsoft.com/office/drawing/2010/main" Requires="a14">
          <p:sp>
            <p:nvSpPr>
              <p:cNvPr id="7" name="矩形 6"/>
              <p:cNvSpPr/>
              <p:nvPr/>
            </p:nvSpPr>
            <p:spPr>
              <a:xfrm>
                <a:off x="1014151" y="4488920"/>
                <a:ext cx="6331062" cy="1517788"/>
              </a:xfrm>
              <a:prstGeom prst="rect">
                <a:avLst/>
              </a:prstGeom>
            </p:spPr>
            <p:txBody>
              <a:bodyPr wrap="square">
                <a:spAutoFit/>
              </a:bodyPr>
              <a:lstStyle/>
              <a:p>
                <a:r>
                  <a:rPr lang="zh-CN" altLang="en-US" dirty="0" smtClean="0"/>
                  <a:t>取均方差作为损失函数</a:t>
                </a:r>
                <a:r>
                  <a:rPr lang="en-US" altLang="zh-CN" dirty="0" smtClean="0"/>
                  <a:t>  </a:t>
                </a:r>
                <a14:m>
                  <m:oMath xmlns:m="http://schemas.openxmlformats.org/officeDocument/2006/math">
                    <m:r>
                      <m:rPr>
                        <m:sty m:val="p"/>
                      </m:rPr>
                      <a:rPr lang="en-US" altLang="zh-CN">
                        <a:latin typeface="Cambria Math" panose="02040503050406030204" pitchFamily="18" charset="0"/>
                      </a:rPr>
                      <m:t>L</m:t>
                    </m:r>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𝑇</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sub>
                        </m:sSub>
                      </m:e>
                    </m:nary>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𝑌</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𝑂</m:t>
                                </m:r>
                              </m:e>
                              <m:sub>
                                <m:r>
                                  <a:rPr lang="en-US" altLang="zh-CN" i="1" dirty="0">
                                    <a:latin typeface="Cambria Math" panose="02040503050406030204" pitchFamily="18" charset="0"/>
                                  </a:rPr>
                                  <m:t>𝑖</m:t>
                                </m:r>
                              </m:sub>
                            </m:sSub>
                          </m:e>
                        </m:d>
                      </m:e>
                      <m:sup>
                        <m:r>
                          <a:rPr lang="en-US" altLang="zh-CN" i="1" dirty="0">
                            <a:latin typeface="Cambria Math" panose="02040503050406030204" pitchFamily="18" charset="0"/>
                          </a:rPr>
                          <m:t>2</m:t>
                        </m:r>
                      </m:sup>
                    </m:sSup>
                  </m:oMath>
                </a14:m>
                <a:endParaRPr lang="en-US" altLang="zh-CN" dirty="0"/>
              </a:p>
              <a:p>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sub>
                          </m:sSub>
                        </m:num>
                        <m:den>
                          <m:r>
                            <a:rPr lang="en-US" altLang="zh-CN" i="1">
                              <a:latin typeface="Cambria Math" panose="02040503050406030204" pitchFamily="18" charset="0"/>
                            </a:rPr>
                            <m:t>𝜕</m:t>
                          </m:r>
                          <m:r>
                            <a:rPr lang="en-US" altLang="zh-CN" b="0" i="1" smtClean="0">
                              <a:latin typeface="Cambria Math" panose="02040503050406030204" pitchFamily="18" charset="0"/>
                            </a:rPr>
                            <m:t>𝑊</m:t>
                          </m:r>
                        </m:den>
                      </m:f>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=0</m:t>
                          </m:r>
                        </m:sub>
                        <m:sup>
                          <m:r>
                            <a:rPr lang="en-US" altLang="zh-CN" i="1">
                              <a:latin typeface="Cambria Math" panose="02040503050406030204" pitchFamily="18" charset="0"/>
                            </a:rPr>
                            <m:t>𝑡</m:t>
                          </m:r>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𝑡</m:t>
                                  </m:r>
                                </m:sub>
                              </m:sSub>
                            </m:den>
                          </m:f>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𝑡</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d>
                            <m:dPr>
                              <m:ctrlPr>
                                <a:rPr lang="zh-CN" altLang="zh-CN" i="1">
                                  <a:latin typeface="Cambria Math" panose="02040503050406030204" pitchFamily="18" charset="0"/>
                                </a:rPr>
                              </m:ctrlPr>
                            </m:dPr>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𝑡</m:t>
                                  </m:r>
                                </m:sup>
                                <m:e>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𝑗</m:t>
                                          </m:r>
                                        </m:sub>
                                      </m:sSub>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𝑗</m:t>
                                          </m:r>
                                          <m:r>
                                            <a:rPr lang="en-US" altLang="zh-CN" i="1">
                                              <a:latin typeface="Cambria Math" panose="02040503050406030204" pitchFamily="18" charset="0"/>
                                            </a:rPr>
                                            <m:t>−1</m:t>
                                          </m:r>
                                        </m:sub>
                                      </m:sSub>
                                    </m:den>
                                  </m:f>
                                </m:e>
                              </m:nary>
                            </m:e>
                          </m:d>
                          <m:f>
                            <m:fPr>
                              <m:ctrlPr>
                                <a:rPr lang="zh-CN" altLang="zh-CN" i="1">
                                  <a:latin typeface="Cambria Math" panose="02040503050406030204" pitchFamily="18" charset="0"/>
                                </a:rPr>
                              </m:ctrlPr>
                            </m:fPr>
                            <m:num>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𝑘</m:t>
                                  </m:r>
                                </m:sub>
                              </m:sSub>
                            </m:num>
                            <m:den>
                              <m:r>
                                <a:rPr lang="en-US" altLang="zh-CN" i="1">
                                  <a:latin typeface="Cambria Math" panose="02040503050406030204" pitchFamily="18" charset="0"/>
                                </a:rPr>
                                <m:t>𝜕</m:t>
                              </m:r>
                              <m:r>
                                <m:rPr>
                                  <m:sty m:val="p"/>
                                </m:rPr>
                                <a:rPr lang="en-US" altLang="zh-CN" i="1">
                                  <a:latin typeface="Cambria Math" panose="02040503050406030204" pitchFamily="18" charset="0"/>
                                </a:rPr>
                                <m:t>W</m:t>
                              </m:r>
                            </m:den>
                          </m:f>
                        </m:e>
                      </m:nary>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1014151" y="4488920"/>
                <a:ext cx="6331062" cy="1517788"/>
              </a:xfrm>
              <a:prstGeom prst="rect">
                <a:avLst/>
              </a:prstGeom>
              <a:blipFill rotWithShape="0">
                <a:blip r:embed="rId4"/>
                <a:stretch>
                  <a:fillRect l="-962" t="-28112"/>
                </a:stretch>
              </a:blipFill>
            </p:spPr>
            <p:txBody>
              <a:bodyPr/>
              <a:lstStyle/>
              <a:p>
                <a:r>
                  <a:rPr lang="zh-CN" altLang="en-US">
                    <a:noFill/>
                  </a:rPr>
                  <a:t> </a:t>
                </a:r>
              </a:p>
            </p:txBody>
          </p:sp>
        </mc:Fallback>
      </mc:AlternateContent>
      <p:sp>
        <p:nvSpPr>
          <p:cNvPr id="8" name="文本框 7"/>
          <p:cNvSpPr txBox="1"/>
          <p:nvPr/>
        </p:nvSpPr>
        <p:spPr>
          <a:xfrm>
            <a:off x="7412825" y="2880047"/>
            <a:ext cx="3964835" cy="2246769"/>
          </a:xfrm>
          <a:prstGeom prst="rect">
            <a:avLst/>
          </a:prstGeom>
          <a:noFill/>
        </p:spPr>
        <p:txBody>
          <a:bodyPr wrap="square" rtlCol="0">
            <a:spAutoFit/>
          </a:bodyPr>
          <a:lstStyle/>
          <a:p>
            <a:r>
              <a:rPr lang="zh-CN" altLang="en-US" dirty="0" smtClean="0"/>
              <a:t>本质上是因为循环神经网络不同时刻使用相同的参数</a:t>
            </a:r>
            <a:r>
              <a:rPr lang="en-US" altLang="zh-CN" b="1" dirty="0"/>
              <a:t>W</a:t>
            </a:r>
            <a:r>
              <a:rPr lang="zh-CN" altLang="en-US" dirty="0" smtClean="0"/>
              <a:t>重复相同的操作</a:t>
            </a:r>
            <a:r>
              <a:rPr lang="en-US" altLang="zh-CN" dirty="0" smtClean="0"/>
              <a:t>,W</a:t>
            </a:r>
            <a:r>
              <a:rPr lang="zh-CN" altLang="en-US" dirty="0" smtClean="0"/>
              <a:t>的累乘</a:t>
            </a:r>
            <a:r>
              <a:rPr lang="en-US" altLang="zh-CN" dirty="0" smtClean="0"/>
              <a:t>,</a:t>
            </a:r>
            <a:r>
              <a:rPr lang="zh-CN" altLang="en-US" dirty="0"/>
              <a:t>经过许多阶段传播后的梯度倾向于消失（大部分情况）或爆炸（很少，但对优化过程影响</a:t>
            </a:r>
            <a:r>
              <a:rPr lang="zh-CN" altLang="en-US" dirty="0" smtClean="0"/>
              <a:t>很大</a:t>
            </a:r>
            <a:r>
              <a:rPr lang="en-US" altLang="zh-CN" dirty="0" smtClean="0"/>
              <a:t>,</a:t>
            </a:r>
            <a:r>
              <a:rPr lang="zh-CN" altLang="en-US" dirty="0" smtClean="0"/>
              <a:t>先前信息的影响也会随之变的指数小</a:t>
            </a:r>
            <a:endParaRPr lang="zh-CN" altLang="en-US" dirty="0"/>
          </a:p>
        </p:txBody>
      </p:sp>
    </p:spTree>
    <p:extLst>
      <p:ext uri="{BB962C8B-B14F-4D97-AF65-F5344CB8AC3E}">
        <p14:creationId xmlns:p14="http://schemas.microsoft.com/office/powerpoint/2010/main" val="147042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2520280" cy="40011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6.</a:t>
            </a:r>
            <a:r>
              <a:rPr lang="zh-CN" altLang="en-US" b="1" dirty="0">
                <a:solidFill>
                  <a:schemeClr val="tx1">
                    <a:lumMod val="50000"/>
                    <a:lumOff val="50000"/>
                  </a:schemeClr>
                </a:solidFill>
                <a:latin typeface="微软雅黑" pitchFamily="34" charset="-122"/>
                <a:ea typeface="微软雅黑" pitchFamily="34" charset="-122"/>
              </a:rPr>
              <a:t>非精确梯度</a:t>
            </a:r>
          </a:p>
        </p:txBody>
      </p:sp>
      <p:sp>
        <p:nvSpPr>
          <p:cNvPr id="4" name="文本框 3">
            <a:extLst>
              <a:ext uri="{FF2B5EF4-FFF2-40B4-BE49-F238E27FC236}">
                <a16:creationId xmlns:a16="http://schemas.microsoft.com/office/drawing/2014/main" xmlns="" id="{4A2C73C5-D029-48C1-9912-91DF8B8102C8}"/>
              </a:ext>
            </a:extLst>
          </p:cNvPr>
          <p:cNvSpPr txBox="1"/>
          <p:nvPr/>
        </p:nvSpPr>
        <p:spPr>
          <a:xfrm>
            <a:off x="1080517" y="3331009"/>
            <a:ext cx="9865096" cy="1938992"/>
          </a:xfrm>
          <a:prstGeom prst="rect">
            <a:avLst/>
          </a:prstGeom>
          <a:noFill/>
        </p:spPr>
        <p:txBody>
          <a:bodyPr wrap="square" rtlCol="0">
            <a:spAutoFit/>
          </a:bodyPr>
          <a:lstStyle/>
          <a:p>
            <a:r>
              <a:rPr lang="zh-CN" altLang="en-US" dirty="0" smtClean="0"/>
              <a:t>扩大采样容量可以降低样本的均值标准差</a:t>
            </a:r>
            <a:r>
              <a:rPr lang="en-US" altLang="zh-CN" dirty="0" smtClean="0"/>
              <a:t>.</a:t>
            </a:r>
          </a:p>
          <a:p>
            <a:r>
              <a:rPr lang="zh-CN" altLang="en-US" dirty="0" smtClean="0"/>
              <a:t>扩大</a:t>
            </a:r>
            <a:r>
              <a:rPr lang="en-US" altLang="zh-CN" dirty="0" smtClean="0"/>
              <a:t>100</a:t>
            </a:r>
            <a:r>
              <a:rPr lang="zh-CN" altLang="en-US" dirty="0" smtClean="0"/>
              <a:t>倍</a:t>
            </a:r>
            <a:r>
              <a:rPr lang="en-US" altLang="zh-CN" dirty="0" smtClean="0"/>
              <a:t>,</a:t>
            </a:r>
            <a:r>
              <a:rPr lang="zh-CN" altLang="en-US" dirty="0" smtClean="0"/>
              <a:t>样本均值标准差降低了</a:t>
            </a:r>
            <a:r>
              <a:rPr lang="en-US" altLang="zh-CN" dirty="0" smtClean="0"/>
              <a:t>10</a:t>
            </a:r>
            <a:r>
              <a:rPr lang="zh-CN" altLang="en-US" dirty="0" smtClean="0"/>
              <a:t>倍</a:t>
            </a:r>
            <a:r>
              <a:rPr lang="en-US" altLang="zh-CN" dirty="0" smtClean="0"/>
              <a:t>.</a:t>
            </a:r>
            <a:r>
              <a:rPr lang="zh-CN" altLang="en-US" dirty="0" smtClean="0"/>
              <a:t>更大的</a:t>
            </a:r>
            <a:r>
              <a:rPr lang="en-US" altLang="zh-CN" dirty="0" err="1" smtClean="0"/>
              <a:t>batch_size</a:t>
            </a:r>
            <a:r>
              <a:rPr lang="en-US" altLang="zh-CN" dirty="0" smtClean="0"/>
              <a:t>,</a:t>
            </a:r>
            <a:r>
              <a:rPr lang="zh-CN" altLang="en-US" dirty="0" smtClean="0"/>
              <a:t>意味着更多的计算量和更长的训练时间</a:t>
            </a:r>
            <a:r>
              <a:rPr lang="en-US" altLang="zh-CN" dirty="0" smtClean="0"/>
              <a:t>.</a:t>
            </a:r>
          </a:p>
          <a:p>
            <a:endParaRPr lang="en-US" altLang="zh-CN" dirty="0" smtClean="0"/>
          </a:p>
          <a:p>
            <a:r>
              <a:rPr lang="zh-CN" altLang="en-US" dirty="0" smtClean="0"/>
              <a:t>缩小采样容量可以提高参数更新速度</a:t>
            </a:r>
            <a:r>
              <a:rPr lang="en-US" altLang="zh-CN" dirty="0" smtClean="0"/>
              <a:t>,</a:t>
            </a:r>
            <a:r>
              <a:rPr lang="zh-CN" altLang="en-US" dirty="0" smtClean="0"/>
              <a:t>但也将会带来更加随机的的权重更新</a:t>
            </a:r>
            <a:r>
              <a:rPr lang="en-US" altLang="zh-CN" dirty="0" smtClean="0"/>
              <a:t>,</a:t>
            </a:r>
            <a:r>
              <a:rPr lang="zh-CN" altLang="en-US" dirty="0" smtClean="0"/>
              <a:t>震荡</a:t>
            </a:r>
            <a:r>
              <a:rPr lang="en-US" altLang="zh-CN" dirty="0" smtClean="0"/>
              <a:t>,</a:t>
            </a:r>
            <a:r>
              <a:rPr lang="zh-CN" altLang="en-US" dirty="0" smtClean="0"/>
              <a:t>甚至会导致模型训练不收敛</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2196641" y="1944177"/>
                <a:ext cx="3780420" cy="531877"/>
              </a:xfrm>
              <a:prstGeom prst="rect">
                <a:avLst/>
              </a:prstGeom>
              <a:noFill/>
            </p:spPr>
            <p:txBody>
              <a:bodyPr wrap="square" rtlCol="0">
                <a:spAutoFit/>
              </a:bodyPr>
              <a:lstStyle/>
              <a:p>
                <a:r>
                  <a:rPr lang="zh-CN" altLang="en-US" dirty="0" smtClean="0"/>
                  <a:t>样本</a:t>
                </a:r>
                <a14:m>
                  <m:oMath xmlns:m="http://schemas.openxmlformats.org/officeDocument/2006/math">
                    <m:r>
                      <a:rPr lang="zh-CN" altLang="en-US" i="1">
                        <a:latin typeface="Cambria Math" panose="02040503050406030204" pitchFamily="18" charset="0"/>
                      </a:rPr>
                      <m:t>的</m:t>
                    </m:r>
                    <m:r>
                      <a:rPr lang="zh-CN" altLang="en-US" i="1" smtClean="0">
                        <a:latin typeface="Cambria Math" panose="02040503050406030204" pitchFamily="18" charset="0"/>
                      </a:rPr>
                      <m:t>均值</m:t>
                    </m:r>
                    <m:r>
                      <a:rPr lang="zh-CN" altLang="en-US" i="1">
                        <a:latin typeface="Cambria Math" panose="02040503050406030204" pitchFamily="18" charset="0"/>
                      </a:rPr>
                      <m:t>标准</m:t>
                    </m:r>
                    <m:r>
                      <a:rPr lang="zh-CN" altLang="en-US" i="1" smtClean="0">
                        <a:latin typeface="Cambria Math" panose="02040503050406030204" pitchFamily="18" charset="0"/>
                      </a:rPr>
                      <m:t>差</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𝜎</m:t>
                        </m:r>
                      </m:e>
                      <m:sub>
                        <m:r>
                          <a:rPr lang="en-US" altLang="zh-CN" i="1">
                            <a:latin typeface="Cambria Math" panose="02040503050406030204" pitchFamily="18" charset="0"/>
                          </a:rPr>
                          <m:t>𝑥</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𝜎</m:t>
                        </m:r>
                      </m:num>
                      <m:den>
                        <m:rad>
                          <m:radPr>
                            <m:degHide m:val="on"/>
                            <m:ctrlPr>
                              <a:rPr lang="en-US" altLang="zh-CN" i="1">
                                <a:latin typeface="Cambria Math" panose="02040503050406030204" pitchFamily="18" charset="0"/>
                              </a:rPr>
                            </m:ctrlPr>
                          </m:radPr>
                          <m:deg/>
                          <m:e>
                            <m:r>
                              <m:rPr>
                                <m:sty m:val="p"/>
                              </m:rPr>
                              <a:rPr lang="en-US" altLang="zh-CN" i="1">
                                <a:latin typeface="Cambria Math" panose="02040503050406030204" pitchFamily="18" charset="0"/>
                              </a:rPr>
                              <m:t>n</m:t>
                            </m:r>
                          </m:e>
                        </m:rad>
                      </m:den>
                    </m:f>
                  </m:oMath>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196641" y="1944177"/>
                <a:ext cx="3780420" cy="531877"/>
              </a:xfrm>
              <a:prstGeom prst="rect">
                <a:avLst/>
              </a:prstGeom>
              <a:blipFill rotWithShape="0">
                <a:blip r:embed="rId3"/>
                <a:stretch>
                  <a:fillRect l="-1613" t="-4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307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4608512" cy="400110"/>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7.</a:t>
            </a:r>
            <a:r>
              <a:rPr lang="zh-CN" altLang="en-US" b="1" dirty="0">
                <a:solidFill>
                  <a:schemeClr val="tx1">
                    <a:lumMod val="50000"/>
                    <a:lumOff val="50000"/>
                  </a:schemeClr>
                </a:solidFill>
                <a:latin typeface="微软雅黑" pitchFamily="34" charset="-122"/>
                <a:ea typeface="微软雅黑" pitchFamily="34" charset="-122"/>
              </a:rPr>
              <a:t>局部与全局结构之间的弱对应</a:t>
            </a:r>
          </a:p>
        </p:txBody>
      </p:sp>
      <p:sp>
        <p:nvSpPr>
          <p:cNvPr id="4" name="文本框 3">
            <a:extLst>
              <a:ext uri="{FF2B5EF4-FFF2-40B4-BE49-F238E27FC236}">
                <a16:creationId xmlns:a16="http://schemas.microsoft.com/office/drawing/2014/main" xmlns="" id="{4A2C73C5-D029-48C1-9912-91DF8B8102C8}"/>
              </a:ext>
            </a:extLst>
          </p:cNvPr>
          <p:cNvSpPr txBox="1"/>
          <p:nvPr/>
        </p:nvSpPr>
        <p:spPr>
          <a:xfrm>
            <a:off x="966657" y="4582033"/>
            <a:ext cx="8784976" cy="1015663"/>
          </a:xfrm>
          <a:prstGeom prst="rect">
            <a:avLst/>
          </a:prstGeom>
          <a:noFill/>
        </p:spPr>
        <p:txBody>
          <a:bodyPr wrap="square" rtlCol="0">
            <a:spAutoFit/>
          </a:bodyPr>
          <a:lstStyle/>
          <a:p>
            <a:r>
              <a:rPr lang="zh-CN" altLang="en-US" dirty="0"/>
              <a:t>梯度下降</a:t>
            </a:r>
            <a:r>
              <a:rPr lang="en-US" altLang="zh-CN" dirty="0"/>
              <a:t>,</a:t>
            </a:r>
            <a:r>
              <a:rPr lang="zh-CN" altLang="en-US" dirty="0"/>
              <a:t>线性逼近的思想</a:t>
            </a:r>
            <a:r>
              <a:rPr lang="en-US" altLang="zh-CN" dirty="0"/>
              <a:t>,</a:t>
            </a:r>
            <a:r>
              <a:rPr lang="zh-CN" altLang="en-US" dirty="0"/>
              <a:t>局部信息在宽而平的区域</a:t>
            </a:r>
            <a:r>
              <a:rPr lang="en-US" altLang="zh-CN" dirty="0"/>
              <a:t>,</a:t>
            </a:r>
            <a:r>
              <a:rPr lang="zh-CN" altLang="en-US" dirty="0"/>
              <a:t>无法求解到最优的临界值</a:t>
            </a:r>
            <a:r>
              <a:rPr lang="en-US" altLang="zh-CN" dirty="0"/>
              <a:t>,</a:t>
            </a:r>
            <a:r>
              <a:rPr lang="zh-CN" altLang="en-US" dirty="0"/>
              <a:t>局部更新能可能会提供通向解的路径</a:t>
            </a:r>
            <a:r>
              <a:rPr lang="en-US" altLang="zh-CN" dirty="0"/>
              <a:t>,</a:t>
            </a:r>
            <a:r>
              <a:rPr lang="zh-CN" altLang="en-US" dirty="0"/>
              <a:t>如果局部表面没有指向全局解</a:t>
            </a:r>
            <a:r>
              <a:rPr lang="en-US" altLang="zh-CN" dirty="0"/>
              <a:t>,</a:t>
            </a:r>
            <a:r>
              <a:rPr lang="zh-CN" altLang="en-US" dirty="0"/>
              <a:t>优化就会失败</a:t>
            </a:r>
          </a:p>
        </p:txBody>
      </p:sp>
      <p:pic>
        <p:nvPicPr>
          <p:cNvPr id="5" name="图片 4">
            <a:extLst>
              <a:ext uri="{FF2B5EF4-FFF2-40B4-BE49-F238E27FC236}">
                <a16:creationId xmlns:a16="http://schemas.microsoft.com/office/drawing/2014/main" xmlns="" id="{96E49273-E918-41DB-B35C-BE179E1BC385}"/>
              </a:ext>
            </a:extLst>
          </p:cNvPr>
          <p:cNvPicPr>
            <a:picLocks noChangeAspect="1"/>
          </p:cNvPicPr>
          <p:nvPr/>
        </p:nvPicPr>
        <p:blipFill>
          <a:blip r:embed="rId3"/>
          <a:stretch>
            <a:fillRect/>
          </a:stretch>
        </p:blipFill>
        <p:spPr>
          <a:xfrm>
            <a:off x="3255962" y="1666608"/>
            <a:ext cx="5010150" cy="2400300"/>
          </a:xfrm>
          <a:prstGeom prst="rect">
            <a:avLst/>
          </a:prstGeom>
        </p:spPr>
      </p:pic>
    </p:spTree>
    <p:extLst>
      <p:ext uri="{BB962C8B-B14F-4D97-AF65-F5344CB8AC3E}">
        <p14:creationId xmlns:p14="http://schemas.microsoft.com/office/powerpoint/2010/main" val="3630589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批量梯度下降法</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Picture 2" descr="è¿éå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77" y="1652831"/>
            <a:ext cx="4342496" cy="22989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pic4.zhimg.com/80/v2-5e43a5099214417029720384e5ac4a17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989" y="1652831"/>
            <a:ext cx="5468033" cy="283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59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例子</a:t>
            </a:r>
            <a:endParaRPr lang="zh-CN" altLang="en-US" dirty="0"/>
          </a:p>
        </p:txBody>
      </p:sp>
      <p:sp>
        <p:nvSpPr>
          <p:cNvPr id="3" name="文本占位符 2"/>
          <p:cNvSpPr>
            <a:spLocks noGrp="1"/>
          </p:cNvSpPr>
          <p:nvPr>
            <p:ph type="body" sz="quarter" idx="11"/>
          </p:nvPr>
        </p:nvSpPr>
        <p:spPr/>
        <p:txBody>
          <a:bodyPr/>
          <a:lstStyle/>
          <a:p>
            <a:endParaRPr lang="zh-CN" altLang="en-US"/>
          </a:p>
        </p:txBody>
      </p:sp>
      <p:sp>
        <p:nvSpPr>
          <p:cNvPr id="4" name="矩形 3"/>
          <p:cNvSpPr/>
          <p:nvPr/>
        </p:nvSpPr>
        <p:spPr>
          <a:xfrm>
            <a:off x="1512565" y="1138127"/>
            <a:ext cx="8928992" cy="1938992"/>
          </a:xfrm>
          <a:prstGeom prst="rect">
            <a:avLst/>
          </a:prstGeom>
          <a:ln>
            <a:solidFill>
              <a:schemeClr val="tx1"/>
            </a:solidFill>
          </a:ln>
        </p:spPr>
        <p:txBody>
          <a:bodyPr wrap="square">
            <a:spAutoFit/>
          </a:bodyPr>
          <a:lstStyle/>
          <a:p>
            <a:r>
              <a:rPr lang="zh-CN" altLang="en-US" b="1" dirty="0" smtClean="0"/>
              <a:t>模拟实例</a:t>
            </a:r>
            <a:r>
              <a:rPr lang="zh-CN" altLang="en-US" dirty="0" smtClean="0"/>
              <a:t>：</a:t>
            </a:r>
            <a:endParaRPr lang="en-US" altLang="zh-CN" dirty="0" smtClean="0"/>
          </a:p>
          <a:p>
            <a:r>
              <a:rPr lang="en-US" altLang="zh-CN" dirty="0" smtClean="0"/>
              <a:t>1. </a:t>
            </a:r>
            <a:r>
              <a:rPr lang="zh-CN" altLang="en-US" dirty="0" smtClean="0"/>
              <a:t>模拟数据：在</a:t>
            </a:r>
            <a:r>
              <a:rPr lang="en-US" altLang="zh-CN" dirty="0" smtClean="0"/>
              <a:t>[-50,50]</a:t>
            </a:r>
            <a:r>
              <a:rPr lang="zh-CN" altLang="en-US" dirty="0" smtClean="0"/>
              <a:t>随机生成</a:t>
            </a:r>
            <a:r>
              <a:rPr lang="en-US" altLang="zh-CN" dirty="0" smtClean="0"/>
              <a:t>10000</a:t>
            </a:r>
            <a:r>
              <a:rPr lang="zh-CN" altLang="en-US" dirty="0" smtClean="0"/>
              <a:t>个随机二维数</a:t>
            </a:r>
            <a:r>
              <a:rPr lang="zh-CN" altLang="en-US" dirty="0"/>
              <a:t>据，当样本在</a:t>
            </a:r>
            <a:r>
              <a:rPr lang="en-US" altLang="zh-CN" dirty="0"/>
              <a:t>1</a:t>
            </a:r>
            <a:r>
              <a:rPr lang="zh-CN" altLang="en-US" dirty="0"/>
              <a:t>，</a:t>
            </a:r>
            <a:r>
              <a:rPr lang="en-US" altLang="zh-CN" dirty="0"/>
              <a:t>3</a:t>
            </a:r>
            <a:r>
              <a:rPr lang="zh-CN" altLang="en-US" dirty="0"/>
              <a:t>象限时为</a:t>
            </a:r>
            <a:r>
              <a:rPr lang="en-US" altLang="zh-CN" dirty="0"/>
              <a:t>1</a:t>
            </a:r>
            <a:r>
              <a:rPr lang="zh-CN" altLang="en-US" dirty="0"/>
              <a:t>，否则为</a:t>
            </a:r>
            <a:r>
              <a:rPr lang="en-US" altLang="zh-CN" dirty="0" smtClean="0"/>
              <a:t>0</a:t>
            </a:r>
            <a:r>
              <a:rPr lang="zh-CN" altLang="en-US" dirty="0" smtClean="0"/>
              <a:t>；</a:t>
            </a:r>
            <a:endParaRPr lang="en-US" altLang="zh-CN" dirty="0" smtClean="0"/>
          </a:p>
          <a:p>
            <a:r>
              <a:rPr lang="en-US" altLang="zh-CN" dirty="0" smtClean="0"/>
              <a:t>2. </a:t>
            </a:r>
            <a:r>
              <a:rPr lang="zh-CN" altLang="en-US" dirty="0" smtClean="0"/>
              <a:t>模拟网络：两层全连接网络，隐藏层</a:t>
            </a:r>
            <a:r>
              <a:rPr lang="en-US" altLang="zh-CN" dirty="0" smtClean="0"/>
              <a:t>4</a:t>
            </a:r>
            <a:r>
              <a:rPr lang="zh-CN" altLang="en-US" dirty="0" smtClean="0"/>
              <a:t>个神经元，激活函数为</a:t>
            </a:r>
            <a:r>
              <a:rPr lang="en-US" altLang="zh-CN" dirty="0" err="1" smtClean="0"/>
              <a:t>relu</a:t>
            </a:r>
            <a:r>
              <a:rPr lang="zh-CN" altLang="en-US" dirty="0" smtClean="0"/>
              <a:t>，输出为逻辑变换；</a:t>
            </a:r>
            <a:endParaRPr lang="en-US" altLang="zh-CN" dirty="0" smtClean="0"/>
          </a:p>
          <a:p>
            <a:r>
              <a:rPr lang="zh-CN" altLang="en-US" dirty="0" smtClean="0"/>
              <a:t>梯度下降法尝试：以</a:t>
            </a:r>
            <a:r>
              <a:rPr lang="en-US" altLang="zh-CN" dirty="0" smtClean="0"/>
              <a:t>0.005</a:t>
            </a:r>
            <a:r>
              <a:rPr lang="zh-CN" altLang="en-US" dirty="0" smtClean="0"/>
              <a:t>为学习率，迭代</a:t>
            </a:r>
            <a:r>
              <a:rPr lang="en-US" altLang="zh-CN" dirty="0" smtClean="0"/>
              <a:t>1</a:t>
            </a:r>
            <a:r>
              <a:rPr lang="zh-CN" altLang="en-US" dirty="0" smtClean="0"/>
              <a:t>万次。</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096" y="3107983"/>
            <a:ext cx="4057394" cy="253185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287" y="3107984"/>
            <a:ext cx="3817875" cy="2531854"/>
          </a:xfrm>
          <a:prstGeom prst="rect">
            <a:avLst/>
          </a:prstGeom>
        </p:spPr>
      </p:pic>
    </p:spTree>
    <p:extLst>
      <p:ext uri="{BB962C8B-B14F-4D97-AF65-F5344CB8AC3E}">
        <p14:creationId xmlns:p14="http://schemas.microsoft.com/office/powerpoint/2010/main" val="2922595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随机梯度下降法</a:t>
            </a:r>
            <a:endParaRPr lang="zh-CN" altLang="en-US" dirty="0"/>
          </a:p>
        </p:txBody>
      </p:sp>
      <p:sp>
        <p:nvSpPr>
          <p:cNvPr id="3" name="文本占位符 2"/>
          <p:cNvSpPr>
            <a:spLocks noGrp="1"/>
          </p:cNvSpPr>
          <p:nvPr>
            <p:ph type="body" sz="quarter" idx="11"/>
          </p:nvPr>
        </p:nvSpPr>
        <p:spPr/>
        <p:txBody>
          <a:bodyPr/>
          <a:lstStyle/>
          <a:p>
            <a:endParaRPr lang="zh-CN" altLang="en-US"/>
          </a:p>
        </p:txBody>
      </p:sp>
      <p:sp>
        <p:nvSpPr>
          <p:cNvPr id="4" name="矩形 3"/>
          <p:cNvSpPr/>
          <p:nvPr/>
        </p:nvSpPr>
        <p:spPr>
          <a:xfrm>
            <a:off x="1944613" y="1367879"/>
            <a:ext cx="7488832" cy="707886"/>
          </a:xfrm>
          <a:prstGeom prst="rect">
            <a:avLst/>
          </a:prstGeom>
          <a:ln>
            <a:solidFill>
              <a:schemeClr val="tx1"/>
            </a:solidFill>
          </a:ln>
        </p:spPr>
        <p:txBody>
          <a:bodyPr wrap="square">
            <a:spAutoFit/>
          </a:bodyPr>
          <a:lstStyle/>
          <a:p>
            <a:r>
              <a:rPr lang="zh-CN" altLang="en-US" dirty="0" smtClean="0">
                <a:latin typeface="FZSSK--GBK1-0"/>
              </a:rPr>
              <a:t>按照</a:t>
            </a:r>
            <a:r>
              <a:rPr lang="zh-CN" altLang="en-US" dirty="0">
                <a:latin typeface="FZSSK--GBK1-0"/>
              </a:rPr>
              <a:t>数据生成分布抽取</a:t>
            </a:r>
            <a:r>
              <a:rPr lang="en-US" altLang="zh-CN" i="1" dirty="0">
                <a:latin typeface="CMMI10"/>
              </a:rPr>
              <a:t>m </a:t>
            </a:r>
            <a:r>
              <a:rPr lang="zh-CN" altLang="en-US" dirty="0">
                <a:latin typeface="FZSSK--GBK1-0"/>
              </a:rPr>
              <a:t>个</a:t>
            </a:r>
            <a:r>
              <a:rPr lang="zh-CN" altLang="en-US" dirty="0" smtClean="0">
                <a:latin typeface="FZSSK--GBK1-0"/>
              </a:rPr>
              <a:t>小批量</a:t>
            </a:r>
            <a:r>
              <a:rPr lang="zh-CN" altLang="en-US" dirty="0">
                <a:latin typeface="FZSSK--GBK1-0"/>
              </a:rPr>
              <a:t>（独立同分布的）样本，通过计算它们梯度均值，我们可以得到梯度的</a:t>
            </a:r>
            <a:r>
              <a:rPr lang="zh-CN" altLang="en-US" dirty="0" smtClean="0">
                <a:latin typeface="FZSSK--GBK1-0"/>
              </a:rPr>
              <a:t>无偏估计</a:t>
            </a:r>
            <a:r>
              <a:rPr lang="zh-CN" altLang="en-US" dirty="0">
                <a:latin typeface="FZSSK--GBK1-0"/>
              </a:rPr>
              <a:t>。</a:t>
            </a:r>
            <a:endParaRPr lang="zh-CN" altLang="en-US" dirty="0"/>
          </a:p>
        </p:txBody>
      </p:sp>
      <p:pic>
        <p:nvPicPr>
          <p:cNvPr id="5" name="Picture 2" descr="c:\users\liudong9\documents\jddongdong\jimenterprise\liudong9\temp\jdonline201811070908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141" y="2382636"/>
            <a:ext cx="5819775"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939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Sgd</a:t>
            </a:r>
            <a:r>
              <a:rPr lang="zh-CN" altLang="en-US" dirty="0" smtClean="0"/>
              <a:t>例子</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058" y="4017634"/>
            <a:ext cx="2874830" cy="179392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5930" y="4017634"/>
            <a:ext cx="2698622" cy="168736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748" y="1872307"/>
            <a:ext cx="2698622" cy="1784915"/>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568" y="1872307"/>
            <a:ext cx="2880320" cy="1870723"/>
          </a:xfrm>
          <a:prstGeom prst="rect">
            <a:avLst/>
          </a:prstGeom>
        </p:spPr>
      </p:pic>
      <p:sp>
        <p:nvSpPr>
          <p:cNvPr id="8" name="文本框 7"/>
          <p:cNvSpPr txBox="1"/>
          <p:nvPr/>
        </p:nvSpPr>
        <p:spPr>
          <a:xfrm>
            <a:off x="1656581" y="1311840"/>
            <a:ext cx="6408712" cy="400110"/>
          </a:xfrm>
          <a:prstGeom prst="rect">
            <a:avLst/>
          </a:prstGeom>
          <a:noFill/>
        </p:spPr>
        <p:txBody>
          <a:bodyPr wrap="square" rtlCol="0">
            <a:spAutoFit/>
          </a:bodyPr>
          <a:lstStyle/>
          <a:p>
            <a:r>
              <a:rPr lang="zh-CN" altLang="en-US" dirty="0" smtClean="0"/>
              <a:t>取学习率为</a:t>
            </a:r>
            <a:r>
              <a:rPr lang="en-US" altLang="zh-CN" dirty="0" smtClean="0"/>
              <a:t>0.005</a:t>
            </a:r>
            <a:r>
              <a:rPr lang="zh-CN" altLang="en-US" dirty="0" smtClean="0"/>
              <a:t>，分不同批量迭代一万轮。</a:t>
            </a:r>
            <a:endParaRPr lang="zh-CN" altLang="en-US" dirty="0"/>
          </a:p>
        </p:txBody>
      </p:sp>
      <p:sp>
        <p:nvSpPr>
          <p:cNvPr id="9" name="文本框 8"/>
          <p:cNvSpPr txBox="1"/>
          <p:nvPr/>
        </p:nvSpPr>
        <p:spPr>
          <a:xfrm>
            <a:off x="1672395" y="1948575"/>
            <a:ext cx="998587" cy="400110"/>
          </a:xfrm>
          <a:prstGeom prst="rect">
            <a:avLst/>
          </a:prstGeom>
          <a:noFill/>
          <a:ln>
            <a:solidFill>
              <a:schemeClr val="tx1"/>
            </a:solidFill>
          </a:ln>
        </p:spPr>
        <p:txBody>
          <a:bodyPr wrap="square" rtlCol="0">
            <a:spAutoFit/>
          </a:bodyPr>
          <a:lstStyle/>
          <a:p>
            <a:r>
              <a:rPr lang="en-US" altLang="zh-CN" dirty="0" smtClean="0"/>
              <a:t>r=100</a:t>
            </a:r>
            <a:endParaRPr lang="zh-CN" altLang="en-US" dirty="0"/>
          </a:p>
        </p:txBody>
      </p:sp>
      <p:sp>
        <p:nvSpPr>
          <p:cNvPr id="10" name="文本框 9"/>
          <p:cNvSpPr txBox="1"/>
          <p:nvPr/>
        </p:nvSpPr>
        <p:spPr>
          <a:xfrm>
            <a:off x="5647674" y="4117883"/>
            <a:ext cx="998587" cy="400110"/>
          </a:xfrm>
          <a:prstGeom prst="rect">
            <a:avLst/>
          </a:prstGeom>
          <a:noFill/>
          <a:ln>
            <a:solidFill>
              <a:schemeClr val="tx1"/>
            </a:solidFill>
          </a:ln>
        </p:spPr>
        <p:txBody>
          <a:bodyPr wrap="square" rtlCol="0">
            <a:spAutoFit/>
          </a:bodyPr>
          <a:lstStyle/>
          <a:p>
            <a:r>
              <a:rPr lang="zh-CN" altLang="en-US" dirty="0"/>
              <a:t>全量</a:t>
            </a:r>
          </a:p>
        </p:txBody>
      </p:sp>
      <p:sp>
        <p:nvSpPr>
          <p:cNvPr id="11" name="文本框 10"/>
          <p:cNvSpPr txBox="1"/>
          <p:nvPr/>
        </p:nvSpPr>
        <p:spPr>
          <a:xfrm>
            <a:off x="1674110" y="4117883"/>
            <a:ext cx="998587" cy="400110"/>
          </a:xfrm>
          <a:prstGeom prst="rect">
            <a:avLst/>
          </a:prstGeom>
          <a:noFill/>
          <a:ln>
            <a:solidFill>
              <a:schemeClr val="tx1"/>
            </a:solidFill>
          </a:ln>
        </p:spPr>
        <p:txBody>
          <a:bodyPr wrap="square" rtlCol="0">
            <a:spAutoFit/>
          </a:bodyPr>
          <a:lstStyle/>
          <a:p>
            <a:r>
              <a:rPr lang="en-US" altLang="zh-CN" dirty="0" smtClean="0"/>
              <a:t>r=10</a:t>
            </a:r>
            <a:endParaRPr lang="zh-CN" altLang="en-US" dirty="0"/>
          </a:p>
        </p:txBody>
      </p:sp>
      <p:sp>
        <p:nvSpPr>
          <p:cNvPr id="12" name="文本框 11"/>
          <p:cNvSpPr txBox="1"/>
          <p:nvPr/>
        </p:nvSpPr>
        <p:spPr>
          <a:xfrm>
            <a:off x="5647675" y="1918281"/>
            <a:ext cx="998587" cy="400110"/>
          </a:xfrm>
          <a:prstGeom prst="rect">
            <a:avLst/>
          </a:prstGeom>
          <a:noFill/>
          <a:ln>
            <a:solidFill>
              <a:schemeClr val="tx1"/>
            </a:solidFill>
          </a:ln>
        </p:spPr>
        <p:txBody>
          <a:bodyPr wrap="square" rtlCol="0">
            <a:spAutoFit/>
          </a:bodyPr>
          <a:lstStyle/>
          <a:p>
            <a:r>
              <a:rPr lang="en-US" altLang="zh-CN" dirty="0" smtClean="0"/>
              <a:t>r=1000</a:t>
            </a:r>
            <a:endParaRPr lang="zh-CN" altLang="en-US" dirty="0"/>
          </a:p>
        </p:txBody>
      </p:sp>
    </p:spTree>
    <p:extLst>
      <p:ext uri="{BB962C8B-B14F-4D97-AF65-F5344CB8AC3E}">
        <p14:creationId xmlns:p14="http://schemas.microsoft.com/office/powerpoint/2010/main" val="1476682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迭代轨迹图</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5122" name="Picture 2" descr="https://pic2.zhimg.com/80/v2-d1d494decf8599bcb3a0141ae6cdfbc9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069" y="2016323"/>
            <a:ext cx="3997726" cy="31755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ic4.zhimg.com/80/v2-dd10398b4fd2615a2c71aa13b7925c77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13" y="2016323"/>
            <a:ext cx="2718281" cy="298234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944613" y="1383848"/>
            <a:ext cx="2032764" cy="400110"/>
          </a:xfrm>
          <a:prstGeom prst="rect">
            <a:avLst/>
          </a:prstGeom>
          <a:noFill/>
          <a:ln>
            <a:solidFill>
              <a:schemeClr val="tx1"/>
            </a:solidFill>
          </a:ln>
        </p:spPr>
        <p:txBody>
          <a:bodyPr wrap="square" rtlCol="0">
            <a:spAutoFit/>
          </a:bodyPr>
          <a:lstStyle/>
          <a:p>
            <a:r>
              <a:rPr lang="zh-CN" altLang="en-US" dirty="0"/>
              <a:t>批量</a:t>
            </a:r>
            <a:r>
              <a:rPr lang="zh-CN" altLang="en-US" dirty="0" smtClean="0"/>
              <a:t>梯度下降</a:t>
            </a:r>
            <a:endParaRPr lang="zh-CN" altLang="en-US" dirty="0"/>
          </a:p>
        </p:txBody>
      </p:sp>
      <p:sp>
        <p:nvSpPr>
          <p:cNvPr id="7" name="文本框 6"/>
          <p:cNvSpPr txBox="1"/>
          <p:nvPr/>
        </p:nvSpPr>
        <p:spPr>
          <a:xfrm>
            <a:off x="6265093" y="1379767"/>
            <a:ext cx="2032764" cy="400110"/>
          </a:xfrm>
          <a:prstGeom prst="rect">
            <a:avLst/>
          </a:prstGeom>
          <a:noFill/>
          <a:ln>
            <a:solidFill>
              <a:schemeClr val="tx1"/>
            </a:solidFill>
          </a:ln>
        </p:spPr>
        <p:txBody>
          <a:bodyPr wrap="square" rtlCol="0">
            <a:spAutoFit/>
          </a:bodyPr>
          <a:lstStyle/>
          <a:p>
            <a:r>
              <a:rPr lang="zh-CN" altLang="en-US" dirty="0"/>
              <a:t>随机</a:t>
            </a:r>
            <a:r>
              <a:rPr lang="zh-CN" altLang="en-US" dirty="0" smtClean="0"/>
              <a:t>梯度下降</a:t>
            </a:r>
            <a:endParaRPr lang="zh-CN" altLang="en-US" dirty="0"/>
          </a:p>
        </p:txBody>
      </p:sp>
    </p:spTree>
    <p:extLst>
      <p:ext uri="{BB962C8B-B14F-4D97-AF65-F5344CB8AC3E}">
        <p14:creationId xmlns:p14="http://schemas.microsoft.com/office/powerpoint/2010/main" val="3135588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随机梯度下降优缺点</a:t>
            </a:r>
            <a:endParaRPr lang="zh-CN" altLang="en-US" dirty="0"/>
          </a:p>
        </p:txBody>
      </p:sp>
      <p:sp>
        <p:nvSpPr>
          <p:cNvPr id="3" name="文本占位符 2"/>
          <p:cNvSpPr>
            <a:spLocks noGrp="1"/>
          </p:cNvSpPr>
          <p:nvPr>
            <p:ph type="body" sz="quarter" idx="11"/>
          </p:nvPr>
        </p:nvSpPr>
        <p:spPr/>
        <p:txBody>
          <a:bodyPr/>
          <a:lstStyle/>
          <a:p>
            <a:endParaRPr lang="zh-CN" altLang="en-US"/>
          </a:p>
        </p:txBody>
      </p:sp>
      <p:sp>
        <p:nvSpPr>
          <p:cNvPr id="4" name="文本框 3"/>
          <p:cNvSpPr txBox="1"/>
          <p:nvPr/>
        </p:nvSpPr>
        <p:spPr>
          <a:xfrm>
            <a:off x="1872605" y="1511895"/>
            <a:ext cx="8064896" cy="3170099"/>
          </a:xfrm>
          <a:prstGeom prst="rect">
            <a:avLst/>
          </a:prstGeom>
          <a:noFill/>
          <a:ln>
            <a:solidFill>
              <a:schemeClr val="tx1"/>
            </a:solidFill>
          </a:ln>
        </p:spPr>
        <p:txBody>
          <a:bodyPr wrap="square" rtlCol="0">
            <a:spAutoFit/>
          </a:bodyPr>
          <a:lstStyle/>
          <a:p>
            <a:r>
              <a:rPr lang="zh-CN" altLang="en-US" b="1" dirty="0" smtClean="0"/>
              <a:t>优点</a:t>
            </a:r>
            <a:r>
              <a:rPr lang="zh-CN" altLang="en-US" dirty="0" smtClean="0"/>
              <a:t>：</a:t>
            </a:r>
            <a:endParaRPr lang="en-US" altLang="zh-CN" dirty="0" smtClean="0"/>
          </a:p>
          <a:p>
            <a:r>
              <a:rPr lang="en-US" altLang="zh-CN" dirty="0" smtClean="0"/>
              <a:t>1.</a:t>
            </a:r>
            <a:r>
              <a:rPr lang="zh-CN" altLang="en-US" dirty="0" smtClean="0"/>
              <a:t>计算量要求相对较少；</a:t>
            </a:r>
            <a:endParaRPr lang="en-US" altLang="zh-CN" dirty="0" smtClean="0"/>
          </a:p>
          <a:p>
            <a:r>
              <a:rPr lang="en-US" altLang="zh-CN" dirty="0" smtClean="0"/>
              <a:t>2.</a:t>
            </a:r>
            <a:r>
              <a:rPr lang="zh-CN" altLang="en-US" dirty="0" smtClean="0"/>
              <a:t>有一定的正则功能并且；</a:t>
            </a:r>
            <a:endParaRPr lang="en-US" altLang="zh-CN" dirty="0" smtClean="0"/>
          </a:p>
          <a:p>
            <a:r>
              <a:rPr lang="en-US" altLang="zh-CN" dirty="0" smtClean="0"/>
              <a:t>3.</a:t>
            </a:r>
            <a:r>
              <a:rPr lang="zh-CN" altLang="en-US" dirty="0" smtClean="0"/>
              <a:t>相对于批量梯度下降法，可在一定程度上避免陷入局部最优。</a:t>
            </a:r>
            <a:endParaRPr lang="en-US" altLang="zh-CN" dirty="0" smtClean="0"/>
          </a:p>
          <a:p>
            <a:endParaRPr lang="en-US" altLang="zh-CN" dirty="0"/>
          </a:p>
          <a:p>
            <a:r>
              <a:rPr lang="zh-CN" altLang="en-US" b="1" dirty="0" smtClean="0"/>
              <a:t>缺点</a:t>
            </a:r>
            <a:r>
              <a:rPr lang="zh-CN" altLang="en-US" dirty="0" smtClean="0"/>
              <a:t>：</a:t>
            </a:r>
            <a:endParaRPr lang="en-US" altLang="zh-CN" dirty="0" smtClean="0"/>
          </a:p>
          <a:p>
            <a:pPr marL="457200" indent="-457200">
              <a:buAutoNum type="arabicPeriod"/>
            </a:pPr>
            <a:r>
              <a:rPr lang="zh-CN" altLang="en-US" dirty="0" smtClean="0"/>
              <a:t>很难</a:t>
            </a:r>
            <a:r>
              <a:rPr lang="zh-CN" altLang="en-US" dirty="0"/>
              <a:t>选择出合适的学习率。太小的学习率会导致网络收敛过于缓慢，而学习率太大可能会影响收敛，并导致损失函数在最小值上波动，甚至出现梯度发散</a:t>
            </a:r>
            <a:r>
              <a:rPr lang="zh-CN" altLang="en-US" dirty="0" smtClean="0"/>
              <a:t>。</a:t>
            </a:r>
            <a:endParaRPr lang="en-US" altLang="zh-CN" dirty="0" smtClean="0"/>
          </a:p>
          <a:p>
            <a:pPr marL="457200" indent="-457200">
              <a:buAutoNum type="arabicPeriod"/>
            </a:pPr>
            <a:r>
              <a:rPr lang="zh-CN" altLang="en-US" dirty="0" smtClean="0"/>
              <a:t>在鞍点处震荡。</a:t>
            </a:r>
            <a:endParaRPr lang="zh-CN" altLang="en-US" dirty="0"/>
          </a:p>
        </p:txBody>
      </p:sp>
    </p:spTree>
    <p:extLst>
      <p:ext uri="{BB962C8B-B14F-4D97-AF65-F5344CB8AC3E}">
        <p14:creationId xmlns:p14="http://schemas.microsoft.com/office/powerpoint/2010/main" val="1594069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1</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为什么要优化</a:t>
            </a:r>
          </a:p>
        </p:txBody>
      </p:sp>
      <p:sp>
        <p:nvSpPr>
          <p:cNvPr id="5" name="文本占位符 4"/>
          <p:cNvSpPr>
            <a:spLocks noGrp="1"/>
          </p:cNvSpPr>
          <p:nvPr>
            <p:ph type="body" sz="quarter" idx="13"/>
          </p:nvPr>
        </p:nvSpPr>
        <p:spPr/>
        <p:txBody>
          <a:bodyPr/>
          <a:lstStyle/>
          <a:p>
            <a:r>
              <a:rPr kumimoji="1" lang="en-US" altLang="zh-CN" dirty="0"/>
              <a:t>2</a:t>
            </a:r>
            <a:endParaRPr kumimoji="1" lang="zh-CN" altLang="en-US" dirty="0"/>
          </a:p>
        </p:txBody>
      </p:sp>
      <p:sp>
        <p:nvSpPr>
          <p:cNvPr id="6" name="文本占位符 5"/>
          <p:cNvSpPr>
            <a:spLocks noGrp="1"/>
          </p:cNvSpPr>
          <p:nvPr>
            <p:ph type="body" sz="quarter" idx="14"/>
          </p:nvPr>
        </p:nvSpPr>
        <p:spPr/>
        <p:txBody>
          <a:bodyPr/>
          <a:lstStyle/>
          <a:p>
            <a:r>
              <a:rPr kumimoji="1" lang="zh-CN" altLang="en-US" dirty="0"/>
              <a:t>优化面临的挑战</a:t>
            </a:r>
            <a:endParaRPr kumimoji="1" lang="en-US" altLang="zh-CN" dirty="0"/>
          </a:p>
          <a:p>
            <a:endParaRPr kumimoji="1" lang="en-US" altLang="zh-CN" dirty="0"/>
          </a:p>
          <a:p>
            <a:endParaRPr kumimoji="1" lang="zh-CN" altLang="en-US" dirty="0"/>
          </a:p>
        </p:txBody>
      </p:sp>
      <p:sp>
        <p:nvSpPr>
          <p:cNvPr id="7" name="文本占位符 6"/>
          <p:cNvSpPr>
            <a:spLocks noGrp="1"/>
          </p:cNvSpPr>
          <p:nvPr>
            <p:ph type="body" sz="quarter" idx="15"/>
          </p:nvPr>
        </p:nvSpPr>
        <p:spPr/>
        <p:txBody>
          <a:bodyPr/>
          <a:lstStyle/>
          <a:p>
            <a:r>
              <a:rPr kumimoji="1" lang="en-US" altLang="zh-CN" dirty="0"/>
              <a:t>3</a:t>
            </a:r>
            <a:endParaRPr kumimoji="1" lang="zh-CN" altLang="en-US" dirty="0"/>
          </a:p>
        </p:txBody>
      </p:sp>
      <p:sp>
        <p:nvSpPr>
          <p:cNvPr id="10" name="文本占位符 9"/>
          <p:cNvSpPr>
            <a:spLocks noGrp="1"/>
          </p:cNvSpPr>
          <p:nvPr>
            <p:ph type="body" sz="quarter" idx="18"/>
          </p:nvPr>
        </p:nvSpPr>
        <p:spPr/>
        <p:txBody>
          <a:bodyPr/>
          <a:lstStyle/>
          <a:p>
            <a:r>
              <a:rPr kumimoji="1" lang="zh-CN" altLang="en-US" dirty="0"/>
              <a:t>模型优化算法介绍</a:t>
            </a:r>
          </a:p>
        </p:txBody>
      </p:sp>
      <p:sp>
        <p:nvSpPr>
          <p:cNvPr id="11" name="文本占位符 10"/>
          <p:cNvSpPr>
            <a:spLocks noGrp="1"/>
          </p:cNvSpPr>
          <p:nvPr>
            <p:ph type="body" sz="quarter" idx="19"/>
          </p:nvPr>
        </p:nvSpPr>
        <p:spPr/>
        <p:txBody>
          <a:bodyPr/>
          <a:lstStyle/>
          <a:p>
            <a:endParaRPr kumimoji="1" lang="en-US" altLang="zh-CN" dirty="0"/>
          </a:p>
          <a:p>
            <a:endParaRPr kumimoji="1" lang="zh-CN" altLang="en-US" dirty="0"/>
          </a:p>
        </p:txBody>
      </p:sp>
    </p:spTree>
    <p:extLst>
      <p:ext uri="{BB962C8B-B14F-4D97-AF65-F5344CB8AC3E}">
        <p14:creationId xmlns:p14="http://schemas.microsoft.com/office/powerpoint/2010/main" val="1152361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随机梯度下降法学习率的选取</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Picture 2" descr="c:\users\liudong9\documents\jddongdong\jimenterprise\liudong9\temp\jdonline201811061049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95" y="1161930"/>
            <a:ext cx="1924050" cy="819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liudong9\documents\jddongdong\jimenterprise\liudong9\temp\jdonline201811061050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5540" y="1088134"/>
            <a:ext cx="19050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liudong9\documents\jddongdong\jimenterprise\liudong9\temp\jdonline201811061052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129" y="1259586"/>
            <a:ext cx="2486025" cy="5715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liudong9\documents\jddongdong\jimenterprise\liudong9\temp\jdonline2018110610524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2973" y="1364360"/>
            <a:ext cx="628650" cy="3619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936501" y="1345282"/>
            <a:ext cx="3600400" cy="400110"/>
          </a:xfrm>
          <a:prstGeom prst="rect">
            <a:avLst/>
          </a:prstGeom>
          <a:noFill/>
        </p:spPr>
        <p:txBody>
          <a:bodyPr wrap="square" rtlCol="0">
            <a:spAutoFit/>
          </a:bodyPr>
          <a:lstStyle/>
          <a:p>
            <a:r>
              <a:rPr lang="en-US" altLang="zh-CN" dirty="0" err="1" smtClean="0"/>
              <a:t>Sgd</a:t>
            </a:r>
            <a:r>
              <a:rPr lang="zh-CN" altLang="en-US" dirty="0" smtClean="0"/>
              <a:t>收敛的充分条件</a:t>
            </a:r>
            <a:endParaRPr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1079893" y="2113682"/>
                <a:ext cx="1180116" cy="400110"/>
              </a:xfrm>
              <a:prstGeom prst="rect">
                <a:avLst/>
              </a:prstGeom>
              <a:noFill/>
              <a:ln>
                <a:solidFill>
                  <a:schemeClr val="tx1"/>
                </a:solidFill>
              </a:ln>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10</a:t>
                </a:r>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079893" y="2113682"/>
                <a:ext cx="1180116" cy="400110"/>
              </a:xfrm>
              <a:prstGeom prst="rect">
                <a:avLst/>
              </a:prstGeom>
              <a:blipFill rotWithShape="0">
                <a:blip r:embed="rId10"/>
                <a:stretch>
                  <a:fillRect t="-7463" b="-2537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337633" y="2081735"/>
                <a:ext cx="1146073" cy="400110"/>
              </a:xfrm>
              <a:prstGeom prst="rect">
                <a:avLst/>
              </a:prstGeom>
              <a:noFill/>
              <a:ln>
                <a:solidFill>
                  <a:schemeClr val="tx1"/>
                </a:solidFill>
              </a:ln>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1</a:t>
                </a:r>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337633" y="2081735"/>
                <a:ext cx="1146073" cy="400110"/>
              </a:xfrm>
              <a:prstGeom prst="rect">
                <a:avLst/>
              </a:prstGeom>
              <a:blipFill rotWithShape="0">
                <a:blip r:embed="rId11"/>
                <a:stretch>
                  <a:fillRect t="-5882" b="-23529"/>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080517" y="4182284"/>
                <a:ext cx="1193932" cy="400110"/>
              </a:xfrm>
              <a:prstGeom prst="rect">
                <a:avLst/>
              </a:prstGeom>
              <a:noFill/>
              <a:ln>
                <a:solidFill>
                  <a:schemeClr val="tx1"/>
                </a:solidFill>
              </a:ln>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0.1</a:t>
                </a:r>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080517" y="4182284"/>
                <a:ext cx="1193932" cy="400110"/>
              </a:xfrm>
              <a:prstGeom prst="rect">
                <a:avLst/>
              </a:prstGeom>
              <a:blipFill rotWithShape="0">
                <a:blip r:embed="rId12"/>
                <a:stretch>
                  <a:fillRect t="-5882" b="-23529"/>
                </a:stretch>
              </a:blipFill>
              <a:ln>
                <a:solidFill>
                  <a:schemeClr val="tx1"/>
                </a:solidFill>
              </a:ln>
            </p:spPr>
            <p:txBody>
              <a:bodyPr/>
              <a:lstStyle/>
              <a:p>
                <a:r>
                  <a:rPr lang="zh-CN" altLang="en-US">
                    <a:noFill/>
                  </a:rPr>
                  <a:t> </a:t>
                </a:r>
              </a:p>
            </p:txBody>
          </p:sp>
        </mc:Fallback>
      </mc:AlternateContent>
      <p:pic>
        <p:nvPicPr>
          <p:cNvPr id="9" name="图片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07340" y="2031116"/>
            <a:ext cx="2845598" cy="1882128"/>
          </a:xfrm>
          <a:prstGeom prst="rect">
            <a:avLst/>
          </a:prstGeom>
        </p:spPr>
      </p:pic>
      <p:pic>
        <p:nvPicPr>
          <p:cNvPr id="10" name="图片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08651" y="4101437"/>
            <a:ext cx="2916702" cy="1929157"/>
          </a:xfrm>
          <a:prstGeom prst="rect">
            <a:avLst/>
          </a:prstGeom>
        </p:spPr>
      </p:pic>
      <p:pic>
        <p:nvPicPr>
          <p:cNvPr id="11" name="图片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25133" y="2002535"/>
            <a:ext cx="2932022" cy="1939290"/>
          </a:xfrm>
          <a:prstGeom prst="rect">
            <a:avLst/>
          </a:prstGeom>
        </p:spPr>
      </p:pic>
    </p:spTree>
    <p:extLst>
      <p:ext uri="{BB962C8B-B14F-4D97-AF65-F5344CB8AC3E}">
        <p14:creationId xmlns:p14="http://schemas.microsoft.com/office/powerpoint/2010/main" val="1530130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动量</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1026" name="Picture 2" descr="c:\users\liudong9\documents\jddongdong\jimenterprise\liudong9\temp\jdonline201811071107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901" y="1348883"/>
            <a:ext cx="581977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dong9\documents\jddongdong\jimenterprise\liudong9\temp\jdonline201811071107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925" y="1816669"/>
            <a:ext cx="286702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liudong9\documents\jddongdong\jimenterprise\liudong9\temp\jdonline201811071108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566" y="2785594"/>
            <a:ext cx="2162175"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35190" y="1348883"/>
            <a:ext cx="2288247" cy="400110"/>
          </a:xfrm>
          <a:prstGeom prst="rect">
            <a:avLst/>
          </a:prstGeom>
          <a:noFill/>
          <a:ln>
            <a:solidFill>
              <a:schemeClr val="tx1"/>
            </a:solidFill>
          </a:ln>
        </p:spPr>
        <p:txBody>
          <a:bodyPr wrap="square" rtlCol="0">
            <a:spAutoFit/>
          </a:bodyPr>
          <a:lstStyle/>
          <a:p>
            <a:r>
              <a:rPr lang="zh-CN" altLang="en-US" dirty="0" smtClean="0"/>
              <a:t>计算公式</a:t>
            </a:r>
            <a:endParaRPr lang="zh-CN" altLang="en-US" dirty="0"/>
          </a:p>
        </p:txBody>
      </p:sp>
    </p:spTree>
    <p:extLst>
      <p:ext uri="{BB962C8B-B14F-4D97-AF65-F5344CB8AC3E}">
        <p14:creationId xmlns:p14="http://schemas.microsoft.com/office/powerpoint/2010/main" val="2607606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动量例子</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636" y="1346191"/>
            <a:ext cx="3122029" cy="206496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81" y="1346191"/>
            <a:ext cx="3122029" cy="206496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637" y="3496861"/>
            <a:ext cx="3122029" cy="206496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300" y="3984361"/>
            <a:ext cx="3105910" cy="1476447"/>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36498" y="1397461"/>
                <a:ext cx="12241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=0.5</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936498" y="1397461"/>
                <a:ext cx="1224135" cy="40011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275861" y="3366748"/>
                <a:ext cx="3509513" cy="6728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600</m:t>
                                  </m:r>
                                </m:den>
                              </m:f>
                              <m:r>
                                <a:rPr lang="en-US" altLang="zh-CN" b="0" i="1" smtClean="0">
                                  <a:latin typeface="Cambria Math" panose="02040503050406030204" pitchFamily="18" charset="0"/>
                                </a:rPr>
                                <m:t>∗0.99,0.99</m:t>
                              </m:r>
                            </m:e>
                          </m:d>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5275861" y="3366748"/>
                <a:ext cx="3509513" cy="6728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282665" y="1346191"/>
                <a:ext cx="12241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=0.9</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282665" y="1346191"/>
                <a:ext cx="1224135" cy="400110"/>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936499" y="3557647"/>
                <a:ext cx="122413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=0.99</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936499" y="3557647"/>
                <a:ext cx="1224135" cy="400110"/>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0429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动量可能存在的问题</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4098" name="Picture 2" descr="c:\users\liudong9\documents\jddongdong\jimenterprise\liudong9\temp\jdonline201811071502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765" y="1871935"/>
            <a:ext cx="43624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95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Nestorv</a:t>
            </a:r>
            <a:r>
              <a:rPr lang="zh-CN" altLang="en-US" dirty="0" smtClean="0"/>
              <a:t>动量</a:t>
            </a:r>
            <a:endParaRPr lang="zh-CN" altLang="en-US" dirty="0"/>
          </a:p>
        </p:txBody>
      </p:sp>
      <p:sp>
        <p:nvSpPr>
          <p:cNvPr id="3" name="文本占位符 2"/>
          <p:cNvSpPr>
            <a:spLocks noGrp="1"/>
          </p:cNvSpPr>
          <p:nvPr>
            <p:ph type="body" sz="quarter" idx="11"/>
          </p:nvPr>
        </p:nvSpPr>
        <p:spPr/>
        <p:txBody>
          <a:bodyPr/>
          <a:lstStyle/>
          <a:p>
            <a:endParaRPr lang="zh-CN" altLang="en-US"/>
          </a:p>
        </p:txBody>
      </p:sp>
      <p:pic>
        <p:nvPicPr>
          <p:cNvPr id="2050" name="Picture 2" descr="c:\users\liudong9\documents\jddongdong\jimenterprise\liudong9\temp\jdonline201811071217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33" y="1577359"/>
            <a:ext cx="3276600" cy="8191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iudong9\documents\jddongdong\jimenterprise\liudong9\temp\jdonline20181107121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539" y="1577359"/>
            <a:ext cx="5781675" cy="24860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ic4.zhimg.com/80/fecd469405501ad82788f068985b25cb_h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42" y="2820372"/>
            <a:ext cx="3207981" cy="92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148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a:t>感谢您的时间。</a:t>
            </a:r>
          </a:p>
        </p:txBody>
      </p:sp>
      <p:sp>
        <p:nvSpPr>
          <p:cNvPr id="3" name="文本占位符 2"/>
          <p:cNvSpPr>
            <a:spLocks noGrp="1"/>
          </p:cNvSpPr>
          <p:nvPr>
            <p:ph type="body" sz="quarter" idx="14"/>
          </p:nvPr>
        </p:nvSpPr>
        <p:spPr/>
        <p:txBody>
          <a:bodyPr/>
          <a:lstStyle/>
          <a:p>
            <a:r>
              <a:rPr kumimoji="1" lang="en-US" altLang="zh-CN" dirty="0"/>
              <a:t>THANKS</a:t>
            </a:r>
            <a:endParaRPr kumimoji="1" lang="zh-CN" altLang="en-US" dirty="0"/>
          </a:p>
        </p:txBody>
      </p:sp>
    </p:spTree>
    <p:extLst>
      <p:ext uri="{BB962C8B-B14F-4D97-AF65-F5344CB8AC3E}">
        <p14:creationId xmlns:p14="http://schemas.microsoft.com/office/powerpoint/2010/main" val="115222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优化问题的重要性</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01</a:t>
            </a:r>
            <a:endParaRPr kumimoji="1" lang="zh-CN" altLang="en-US" dirty="0"/>
          </a:p>
        </p:txBody>
      </p:sp>
      <p:sp>
        <p:nvSpPr>
          <p:cNvPr id="21" name="矩形 20"/>
          <p:cNvSpPr/>
          <p:nvPr/>
        </p:nvSpPr>
        <p:spPr>
          <a:xfrm>
            <a:off x="941250" y="1079847"/>
            <a:ext cx="4576894" cy="400110"/>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chemeClr val="tx1">
                    <a:lumMod val="50000"/>
                    <a:lumOff val="50000"/>
                  </a:schemeClr>
                </a:solidFill>
                <a:latin typeface="微软雅黑" pitchFamily="34" charset="-122"/>
                <a:ea typeface="微软雅黑" pitchFamily="34" charset="-122"/>
              </a:rPr>
              <a:t>优化问题在深度学习算法的核心问题</a:t>
            </a:r>
            <a:endParaRPr lang="en-US" altLang="zh-CN" b="1" dirty="0">
              <a:solidFill>
                <a:schemeClr val="tx1">
                  <a:lumMod val="50000"/>
                  <a:lumOff val="50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2C78918B-CC11-48B2-B408-6E362CE44147}"/>
              </a:ext>
            </a:extLst>
          </p:cNvPr>
          <p:cNvPicPr>
            <a:picLocks noChangeAspect="1"/>
          </p:cNvPicPr>
          <p:nvPr/>
        </p:nvPicPr>
        <p:blipFill>
          <a:blip r:embed="rId3"/>
          <a:stretch>
            <a:fillRect/>
          </a:stretch>
        </p:blipFill>
        <p:spPr>
          <a:xfrm>
            <a:off x="1512565" y="1479957"/>
            <a:ext cx="7396680" cy="3946968"/>
          </a:xfrm>
          <a:prstGeom prst="rect">
            <a:avLst/>
          </a:prstGeom>
        </p:spPr>
      </p:pic>
    </p:spTree>
    <p:extLst>
      <p:ext uri="{BB962C8B-B14F-4D97-AF65-F5344CB8AC3E}">
        <p14:creationId xmlns:p14="http://schemas.microsoft.com/office/powerpoint/2010/main" val="787467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优化问题的重要性</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01</a:t>
            </a:r>
            <a:endParaRPr kumimoji="1" lang="zh-CN" altLang="en-US" dirty="0"/>
          </a:p>
        </p:txBody>
      </p:sp>
      <p:sp>
        <p:nvSpPr>
          <p:cNvPr id="21" name="矩形 20"/>
          <p:cNvSpPr/>
          <p:nvPr/>
        </p:nvSpPr>
        <p:spPr>
          <a:xfrm>
            <a:off x="941250" y="1079847"/>
            <a:ext cx="4576894" cy="400110"/>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chemeClr val="tx1">
                    <a:lumMod val="50000"/>
                    <a:lumOff val="50000"/>
                  </a:schemeClr>
                </a:solidFill>
                <a:latin typeface="微软雅黑" pitchFamily="34" charset="-122"/>
                <a:ea typeface="微软雅黑" pitchFamily="34" charset="-122"/>
              </a:rPr>
              <a:t>优化问题在深度学习算法的核心问题</a:t>
            </a:r>
            <a:endParaRPr lang="en-US" altLang="zh-CN" b="1" dirty="0">
              <a:solidFill>
                <a:schemeClr val="tx1">
                  <a:lumMod val="50000"/>
                  <a:lumOff val="50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2C78918B-CC11-48B2-B408-6E362CE44147}"/>
              </a:ext>
            </a:extLst>
          </p:cNvPr>
          <p:cNvPicPr>
            <a:picLocks noChangeAspect="1"/>
          </p:cNvPicPr>
          <p:nvPr/>
        </p:nvPicPr>
        <p:blipFill>
          <a:blip r:embed="rId3"/>
          <a:stretch>
            <a:fillRect/>
          </a:stretch>
        </p:blipFill>
        <p:spPr>
          <a:xfrm>
            <a:off x="1512565" y="1479957"/>
            <a:ext cx="7396680" cy="3946968"/>
          </a:xfrm>
          <a:prstGeom prst="rect">
            <a:avLst/>
          </a:prstGeom>
        </p:spPr>
      </p:pic>
      <p:sp>
        <p:nvSpPr>
          <p:cNvPr id="4" name="文本框 3">
            <a:extLst>
              <a:ext uri="{FF2B5EF4-FFF2-40B4-BE49-F238E27FC236}">
                <a16:creationId xmlns:a16="http://schemas.microsoft.com/office/drawing/2014/main" xmlns="" id="{9CBC5F9E-C102-4334-B404-9B2C8B94A8AD}"/>
              </a:ext>
            </a:extLst>
          </p:cNvPr>
          <p:cNvSpPr txBox="1"/>
          <p:nvPr/>
        </p:nvSpPr>
        <p:spPr>
          <a:xfrm>
            <a:off x="1368549" y="5098668"/>
            <a:ext cx="3384376" cy="1015663"/>
          </a:xfrm>
          <a:prstGeom prst="rect">
            <a:avLst/>
          </a:prstGeom>
          <a:solidFill>
            <a:schemeClr val="bg1"/>
          </a:solid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左图是单层感知机网络模型</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目标函数是个凸函数</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可求解最优参数</a:t>
            </a:r>
          </a:p>
        </p:txBody>
      </p:sp>
      <p:sp>
        <p:nvSpPr>
          <p:cNvPr id="7" name="文本框 6">
            <a:extLst>
              <a:ext uri="{FF2B5EF4-FFF2-40B4-BE49-F238E27FC236}">
                <a16:creationId xmlns:a16="http://schemas.microsoft.com/office/drawing/2014/main" xmlns="" id="{F452D68C-9A3B-4D69-B967-D9050D2ABB99}"/>
              </a:ext>
            </a:extLst>
          </p:cNvPr>
          <p:cNvSpPr txBox="1"/>
          <p:nvPr/>
        </p:nvSpPr>
        <p:spPr>
          <a:xfrm>
            <a:off x="5324240" y="5098668"/>
            <a:ext cx="3384376" cy="1015663"/>
          </a:xfrm>
          <a:prstGeom prst="rect">
            <a:avLst/>
          </a:prstGeom>
          <a:solidFill>
            <a:schemeClr val="bg1"/>
          </a:solid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右图是经过两层神经元之后的目标函数</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参数求解涉及大量运算</a:t>
            </a:r>
            <a:endParaRPr lang="en-US" altLang="zh-CN"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903474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4055919"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1.</a:t>
            </a:r>
            <a:r>
              <a:rPr lang="zh-CN" altLang="en-US" b="1" dirty="0">
                <a:solidFill>
                  <a:schemeClr val="tx1">
                    <a:lumMod val="50000"/>
                    <a:lumOff val="50000"/>
                  </a:schemeClr>
                </a:solidFill>
                <a:latin typeface="微软雅黑" pitchFamily="34" charset="-122"/>
                <a:ea typeface="微软雅黑" pitchFamily="34" charset="-122"/>
              </a:rPr>
              <a:t>病态问题</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数值优化</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凸优化等</a:t>
            </a:r>
            <a:r>
              <a:rPr lang="en-US" altLang="zh-CN" b="1" dirty="0">
                <a:solidFill>
                  <a:schemeClr val="tx1">
                    <a:lumMod val="50000"/>
                    <a:lumOff val="50000"/>
                  </a:schemeClr>
                </a:solidFill>
                <a:latin typeface="微软雅黑" pitchFamily="34" charset="-122"/>
                <a:ea typeface="微软雅黑" pitchFamily="34" charset="-122"/>
              </a:rPr>
              <a:t>)</a:t>
            </a:r>
            <a:endParaRPr lang="zh-CN" altLang="en-US" b="1" dirty="0">
              <a:solidFill>
                <a:schemeClr val="tx1">
                  <a:lumMod val="50000"/>
                  <a:lumOff val="50000"/>
                </a:schemeClr>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xmlns="" id="{62E0D68F-9B2B-4DB7-8487-0EA040C98DA7}"/>
              </a:ext>
            </a:extLst>
          </p:cNvPr>
          <p:cNvPicPr>
            <a:picLocks noChangeAspect="1"/>
          </p:cNvPicPr>
          <p:nvPr/>
        </p:nvPicPr>
        <p:blipFill>
          <a:blip r:embed="rId3"/>
          <a:stretch>
            <a:fillRect/>
          </a:stretch>
        </p:blipFill>
        <p:spPr>
          <a:xfrm>
            <a:off x="1080518" y="1612598"/>
            <a:ext cx="6696744" cy="3207684"/>
          </a:xfrm>
          <a:prstGeom prst="rect">
            <a:avLst/>
          </a:prstGeom>
        </p:spPr>
      </p:pic>
      <p:sp>
        <p:nvSpPr>
          <p:cNvPr id="6" name="文本框 5">
            <a:extLst>
              <a:ext uri="{FF2B5EF4-FFF2-40B4-BE49-F238E27FC236}">
                <a16:creationId xmlns:a16="http://schemas.microsoft.com/office/drawing/2014/main" xmlns="" id="{DC9F7780-6FD7-4A1C-8C6F-5F7011314EA6}"/>
              </a:ext>
            </a:extLst>
          </p:cNvPr>
          <p:cNvSpPr txBox="1"/>
          <p:nvPr/>
        </p:nvSpPr>
        <p:spPr>
          <a:xfrm>
            <a:off x="1152525" y="5184303"/>
            <a:ext cx="8496944" cy="400110"/>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因</a:t>
            </a:r>
            <a:r>
              <a:rPr lang="en-US" altLang="zh-CN" dirty="0">
                <a:latin typeface="Microsoft JhengHei" panose="020B0604030504040204" pitchFamily="34" charset="-120"/>
                <a:ea typeface="Microsoft JhengHei" panose="020B0604030504040204" pitchFamily="34" charset="-120"/>
              </a:rPr>
              <a:t>Hessian</a:t>
            </a:r>
            <a:r>
              <a:rPr lang="zh-CN" altLang="en-US" dirty="0">
                <a:latin typeface="Microsoft JhengHei" panose="020B0604030504040204" pitchFamily="34" charset="-120"/>
                <a:ea typeface="Microsoft JhengHei" panose="020B0604030504040204" pitchFamily="34" charset="-120"/>
              </a:rPr>
              <a:t>矩阵病态问题</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随机梯度会</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卡</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在某些情况</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网络无法训练</a:t>
            </a:r>
          </a:p>
        </p:txBody>
      </p:sp>
      <p:sp>
        <p:nvSpPr>
          <p:cNvPr id="4" name="矩形 3"/>
          <p:cNvSpPr/>
          <p:nvPr/>
        </p:nvSpPr>
        <p:spPr>
          <a:xfrm>
            <a:off x="5574929" y="3040033"/>
            <a:ext cx="372218" cy="400110"/>
          </a:xfrm>
          <a:prstGeom prst="rect">
            <a:avLst/>
          </a:prstGeom>
        </p:spPr>
        <p:txBody>
          <a:bodyPr wrap="none">
            <a:spAutoFit/>
          </a:bodyPr>
          <a:lstStyle/>
          <a:p>
            <a:r>
              <a:rPr lang="zh-CN" altLang="en-US" dirty="0"/>
              <a:t> 5</a:t>
            </a:r>
          </a:p>
        </p:txBody>
      </p:sp>
    </p:spTree>
    <p:extLst>
      <p:ext uri="{BB962C8B-B14F-4D97-AF65-F5344CB8AC3E}">
        <p14:creationId xmlns:p14="http://schemas.microsoft.com/office/powerpoint/2010/main" val="19089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4055919"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1.</a:t>
            </a:r>
            <a:r>
              <a:rPr lang="zh-CN" altLang="en-US" b="1" dirty="0">
                <a:solidFill>
                  <a:schemeClr val="tx1">
                    <a:lumMod val="50000"/>
                    <a:lumOff val="50000"/>
                  </a:schemeClr>
                </a:solidFill>
                <a:latin typeface="微软雅黑" pitchFamily="34" charset="-122"/>
                <a:ea typeface="微软雅黑" pitchFamily="34" charset="-122"/>
              </a:rPr>
              <a:t>病态问题</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数值优化</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凸优化等</a:t>
            </a:r>
            <a:r>
              <a:rPr lang="en-US" altLang="zh-CN" b="1" dirty="0">
                <a:solidFill>
                  <a:schemeClr val="tx1">
                    <a:lumMod val="50000"/>
                    <a:lumOff val="50000"/>
                  </a:schemeClr>
                </a:solidFill>
                <a:latin typeface="微软雅黑" pitchFamily="34" charset="-122"/>
                <a:ea typeface="微软雅黑" pitchFamily="34" charset="-122"/>
              </a:rPr>
              <a:t>)</a:t>
            </a:r>
            <a:endParaRPr lang="zh-CN" altLang="en-US" b="1" dirty="0">
              <a:solidFill>
                <a:schemeClr val="tx1">
                  <a:lumMod val="50000"/>
                  <a:lumOff val="50000"/>
                </a:schemeClr>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224533" y="1527049"/>
            <a:ext cx="4929698" cy="2721150"/>
          </a:xfrm>
          <a:prstGeom prst="rect">
            <a:avLst/>
          </a:prstGeom>
        </p:spPr>
      </p:pic>
      <p:sp>
        <p:nvSpPr>
          <p:cNvPr id="6" name="文本框 5"/>
          <p:cNvSpPr txBox="1"/>
          <p:nvPr/>
        </p:nvSpPr>
        <p:spPr>
          <a:xfrm>
            <a:off x="1284950" y="4598270"/>
            <a:ext cx="8868576" cy="1015663"/>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一阶导数是对变化率的衡量</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表示经过单位长度函数值的变化情况</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二阶导数是对曲率的衡量</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它表示的是基于梯度下降的步骤是否能产生如我们预期那样大的改善</a:t>
            </a:r>
          </a:p>
        </p:txBody>
      </p:sp>
    </p:spTree>
    <p:extLst>
      <p:ext uri="{BB962C8B-B14F-4D97-AF65-F5344CB8AC3E}">
        <p14:creationId xmlns:p14="http://schemas.microsoft.com/office/powerpoint/2010/main" val="3481263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4055919"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1.</a:t>
            </a:r>
            <a:r>
              <a:rPr lang="zh-CN" altLang="en-US" b="1" dirty="0">
                <a:solidFill>
                  <a:schemeClr val="tx1">
                    <a:lumMod val="50000"/>
                    <a:lumOff val="50000"/>
                  </a:schemeClr>
                </a:solidFill>
                <a:latin typeface="微软雅黑" pitchFamily="34" charset="-122"/>
                <a:ea typeface="微软雅黑" pitchFamily="34" charset="-122"/>
              </a:rPr>
              <a:t>病态问题</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数值优化</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凸优化等</a:t>
            </a:r>
            <a:r>
              <a:rPr lang="en-US" altLang="zh-CN" b="1" dirty="0">
                <a:solidFill>
                  <a:schemeClr val="tx1">
                    <a:lumMod val="50000"/>
                    <a:lumOff val="50000"/>
                  </a:schemeClr>
                </a:solidFill>
                <a:latin typeface="微软雅黑" pitchFamily="34" charset="-122"/>
                <a:ea typeface="微软雅黑" pitchFamily="34" charset="-122"/>
              </a:rPr>
              <a:t>)</a:t>
            </a:r>
            <a:endParaRPr lang="zh-CN" altLang="en-US" b="1" dirty="0">
              <a:solidFill>
                <a:schemeClr val="tx1">
                  <a:lumMod val="50000"/>
                  <a:lumOff val="50000"/>
                </a:schemeClr>
              </a:solidFill>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xmlns="" id="{249F12B8-E0E8-4C9A-9869-85B74286F67C}"/>
              </a:ext>
            </a:extLst>
          </p:cNvPr>
          <p:cNvPicPr>
            <a:picLocks noChangeAspect="1"/>
          </p:cNvPicPr>
          <p:nvPr/>
        </p:nvPicPr>
        <p:blipFill>
          <a:blip r:embed="rId3"/>
          <a:stretch>
            <a:fillRect/>
          </a:stretch>
        </p:blipFill>
        <p:spPr>
          <a:xfrm>
            <a:off x="1078768" y="2223343"/>
            <a:ext cx="6261090" cy="647699"/>
          </a:xfrm>
          <a:prstGeom prst="rect">
            <a:avLst/>
          </a:prstGeom>
        </p:spPr>
      </p:pic>
      <p:sp>
        <p:nvSpPr>
          <p:cNvPr id="7" name="文本框 6">
            <a:extLst>
              <a:ext uri="{FF2B5EF4-FFF2-40B4-BE49-F238E27FC236}">
                <a16:creationId xmlns:a16="http://schemas.microsoft.com/office/drawing/2014/main" xmlns="" id="{3F5A5A21-3B9B-43A1-8670-F4722E62155F}"/>
              </a:ext>
            </a:extLst>
          </p:cNvPr>
          <p:cNvSpPr txBox="1"/>
          <p:nvPr/>
        </p:nvSpPr>
        <p:spPr>
          <a:xfrm>
            <a:off x="1224533" y="1727919"/>
            <a:ext cx="6115325" cy="400110"/>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使用二阶倒数估计下一步模型的表现</a:t>
            </a:r>
            <a:r>
              <a:rPr lang="en-US" altLang="zh-CN" dirty="0"/>
              <a:t>:</a:t>
            </a:r>
            <a:endParaRPr lang="zh-CN" altLang="en-US" dirty="0"/>
          </a:p>
        </p:txBody>
      </p:sp>
      <p:sp>
        <p:nvSpPr>
          <p:cNvPr id="8" name="文本框 7">
            <a:extLst>
              <a:ext uri="{FF2B5EF4-FFF2-40B4-BE49-F238E27FC236}">
                <a16:creationId xmlns:a16="http://schemas.microsoft.com/office/drawing/2014/main" xmlns="" id="{6BC6D174-E806-4391-985F-88DA3C4E5DCA}"/>
              </a:ext>
            </a:extLst>
          </p:cNvPr>
          <p:cNvSpPr txBox="1"/>
          <p:nvPr/>
        </p:nvSpPr>
        <p:spPr>
          <a:xfrm>
            <a:off x="1078767" y="3050352"/>
            <a:ext cx="2629541" cy="400110"/>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加上学习率表示的话</a:t>
            </a:r>
          </a:p>
        </p:txBody>
      </p:sp>
      <p:pic>
        <p:nvPicPr>
          <p:cNvPr id="9" name="图片 8">
            <a:extLst>
              <a:ext uri="{FF2B5EF4-FFF2-40B4-BE49-F238E27FC236}">
                <a16:creationId xmlns:a16="http://schemas.microsoft.com/office/drawing/2014/main" xmlns="" id="{8D65D69D-A290-483B-AA78-04CC6A00A5B5}"/>
              </a:ext>
            </a:extLst>
          </p:cNvPr>
          <p:cNvPicPr>
            <a:picLocks noChangeAspect="1"/>
          </p:cNvPicPr>
          <p:nvPr/>
        </p:nvPicPr>
        <p:blipFill>
          <a:blip r:embed="rId4"/>
          <a:stretch>
            <a:fillRect/>
          </a:stretch>
        </p:blipFill>
        <p:spPr>
          <a:xfrm>
            <a:off x="1103575" y="3567337"/>
            <a:ext cx="5953606" cy="783766"/>
          </a:xfrm>
          <a:prstGeom prst="rect">
            <a:avLst/>
          </a:prstGeom>
        </p:spPr>
      </p:pic>
      <p:pic>
        <p:nvPicPr>
          <p:cNvPr id="10" name="图片 9">
            <a:extLst>
              <a:ext uri="{FF2B5EF4-FFF2-40B4-BE49-F238E27FC236}">
                <a16:creationId xmlns:a16="http://schemas.microsoft.com/office/drawing/2014/main" xmlns="" id="{3A4EC80E-EB03-4E48-A4CD-0D92AFA1CBA7}"/>
              </a:ext>
            </a:extLst>
          </p:cNvPr>
          <p:cNvPicPr>
            <a:picLocks noChangeAspect="1"/>
          </p:cNvPicPr>
          <p:nvPr/>
        </p:nvPicPr>
        <p:blipFill>
          <a:blip r:embed="rId5"/>
          <a:stretch>
            <a:fillRect/>
          </a:stretch>
        </p:blipFill>
        <p:spPr>
          <a:xfrm>
            <a:off x="1145507" y="5116486"/>
            <a:ext cx="2604733" cy="791635"/>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xmlns="" id="{6FCB2A99-0DDF-4550-BD7F-DB995D3DE592}"/>
                  </a:ext>
                </a:extLst>
              </p:cNvPr>
              <p:cNvSpPr txBox="1"/>
              <p:nvPr/>
            </p:nvSpPr>
            <p:spPr>
              <a:xfrm>
                <a:off x="1151650" y="4475468"/>
                <a:ext cx="9505931" cy="707886"/>
              </a:xfrm>
              <a:prstGeom prst="rect">
                <a:avLst/>
              </a:prstGeom>
              <a:noFill/>
            </p:spPr>
            <p:txBody>
              <a:bodyPr wrap="square" rtlCol="0">
                <a:spAutoFit/>
              </a:bodyPr>
              <a:lstStyle/>
              <a:p>
                <a:r>
                  <a:rPr lang="zh-CN" altLang="en-US" dirty="0" smtClean="0">
                    <a:latin typeface="Microsoft JhengHei" panose="020B0604030504040204" pitchFamily="34" charset="-120"/>
                    <a:ea typeface="Microsoft JhengHei" panose="020B0604030504040204" pitchFamily="34" charset="-120"/>
                  </a:rPr>
                  <a:t>损失函数的变化</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函数的曲率和斜率同时决定的</a:t>
                </a:r>
                <a:r>
                  <a:rPr lang="en-US" altLang="zh-CN" dirty="0" smtClean="0">
                    <a:latin typeface="Microsoft JhengHei" panose="020B0604030504040204" pitchFamily="34" charset="-120"/>
                    <a:ea typeface="Microsoft JhengHei" panose="020B0604030504040204" pitchFamily="34" charset="-120"/>
                  </a:rPr>
                  <a:t>,</a:t>
                </a:r>
                <a:r>
                  <a:rPr lang="zh-CN" altLang="en-US" dirty="0" smtClean="0">
                    <a:latin typeface="Microsoft JhengHei" panose="020B0604030504040204" pitchFamily="34" charset="-120"/>
                    <a:ea typeface="Microsoft JhengHei" panose="020B0604030504040204" pitchFamily="34" charset="-120"/>
                  </a:rPr>
                  <a:t>梯度</a:t>
                </a:r>
                <a14:m>
                  <m:oMath xmlns:m="http://schemas.openxmlformats.org/officeDocument/2006/math">
                    <m:r>
                      <a:rPr lang="zh-CN" altLang="en-US" i="1">
                        <a:latin typeface="Cambria Math" panose="02040503050406030204" pitchFamily="18" charset="0"/>
                        <a:ea typeface="Cambria Math" panose="02040503050406030204" pitchFamily="18" charset="0"/>
                      </a:rPr>
                      <m:t>的</m:t>
                    </m:r>
                    <m:r>
                      <a:rPr lang="zh-CN" altLang="en-US" i="1" smtClean="0">
                        <a:latin typeface="Cambria Math" panose="02040503050406030204" pitchFamily="18" charset="0"/>
                        <a:ea typeface="Cambria Math" panose="02040503050406030204" pitchFamily="18" charset="0"/>
                      </a:rPr>
                      <m:t>范数</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𝑔</m:t>
                        </m:r>
                      </m:e>
                      <m:sup>
                        <m:r>
                          <a:rPr lang="en-US" altLang="zh-CN" i="1">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𝑔</m:t>
                    </m:r>
                    <m:r>
                      <a:rPr lang="zh-CN" altLang="en-US" i="1">
                        <a:latin typeface="Cambria Math" panose="02040503050406030204" pitchFamily="18" charset="0"/>
                        <a:ea typeface="Cambria Math" panose="02040503050406030204" pitchFamily="18" charset="0"/>
                      </a:rPr>
                      <m:t>不会</m:t>
                    </m:r>
                    <m:r>
                      <a:rPr lang="zh-CN" altLang="en-US" i="1" smtClean="0">
                        <a:latin typeface="Cambria Math" panose="02040503050406030204" pitchFamily="18" charset="0"/>
                        <a:ea typeface="Cambria Math" panose="02040503050406030204" pitchFamily="18" charset="0"/>
                      </a:rPr>
                      <m:t>显著</m:t>
                    </m:r>
                    <m:r>
                      <a:rPr lang="zh-CN" altLang="en-US" i="1">
                        <a:latin typeface="Cambria Math" panose="02040503050406030204" pitchFamily="18" charset="0"/>
                        <a:ea typeface="Cambria Math" panose="02040503050406030204" pitchFamily="18" charset="0"/>
                      </a:rPr>
                      <m:t>缩小</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𝑔</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𝐻</m:t>
                    </m:r>
                    <m:r>
                      <m:rPr>
                        <m:sty m:val="p"/>
                      </m:rPr>
                      <a:rPr lang="en-US" altLang="zh-CN" i="1">
                        <a:latin typeface="Cambria Math" panose="02040503050406030204" pitchFamily="18" charset="0"/>
                        <a:ea typeface="Cambria Math" panose="02040503050406030204" pitchFamily="18" charset="0"/>
                      </a:rPr>
                      <m:t>g</m:t>
                    </m:r>
                    <m:r>
                      <a:rPr lang="zh-CN" altLang="en-US" i="1" smtClean="0">
                        <a:latin typeface="Cambria Math" panose="02040503050406030204" pitchFamily="18" charset="0"/>
                        <a:ea typeface="Cambria Math" panose="02040503050406030204" pitchFamily="18" charset="0"/>
                      </a:rPr>
                      <m:t>的</m:t>
                    </m:r>
                  </m:oMath>
                </a14:m>
                <a:r>
                  <a:rPr lang="zh-CN" altLang="en-US" dirty="0" smtClean="0">
                    <a:latin typeface="Microsoft JhengHei" panose="020B0604030504040204" pitchFamily="34" charset="-120"/>
                    <a:ea typeface="Microsoft JhengHei" panose="020B0604030504040204" pitchFamily="34" charset="-120"/>
                  </a:rPr>
                  <a:t>增长会超过一个数量级</a:t>
                </a:r>
                <a:endParaRPr lang="zh-CN" altLang="en-US" dirty="0">
                  <a:latin typeface="Microsoft JhengHei" panose="020B0604030504040204" pitchFamily="34" charset="-120"/>
                  <a:ea typeface="Microsoft JhengHei" panose="020B0604030504040204" pitchFamily="34" charset="-120"/>
                </a:endParaRPr>
              </a:p>
            </p:txBody>
          </p:sp>
        </mc:Choice>
        <mc:Fallback>
          <p:sp>
            <p:nvSpPr>
              <p:cNvPr id="11" name="文本框 10">
                <a:extLst>
                  <a:ext uri="{FF2B5EF4-FFF2-40B4-BE49-F238E27FC236}">
                    <a16:creationId xmlns:a16="http://schemas.microsoft.com/office/drawing/2014/main" xmlns="" id="{6FCB2A99-0DDF-4550-BD7F-DB995D3DE592}"/>
                  </a:ext>
                </a:extLst>
              </p:cNvPr>
              <p:cNvSpPr txBox="1">
                <a:spLocks noRot="1" noChangeAspect="1" noMove="1" noResize="1" noEditPoints="1" noAdjustHandles="1" noChangeArrowheads="1" noChangeShapeType="1" noTextEdit="1"/>
              </p:cNvSpPr>
              <p:nvPr/>
            </p:nvSpPr>
            <p:spPr>
              <a:xfrm>
                <a:off x="1151650" y="4475468"/>
                <a:ext cx="9505931" cy="707886"/>
              </a:xfrm>
              <a:prstGeom prst="rect">
                <a:avLst/>
              </a:prstGeom>
              <a:blipFill rotWithShape="0">
                <a:blip r:embed="rId6"/>
                <a:stretch>
                  <a:fillRect l="-706" t="-4310" b="-14655"/>
                </a:stretch>
              </a:blipFill>
            </p:spPr>
            <p:txBody>
              <a:bodyPr/>
              <a:lstStyle/>
              <a:p>
                <a:r>
                  <a:rPr lang="zh-CN" altLang="en-US">
                    <a:noFill/>
                  </a:rPr>
                  <a:t> </a:t>
                </a:r>
              </a:p>
            </p:txBody>
          </p:sp>
        </mc:Fallback>
      </mc:AlternateContent>
      <p:cxnSp>
        <p:nvCxnSpPr>
          <p:cNvPr id="6" name="直接箭头连接符 5"/>
          <p:cNvCxnSpPr>
            <a:stCxn id="16" idx="1"/>
          </p:cNvCxnSpPr>
          <p:nvPr/>
        </p:nvCxnSpPr>
        <p:spPr>
          <a:xfrm flipH="1">
            <a:off x="4992420" y="3322529"/>
            <a:ext cx="624601" cy="409926"/>
          </a:xfrm>
          <a:prstGeom prst="straightConnector1">
            <a:avLst/>
          </a:prstGeom>
          <a:ln>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5617021" y="3122474"/>
            <a:ext cx="1980029" cy="400110"/>
          </a:xfrm>
          <a:prstGeom prst="rect">
            <a:avLst/>
          </a:prstGeom>
          <a:solidFill>
            <a:schemeClr val="accent1"/>
          </a:solidFill>
          <a:ln>
            <a:solidFill>
              <a:schemeClr val="accent1"/>
            </a:solidFill>
          </a:ln>
        </p:spPr>
        <p:txBody>
          <a:bodyPr wrap="none" rtlCol="0">
            <a:spAutoFit/>
          </a:bodyPr>
          <a:lstStyle/>
          <a:p>
            <a:r>
              <a:rPr lang="zh-CN" altLang="en-US" dirty="0" smtClean="0"/>
              <a:t>函数的斜率变化</a:t>
            </a:r>
            <a:endParaRPr lang="zh-CN" altLang="en-US" dirty="0"/>
          </a:p>
        </p:txBody>
      </p:sp>
      <p:cxnSp>
        <p:nvCxnSpPr>
          <p:cNvPr id="19" name="直接箭头连接符 18"/>
          <p:cNvCxnSpPr>
            <a:stCxn id="20" idx="1"/>
          </p:cNvCxnSpPr>
          <p:nvPr/>
        </p:nvCxnSpPr>
        <p:spPr>
          <a:xfrm flipH="1">
            <a:off x="7129189" y="3722639"/>
            <a:ext cx="936104" cy="23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065293" y="3522584"/>
            <a:ext cx="3262432" cy="400110"/>
          </a:xfrm>
          <a:prstGeom prst="rect">
            <a:avLst/>
          </a:prstGeom>
          <a:solidFill>
            <a:schemeClr val="accent1"/>
          </a:solidFill>
          <a:ln>
            <a:solidFill>
              <a:schemeClr val="accent1"/>
            </a:solidFill>
          </a:ln>
        </p:spPr>
        <p:txBody>
          <a:bodyPr wrap="none" rtlCol="0">
            <a:spAutoFit/>
          </a:bodyPr>
          <a:lstStyle/>
          <a:p>
            <a:r>
              <a:rPr lang="zh-CN" altLang="en-US" dirty="0" smtClean="0"/>
              <a:t>曲率对梯度变化产生的校正</a:t>
            </a:r>
            <a:endParaRPr lang="zh-CN" altLang="en-US" dirty="0"/>
          </a:p>
        </p:txBody>
      </p:sp>
    </p:spTree>
    <p:extLst>
      <p:ext uri="{BB962C8B-B14F-4D97-AF65-F5344CB8AC3E}">
        <p14:creationId xmlns:p14="http://schemas.microsoft.com/office/powerpoint/2010/main" val="349445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1988045"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2.</a:t>
            </a:r>
            <a:r>
              <a:rPr lang="zh-CN" altLang="en-US" b="1" dirty="0">
                <a:solidFill>
                  <a:schemeClr val="tx1">
                    <a:lumMod val="50000"/>
                    <a:lumOff val="50000"/>
                  </a:schemeClr>
                </a:solidFill>
                <a:latin typeface="微软雅黑" pitchFamily="34" charset="-122"/>
                <a:ea typeface="微软雅黑" pitchFamily="34" charset="-122"/>
              </a:rPr>
              <a:t>局部极小值</a:t>
            </a:r>
          </a:p>
        </p:txBody>
      </p:sp>
      <p:pic>
        <p:nvPicPr>
          <p:cNvPr id="4" name="图片 3">
            <a:extLst>
              <a:ext uri="{FF2B5EF4-FFF2-40B4-BE49-F238E27FC236}">
                <a16:creationId xmlns:a16="http://schemas.microsoft.com/office/drawing/2014/main" xmlns="" id="{5C8B7F3D-EF08-4F45-BD76-AC357102FA8C}"/>
              </a:ext>
            </a:extLst>
          </p:cNvPr>
          <p:cNvPicPr>
            <a:picLocks noChangeAspect="1"/>
          </p:cNvPicPr>
          <p:nvPr/>
        </p:nvPicPr>
        <p:blipFill>
          <a:blip r:embed="rId3"/>
          <a:stretch>
            <a:fillRect/>
          </a:stretch>
        </p:blipFill>
        <p:spPr>
          <a:xfrm>
            <a:off x="1008509" y="1661567"/>
            <a:ext cx="5372100" cy="4314825"/>
          </a:xfrm>
          <a:prstGeom prst="rect">
            <a:avLst/>
          </a:prstGeom>
        </p:spPr>
      </p:pic>
      <p:sp>
        <p:nvSpPr>
          <p:cNvPr id="6" name="文本框 5">
            <a:extLst>
              <a:ext uri="{FF2B5EF4-FFF2-40B4-BE49-F238E27FC236}">
                <a16:creationId xmlns:a16="http://schemas.microsoft.com/office/drawing/2014/main" xmlns="" id="{0D811C46-0C5E-4304-AEEE-4D04F4568BFC}"/>
              </a:ext>
            </a:extLst>
          </p:cNvPr>
          <p:cNvSpPr txBox="1"/>
          <p:nvPr/>
        </p:nvSpPr>
        <p:spPr>
          <a:xfrm>
            <a:off x="6769149" y="1661567"/>
            <a:ext cx="4464496" cy="1323439"/>
          </a:xfrm>
          <a:prstGeom prst="rect">
            <a:avLst/>
          </a:prstGeom>
          <a:noFill/>
        </p:spPr>
        <p:txBody>
          <a:bodyPr wrap="square" rtlCol="0">
            <a:spAutoFit/>
          </a:bodyPr>
          <a:lstStyle/>
          <a:p>
            <a:r>
              <a:rPr lang="en-US" altLang="zh-CN" dirty="0"/>
              <a:t>1.</a:t>
            </a:r>
            <a:r>
              <a:rPr lang="zh-CN" altLang="en-US" dirty="0"/>
              <a:t>深度模型大部分有多个局部极小值</a:t>
            </a:r>
            <a:endParaRPr lang="en-US" altLang="zh-CN" dirty="0"/>
          </a:p>
          <a:p>
            <a:r>
              <a:rPr lang="en-US" altLang="zh-CN" dirty="0"/>
              <a:t>2.</a:t>
            </a:r>
            <a:r>
              <a:rPr lang="zh-CN" altLang="en-US" dirty="0"/>
              <a:t>无限维的局部极小值</a:t>
            </a:r>
            <a:endParaRPr lang="en-US" altLang="zh-CN" dirty="0"/>
          </a:p>
          <a:p>
            <a:r>
              <a:rPr lang="en-US" altLang="zh-CN" dirty="0"/>
              <a:t>3.</a:t>
            </a:r>
            <a:r>
              <a:rPr lang="zh-CN" altLang="en-US" dirty="0"/>
              <a:t>取值比全局极小大很多的局部极小</a:t>
            </a:r>
            <a:endParaRPr lang="en-US" altLang="zh-CN" dirty="0"/>
          </a:p>
          <a:p>
            <a:r>
              <a:rPr lang="en-US" altLang="zh-CN" dirty="0"/>
              <a:t>4. </a:t>
            </a:r>
            <a:r>
              <a:rPr lang="zh-CN" altLang="en-US" dirty="0"/>
              <a:t>可以通过梯度范数的变化检测</a:t>
            </a:r>
          </a:p>
        </p:txBody>
      </p:sp>
    </p:spTree>
    <p:extLst>
      <p:ext uri="{BB962C8B-B14F-4D97-AF65-F5344CB8AC3E}">
        <p14:creationId xmlns:p14="http://schemas.microsoft.com/office/powerpoint/2010/main" val="321768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AF997BB7-662B-4A9B-841C-5734E7B8B40F}"/>
              </a:ext>
            </a:extLst>
          </p:cNvPr>
          <p:cNvPicPr>
            <a:picLocks noChangeAspect="1"/>
          </p:cNvPicPr>
          <p:nvPr/>
        </p:nvPicPr>
        <p:blipFill>
          <a:blip r:embed="rId3"/>
          <a:stretch>
            <a:fillRect/>
          </a:stretch>
        </p:blipFill>
        <p:spPr>
          <a:xfrm>
            <a:off x="4519931" y="1403350"/>
            <a:ext cx="6334009" cy="3386882"/>
          </a:xfrm>
          <a:prstGeom prst="rect">
            <a:avLst/>
          </a:prstGeom>
        </p:spPr>
      </p:pic>
      <p:sp>
        <p:nvSpPr>
          <p:cNvPr id="2" name="文本占位符 1"/>
          <p:cNvSpPr>
            <a:spLocks noGrp="1"/>
          </p:cNvSpPr>
          <p:nvPr>
            <p:ph type="body" sz="quarter" idx="10"/>
          </p:nvPr>
        </p:nvSpPr>
        <p:spPr/>
        <p:txBody>
          <a:bodyPr/>
          <a:lstStyle/>
          <a:p>
            <a:r>
              <a:rPr kumimoji="1" lang="zh-CN" altLang="en-US" dirty="0"/>
              <a:t>优化问题面临的挑战</a:t>
            </a:r>
          </a:p>
        </p:txBody>
      </p:sp>
      <p:sp>
        <p:nvSpPr>
          <p:cNvPr id="14" name="文本占位符 2"/>
          <p:cNvSpPr>
            <a:spLocks noGrp="1"/>
          </p:cNvSpPr>
          <p:nvPr>
            <p:ph type="body" sz="quarter" idx="11"/>
          </p:nvPr>
        </p:nvSpPr>
        <p:spPr>
          <a:xfrm>
            <a:off x="504453" y="5874186"/>
            <a:ext cx="864096" cy="246221"/>
          </a:xfrm>
        </p:spPr>
        <p:txBody>
          <a:bodyPr/>
          <a:lstStyle/>
          <a:p>
            <a:r>
              <a:rPr kumimoji="1" lang="en-US" altLang="zh-CN" dirty="0"/>
              <a:t>02</a:t>
            </a:r>
            <a:endParaRPr kumimoji="1" lang="zh-CN" altLang="en-US" dirty="0"/>
          </a:p>
        </p:txBody>
      </p:sp>
      <p:sp>
        <p:nvSpPr>
          <p:cNvPr id="3" name="矩形 2"/>
          <p:cNvSpPr/>
          <p:nvPr/>
        </p:nvSpPr>
        <p:spPr>
          <a:xfrm>
            <a:off x="936501" y="1126938"/>
            <a:ext cx="3087705" cy="400110"/>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chemeClr val="tx1">
                    <a:lumMod val="50000"/>
                    <a:lumOff val="50000"/>
                  </a:schemeClr>
                </a:solidFill>
                <a:latin typeface="微软雅黑" pitchFamily="34" charset="-122"/>
                <a:ea typeface="微软雅黑" pitchFamily="34" charset="-122"/>
              </a:rPr>
              <a:t>3.</a:t>
            </a:r>
            <a:r>
              <a:rPr lang="zh-CN" altLang="en-US" b="1" dirty="0">
                <a:solidFill>
                  <a:schemeClr val="tx1">
                    <a:lumMod val="50000"/>
                    <a:lumOff val="50000"/>
                  </a:schemeClr>
                </a:solidFill>
                <a:latin typeface="微软雅黑" pitchFamily="34" charset="-122"/>
                <a:ea typeface="微软雅黑" pitchFamily="34" charset="-122"/>
              </a:rPr>
              <a:t>高原</a:t>
            </a:r>
            <a:r>
              <a:rPr lang="en-US" altLang="zh-CN" b="1" dirty="0">
                <a:solidFill>
                  <a:schemeClr val="tx1">
                    <a:lumMod val="50000"/>
                    <a:lumOff val="50000"/>
                  </a:schemeClr>
                </a:solidFill>
                <a:latin typeface="微软雅黑" pitchFamily="34" charset="-122"/>
                <a:ea typeface="微软雅黑" pitchFamily="34" charset="-122"/>
              </a:rPr>
              <a:t>,</a:t>
            </a:r>
            <a:r>
              <a:rPr lang="zh-CN" altLang="en-US" b="1" dirty="0">
                <a:solidFill>
                  <a:schemeClr val="tx1">
                    <a:lumMod val="50000"/>
                    <a:lumOff val="50000"/>
                  </a:schemeClr>
                </a:solidFill>
                <a:latin typeface="微软雅黑" pitchFamily="34" charset="-122"/>
                <a:ea typeface="微软雅黑" pitchFamily="34" charset="-122"/>
              </a:rPr>
              <a:t>鞍点及平坦区域</a:t>
            </a:r>
          </a:p>
        </p:txBody>
      </p:sp>
      <p:sp>
        <p:nvSpPr>
          <p:cNvPr id="6" name="文本框 5">
            <a:extLst>
              <a:ext uri="{FF2B5EF4-FFF2-40B4-BE49-F238E27FC236}">
                <a16:creationId xmlns:a16="http://schemas.microsoft.com/office/drawing/2014/main" xmlns="" id="{0D811C46-0C5E-4304-AEEE-4D04F4568BFC}"/>
              </a:ext>
            </a:extLst>
          </p:cNvPr>
          <p:cNvSpPr txBox="1"/>
          <p:nvPr/>
        </p:nvSpPr>
        <p:spPr>
          <a:xfrm>
            <a:off x="902560" y="5042100"/>
            <a:ext cx="9951379" cy="1323439"/>
          </a:xfrm>
          <a:prstGeom prst="rect">
            <a:avLst/>
          </a:prstGeom>
          <a:noFill/>
        </p:spPr>
        <p:txBody>
          <a:bodyPr wrap="square" rtlCol="0">
            <a:spAutoFit/>
          </a:bodyPr>
          <a:lstStyle/>
          <a:p>
            <a:r>
              <a:rPr lang="en-US" altLang="zh-CN" dirty="0"/>
              <a:t>1</a:t>
            </a:r>
            <a:r>
              <a:rPr lang="en-US" altLang="zh-CN" dirty="0" smtClean="0"/>
              <a:t>.</a:t>
            </a:r>
            <a:r>
              <a:rPr lang="zh-CN" altLang="en-US" dirty="0"/>
              <a:t>很多高维非凸函数而言，局部极值远少于另一类梯度为零的点：</a:t>
            </a:r>
            <a:r>
              <a:rPr lang="zh-CN" altLang="en-US" dirty="0" smtClean="0"/>
              <a:t>鞍点</a:t>
            </a:r>
            <a:r>
              <a:rPr lang="en-US" altLang="zh-CN" dirty="0" smtClean="0"/>
              <a:t>,</a:t>
            </a:r>
            <a:r>
              <a:rPr lang="zh-CN" altLang="en-US" dirty="0" smtClean="0"/>
              <a:t>有的方向有更大的代价函数</a:t>
            </a:r>
            <a:r>
              <a:rPr lang="en-US" altLang="zh-CN" dirty="0" smtClean="0"/>
              <a:t>,</a:t>
            </a:r>
            <a:r>
              <a:rPr lang="zh-CN" altLang="en-US" dirty="0" smtClean="0"/>
              <a:t>有的方向有更小的代价函数</a:t>
            </a:r>
            <a:endParaRPr lang="en-US" altLang="zh-CN" dirty="0" smtClean="0"/>
          </a:p>
          <a:p>
            <a:r>
              <a:rPr lang="en-US" altLang="zh-CN" dirty="0" smtClean="0"/>
              <a:t>2</a:t>
            </a:r>
            <a:r>
              <a:rPr lang="en-US" altLang="zh-CN" dirty="0"/>
              <a:t>.</a:t>
            </a:r>
            <a:r>
              <a:rPr lang="zh-CN" altLang="en-US" dirty="0"/>
              <a:t>平坦区域的梯度和</a:t>
            </a:r>
            <a:r>
              <a:rPr lang="en-US" altLang="zh-CN" dirty="0"/>
              <a:t>Hessian</a:t>
            </a:r>
            <a:r>
              <a:rPr lang="zh-CN" altLang="en-US" dirty="0" smtClean="0"/>
              <a:t>都几乎为</a:t>
            </a:r>
            <a:r>
              <a:rPr lang="en-US" altLang="zh-CN" dirty="0" smtClean="0"/>
              <a:t>0,</a:t>
            </a:r>
            <a:r>
              <a:rPr lang="zh-CN" altLang="en-US" dirty="0" smtClean="0"/>
              <a:t>训练时间过长</a:t>
            </a:r>
            <a:endParaRPr lang="en-US" altLang="zh-CN" dirty="0"/>
          </a:p>
          <a:p>
            <a:r>
              <a:rPr lang="en-US" altLang="zh-CN" dirty="0"/>
              <a:t>3.</a:t>
            </a:r>
            <a:r>
              <a:rPr lang="zh-CN" altLang="en-US" dirty="0"/>
              <a:t>取值比全局极小大很多的值</a:t>
            </a:r>
            <a:endParaRPr lang="en-US" altLang="zh-CN" dirty="0"/>
          </a:p>
        </p:txBody>
      </p:sp>
      <p:pic>
        <p:nvPicPr>
          <p:cNvPr id="5" name="图片 4">
            <a:extLst>
              <a:ext uri="{FF2B5EF4-FFF2-40B4-BE49-F238E27FC236}">
                <a16:creationId xmlns:a16="http://schemas.microsoft.com/office/drawing/2014/main" xmlns="" id="{F1B38922-9249-4859-8795-E386DAA79DED}"/>
              </a:ext>
            </a:extLst>
          </p:cNvPr>
          <p:cNvPicPr>
            <a:picLocks noChangeAspect="1"/>
          </p:cNvPicPr>
          <p:nvPr/>
        </p:nvPicPr>
        <p:blipFill>
          <a:blip r:embed="rId4"/>
          <a:stretch>
            <a:fillRect/>
          </a:stretch>
        </p:blipFill>
        <p:spPr>
          <a:xfrm>
            <a:off x="792485" y="1983569"/>
            <a:ext cx="3053170" cy="2189860"/>
          </a:xfrm>
          <a:prstGeom prst="rect">
            <a:avLst/>
          </a:prstGeom>
        </p:spPr>
      </p:pic>
      <p:pic>
        <p:nvPicPr>
          <p:cNvPr id="4" name="图片 3"/>
          <p:cNvPicPr>
            <a:picLocks noChangeAspect="1"/>
          </p:cNvPicPr>
          <p:nvPr/>
        </p:nvPicPr>
        <p:blipFill>
          <a:blip r:embed="rId5"/>
          <a:stretch>
            <a:fillRect/>
          </a:stretch>
        </p:blipFill>
        <p:spPr>
          <a:xfrm>
            <a:off x="360438" y="1609010"/>
            <a:ext cx="5112568" cy="3057525"/>
          </a:xfrm>
          <a:prstGeom prst="rect">
            <a:avLst/>
          </a:prstGeom>
        </p:spPr>
      </p:pic>
    </p:spTree>
    <p:extLst>
      <p:ext uri="{BB962C8B-B14F-4D97-AF65-F5344CB8AC3E}">
        <p14:creationId xmlns:p14="http://schemas.microsoft.com/office/powerpoint/2010/main" val="3559606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16908</TotalTime>
  <Words>1402</Words>
  <Application>Microsoft Office PowerPoint</Application>
  <PresentationFormat>自定义</PresentationFormat>
  <Paragraphs>146</Paragraphs>
  <Slides>25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CMMI10</vt:lpstr>
      <vt:lpstr>FZSSK--GBK1-0</vt:lpstr>
      <vt:lpstr>Microsoft JhengHei</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liwei113</cp:lastModifiedBy>
  <cp:revision>404</cp:revision>
  <dcterms:created xsi:type="dcterms:W3CDTF">2017-08-23T13:00:00Z</dcterms:created>
  <dcterms:modified xsi:type="dcterms:W3CDTF">2018-11-08T00:52:12Z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