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4847165c5e3f41c6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5" r:id="rId18"/>
    <p:sldId id="276" r:id="rId19"/>
    <p:sldId id="277" r:id="rId20"/>
    <p:sldId id="278" r:id="rId21"/>
    <p:sldId id="259" r:id="rId22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E8524B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77143" autoAdjust="0"/>
  </p:normalViewPr>
  <p:slideViewPr>
    <p:cSldViewPr>
      <p:cViewPr varScale="1">
        <p:scale>
          <a:sx n="65" d="100"/>
          <a:sy n="65" d="100"/>
        </p:scale>
        <p:origin x="1056" y="60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个人理解的长时记忆也在这不能实现，当出现梯度消失时候，向后传播的距离也是较短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所以解决梯度消失和梯度弥散问题主要就是需要解决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`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这个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可以通过更换激活函数</a:t>
                </a:r>
                <a:r>
                  <a:rPr lang="en-US" altLang="zh-CN" dirty="0" err="1" smtClean="0"/>
                  <a:t>ReLU</a:t>
                </a:r>
                <a:r>
                  <a:rPr lang="zh-CN" altLang="en-US" dirty="0" smtClean="0"/>
                  <a:t>函数缓解梯度消失问题</a:t>
                </a:r>
                <a:endParaRPr lang="en-US" altLang="zh-CN" dirty="0" smtClean="0"/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）换激活函数；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）调整激活函数的输入（归一化处理）；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）调整网络结构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个人理解的长时记忆也在这不能实现，当出现梯度消失时候，向后传播的距离也是较短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所以解决梯度消失和梯度弥散问题主要就是需要解决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∏1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𝑗=𝑘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altLang="zh-CN" i="0">
                    <a:latin typeface="Cambria Math" panose="02040503050406030204" pitchFamily="18" charset="0"/>
                  </a:rPr>
                  <a:t>1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CN" i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𝑡▒〖</a:t>
                </a:r>
                <a:r>
                  <a:rPr lang="zh-CN" altLang="zh-CN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𝑡𝑎𝑛ℎ</a:t>
                </a:r>
                <a:r>
                  <a:rPr lang="zh-CN" altLang="zh-CN" i="0">
                    <a:latin typeface="Cambria Math" panose="02040503050406030204" pitchFamily="18" charset="0"/>
                  </a:rPr>
                  <a:t>〗^</a:t>
                </a:r>
                <a:r>
                  <a:rPr lang="en-US" altLang="zh-CN" i="0">
                    <a:latin typeface="Cambria Math" panose="02040503050406030204" pitchFamily="18" charset="0"/>
                  </a:rPr>
                  <a:t>`∗𝑊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𝑠 〗</a:t>
                </a:r>
                <a:r>
                  <a:rPr lang="zh-CN" altLang="en-US" dirty="0" smtClean="0"/>
                  <a:t>这个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可以通过更换激活函数</a:t>
                </a:r>
                <a:r>
                  <a:rPr lang="en-US" altLang="zh-CN" dirty="0" err="1" smtClean="0"/>
                  <a:t>ReLU</a:t>
                </a:r>
                <a:r>
                  <a:rPr lang="zh-CN" altLang="en-US" dirty="0" smtClean="0"/>
                  <a:t>函数缓解梯度消失问题</a:t>
                </a:r>
                <a:endParaRPr lang="en-US" altLang="zh-CN" dirty="0" smtClean="0"/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）换激活函数；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）调整激活函数的输入（归一化处理）；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）调整网络结构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9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是靠着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结构来保留梯度，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gate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控制了对过去信息的保留程度，如果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选择保留旧状态，那么梯度就会接近于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，可以缓解梯度消失问题。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0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6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第一个是遗忘门，第二个是更新门，第三个是输出门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8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LSTM&amp;GRU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Chapter 10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2018.10.17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7" y="470042"/>
            <a:ext cx="8810625" cy="284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5499" y="4104183"/>
                <a:ext cx="7848872" cy="714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决定什么值需要更新，以多大的概率更新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是更新值候选项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99" y="4104183"/>
                <a:ext cx="7848872" cy="714234"/>
              </a:xfrm>
              <a:prstGeom prst="rect">
                <a:avLst/>
              </a:prstGeom>
              <a:blipFill rotWithShape="0">
                <a:blip r:embed="rId4"/>
                <a:stretch>
                  <a:fillRect t="-5983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05" y="477953"/>
            <a:ext cx="6858000" cy="235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84573" y="3456111"/>
                <a:ext cx="7776864" cy="102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把旧状态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相乘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丢弃掉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我们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确定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丢弃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加上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这个新的候选值，根据我们决定更新每个状态的程度进行变化。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相加的形式，不易出现状态值逐渐接近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或者无穷大的情况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73" y="3456111"/>
                <a:ext cx="7776864" cy="1022011"/>
              </a:xfrm>
              <a:prstGeom prst="rect">
                <a:avLst/>
              </a:prstGeom>
              <a:blipFill rotWithShape="0">
                <a:blip r:embed="rId3"/>
                <a:stretch>
                  <a:fillRect t="-5357" b="-10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05" y="536776"/>
            <a:ext cx="68580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84573" y="3456111"/>
                <a:ext cx="828092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首先通过一个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层计算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来决定细胞状态的那个部分将输出，接着用</a:t>
                </a:r>
                <a:r>
                  <a:rPr lang="en-US" altLang="zh-CN" dirty="0" err="1" smtClean="0"/>
                  <a:t>tanh</a:t>
                </a:r>
                <a:r>
                  <a:rPr lang="zh-CN" altLang="en-US" dirty="0" smtClean="0"/>
                  <a:t>处理细胞状态，和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相乘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我们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确定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那部分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比如我们可能需要单复数信息来确定输出“他”还是“他们”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LSTM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在可以解决梯度消失和梯度弥散问题的同时，还可以从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语料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中学习到长期依赖关系。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73" y="3456111"/>
                <a:ext cx="828092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810" t="-2148" b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6701" y="1592365"/>
            <a:ext cx="4867209" cy="43150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传统</a:t>
            </a:r>
            <a:r>
              <a:rPr kumimoji="1" lang="en-US" altLang="zh-CN" dirty="0" smtClean="0">
                <a:solidFill>
                  <a:schemeClr val="tx1"/>
                </a:solidFill>
              </a:rPr>
              <a:t>RNN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736701" y="2128033"/>
            <a:ext cx="3884458" cy="40043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2	LSTM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2736701" y="2663703"/>
            <a:ext cx="3882111" cy="40921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3	GRU</a:t>
            </a:r>
            <a:r>
              <a:rPr kumimoji="1" lang="zh-CN" altLang="en-US" dirty="0" smtClean="0">
                <a:solidFill>
                  <a:srgbClr val="FF0000"/>
                </a:solidFill>
              </a:rPr>
              <a:t>网络结构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736701" y="3199372"/>
            <a:ext cx="3882110" cy="40921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文本</a:t>
            </a:r>
            <a:r>
              <a:rPr kumimoji="1" lang="zh-CN" altLang="en-US" dirty="0">
                <a:solidFill>
                  <a:schemeClr val="tx1"/>
                </a:solidFill>
              </a:rPr>
              <a:t>分类过程</a:t>
            </a:r>
          </a:p>
        </p:txBody>
      </p:sp>
    </p:spTree>
    <p:extLst>
      <p:ext uri="{BB962C8B-B14F-4D97-AF65-F5344CB8AC3E}">
        <p14:creationId xmlns:p14="http://schemas.microsoft.com/office/powerpoint/2010/main" val="34508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GRU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7" y="503783"/>
            <a:ext cx="6858000" cy="2581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93" y="3169598"/>
            <a:ext cx="3873202" cy="2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60837" y="1046861"/>
                <a:ext cx="7704856" cy="191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37" y="1046861"/>
                <a:ext cx="7704856" cy="19102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93" y="325471"/>
            <a:ext cx="4147872" cy="3187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03836" y="3885004"/>
                <a:ext cx="9260440" cy="226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控制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重置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门控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门控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越接近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dirty="0" smtClean="0"/>
                  <a:t>“记忆”下来的数据信息越多；越接近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，则代表“遗忘”的数据信息越多。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对原本隐藏状态的选择性遗忘，可以想象成一个遗忘门，忘记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中一些不重要的信息。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表示对包含当前节点信息的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进行选择性“记忆”，对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维度中某些信息进行选择。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6" y="3885004"/>
                <a:ext cx="9260440" cy="2260491"/>
              </a:xfrm>
              <a:prstGeom prst="rect">
                <a:avLst/>
              </a:prstGeom>
              <a:blipFill rotWithShape="0">
                <a:blip r:embed="rId4"/>
                <a:stretch>
                  <a:fillRect l="-658" t="-1887" r="-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5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8549" y="1439887"/>
                <a:ext cx="86409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  综</a:t>
                </a:r>
                <a:r>
                  <a:rPr lang="zh-CN" altLang="en-US" dirty="0"/>
                  <a:t>上，</a:t>
                </a:r>
                <a:r>
                  <a:rPr lang="en-US" altLang="zh-CN" dirty="0"/>
                  <a:t>GRU</a:t>
                </a:r>
                <a:r>
                  <a:rPr lang="zh-CN" altLang="en-US" dirty="0"/>
                  <a:t>就是忘记传递下来的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中的某些维度信息，并且加入当前节点输入的某些维度</a:t>
                </a:r>
                <a:r>
                  <a:rPr lang="zh-CN" altLang="en-US" dirty="0" smtClean="0"/>
                  <a:t>信息。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GRU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LSTM</a:t>
                </a:r>
                <a:r>
                  <a:rPr lang="zh-CN" altLang="en-US" dirty="0" smtClean="0"/>
                  <a:t>相比，</a:t>
                </a:r>
                <a:r>
                  <a:rPr lang="en-US" altLang="zh-CN" dirty="0" smtClean="0"/>
                  <a:t>GRU</a:t>
                </a:r>
                <a:r>
                  <a:rPr lang="zh-CN" altLang="en-US" dirty="0" smtClean="0"/>
                  <a:t>内部少了一个“门控”，参数比</a:t>
                </a:r>
                <a:r>
                  <a:rPr lang="en-US" altLang="zh-CN" dirty="0" smtClean="0"/>
                  <a:t>LSTM</a:t>
                </a:r>
                <a:r>
                  <a:rPr lang="zh-CN" altLang="en-US" dirty="0" smtClean="0"/>
                  <a:t>少，同时能够达到与</a:t>
                </a:r>
                <a:r>
                  <a:rPr lang="en-US" altLang="zh-CN" dirty="0" smtClean="0"/>
                  <a:t>LSTM</a:t>
                </a:r>
                <a:r>
                  <a:rPr lang="zh-CN" altLang="en-US" dirty="0" smtClean="0"/>
                  <a:t>相当的功能。考虑到计算能力和时间成本，优选</a:t>
                </a:r>
                <a:r>
                  <a:rPr lang="en-US" altLang="zh-CN" dirty="0" smtClean="0"/>
                  <a:t>GRU</a:t>
                </a:r>
                <a:r>
                  <a:rPr lang="zh-CN" altLang="en-US" dirty="0" smtClean="0"/>
                  <a:t>网络。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49" y="1439887"/>
                <a:ext cx="864096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705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6701" y="1592365"/>
            <a:ext cx="4867209" cy="43150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传统</a:t>
            </a:r>
            <a:r>
              <a:rPr kumimoji="1" lang="en-US" altLang="zh-CN" dirty="0" smtClean="0">
                <a:solidFill>
                  <a:schemeClr val="tx1"/>
                </a:solidFill>
              </a:rPr>
              <a:t>RNN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736701" y="2128033"/>
            <a:ext cx="3884458" cy="40043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2	LSTM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2736701" y="2663703"/>
            <a:ext cx="3882111" cy="40921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3	GRU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736701" y="3199372"/>
            <a:ext cx="3882110" cy="40921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4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</a:t>
            </a:r>
            <a:r>
              <a:rPr kumimoji="1" lang="zh-CN" altLang="en-US" dirty="0">
                <a:solidFill>
                  <a:srgbClr val="FF0000"/>
                </a:solidFill>
              </a:rPr>
              <a:t>分类过程</a:t>
            </a:r>
          </a:p>
        </p:txBody>
      </p:sp>
    </p:spTree>
    <p:extLst>
      <p:ext uri="{BB962C8B-B14F-4D97-AF65-F5344CB8AC3E}">
        <p14:creationId xmlns:p14="http://schemas.microsoft.com/office/powerpoint/2010/main" val="1953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文本分类过程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1367879"/>
            <a:ext cx="8129782" cy="31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97" y="827633"/>
            <a:ext cx="3368774" cy="45905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61237" y="28080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直观的看</a:t>
            </a:r>
            <a:r>
              <a:rPr lang="en-US" altLang="zh-CN" dirty="0" smtClean="0"/>
              <a:t>Skip-gram</a:t>
            </a:r>
            <a:r>
              <a:rPr lang="zh-CN" altLang="en-US" dirty="0" smtClean="0"/>
              <a:t>模型结构，该模型是通过给定的输入词来预测其上下文（训练模型参数）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6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6701" y="1592365"/>
            <a:ext cx="4867209" cy="43150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传统</a:t>
            </a:r>
            <a:r>
              <a:rPr kumimoji="1" lang="en-US" altLang="zh-CN" dirty="0" smtClean="0">
                <a:solidFill>
                  <a:schemeClr val="tx1"/>
                </a:solidFill>
              </a:rPr>
              <a:t>RNN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736701" y="2128033"/>
            <a:ext cx="3884458" cy="40043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2	LSTM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2736701" y="2663703"/>
            <a:ext cx="3882111" cy="40921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3	GRU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736701" y="3199372"/>
            <a:ext cx="3882110" cy="40921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  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文本分类过程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Skip-gram</a:t>
            </a:r>
            <a:r>
              <a:rPr lang="zh-CN" altLang="en-US" dirty="0" smtClean="0"/>
              <a:t>模型训练过程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7" y="1295871"/>
            <a:ext cx="6385892" cy="38102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21277" y="1156890"/>
            <a:ext cx="230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两个重要的参数</a:t>
            </a:r>
            <a:r>
              <a:rPr lang="en-US" altLang="zh-CN" dirty="0" err="1" smtClean="0"/>
              <a:t>skip_window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num_skips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skip_window</a:t>
            </a:r>
            <a:r>
              <a:rPr lang="zh-CN" altLang="en-US" dirty="0" smtClean="0"/>
              <a:t>表示选词窗口大小；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num_skips</a:t>
            </a:r>
            <a:r>
              <a:rPr lang="zh-CN" altLang="en-US" dirty="0" smtClean="0"/>
              <a:t>表示从窗口中选取多少个词。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6409" y="4032175"/>
            <a:ext cx="3695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Kitty </a:t>
            </a:r>
            <a:r>
              <a:rPr lang="en-US" altLang="zh-CN" dirty="0"/>
              <a:t>climbed the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 </a:t>
            </a:r>
            <a:r>
              <a:rPr lang="en-US" altLang="zh-CN" dirty="0"/>
              <a:t>climbed the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这两个句子模式学习，模型可以学习到</a:t>
            </a:r>
            <a:r>
              <a:rPr lang="en-US" altLang="zh-CN" dirty="0" smtClean="0"/>
              <a:t>Kitty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</a:t>
            </a:r>
            <a:r>
              <a:rPr lang="zh-CN" altLang="en-US" dirty="0"/>
              <a:t>这两</a:t>
            </a:r>
            <a:r>
              <a:rPr lang="zh-CN" altLang="en-US" dirty="0" smtClean="0"/>
              <a:t>个单词的嵌入向量接近。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64493" y="1079847"/>
            <a:ext cx="6552728" cy="806643"/>
          </a:xfrm>
        </p:spPr>
        <p:txBody>
          <a:bodyPr/>
          <a:lstStyle/>
          <a:p>
            <a:r>
              <a:rPr kumimoji="1" lang="en-US" altLang="zh-CN" dirty="0" smtClean="0"/>
              <a:t>THANKS FOR LISTENING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864493" y="2231975"/>
            <a:ext cx="5329238" cy="570420"/>
          </a:xfrm>
        </p:spPr>
        <p:txBody>
          <a:bodyPr/>
          <a:lstStyle/>
          <a:p>
            <a:r>
              <a:rPr kumimoji="1" lang="zh-CN" altLang="en-US" dirty="0"/>
              <a:t>刘帅朝</a:t>
            </a:r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6701" y="1592365"/>
            <a:ext cx="4867209" cy="43150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传统</a:t>
            </a:r>
            <a:r>
              <a:rPr kumimoji="1" lang="en-US" altLang="zh-CN" dirty="0" smtClean="0">
                <a:solidFill>
                  <a:srgbClr val="FF0000"/>
                </a:solidFill>
              </a:rPr>
              <a:t>RNN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736701" y="2128033"/>
            <a:ext cx="3884458" cy="40043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2	LSTM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2736701" y="2663703"/>
            <a:ext cx="3882111" cy="40921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3	GRU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736701" y="3199372"/>
            <a:ext cx="3882110" cy="40921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文本</a:t>
            </a:r>
            <a:r>
              <a:rPr kumimoji="1" lang="zh-CN" altLang="en-US" dirty="0">
                <a:solidFill>
                  <a:schemeClr val="tx1"/>
                </a:solidFill>
              </a:rPr>
              <a:t>分类过程</a:t>
            </a:r>
          </a:p>
        </p:txBody>
      </p:sp>
    </p:spTree>
    <p:extLst>
      <p:ext uri="{BB962C8B-B14F-4D97-AF65-F5344CB8AC3E}">
        <p14:creationId xmlns:p14="http://schemas.microsoft.com/office/powerpoint/2010/main" val="3068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1667471-857dd5b7c7015499.png?imageMogr2/auto-orient/strip%7CimageView2/2/w/79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3" y="2664023"/>
            <a:ext cx="5544616" cy="2203809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48469" y="1442017"/>
            <a:ext cx="6120680" cy="647700"/>
          </a:xfrm>
        </p:spPr>
        <p:txBody>
          <a:bodyPr/>
          <a:lstStyle/>
          <a:p>
            <a:r>
              <a:rPr kumimoji="1" lang="zh-CN" altLang="en-US" sz="2000" b="0" dirty="0">
                <a:solidFill>
                  <a:schemeClr val="tx1"/>
                </a:solidFill>
              </a:rPr>
              <a:t>传统</a:t>
            </a:r>
            <a:r>
              <a:rPr kumimoji="1" lang="en-US" altLang="zh-CN" sz="2000" b="0" dirty="0" smtClean="0">
                <a:solidFill>
                  <a:schemeClr val="tx1"/>
                </a:solidFill>
              </a:rPr>
              <a:t>RNN</a:t>
            </a:r>
            <a:r>
              <a:rPr kumimoji="1" lang="zh-CN" altLang="en-US" sz="2000" b="0" dirty="0" smtClean="0">
                <a:solidFill>
                  <a:schemeClr val="tx1"/>
                </a:solidFill>
              </a:rPr>
              <a:t>中存在的梯度消失和梯度弥散问题</a:t>
            </a:r>
            <a:endParaRPr kumimoji="1" lang="zh-CN" altLang="en-US" sz="2000" b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8509" y="93583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实例：梯度消失、弥散问题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1" y="1975071"/>
            <a:ext cx="5400600" cy="3227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49069" y="575791"/>
                <a:ext cx="47525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069" y="575791"/>
                <a:ext cx="4752528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977061" y="2586856"/>
                <a:ext cx="4680520" cy="315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取均方差作为损失函数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61" y="2586856"/>
                <a:ext cx="4680520" cy="3152081"/>
              </a:xfrm>
              <a:prstGeom prst="rect">
                <a:avLst/>
              </a:prstGeom>
              <a:blipFill rotWithShape="0">
                <a:blip r:embed="rId4"/>
                <a:stretch>
                  <a:fillRect l="-1302" t="-3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2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9557" y="1223863"/>
                <a:ext cx="5328592" cy="238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𝑡𝑎𝑛h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𝑡𝑎𝑛h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7" y="1223863"/>
                <a:ext cx="5328592" cy="23818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49" y="1007839"/>
            <a:ext cx="5396259" cy="4175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69557" y="3570979"/>
                <a:ext cx="5112568" cy="153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从右图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可以看出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𝑡𝑎𝑛h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`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如果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时，当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较大时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`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趋向于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    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很大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较大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时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`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会趋向无穷。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7" y="3570979"/>
                <a:ext cx="5112568" cy="1539780"/>
              </a:xfrm>
              <a:prstGeom prst="rect">
                <a:avLst/>
              </a:prstGeom>
              <a:blipFill rotWithShape="0">
                <a:blip r:embed="rId5"/>
                <a:stretch>
                  <a:fillRect l="-1311" t="-6349" r="-11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792485" y="359767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梯度消失和</a:t>
            </a:r>
            <a:r>
              <a:rPr lang="zh-CN" altLang="en-US" sz="2800" dirty="0" smtClean="0">
                <a:solidFill>
                  <a:srgbClr val="FF0000"/>
                </a:solidFill>
              </a:rPr>
              <a:t>梯度</a:t>
            </a:r>
            <a:r>
              <a:rPr lang="zh-CN" altLang="en-US" sz="2800" dirty="0">
                <a:solidFill>
                  <a:srgbClr val="FF0000"/>
                </a:solidFill>
              </a:rPr>
              <a:t>弥散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36701" y="1592365"/>
            <a:ext cx="4867209" cy="43150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传统</a:t>
            </a:r>
            <a:r>
              <a:rPr kumimoji="1" lang="en-US" altLang="zh-CN" dirty="0" smtClean="0">
                <a:solidFill>
                  <a:schemeClr val="tx1"/>
                </a:solidFill>
              </a:rPr>
              <a:t>RNN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736701" y="2128033"/>
            <a:ext cx="3884458" cy="40043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	LSTM</a:t>
            </a:r>
            <a:r>
              <a:rPr kumimoji="1" lang="zh-CN" altLang="en-US" dirty="0" smtClean="0">
                <a:solidFill>
                  <a:srgbClr val="FF0000"/>
                </a:solidFill>
              </a:rPr>
              <a:t>网络结构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2736701" y="2663703"/>
            <a:ext cx="3882111" cy="40921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3	GRU</a:t>
            </a:r>
            <a:r>
              <a:rPr kumimoji="1" lang="zh-CN" altLang="en-US" dirty="0" smtClean="0">
                <a:solidFill>
                  <a:schemeClr val="tx1"/>
                </a:solidFill>
              </a:rPr>
              <a:t>网络结构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2736701" y="3199372"/>
            <a:ext cx="3882110" cy="40921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4   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文本</a:t>
            </a:r>
            <a:r>
              <a:rPr kumimoji="1" lang="zh-CN" altLang="en-US" dirty="0">
                <a:solidFill>
                  <a:schemeClr val="tx1"/>
                </a:solidFill>
              </a:rPr>
              <a:t>分类过程</a:t>
            </a:r>
          </a:p>
        </p:txBody>
      </p:sp>
    </p:spTree>
    <p:extLst>
      <p:ext uri="{BB962C8B-B14F-4D97-AF65-F5344CB8AC3E}">
        <p14:creationId xmlns:p14="http://schemas.microsoft.com/office/powerpoint/2010/main" val="35045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7" y="3066008"/>
            <a:ext cx="6858000" cy="2581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7" y="359767"/>
            <a:ext cx="6858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4" y="503783"/>
            <a:ext cx="85344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33654" y="3600127"/>
                <a:ext cx="893183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  遗忘门决定以多大的概率保留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例如完形填空中填“他”或者“她”，细胞状态可能包含当前主语的类别，当我们看到新的代词，我们希望忘记旧的代词。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54" y="3600127"/>
                <a:ext cx="8931839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683" t="-4147" b="-5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344</Words>
  <Application>Microsoft Office PowerPoint</Application>
  <PresentationFormat>自定义</PresentationFormat>
  <Paragraphs>92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Microsoft YaHei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liushuaichao</cp:lastModifiedBy>
  <cp:revision>233</cp:revision>
  <dcterms:created xsi:type="dcterms:W3CDTF">2017-08-23T13:00:00Z</dcterms:created>
  <dcterms:modified xsi:type="dcterms:W3CDTF">2018-10-17T09:54:48Z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